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Montserrat" panose="020B0604020202020204" charset="0"/>
      <p:regular r:id="rId8"/>
      <p:bold r:id="rId9"/>
      <p:italic r:id="rId10"/>
      <p:boldItalic r:id="rId11"/>
    </p:embeddedFont>
    <p:embeddedFont>
      <p:font typeface="Georgia" panose="02040502050405020303" pitchFamily="18"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885821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d314e42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d314e42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cb739367b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cb739367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d314e42b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d314e42b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ce7c03feb80c7f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ce7c03feb80c7f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zato">
  <p:cSld name="AUTOLAYOUT">
    <p:spTree>
      <p:nvGrpSpPr>
        <p:cNvPr id="1" name="Shape 50"/>
        <p:cNvGrpSpPr/>
        <p:nvPr/>
      </p:nvGrpSpPr>
      <p:grpSpPr>
        <a:xfrm>
          <a:off x="0" y="0"/>
          <a:ext cx="0" cy="0"/>
          <a:chOff x="0" y="0"/>
          <a:chExt cx="0" cy="0"/>
        </a:xfrm>
      </p:grpSpPr>
      <p:sp>
        <p:nvSpPr>
          <p:cNvPr id="51" name="Google Shape;51;p13"/>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0" y="0"/>
            <a:ext cx="3789300" cy="5143500"/>
          </a:xfrm>
          <a:prstGeom prst="rect">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title"/>
          </p:nvPr>
        </p:nvSpPr>
        <p:spPr>
          <a:xfrm>
            <a:off x="265500" y="316700"/>
            <a:ext cx="3163500" cy="26076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54" name="Google Shape;54;p13"/>
          <p:cNvSpPr txBox="1">
            <a:spLocks noGrp="1"/>
          </p:cNvSpPr>
          <p:nvPr>
            <p:ph type="body" idx="1"/>
          </p:nvPr>
        </p:nvSpPr>
        <p:spPr>
          <a:xfrm>
            <a:off x="4283675" y="316700"/>
            <a:ext cx="4407300" cy="3834000"/>
          </a:xfrm>
          <a:prstGeom prst="rect">
            <a:avLst/>
          </a:prstGeom>
          <a:noFill/>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FFFFFF"/>
              </a:buClr>
              <a:buSzPts val="1800"/>
              <a:buChar char="●"/>
              <a:defRPr sz="18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55" name="Google Shape;5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oughtco.com/geography-of-the-countries-of-africa-1434326"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s://www.thoughtco.com/prehistoric-arctic-housing-169866" TargetMode="External"/><Relationship Id="rId4" Type="http://schemas.openxmlformats.org/officeDocument/2006/relationships/hyperlink" Target="https://www.thoughtco.com/sahara-desert-overview-143518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a:stretch/>
        </p:blipFill>
        <p:spPr>
          <a:xfrm>
            <a:off x="0" y="2581075"/>
            <a:ext cx="3988212" cy="2562426"/>
          </a:xfrm>
          <a:prstGeom prst="rect">
            <a:avLst/>
          </a:prstGeom>
          <a:noFill/>
          <a:ln>
            <a:noFill/>
          </a:ln>
        </p:spPr>
      </p:pic>
      <p:sp>
        <p:nvSpPr>
          <p:cNvPr id="61" name="Google Shape;61;p14"/>
          <p:cNvSpPr txBox="1">
            <a:spLocks noGrp="1"/>
          </p:cNvSpPr>
          <p:nvPr>
            <p:ph type="ctrTitle"/>
          </p:nvPr>
        </p:nvSpPr>
        <p:spPr>
          <a:xfrm>
            <a:off x="-348425" y="-36112"/>
            <a:ext cx="3212400" cy="101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solidFill>
                  <a:srgbClr val="FF0000"/>
                </a:solidFill>
              </a:rPr>
              <a:t>Tunisia</a:t>
            </a:r>
            <a:endParaRPr>
              <a:solidFill>
                <a:srgbClr val="FF0000"/>
              </a:solidFill>
            </a:endParaRPr>
          </a:p>
        </p:txBody>
      </p:sp>
      <p:sp>
        <p:nvSpPr>
          <p:cNvPr id="62" name="Google Shape;62;p14"/>
          <p:cNvSpPr txBox="1">
            <a:spLocks noGrp="1"/>
          </p:cNvSpPr>
          <p:nvPr>
            <p:ph type="subTitle" idx="1"/>
          </p:nvPr>
        </p:nvSpPr>
        <p:spPr>
          <a:xfrm>
            <a:off x="445950" y="1363150"/>
            <a:ext cx="8252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800" b="1" i="1">
                <a:solidFill>
                  <a:schemeClr val="dk1"/>
                </a:solidFill>
                <a:latin typeface="Georgia"/>
                <a:ea typeface="Georgia"/>
                <a:cs typeface="Georgia"/>
                <a:sym typeface="Georgia"/>
              </a:rPr>
              <a:t>T</a:t>
            </a:r>
            <a:r>
              <a:rPr lang="it" sz="1800" b="1" i="1">
                <a:solidFill>
                  <a:srgbClr val="000000"/>
                </a:solidFill>
                <a:latin typeface="Georgia"/>
                <a:ea typeface="Georgia"/>
                <a:cs typeface="Georgia"/>
                <a:sym typeface="Georgia"/>
              </a:rPr>
              <a:t>unisia is a country of North Africa. </a:t>
            </a:r>
            <a:endParaRPr sz="1800" b="1" i="1">
              <a:solidFill>
                <a:srgbClr val="000000"/>
              </a:solidFill>
              <a:latin typeface="Georgia"/>
              <a:ea typeface="Georgia"/>
              <a:cs typeface="Georgia"/>
              <a:sym typeface="Georgia"/>
            </a:endParaRPr>
          </a:p>
          <a:p>
            <a:pPr marL="0" lvl="0" indent="0" algn="ctr" rtl="0">
              <a:spcBef>
                <a:spcPts val="0"/>
              </a:spcBef>
              <a:spcAft>
                <a:spcPts val="0"/>
              </a:spcAft>
              <a:buNone/>
            </a:pPr>
            <a:r>
              <a:rPr lang="it" sz="1800" b="1" i="1">
                <a:solidFill>
                  <a:srgbClr val="000000"/>
                </a:solidFill>
                <a:latin typeface="Georgia"/>
                <a:ea typeface="Georgia"/>
                <a:cs typeface="Georgia"/>
                <a:sym typeface="Georgia"/>
              </a:rPr>
              <a:t>It’s a republic, the president is Kais Saied.</a:t>
            </a:r>
            <a:endParaRPr sz="1800" b="1" i="1">
              <a:solidFill>
                <a:srgbClr val="000000"/>
              </a:solidFill>
              <a:latin typeface="Georgia"/>
              <a:ea typeface="Georgia"/>
              <a:cs typeface="Georgia"/>
              <a:sym typeface="Georgia"/>
            </a:endParaRPr>
          </a:p>
          <a:p>
            <a:pPr marL="0" lvl="0" indent="0" algn="ctr" rtl="0">
              <a:spcBef>
                <a:spcPts val="0"/>
              </a:spcBef>
              <a:spcAft>
                <a:spcPts val="0"/>
              </a:spcAft>
              <a:buNone/>
            </a:pPr>
            <a:r>
              <a:rPr lang="it" sz="1800" b="1" i="1">
                <a:solidFill>
                  <a:srgbClr val="000000"/>
                </a:solidFill>
                <a:latin typeface="Georgia"/>
                <a:ea typeface="Georgia"/>
                <a:cs typeface="Georgia"/>
                <a:sym typeface="Georgia"/>
              </a:rPr>
              <a:t>The official religion is Islam, and the monetary unit is Dinar</a:t>
            </a:r>
            <a:r>
              <a:rPr lang="it" sz="1800" b="1" i="1">
                <a:solidFill>
                  <a:srgbClr val="000000"/>
                </a:solidFill>
                <a:latin typeface="Montserrat"/>
                <a:ea typeface="Montserrat"/>
                <a:cs typeface="Montserrat"/>
                <a:sym typeface="Montserrat"/>
              </a:rPr>
              <a:t>.</a:t>
            </a:r>
            <a:endParaRPr sz="1800" b="1" i="1">
              <a:solidFill>
                <a:srgbClr val="000000"/>
              </a:solidFill>
              <a:latin typeface="Montserrat"/>
              <a:ea typeface="Montserrat"/>
              <a:cs typeface="Montserrat"/>
              <a:sym typeface="Montserrat"/>
            </a:endParaRPr>
          </a:p>
        </p:txBody>
      </p:sp>
      <p:pic>
        <p:nvPicPr>
          <p:cNvPr id="63" name="Google Shape;63;p14"/>
          <p:cNvPicPr preferRelativeResize="0"/>
          <p:nvPr/>
        </p:nvPicPr>
        <p:blipFill>
          <a:blip r:embed="rId4">
            <a:alphaModFix/>
          </a:blip>
          <a:stretch>
            <a:fillRect/>
          </a:stretch>
        </p:blipFill>
        <p:spPr>
          <a:xfrm>
            <a:off x="6052075" y="2581075"/>
            <a:ext cx="3091916" cy="2562425"/>
          </a:xfrm>
          <a:prstGeom prst="rect">
            <a:avLst/>
          </a:prstGeom>
          <a:noFill/>
          <a:ln>
            <a:noFill/>
          </a:ln>
        </p:spPr>
      </p:pic>
      <p:pic>
        <p:nvPicPr>
          <p:cNvPr id="64" name="Google Shape;64;p14"/>
          <p:cNvPicPr preferRelativeResize="0"/>
          <p:nvPr/>
        </p:nvPicPr>
        <p:blipFill>
          <a:blip r:embed="rId5">
            <a:alphaModFix/>
          </a:blip>
          <a:stretch>
            <a:fillRect/>
          </a:stretch>
        </p:blipFill>
        <p:spPr>
          <a:xfrm>
            <a:off x="7125850" y="0"/>
            <a:ext cx="2018150" cy="1091425"/>
          </a:xfrm>
          <a:prstGeom prst="rect">
            <a:avLst/>
          </a:prstGeom>
          <a:noFill/>
          <a:ln>
            <a:noFill/>
          </a:ln>
        </p:spPr>
      </p:pic>
      <p:sp>
        <p:nvSpPr>
          <p:cNvPr id="7" name="Titolo 3"/>
          <p:cNvSpPr txBox="1">
            <a:spLocks/>
          </p:cNvSpPr>
          <p:nvPr/>
        </p:nvSpPr>
        <p:spPr>
          <a:xfrm>
            <a:off x="187035" y="4679158"/>
            <a:ext cx="2805547" cy="369302"/>
          </a:xfrm>
          <a:prstGeom prst="rect">
            <a:avLst/>
          </a:prstGeom>
          <a:noFill/>
          <a:ln>
            <a:noFill/>
          </a:ln>
        </p:spPr>
        <p:txBody>
          <a:bodyPr spcFirstLastPara="1" wrap="square" lIns="91425" tIns="91425" rIns="91425" bIns="91425" rtlCol="0" anchor="b"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it-IT" sz="1200" b="1" dirty="0" smtClean="0"/>
              <a:t>4 A PCU – Sraffa Crema Italy</a:t>
            </a:r>
            <a:endParaRPr lang="it-IT"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42250" y="365550"/>
            <a:ext cx="3163500" cy="260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solidFill>
                  <a:srgbClr val="FF0000"/>
                </a:solidFill>
              </a:rPr>
              <a:t>Population of Tunisia</a:t>
            </a:r>
            <a:endParaRPr>
              <a:solidFill>
                <a:srgbClr val="FF0000"/>
              </a:solidFill>
            </a:endParaRPr>
          </a:p>
        </p:txBody>
      </p:sp>
      <p:sp>
        <p:nvSpPr>
          <p:cNvPr id="70" name="Google Shape;70;p15"/>
          <p:cNvSpPr txBox="1">
            <a:spLocks noGrp="1"/>
          </p:cNvSpPr>
          <p:nvPr>
            <p:ph type="body" idx="1"/>
          </p:nvPr>
        </p:nvSpPr>
        <p:spPr>
          <a:xfrm>
            <a:off x="4069325" y="421600"/>
            <a:ext cx="5074800" cy="5143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b="1" i="1">
                <a:latin typeface="Georgia"/>
                <a:ea typeface="Georgia"/>
                <a:cs typeface="Georgia"/>
                <a:sym typeface="Georgia"/>
              </a:rPr>
              <a:t>The population in Tunisia is made up of different types of peoples that are from Algeria, Amazigh (population that lives between Morocco, Algeria, Tunisia and Libya), and the Bedouins; only the 62% are Tunisians.</a:t>
            </a:r>
            <a:endParaRPr b="1" i="1">
              <a:latin typeface="Georgia"/>
              <a:ea typeface="Georgia"/>
              <a:cs typeface="Georgia"/>
              <a:sym typeface="Georgia"/>
            </a:endParaRPr>
          </a:p>
          <a:p>
            <a:pPr marL="0" lvl="0" indent="0" algn="just" rtl="0">
              <a:spcBef>
                <a:spcPts val="1600"/>
              </a:spcBef>
              <a:spcAft>
                <a:spcPts val="0"/>
              </a:spcAft>
              <a:buNone/>
            </a:pPr>
            <a:r>
              <a:rPr lang="it" b="1" i="1">
                <a:latin typeface="Georgia"/>
                <a:ea typeface="Georgia"/>
                <a:cs typeface="Georgia"/>
                <a:sym typeface="Georgia"/>
              </a:rPr>
              <a:t>They speak Arabic, but also French after the 1900.</a:t>
            </a:r>
            <a:endParaRPr b="1" i="1">
              <a:latin typeface="Georgia"/>
              <a:ea typeface="Georgia"/>
              <a:cs typeface="Georgia"/>
              <a:sym typeface="Georgia"/>
            </a:endParaRPr>
          </a:p>
          <a:p>
            <a:pPr marL="0" lvl="0" indent="0" algn="just" rtl="0">
              <a:spcBef>
                <a:spcPts val="1600"/>
              </a:spcBef>
              <a:spcAft>
                <a:spcPts val="1600"/>
              </a:spcAft>
              <a:buNone/>
            </a:pPr>
            <a:r>
              <a:rPr lang="it" b="1" i="1">
                <a:latin typeface="Georgia"/>
                <a:ea typeface="Georgia"/>
                <a:cs typeface="Georgia"/>
                <a:sym typeface="Georgia"/>
              </a:rPr>
              <a:t>They live in the North or in the East where the life is better, because in the South of Tunisia there is the Sahara desert, and there is no vegetation or water.</a:t>
            </a:r>
            <a:endParaRPr b="1" i="1">
              <a:latin typeface="Georgia"/>
              <a:ea typeface="Georgia"/>
              <a:cs typeface="Georgia"/>
              <a:sym typeface="Georgia"/>
            </a:endParaRPr>
          </a:p>
        </p:txBody>
      </p:sp>
      <p:pic>
        <p:nvPicPr>
          <p:cNvPr id="71" name="Google Shape;71;p15"/>
          <p:cNvPicPr preferRelativeResize="0"/>
          <p:nvPr/>
        </p:nvPicPr>
        <p:blipFill>
          <a:blip r:embed="rId3">
            <a:alphaModFix/>
          </a:blip>
          <a:stretch>
            <a:fillRect/>
          </a:stretch>
        </p:blipFill>
        <p:spPr>
          <a:xfrm>
            <a:off x="0" y="2483700"/>
            <a:ext cx="4069326" cy="265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434575" y="80700"/>
            <a:ext cx="5132100" cy="453600"/>
          </a:xfrm>
          <a:prstGeom prst="rect">
            <a:avLst/>
          </a:prstGeom>
          <a:effectLst>
            <a:outerShdw blurRad="1428750" dist="19050" dir="21540000" algn="bl" rotWithShape="0">
              <a:schemeClr val="lt1"/>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it"/>
              <a:t> </a:t>
            </a:r>
            <a:r>
              <a:rPr lang="it">
                <a:solidFill>
                  <a:srgbClr val="FF0000"/>
                </a:solidFill>
              </a:rPr>
              <a:t>Geography</a:t>
            </a:r>
            <a:endParaRPr>
              <a:solidFill>
                <a:srgbClr val="FF0000"/>
              </a:solidFill>
            </a:endParaRPr>
          </a:p>
        </p:txBody>
      </p:sp>
      <p:sp>
        <p:nvSpPr>
          <p:cNvPr id="77" name="Google Shape;77;p16"/>
          <p:cNvSpPr txBox="1">
            <a:spLocks noGrp="1"/>
          </p:cNvSpPr>
          <p:nvPr>
            <p:ph type="body" idx="1"/>
          </p:nvPr>
        </p:nvSpPr>
        <p:spPr>
          <a:xfrm>
            <a:off x="3224100" y="646800"/>
            <a:ext cx="5796600" cy="4279800"/>
          </a:xfrm>
          <a:prstGeom prst="rect">
            <a:avLst/>
          </a:prstGeom>
          <a:noFill/>
          <a:ln>
            <a:noFill/>
          </a:ln>
        </p:spPr>
        <p:txBody>
          <a:bodyPr spcFirstLastPara="1" wrap="square" lIns="91425" tIns="91425" rIns="91425" bIns="91425" anchor="t" anchorCtr="0">
            <a:noAutofit/>
          </a:bodyPr>
          <a:lstStyle/>
          <a:p>
            <a:pPr marL="0" marR="0" lvl="0" indent="0" algn="just" rtl="0">
              <a:spcBef>
                <a:spcPts val="800"/>
              </a:spcBef>
              <a:spcAft>
                <a:spcPts val="0"/>
              </a:spcAft>
              <a:buNone/>
            </a:pPr>
            <a:r>
              <a:rPr lang="it" sz="1500" b="1" i="1">
                <a:solidFill>
                  <a:srgbClr val="000000"/>
                </a:solidFill>
                <a:latin typeface="Georgia"/>
                <a:ea typeface="Georgia"/>
                <a:cs typeface="Georgia"/>
                <a:sym typeface="Georgia"/>
              </a:rPr>
              <a:t>Tunisia is located along the Mediterranean Sea. It is a small </a:t>
            </a:r>
            <a:r>
              <a:rPr lang="it" sz="1500" b="1" i="1">
                <a:solidFill>
                  <a:srgbClr val="000000"/>
                </a:solidFill>
                <a:uFill>
                  <a:noFill/>
                </a:uFill>
                <a:latin typeface="Georgia"/>
                <a:ea typeface="Georgia"/>
                <a:cs typeface="Georgia"/>
                <a:sym typeface="Georgia"/>
                <a:hlinkClick r:id="rId3"/>
              </a:rPr>
              <a:t>African nation</a:t>
            </a:r>
            <a:r>
              <a:rPr lang="it" sz="1500" b="1" i="1">
                <a:solidFill>
                  <a:srgbClr val="000000"/>
                </a:solidFill>
                <a:latin typeface="Georgia"/>
                <a:ea typeface="Georgia"/>
                <a:cs typeface="Georgia"/>
                <a:sym typeface="Georgia"/>
              </a:rPr>
              <a:t>. Tunisia is located between Algeria and Libya and has a varied topography. In the north, Tunisia is mountainous, the southern part of Tunisia is semiarid and becomes arid desert closer to the </a:t>
            </a:r>
            <a:r>
              <a:rPr lang="it" sz="1500" b="1" i="1">
                <a:solidFill>
                  <a:srgbClr val="000000"/>
                </a:solidFill>
                <a:uFill>
                  <a:noFill/>
                </a:uFill>
                <a:latin typeface="Georgia"/>
                <a:ea typeface="Georgia"/>
                <a:cs typeface="Georgia"/>
                <a:sym typeface="Georgia"/>
                <a:hlinkClick r:id="rId4"/>
              </a:rPr>
              <a:t>Sahara Desert</a:t>
            </a:r>
            <a:r>
              <a:rPr lang="it" sz="1500" b="1" i="1">
                <a:solidFill>
                  <a:srgbClr val="000000"/>
                </a:solidFill>
                <a:latin typeface="Georgia"/>
                <a:ea typeface="Georgia"/>
                <a:cs typeface="Georgia"/>
                <a:sym typeface="Georgia"/>
              </a:rPr>
              <a:t>. Tunisia also has a fertile coastal plain called the Sahel along its eastern Mediterranean coast. This area is famous for its olives.</a:t>
            </a:r>
            <a:endParaRPr sz="1500" b="1" i="1">
              <a:solidFill>
                <a:srgbClr val="000000"/>
              </a:solidFill>
              <a:latin typeface="Georgia"/>
              <a:ea typeface="Georgia"/>
              <a:cs typeface="Georgia"/>
              <a:sym typeface="Georgia"/>
            </a:endParaRPr>
          </a:p>
          <a:p>
            <a:pPr marL="0" marR="0" lvl="0" indent="0" algn="just" rtl="0">
              <a:spcBef>
                <a:spcPts val="800"/>
              </a:spcBef>
              <a:spcAft>
                <a:spcPts val="0"/>
              </a:spcAft>
              <a:buClr>
                <a:schemeClr val="dk1"/>
              </a:buClr>
              <a:buSzPts val="1100"/>
              <a:buFont typeface="Arial"/>
              <a:buNone/>
            </a:pPr>
            <a:r>
              <a:rPr lang="it" sz="1500" b="1" i="1">
                <a:solidFill>
                  <a:srgbClr val="000000"/>
                </a:solidFill>
                <a:latin typeface="Georgia"/>
                <a:ea typeface="Georgia"/>
                <a:cs typeface="Georgia"/>
                <a:sym typeface="Georgia"/>
              </a:rPr>
              <a:t>The clim</a:t>
            </a:r>
            <a:r>
              <a:rPr lang="it" sz="1500" b="1" i="1">
                <a:solidFill>
                  <a:srgbClr val="000000"/>
                </a:solidFill>
                <a:uFill>
                  <a:noFill/>
                </a:uFill>
                <a:latin typeface="Georgia"/>
                <a:ea typeface="Georgia"/>
                <a:cs typeface="Georgia"/>
                <a:sym typeface="Georgia"/>
                <a:hlinkClick r:id="rId5"/>
              </a:rPr>
              <a:t>ate</a:t>
            </a:r>
            <a:r>
              <a:rPr lang="it" sz="1500" b="1" i="1">
                <a:solidFill>
                  <a:srgbClr val="000000"/>
                </a:solidFill>
                <a:latin typeface="Georgia"/>
                <a:ea typeface="Georgia"/>
                <a:cs typeface="Georgia"/>
                <a:sym typeface="Georgia"/>
              </a:rPr>
              <a:t> of Tunisia varies with location but the north is mainly temperate and it has mild, rainy winters and hot, dry summers. In the south, the climate is hotter. Tunisia's capital, Tunis, is located along the Mediterranean coast. Because of the hot desert climate in southern Tunisia, there are very few large cities in that region of the country.</a:t>
            </a:r>
            <a:endParaRPr sz="1500" b="1" i="1">
              <a:solidFill>
                <a:srgbClr val="000000"/>
              </a:solidFill>
              <a:latin typeface="Georgia"/>
              <a:ea typeface="Georgia"/>
              <a:cs typeface="Georgia"/>
              <a:sym typeface="Georgia"/>
            </a:endParaRPr>
          </a:p>
          <a:p>
            <a:pPr marL="0" lvl="0" indent="0" algn="l" rtl="0">
              <a:spcBef>
                <a:spcPts val="800"/>
              </a:spcBef>
              <a:spcAft>
                <a:spcPts val="1600"/>
              </a:spcAft>
              <a:buNone/>
            </a:pPr>
            <a:endParaRPr sz="1300" b="1" i="1">
              <a:solidFill>
                <a:srgbClr val="000000"/>
              </a:solidFill>
              <a:latin typeface="Georgia"/>
              <a:ea typeface="Georgia"/>
              <a:cs typeface="Georgia"/>
              <a:sym typeface="Georgia"/>
            </a:endParaRPr>
          </a:p>
        </p:txBody>
      </p:sp>
      <p:pic>
        <p:nvPicPr>
          <p:cNvPr id="78" name="Google Shape;78;p16"/>
          <p:cNvPicPr preferRelativeResize="0"/>
          <p:nvPr/>
        </p:nvPicPr>
        <p:blipFill>
          <a:blip r:embed="rId6">
            <a:alphaModFix/>
          </a:blip>
          <a:stretch>
            <a:fillRect/>
          </a:stretch>
        </p:blipFill>
        <p:spPr>
          <a:xfrm>
            <a:off x="0" y="0"/>
            <a:ext cx="3224100"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6136592" y="2520501"/>
            <a:ext cx="2828275" cy="2121202"/>
          </a:xfrm>
          <a:prstGeom prst="rect">
            <a:avLst/>
          </a:prstGeom>
          <a:noFill/>
          <a:ln>
            <a:noFill/>
          </a:ln>
        </p:spPr>
      </p:pic>
      <p:sp>
        <p:nvSpPr>
          <p:cNvPr id="84" name="Google Shape;84;p17"/>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b="1" i="1">
                <a:solidFill>
                  <a:srgbClr val="CC0000"/>
                </a:solidFill>
              </a:rPr>
              <a:t>Tunisia economy</a:t>
            </a:r>
            <a:endParaRPr b="1" i="1">
              <a:solidFill>
                <a:srgbClr val="CC0000"/>
              </a:solidFill>
            </a:endParaRPr>
          </a:p>
        </p:txBody>
      </p:sp>
      <p:sp>
        <p:nvSpPr>
          <p:cNvPr id="85" name="Google Shape;85;p17"/>
          <p:cNvSpPr txBox="1">
            <a:spLocks noGrp="1"/>
          </p:cNvSpPr>
          <p:nvPr>
            <p:ph type="body" idx="1"/>
          </p:nvPr>
        </p:nvSpPr>
        <p:spPr>
          <a:xfrm>
            <a:off x="0" y="501800"/>
            <a:ext cx="6050700" cy="4365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b="1" i="1">
                <a:solidFill>
                  <a:srgbClr val="000000"/>
                </a:solidFill>
                <a:latin typeface="Georgia"/>
                <a:ea typeface="Georgia"/>
                <a:cs typeface="Georgia"/>
                <a:sym typeface="Georgia"/>
              </a:rPr>
              <a:t>Agriculture contributes for 16%, industry for 28.5%, and services for 55.5%. In particular:</a:t>
            </a:r>
            <a:endParaRPr b="1" i="1">
              <a:solidFill>
                <a:srgbClr val="000000"/>
              </a:solidFill>
              <a:latin typeface="Georgia"/>
              <a:ea typeface="Georgia"/>
              <a:cs typeface="Georgia"/>
              <a:sym typeface="Georgia"/>
            </a:endParaRPr>
          </a:p>
          <a:p>
            <a:pPr marL="0" lvl="0" indent="0" algn="just" rtl="0">
              <a:spcBef>
                <a:spcPts val="1600"/>
              </a:spcBef>
              <a:spcAft>
                <a:spcPts val="0"/>
              </a:spcAft>
              <a:buNone/>
            </a:pPr>
            <a:r>
              <a:rPr lang="it" b="1" i="1">
                <a:solidFill>
                  <a:srgbClr val="000000"/>
                </a:solidFill>
                <a:latin typeface="Georgia"/>
                <a:ea typeface="Georgia"/>
                <a:cs typeface="Georgia"/>
                <a:sym typeface="Georgia"/>
              </a:rPr>
              <a:t>The primary sector mainly produces cereals like corn, wheat, oats; fruit like datterini and oranges. The most advanced sector is the fishing industry that produces a lot for export, thanks to the low labor cost: the main industrial sectors are the food, textile and oil industry. </a:t>
            </a:r>
            <a:endParaRPr b="1" i="1">
              <a:solidFill>
                <a:srgbClr val="000000"/>
              </a:solidFill>
              <a:latin typeface="Georgia"/>
              <a:ea typeface="Georgia"/>
              <a:cs typeface="Georgia"/>
              <a:sym typeface="Georgia"/>
            </a:endParaRPr>
          </a:p>
          <a:p>
            <a:pPr marL="0" lvl="0" indent="0" algn="just" rtl="0">
              <a:spcBef>
                <a:spcPts val="1600"/>
              </a:spcBef>
              <a:spcAft>
                <a:spcPts val="0"/>
              </a:spcAft>
              <a:buNone/>
            </a:pPr>
            <a:r>
              <a:rPr lang="it" b="1" i="1">
                <a:solidFill>
                  <a:srgbClr val="000000"/>
                </a:solidFill>
                <a:latin typeface="Georgia"/>
                <a:ea typeface="Georgia"/>
                <a:cs typeface="Georgia"/>
                <a:sym typeface="Georgia"/>
              </a:rPr>
              <a:t>The tourist sector is also growing in importance.</a:t>
            </a:r>
            <a:endParaRPr b="1" i="1">
              <a:solidFill>
                <a:srgbClr val="000000"/>
              </a:solidFill>
              <a:latin typeface="Georgia"/>
              <a:ea typeface="Georgia"/>
              <a:cs typeface="Georgia"/>
              <a:sym typeface="Georgia"/>
            </a:endParaRPr>
          </a:p>
          <a:p>
            <a:pPr marL="0" lvl="0" indent="0" algn="just" rtl="0">
              <a:spcBef>
                <a:spcPts val="0"/>
              </a:spcBef>
              <a:spcAft>
                <a:spcPts val="0"/>
              </a:spcAft>
              <a:buNone/>
            </a:pPr>
            <a:r>
              <a:rPr lang="it" b="1" i="1">
                <a:solidFill>
                  <a:srgbClr val="000000"/>
                </a:solidFill>
                <a:latin typeface="Georgia"/>
                <a:ea typeface="Georgia"/>
                <a:cs typeface="Georgia"/>
                <a:sym typeface="Georgia"/>
              </a:rPr>
              <a:t>The most popular places are Hammamet, Monastir, Sousse, where there are numerous villages with entertainment; the Sahara desert</a:t>
            </a:r>
            <a:r>
              <a:rPr lang="it" b="1" i="1">
                <a:latin typeface="Georgia"/>
                <a:ea typeface="Georgia"/>
                <a:cs typeface="Georgia"/>
                <a:sym typeface="Georgia"/>
              </a:rPr>
              <a:t>.</a:t>
            </a:r>
            <a:endParaRPr b="1" i="1">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628675" y="308925"/>
            <a:ext cx="6803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b="1" i="1" u="sng">
                <a:solidFill>
                  <a:srgbClr val="CC0000"/>
                </a:solidFill>
              </a:rPr>
              <a:t>School system</a:t>
            </a:r>
            <a:r>
              <a:rPr lang="it"/>
              <a:t> </a:t>
            </a:r>
            <a:endParaRPr/>
          </a:p>
        </p:txBody>
      </p:sp>
      <p:sp>
        <p:nvSpPr>
          <p:cNvPr id="91" name="Google Shape;91;p18"/>
          <p:cNvSpPr txBox="1"/>
          <p:nvPr/>
        </p:nvSpPr>
        <p:spPr>
          <a:xfrm>
            <a:off x="311700" y="1017600"/>
            <a:ext cx="5232600" cy="4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a:latin typeface="Georgia"/>
                <a:ea typeface="Georgia"/>
                <a:cs typeface="Georgia"/>
                <a:sym typeface="Georgia"/>
              </a:rPr>
              <a:t>Basic education lasts nine years and is divided into two phases:</a:t>
            </a:r>
            <a:endParaRPr sz="1800" b="1">
              <a:latin typeface="Georgia"/>
              <a:ea typeface="Georgia"/>
              <a:cs typeface="Georgia"/>
              <a:sym typeface="Georgia"/>
            </a:endParaRPr>
          </a:p>
          <a:p>
            <a:pPr marL="457200" lvl="0" indent="-342900" algn="l" rtl="0">
              <a:spcBef>
                <a:spcPts val="0"/>
              </a:spcBef>
              <a:spcAft>
                <a:spcPts val="0"/>
              </a:spcAft>
              <a:buSzPts val="1800"/>
              <a:buFont typeface="Georgia"/>
              <a:buChar char="●"/>
            </a:pPr>
            <a:r>
              <a:rPr lang="it" sz="1800" b="1">
                <a:latin typeface="Georgia"/>
                <a:ea typeface="Georgia"/>
                <a:cs typeface="Georgia"/>
                <a:sym typeface="Georgia"/>
              </a:rPr>
              <a:t>Six years of elementary school and </a:t>
            </a:r>
            <a:endParaRPr sz="1800" b="1">
              <a:latin typeface="Georgia"/>
              <a:ea typeface="Georgia"/>
              <a:cs typeface="Georgia"/>
              <a:sym typeface="Georgia"/>
            </a:endParaRPr>
          </a:p>
          <a:p>
            <a:pPr marL="457200" lvl="0" indent="-342900" algn="l" rtl="0">
              <a:spcBef>
                <a:spcPts val="0"/>
              </a:spcBef>
              <a:spcAft>
                <a:spcPts val="0"/>
              </a:spcAft>
              <a:buSzPts val="1800"/>
              <a:buFont typeface="Georgia"/>
              <a:buChar char="●"/>
            </a:pPr>
            <a:r>
              <a:rPr lang="it" sz="1800" b="1">
                <a:latin typeface="Georgia"/>
                <a:ea typeface="Georgia"/>
                <a:cs typeface="Georgia"/>
                <a:sym typeface="Georgia"/>
              </a:rPr>
              <a:t>three years of preparatory education</a:t>
            </a:r>
            <a:endParaRPr sz="1800" b="1">
              <a:latin typeface="Georgia"/>
              <a:ea typeface="Georgia"/>
              <a:cs typeface="Georgia"/>
              <a:sym typeface="Georgia"/>
            </a:endParaRPr>
          </a:p>
          <a:p>
            <a:pPr marL="0" lvl="0" indent="0" algn="l" rtl="0">
              <a:spcBef>
                <a:spcPts val="0"/>
              </a:spcBef>
              <a:spcAft>
                <a:spcPts val="0"/>
              </a:spcAft>
              <a:buNone/>
            </a:pPr>
            <a:r>
              <a:rPr lang="it" sz="1800" b="1">
                <a:latin typeface="Georgia"/>
                <a:ea typeface="Georgia"/>
                <a:cs typeface="Georgia"/>
                <a:sym typeface="Georgia"/>
              </a:rPr>
              <a:t>Secondary education is divided into two phases:</a:t>
            </a:r>
            <a:endParaRPr sz="1800" b="1">
              <a:latin typeface="Georgia"/>
              <a:ea typeface="Georgia"/>
              <a:cs typeface="Georgia"/>
              <a:sym typeface="Georgia"/>
            </a:endParaRPr>
          </a:p>
          <a:p>
            <a:pPr marL="457200" lvl="0" indent="-342900" algn="l" rtl="0">
              <a:spcBef>
                <a:spcPts val="0"/>
              </a:spcBef>
              <a:spcAft>
                <a:spcPts val="0"/>
              </a:spcAft>
              <a:buSzPts val="1800"/>
              <a:buFont typeface="Georgia"/>
              <a:buChar char="●"/>
            </a:pPr>
            <a:r>
              <a:rPr lang="it" sz="1800" b="1">
                <a:latin typeface="Georgia"/>
                <a:ea typeface="Georgia"/>
                <a:cs typeface="Georgia"/>
                <a:sym typeface="Georgia"/>
              </a:rPr>
              <a:t>The phase of a general academic year and </a:t>
            </a:r>
            <a:endParaRPr sz="1800" b="1">
              <a:latin typeface="Georgia"/>
              <a:ea typeface="Georgia"/>
              <a:cs typeface="Georgia"/>
              <a:sym typeface="Georgia"/>
            </a:endParaRPr>
          </a:p>
          <a:p>
            <a:pPr marL="457200" lvl="0" indent="-342900" algn="l" rtl="0">
              <a:spcBef>
                <a:spcPts val="0"/>
              </a:spcBef>
              <a:spcAft>
                <a:spcPts val="0"/>
              </a:spcAft>
              <a:buSzPts val="1800"/>
              <a:buFont typeface="Georgia"/>
              <a:buChar char="●"/>
            </a:pPr>
            <a:r>
              <a:rPr lang="it" sz="1800" b="1">
                <a:latin typeface="Georgia"/>
                <a:ea typeface="Georgia"/>
                <a:cs typeface="Georgia"/>
                <a:sym typeface="Georgia"/>
              </a:rPr>
              <a:t>the three-year specialist education phase</a:t>
            </a:r>
            <a:endParaRPr sz="1800" b="1">
              <a:latin typeface="Georgia"/>
              <a:ea typeface="Georgia"/>
              <a:cs typeface="Georgia"/>
              <a:sym typeface="Georgia"/>
            </a:endParaRPr>
          </a:p>
          <a:p>
            <a:pPr marL="0" lvl="0" indent="0" algn="l" rtl="0">
              <a:spcBef>
                <a:spcPts val="0"/>
              </a:spcBef>
              <a:spcAft>
                <a:spcPts val="0"/>
              </a:spcAft>
              <a:buNone/>
            </a:pPr>
            <a:endParaRPr sz="1800" b="1">
              <a:latin typeface="Georgia"/>
              <a:ea typeface="Georgia"/>
              <a:cs typeface="Georgia"/>
              <a:sym typeface="Georgia"/>
            </a:endParaRPr>
          </a:p>
          <a:p>
            <a:pPr marL="0" lvl="0" indent="0" algn="l" rtl="0">
              <a:spcBef>
                <a:spcPts val="0"/>
              </a:spcBef>
              <a:spcAft>
                <a:spcPts val="0"/>
              </a:spcAft>
              <a:buNone/>
            </a:pPr>
            <a:r>
              <a:rPr lang="it" sz="1800" b="1">
                <a:latin typeface="Georgia"/>
                <a:ea typeface="Georgia"/>
                <a:cs typeface="Georgia"/>
                <a:sym typeface="Georgia"/>
              </a:rPr>
              <a:t>All secondary school graduates they can enter university or enter the labour market.</a:t>
            </a:r>
            <a:endParaRPr sz="1800" b="1">
              <a:latin typeface="Georgia"/>
              <a:ea typeface="Georgia"/>
              <a:cs typeface="Georgia"/>
              <a:sym typeface="Georgia"/>
            </a:endParaRPr>
          </a:p>
        </p:txBody>
      </p:sp>
      <p:pic>
        <p:nvPicPr>
          <p:cNvPr id="92" name="Google Shape;92;p18"/>
          <p:cNvPicPr preferRelativeResize="0"/>
          <p:nvPr/>
        </p:nvPicPr>
        <p:blipFill>
          <a:blip r:embed="rId3">
            <a:alphaModFix amt="55000"/>
          </a:blip>
          <a:stretch>
            <a:fillRect/>
          </a:stretch>
        </p:blipFill>
        <p:spPr>
          <a:xfrm>
            <a:off x="5440350" y="1469975"/>
            <a:ext cx="3443650" cy="2203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Presentazione su schermo (16:9)</PresentationFormat>
  <Paragraphs>26</Paragraphs>
  <Slides>5</Slides>
  <Notes>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Montserrat</vt:lpstr>
      <vt:lpstr>Georgia</vt:lpstr>
      <vt:lpstr>Simple Light</vt:lpstr>
      <vt:lpstr>Tunisia</vt:lpstr>
      <vt:lpstr>Population of Tunisia</vt:lpstr>
      <vt:lpstr> Geography</vt:lpstr>
      <vt:lpstr>Tunisia economy</vt:lpstr>
      <vt:lpstr>School system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Tunisia</dc:title>
  <cp:lastModifiedBy>Luca</cp:lastModifiedBy>
  <cp:revision>1</cp:revision>
  <dcterms:modified xsi:type="dcterms:W3CDTF">2020-04-10T13:01:42Z</dcterms:modified>
</cp:coreProperties>
</file>