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258" r:id="rId4"/>
    <p:sldId id="259" r:id="rId5"/>
    <p:sldId id="260" r:id="rId6"/>
    <p:sldId id="268" r:id="rId7"/>
    <p:sldId id="263" r:id="rId8"/>
    <p:sldId id="262" r:id="rId9"/>
    <p:sldId id="266" r:id="rId10"/>
    <p:sldId id="267"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D6904-14AD-6049-A2BC-2F5E7557AA3A}" type="datetimeFigureOut">
              <a:rPr lang="en-US" smtClean="0"/>
              <a:t>24/01/19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787B7-6E95-C24E-91A8-F1EA7D7C4B69}" type="slidenum">
              <a:rPr lang="en-US" smtClean="0"/>
              <a:t>‹#›</a:t>
            </a:fld>
            <a:endParaRPr lang="en-US"/>
          </a:p>
        </p:txBody>
      </p:sp>
    </p:spTree>
    <p:extLst>
      <p:ext uri="{BB962C8B-B14F-4D97-AF65-F5344CB8AC3E}">
        <p14:creationId xmlns:p14="http://schemas.microsoft.com/office/powerpoint/2010/main" val="2045494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9787B7-6E95-C24E-91A8-F1EA7D7C4B69}" type="slidenum">
              <a:rPr lang="en-US" smtClean="0"/>
              <a:t>2</a:t>
            </a:fld>
            <a:endParaRPr lang="en-US"/>
          </a:p>
        </p:txBody>
      </p:sp>
    </p:spTree>
    <p:extLst>
      <p:ext uri="{BB962C8B-B14F-4D97-AF65-F5344CB8AC3E}">
        <p14:creationId xmlns:p14="http://schemas.microsoft.com/office/powerpoint/2010/main" val="367207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787B7-6E95-C24E-91A8-F1EA7D7C4B69}" type="slidenum">
              <a:rPr lang="en-US" smtClean="0"/>
              <a:t>3</a:t>
            </a:fld>
            <a:endParaRPr lang="en-US"/>
          </a:p>
        </p:txBody>
      </p:sp>
    </p:spTree>
    <p:extLst>
      <p:ext uri="{BB962C8B-B14F-4D97-AF65-F5344CB8AC3E}">
        <p14:creationId xmlns:p14="http://schemas.microsoft.com/office/powerpoint/2010/main" val="233131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24/01/19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24/01/19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24/01/19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24/01/19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24/01/19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24/01/19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24/01/19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24/01/19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24/01/19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24/01/19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24/01/19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24/01/19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Tollgate Primary School</a:t>
            </a:r>
            <a:br>
              <a:rPr lang="en-US" dirty="0" smtClean="0"/>
            </a:br>
            <a:r>
              <a:rPr lang="en-US" dirty="0" smtClean="0"/>
              <a:t>( Boleyn Academy Trust)</a:t>
            </a:r>
            <a:endParaRPr lang="en-US" dirty="0"/>
          </a:p>
        </p:txBody>
      </p:sp>
      <p:sp>
        <p:nvSpPr>
          <p:cNvPr id="3" name="Subtitle 2"/>
          <p:cNvSpPr>
            <a:spLocks noGrp="1"/>
          </p:cNvSpPr>
          <p:nvPr>
            <p:ph type="subTitle" idx="1"/>
          </p:nvPr>
        </p:nvSpPr>
        <p:spPr>
          <a:xfrm>
            <a:off x="1371600" y="3556001"/>
            <a:ext cx="6400800" cy="1766306"/>
          </a:xfrm>
        </p:spPr>
        <p:txBody>
          <a:bodyPr>
            <a:normAutofit/>
          </a:bodyPr>
          <a:lstStyle/>
          <a:p>
            <a:endParaRPr lang="en-US" dirty="0" smtClean="0"/>
          </a:p>
          <a:p>
            <a:endParaRPr lang="en-US" dirty="0"/>
          </a:p>
          <a:p>
            <a:r>
              <a:rPr lang="en-US" dirty="0" smtClean="0"/>
              <a:t>24</a:t>
            </a:r>
            <a:r>
              <a:rPr lang="en-US" baseline="30000" dirty="0" smtClean="0"/>
              <a:t>th</a:t>
            </a:r>
            <a:r>
              <a:rPr lang="en-US" dirty="0" smtClean="0"/>
              <a:t> January 2019</a:t>
            </a:r>
          </a:p>
          <a:p>
            <a:r>
              <a:rPr lang="en-US" dirty="0" smtClean="0"/>
              <a:t>By </a:t>
            </a:r>
            <a:r>
              <a:rPr lang="en-US" dirty="0" smtClean="0"/>
              <a:t>Iclal Lawrence</a:t>
            </a:r>
            <a:endParaRPr lang="en-US" dirty="0"/>
          </a:p>
        </p:txBody>
      </p:sp>
      <p:pic>
        <p:nvPicPr>
          <p:cNvPr id="7" name="Picture 6"/>
          <p:cNvPicPr>
            <a:picLocks noChangeAspect="1"/>
          </p:cNvPicPr>
          <p:nvPr/>
        </p:nvPicPr>
        <p:blipFill>
          <a:blip r:embed="rId2"/>
          <a:stretch>
            <a:fillRect/>
          </a:stretch>
        </p:blipFill>
        <p:spPr>
          <a:xfrm>
            <a:off x="5474871" y="556621"/>
            <a:ext cx="3179274" cy="1430159"/>
          </a:xfrm>
          <a:prstGeom prst="rect">
            <a:avLst/>
          </a:prstGeom>
        </p:spPr>
      </p:pic>
    </p:spTree>
    <p:extLst>
      <p:ext uri="{BB962C8B-B14F-4D97-AF65-F5344CB8AC3E}">
        <p14:creationId xmlns:p14="http://schemas.microsoft.com/office/powerpoint/2010/main" val="385656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83616"/>
            <a:ext cx="7408333" cy="4342548"/>
          </a:xfrm>
        </p:spPr>
        <p:txBody>
          <a:bodyPr>
            <a:normAutofit fontScale="85000" lnSpcReduction="20000"/>
          </a:bodyPr>
          <a:lstStyle/>
          <a:p>
            <a:r>
              <a:rPr lang="en-US" dirty="0" smtClean="0"/>
              <a:t>The executive head teacher positively encourages teachers to take a range of responsibilities to develop them as leaders. </a:t>
            </a:r>
          </a:p>
          <a:p>
            <a:r>
              <a:rPr lang="en-US" dirty="0" smtClean="0"/>
              <a:t>Leadership is not exclusive to Senior leaders only.</a:t>
            </a:r>
          </a:p>
          <a:p>
            <a:r>
              <a:rPr lang="en-US" dirty="0" smtClean="0"/>
              <a:t>Every subject leader is a middle leader who produces  a detailed report with data with strengths and area for development. </a:t>
            </a:r>
          </a:p>
          <a:p>
            <a:r>
              <a:rPr lang="en-US" dirty="0" smtClean="0"/>
              <a:t>There is a clear progression from being a middle leader to senior leadership team</a:t>
            </a:r>
          </a:p>
          <a:p>
            <a:r>
              <a:rPr lang="en-US" dirty="0" smtClean="0"/>
              <a:t>Most subject leaders offer their expertise to train teachers and mentor NQTs.</a:t>
            </a:r>
          </a:p>
          <a:p>
            <a:r>
              <a:rPr lang="en-US" dirty="0" smtClean="0"/>
              <a:t>SLEs ( Specialist Leaders in Education) offer outreach work to support other schools for example in literacy or numeracy.</a:t>
            </a:r>
          </a:p>
          <a:p>
            <a:r>
              <a:rPr lang="en-US" dirty="0" smtClean="0"/>
              <a:t>All teachers including NQTs use the school’s key priorities in their day to day planning and teaching.</a:t>
            </a:r>
          </a:p>
          <a:p>
            <a:r>
              <a:rPr lang="en-US" dirty="0" smtClean="0"/>
              <a:t>SLT conducts regular monitoring cycle of planning, teaching and evaluation to ensure that standards are high.</a:t>
            </a:r>
            <a:endParaRPr lang="en-US" dirty="0"/>
          </a:p>
        </p:txBody>
      </p:sp>
      <p:sp>
        <p:nvSpPr>
          <p:cNvPr id="3" name="Title 2"/>
          <p:cNvSpPr>
            <a:spLocks noGrp="1"/>
          </p:cNvSpPr>
          <p:nvPr>
            <p:ph type="title"/>
          </p:nvPr>
        </p:nvSpPr>
        <p:spPr/>
        <p:txBody>
          <a:bodyPr/>
          <a:lstStyle/>
          <a:p>
            <a:r>
              <a:rPr lang="en-US" dirty="0" smtClean="0"/>
              <a:t>Role of school leadership</a:t>
            </a:r>
            <a:endParaRPr lang="en-US" dirty="0"/>
          </a:p>
        </p:txBody>
      </p:sp>
    </p:spTree>
    <p:extLst>
      <p:ext uri="{BB962C8B-B14F-4D97-AF65-F5344CB8AC3E}">
        <p14:creationId xmlns:p14="http://schemas.microsoft.com/office/powerpoint/2010/main" val="334550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6422"/>
            <a:ext cx="7408333" cy="4299741"/>
          </a:xfrm>
        </p:spPr>
        <p:txBody>
          <a:bodyPr>
            <a:normAutofit fontScale="85000" lnSpcReduction="20000"/>
          </a:bodyPr>
          <a:lstStyle/>
          <a:p>
            <a:r>
              <a:rPr lang="en-US" dirty="0" smtClean="0"/>
              <a:t>Developing the academy trust while retaining the core values that we instill everyday.</a:t>
            </a:r>
          </a:p>
          <a:p>
            <a:r>
              <a:rPr lang="en-US" dirty="0" smtClean="0"/>
              <a:t>Extend the numbers gradually every year to meet the local population demand.</a:t>
            </a:r>
          </a:p>
          <a:p>
            <a:r>
              <a:rPr lang="en-US" dirty="0" smtClean="0"/>
              <a:t>Develop middle leaders to senior leaders to carry out more support to other schools.</a:t>
            </a:r>
          </a:p>
          <a:p>
            <a:r>
              <a:rPr lang="en-US" dirty="0" smtClean="0"/>
              <a:t>To ensure that results reflect the outstanding schools standards at the league tables.</a:t>
            </a:r>
          </a:p>
          <a:p>
            <a:r>
              <a:rPr lang="en-US" dirty="0" smtClean="0"/>
              <a:t>To continue to offer globally relevant curriculum and learning opportunities to pupils</a:t>
            </a:r>
            <a:r>
              <a:rPr lang="en-US" dirty="0" smtClean="0"/>
              <a:t>.</a:t>
            </a:r>
          </a:p>
          <a:p>
            <a:r>
              <a:rPr lang="en-US" dirty="0" smtClean="0"/>
              <a:t>To extend our links to Middle East MENA countries to exchange ideas in teacher training and inclusive education.</a:t>
            </a:r>
            <a:endParaRPr lang="en-US" dirty="0" smtClean="0"/>
          </a:p>
          <a:p>
            <a:r>
              <a:rPr lang="en-US" dirty="0" smtClean="0"/>
              <a:t>To outreach other community of schools through the British Council </a:t>
            </a:r>
            <a:r>
              <a:rPr lang="en-US" dirty="0" err="1" smtClean="0"/>
              <a:t>programmes</a:t>
            </a:r>
            <a:r>
              <a:rPr lang="en-US" dirty="0" smtClean="0"/>
              <a:t> and share our expertise to show possibilities beyond the classroom.</a:t>
            </a:r>
            <a:endParaRPr lang="en-US" dirty="0"/>
          </a:p>
        </p:txBody>
      </p:sp>
      <p:sp>
        <p:nvSpPr>
          <p:cNvPr id="3" name="Title 2"/>
          <p:cNvSpPr>
            <a:spLocks noGrp="1"/>
          </p:cNvSpPr>
          <p:nvPr>
            <p:ph type="title"/>
          </p:nvPr>
        </p:nvSpPr>
        <p:spPr/>
        <p:txBody>
          <a:bodyPr/>
          <a:lstStyle/>
          <a:p>
            <a:pPr algn="l"/>
            <a:r>
              <a:rPr lang="en-US" dirty="0" smtClean="0"/>
              <a:t>Where do we go next?</a:t>
            </a:r>
            <a:endParaRPr lang="en-US" dirty="0"/>
          </a:p>
        </p:txBody>
      </p:sp>
      <p:pic>
        <p:nvPicPr>
          <p:cNvPr id="4" name="Picture 3"/>
          <p:cNvPicPr>
            <a:picLocks noChangeAspect="1"/>
          </p:cNvPicPr>
          <p:nvPr/>
        </p:nvPicPr>
        <p:blipFill>
          <a:blip r:embed="rId2"/>
          <a:stretch>
            <a:fillRect/>
          </a:stretch>
        </p:blipFill>
        <p:spPr>
          <a:xfrm>
            <a:off x="6460118" y="482321"/>
            <a:ext cx="2226682" cy="1001647"/>
          </a:xfrm>
          <a:prstGeom prst="rect">
            <a:avLst/>
          </a:prstGeom>
        </p:spPr>
      </p:pic>
    </p:spTree>
    <p:extLst>
      <p:ext uri="{BB962C8B-B14F-4D97-AF65-F5344CB8AC3E}">
        <p14:creationId xmlns:p14="http://schemas.microsoft.com/office/powerpoint/2010/main" val="241079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Thank you for listening and taking active interest.</a:t>
            </a:r>
          </a:p>
          <a:p>
            <a:endParaRPr lang="en-US" dirty="0"/>
          </a:p>
          <a:p>
            <a:pPr marL="0" indent="0">
              <a:buNone/>
            </a:pPr>
            <a:endParaRPr lang="en-US" dirty="0" smtClean="0"/>
          </a:p>
          <a:p>
            <a:pPr marL="0" indent="0">
              <a:buNone/>
            </a:pPr>
            <a:r>
              <a:rPr lang="en-US" dirty="0" smtClean="0"/>
              <a:t>Senior Leader/International Links Leader</a:t>
            </a:r>
          </a:p>
          <a:p>
            <a:pPr marL="0" indent="0">
              <a:buNone/>
            </a:pPr>
            <a:r>
              <a:rPr lang="en-US" dirty="0" smtClean="0"/>
              <a:t>Iclal Lawrence</a:t>
            </a:r>
            <a:endParaRPr lang="en-US" dirty="0"/>
          </a:p>
        </p:txBody>
      </p:sp>
      <p:sp>
        <p:nvSpPr>
          <p:cNvPr id="3" name="Title 2"/>
          <p:cNvSpPr>
            <a:spLocks noGrp="1"/>
          </p:cNvSpPr>
          <p:nvPr>
            <p:ph type="title"/>
          </p:nvPr>
        </p:nvSpPr>
        <p:spPr/>
        <p:txBody>
          <a:bodyPr/>
          <a:lstStyle/>
          <a:p>
            <a:r>
              <a:rPr lang="en-US" dirty="0" smtClean="0"/>
              <a:t>Questions and answers</a:t>
            </a:r>
            <a:endParaRPr lang="en-US" dirty="0"/>
          </a:p>
        </p:txBody>
      </p:sp>
      <p:pic>
        <p:nvPicPr>
          <p:cNvPr id="4" name="Picture 3"/>
          <p:cNvPicPr>
            <a:picLocks noChangeAspect="1"/>
          </p:cNvPicPr>
          <p:nvPr/>
        </p:nvPicPr>
        <p:blipFill>
          <a:blip r:embed="rId2"/>
          <a:stretch>
            <a:fillRect/>
          </a:stretch>
        </p:blipFill>
        <p:spPr>
          <a:xfrm>
            <a:off x="6331681" y="1483968"/>
            <a:ext cx="2226682" cy="1001647"/>
          </a:xfrm>
          <a:prstGeom prst="rect">
            <a:avLst/>
          </a:prstGeom>
        </p:spPr>
      </p:pic>
    </p:spTree>
    <p:extLst>
      <p:ext uri="{BB962C8B-B14F-4D97-AF65-F5344CB8AC3E}">
        <p14:creationId xmlns:p14="http://schemas.microsoft.com/office/powerpoint/2010/main" val="223013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Tollgate </a:t>
            </a:r>
            <a:r>
              <a:rPr lang="en-US" dirty="0"/>
              <a:t>is a Teaching School that leads an alliance of 30 schools across 7 London Boroughs. This gives us huge strength and capacity in teaching and learning and leadership to support other schools. </a:t>
            </a:r>
            <a:endParaRPr lang="en-US" dirty="0" smtClean="0"/>
          </a:p>
          <a:p>
            <a:r>
              <a:rPr lang="en-US" dirty="0" smtClean="0"/>
              <a:t>Tollgate </a:t>
            </a:r>
            <a:r>
              <a:rPr lang="en-US" dirty="0"/>
              <a:t>is also an Initial Teacher Training Centre that trains 45 teachers a year</a:t>
            </a:r>
            <a:r>
              <a:rPr lang="en-US" dirty="0" smtClean="0"/>
              <a:t>.</a:t>
            </a:r>
          </a:p>
          <a:p>
            <a:r>
              <a:rPr lang="en-US" dirty="0" smtClean="0"/>
              <a:t>From 1</a:t>
            </a:r>
            <a:r>
              <a:rPr lang="en-US" baseline="30000" dirty="0" smtClean="0"/>
              <a:t>st</a:t>
            </a:r>
            <a:r>
              <a:rPr lang="en-US" dirty="0" smtClean="0"/>
              <a:t> January 2017, Tollgate Primary School became an academy as part of the Boleyn Academy Trust. It aims to have a total of nine local schools within the trust.</a:t>
            </a:r>
          </a:p>
          <a:p>
            <a:r>
              <a:rPr lang="en-US" dirty="0" smtClean="0"/>
              <a:t>The Executive Head teacher Mr. Tom Canning OBE, is also a lead inspector for OFSTED.</a:t>
            </a:r>
          </a:p>
          <a:p>
            <a:endParaRPr lang="en-US" dirty="0"/>
          </a:p>
        </p:txBody>
      </p:sp>
      <p:sp>
        <p:nvSpPr>
          <p:cNvPr id="3" name="Title 2"/>
          <p:cNvSpPr>
            <a:spLocks noGrp="1"/>
          </p:cNvSpPr>
          <p:nvPr>
            <p:ph type="title"/>
          </p:nvPr>
        </p:nvSpPr>
        <p:spPr>
          <a:xfrm>
            <a:off x="457200" y="556621"/>
            <a:ext cx="8229600" cy="1055768"/>
          </a:xfrm>
        </p:spPr>
        <p:txBody>
          <a:bodyPr>
            <a:normAutofit/>
          </a:bodyPr>
          <a:lstStyle/>
          <a:p>
            <a:r>
              <a:rPr lang="en-US" dirty="0" smtClean="0"/>
              <a:t>Overview</a:t>
            </a:r>
            <a:endParaRPr lang="en-US" dirty="0"/>
          </a:p>
        </p:txBody>
      </p:sp>
      <p:pic>
        <p:nvPicPr>
          <p:cNvPr id="4" name="Picture 3"/>
          <p:cNvPicPr>
            <a:picLocks noChangeAspect="1"/>
          </p:cNvPicPr>
          <p:nvPr/>
        </p:nvPicPr>
        <p:blipFill>
          <a:blip r:embed="rId3"/>
          <a:stretch>
            <a:fillRect/>
          </a:stretch>
        </p:blipFill>
        <p:spPr>
          <a:xfrm>
            <a:off x="6864779" y="1416535"/>
            <a:ext cx="2279221" cy="1025281"/>
          </a:xfrm>
          <a:prstGeom prst="rect">
            <a:avLst/>
          </a:prstGeom>
        </p:spPr>
      </p:pic>
    </p:spTree>
    <p:extLst>
      <p:ext uri="{BB962C8B-B14F-4D97-AF65-F5344CB8AC3E}">
        <p14:creationId xmlns:p14="http://schemas.microsoft.com/office/powerpoint/2010/main" val="414999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26187"/>
            <a:ext cx="7408333" cy="4099976"/>
          </a:xfrm>
        </p:spPr>
        <p:txBody>
          <a:bodyPr>
            <a:normAutofit fontScale="85000" lnSpcReduction="20000"/>
          </a:bodyPr>
          <a:lstStyle/>
          <a:p>
            <a:r>
              <a:rPr lang="en-US" dirty="0" smtClean="0">
                <a:solidFill>
                  <a:srgbClr val="000000"/>
                </a:solidFill>
              </a:rPr>
              <a:t>The </a:t>
            </a:r>
            <a:r>
              <a:rPr lang="en-US" dirty="0">
                <a:solidFill>
                  <a:srgbClr val="000000"/>
                </a:solidFill>
              </a:rPr>
              <a:t>school lies at the heart of the community in a disadvantaged area with 500 pupils coming from different religions and cultures. Altogether more than 50 languages spoken by pupils and the school community</a:t>
            </a:r>
            <a:r>
              <a:rPr lang="en-US" dirty="0" smtClean="0">
                <a:solidFill>
                  <a:srgbClr val="000000"/>
                </a:solidFill>
              </a:rPr>
              <a:t>.</a:t>
            </a:r>
          </a:p>
          <a:p>
            <a:r>
              <a:rPr lang="en-US" dirty="0">
                <a:solidFill>
                  <a:srgbClr val="000000"/>
                </a:solidFill>
              </a:rPr>
              <a:t>Tollgate is a two form entry school with an autism provision in East London close to Docklands and Stratford Olympic Park</a:t>
            </a:r>
            <a:r>
              <a:rPr lang="en-US" dirty="0" smtClean="0">
                <a:solidFill>
                  <a:srgbClr val="000000"/>
                </a:solidFill>
              </a:rPr>
              <a:t>. We offer 30 places for children with autism from reception to year 6.</a:t>
            </a:r>
            <a:endParaRPr lang="en-US" dirty="0">
              <a:solidFill>
                <a:srgbClr val="000000"/>
              </a:solidFill>
            </a:endParaRPr>
          </a:p>
          <a:p>
            <a:r>
              <a:rPr lang="en-US" dirty="0" smtClean="0">
                <a:solidFill>
                  <a:srgbClr val="000000"/>
                </a:solidFill>
              </a:rPr>
              <a:t>It </a:t>
            </a:r>
            <a:r>
              <a:rPr lang="en-US" dirty="0">
                <a:solidFill>
                  <a:srgbClr val="000000"/>
                </a:solidFill>
              </a:rPr>
              <a:t>has been graded as Outstanding by the OFSTED inspectors. </a:t>
            </a:r>
            <a:r>
              <a:rPr lang="en-US" dirty="0" smtClean="0">
                <a:solidFill>
                  <a:srgbClr val="000000"/>
                </a:solidFill>
              </a:rPr>
              <a:t> It is one of the beacon schools in UK for achieving top results in Year 6 exams.</a:t>
            </a:r>
          </a:p>
          <a:p>
            <a:r>
              <a:rPr lang="en-US" dirty="0" smtClean="0">
                <a:solidFill>
                  <a:srgbClr val="000000"/>
                </a:solidFill>
              </a:rPr>
              <a:t>Tollgate </a:t>
            </a:r>
            <a:r>
              <a:rPr lang="en-US" dirty="0">
                <a:solidFill>
                  <a:srgbClr val="000000"/>
                </a:solidFill>
              </a:rPr>
              <a:t>has won many awards and given four International School Award since 2007 by the British Council</a:t>
            </a:r>
            <a:r>
              <a:rPr lang="en-US" dirty="0" smtClean="0">
                <a:solidFill>
                  <a:srgbClr val="000000"/>
                </a:solidFill>
              </a:rPr>
              <a:t>.</a:t>
            </a:r>
          </a:p>
          <a:p>
            <a:r>
              <a:rPr lang="en-US" dirty="0" smtClean="0">
                <a:solidFill>
                  <a:srgbClr val="000000"/>
                </a:solidFill>
              </a:rPr>
              <a:t>Due to its popularity, there is a waiting list and the trust aims to extend the school from two form to three form entry.</a:t>
            </a:r>
            <a:endParaRPr lang="en-US" dirty="0">
              <a:solidFill>
                <a:srgbClr val="000000"/>
              </a:solidFill>
            </a:endParaRPr>
          </a:p>
          <a:p>
            <a:endParaRPr lang="en-US" dirty="0"/>
          </a:p>
        </p:txBody>
      </p:sp>
      <p:sp>
        <p:nvSpPr>
          <p:cNvPr id="3" name="Title 2"/>
          <p:cNvSpPr>
            <a:spLocks noGrp="1"/>
          </p:cNvSpPr>
          <p:nvPr>
            <p:ph type="title"/>
          </p:nvPr>
        </p:nvSpPr>
        <p:spPr/>
        <p:txBody>
          <a:bodyPr/>
          <a:lstStyle/>
          <a:p>
            <a:pPr algn="l"/>
            <a:r>
              <a:rPr lang="en-US" dirty="0" smtClean="0"/>
              <a:t>Key facts </a:t>
            </a:r>
            <a:endParaRPr lang="en-US" dirty="0"/>
          </a:p>
        </p:txBody>
      </p:sp>
      <p:pic>
        <p:nvPicPr>
          <p:cNvPr id="4" name="Picture 3"/>
          <p:cNvPicPr>
            <a:picLocks noChangeAspect="1"/>
          </p:cNvPicPr>
          <p:nvPr/>
        </p:nvPicPr>
        <p:blipFill>
          <a:blip r:embed="rId3"/>
          <a:stretch>
            <a:fillRect/>
          </a:stretch>
        </p:blipFill>
        <p:spPr>
          <a:xfrm>
            <a:off x="5474871" y="242704"/>
            <a:ext cx="3179274" cy="1430159"/>
          </a:xfrm>
          <a:prstGeom prst="rect">
            <a:avLst/>
          </a:prstGeom>
        </p:spPr>
      </p:pic>
    </p:spTree>
    <p:extLst>
      <p:ext uri="{BB962C8B-B14F-4D97-AF65-F5344CB8AC3E}">
        <p14:creationId xmlns:p14="http://schemas.microsoft.com/office/powerpoint/2010/main" val="144711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54372"/>
            <a:ext cx="7408333" cy="4080911"/>
          </a:xfrm>
        </p:spPr>
        <p:txBody>
          <a:bodyPr>
            <a:normAutofit fontScale="70000" lnSpcReduction="20000"/>
          </a:bodyPr>
          <a:lstStyle/>
          <a:p>
            <a:r>
              <a:rPr lang="en-US" dirty="0" smtClean="0"/>
              <a:t>Fully staffed, committed teaching and non-teaching staff to offer a range of services from 8 am to 6pm.</a:t>
            </a:r>
          </a:p>
          <a:p>
            <a:r>
              <a:rPr lang="en-US" dirty="0" smtClean="0"/>
              <a:t>Breakfast club from 8 to 8.45 am- Offers breakfast and PE activities</a:t>
            </a:r>
          </a:p>
          <a:p>
            <a:r>
              <a:rPr lang="en-US" dirty="0" smtClean="0"/>
              <a:t>After school club from 3 to 6 pm- Offers food and drink and homework support.</a:t>
            </a:r>
          </a:p>
          <a:p>
            <a:r>
              <a:rPr lang="en-US" dirty="0" smtClean="0"/>
              <a:t>The Family Centre offers a range of courses for parents.  For example; mother and toddler classes, ESOL etc.. All free.</a:t>
            </a:r>
          </a:p>
          <a:p>
            <a:r>
              <a:rPr lang="en-US" dirty="0" smtClean="0"/>
              <a:t>1 to 1 tuition and intervention classes after school.</a:t>
            </a:r>
          </a:p>
          <a:p>
            <a:r>
              <a:rPr lang="en-US" dirty="0" smtClean="0"/>
              <a:t>Over 15 after school clubs for children including language, PE, reading, art and craft classes.</a:t>
            </a:r>
          </a:p>
          <a:p>
            <a:r>
              <a:rPr lang="en-US" dirty="0" smtClean="0"/>
              <a:t>Special events organized to invite parents; parents evenings, international evenings and Xmas, Easter and Summer celebrations</a:t>
            </a:r>
          </a:p>
          <a:p>
            <a:r>
              <a:rPr lang="en-US" dirty="0" smtClean="0"/>
              <a:t>Ongoing CPD every week for all teachers and SLT members</a:t>
            </a:r>
          </a:p>
          <a:p>
            <a:r>
              <a:rPr lang="en-US" dirty="0" smtClean="0"/>
              <a:t>External visitors to celebrate key events including, </a:t>
            </a:r>
            <a:r>
              <a:rPr lang="en-US" dirty="0" err="1" smtClean="0"/>
              <a:t>Eid</a:t>
            </a:r>
            <a:r>
              <a:rPr lang="en-US" dirty="0" smtClean="0"/>
              <a:t>, Diwali, Harvest Festival, Chinese New Year and more..</a:t>
            </a:r>
          </a:p>
          <a:p>
            <a:r>
              <a:rPr lang="en-US" dirty="0" smtClean="0"/>
              <a:t>Regular communication through our website and newsletters</a:t>
            </a:r>
            <a:endParaRPr lang="en-US" dirty="0"/>
          </a:p>
        </p:txBody>
      </p:sp>
      <p:sp>
        <p:nvSpPr>
          <p:cNvPr id="3" name="Title 2"/>
          <p:cNvSpPr>
            <a:spLocks noGrp="1"/>
          </p:cNvSpPr>
          <p:nvPr>
            <p:ph type="title"/>
          </p:nvPr>
        </p:nvSpPr>
        <p:spPr/>
        <p:txBody>
          <a:bodyPr>
            <a:normAutofit fontScale="90000"/>
          </a:bodyPr>
          <a:lstStyle/>
          <a:p>
            <a:r>
              <a:rPr lang="en-US" dirty="0" smtClean="0"/>
              <a:t>What do we offer to the school community?</a:t>
            </a:r>
            <a:endParaRPr lang="en-US" dirty="0"/>
          </a:p>
        </p:txBody>
      </p:sp>
      <p:pic>
        <p:nvPicPr>
          <p:cNvPr id="4" name="Picture 3"/>
          <p:cNvPicPr>
            <a:picLocks noChangeAspect="1"/>
          </p:cNvPicPr>
          <p:nvPr/>
        </p:nvPicPr>
        <p:blipFill>
          <a:blip r:embed="rId2"/>
          <a:stretch>
            <a:fillRect/>
          </a:stretch>
        </p:blipFill>
        <p:spPr>
          <a:xfrm>
            <a:off x="6164975" y="956018"/>
            <a:ext cx="2489169" cy="970285"/>
          </a:xfrm>
          <a:prstGeom prst="rect">
            <a:avLst/>
          </a:prstGeom>
        </p:spPr>
      </p:pic>
    </p:spTree>
    <p:extLst>
      <p:ext uri="{BB962C8B-B14F-4D97-AF65-F5344CB8AC3E}">
        <p14:creationId xmlns:p14="http://schemas.microsoft.com/office/powerpoint/2010/main" val="86302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Our Global Links</a:t>
            </a:r>
            <a:endParaRPr lang="en-US" dirty="0"/>
          </a:p>
        </p:txBody>
      </p:sp>
      <p:pic>
        <p:nvPicPr>
          <p:cNvPr id="4" name="Picture 3"/>
          <p:cNvPicPr>
            <a:picLocks noChangeAspect="1"/>
          </p:cNvPicPr>
          <p:nvPr/>
        </p:nvPicPr>
        <p:blipFill>
          <a:blip r:embed="rId2"/>
          <a:stretch>
            <a:fillRect/>
          </a:stretch>
        </p:blipFill>
        <p:spPr>
          <a:xfrm>
            <a:off x="5474871" y="242704"/>
            <a:ext cx="3179274" cy="1430159"/>
          </a:xfrm>
          <a:prstGeom prst="rect">
            <a:avLst/>
          </a:prstGeom>
        </p:spPr>
      </p:pic>
      <p:pic>
        <p:nvPicPr>
          <p:cNvPr id="5" name="Content Placeholder 3" descr="DSC00218.JPG"/>
          <p:cNvPicPr>
            <a:picLocks noGrp="1" noChangeAspect="1"/>
          </p:cNvPicPr>
          <p:nvPr>
            <p:ph idx="1"/>
          </p:nvPr>
        </p:nvPicPr>
        <p:blipFill>
          <a:blip r:embed="rId3" cstate="print">
            <a:extLst>
              <a:ext uri="{28A0092B-C50C-407E-A947-70E740481C1C}">
                <a14:useLocalDpi xmlns:a14="http://schemas.microsoft.com/office/drawing/2010/main" val="0"/>
              </a:ext>
            </a:extLst>
          </a:blip>
          <a:srcRect t="11572" b="11572"/>
          <a:stretch>
            <a:fillRect/>
          </a:stretch>
        </p:blipFill>
        <p:spPr>
          <a:xfrm>
            <a:off x="115186" y="2025428"/>
            <a:ext cx="4214481" cy="2430077"/>
          </a:xfrm>
        </p:spPr>
      </p:pic>
      <p:pic>
        <p:nvPicPr>
          <p:cNvPr id="6" name="Picture 5" descr="WELCOME A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409096"/>
            <a:ext cx="4409671" cy="2411449"/>
          </a:xfrm>
          <a:prstGeom prst="rect">
            <a:avLst/>
          </a:prstGeom>
        </p:spPr>
      </p:pic>
      <p:pic>
        <p:nvPicPr>
          <p:cNvPr id="7" name="Picture 6" descr="DSC0768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6038" y="1981185"/>
            <a:ext cx="4538107" cy="2325858"/>
          </a:xfrm>
          <a:prstGeom prst="rect">
            <a:avLst/>
          </a:prstGeom>
        </p:spPr>
      </p:pic>
      <p:pic>
        <p:nvPicPr>
          <p:cNvPr id="8" name="Picture 7" descr="estonia edit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670" y="4307043"/>
            <a:ext cx="4459617" cy="2550957"/>
          </a:xfrm>
          <a:prstGeom prst="rect">
            <a:avLst/>
          </a:prstGeom>
        </p:spPr>
      </p:pic>
      <p:sp>
        <p:nvSpPr>
          <p:cNvPr id="9" name="TextBox 8"/>
          <p:cNvSpPr txBox="1"/>
          <p:nvPr/>
        </p:nvSpPr>
        <p:spPr>
          <a:xfrm>
            <a:off x="1070308" y="2554137"/>
            <a:ext cx="970413" cy="369332"/>
          </a:xfrm>
          <a:prstGeom prst="rect">
            <a:avLst/>
          </a:prstGeom>
          <a:noFill/>
        </p:spPr>
        <p:txBody>
          <a:bodyPr wrap="square" rtlCol="0">
            <a:spAutoFit/>
          </a:bodyPr>
          <a:lstStyle/>
          <a:p>
            <a:r>
              <a:rPr lang="en-US" dirty="0" smtClean="0"/>
              <a:t>Turkey</a:t>
            </a:r>
            <a:endParaRPr lang="en-US" dirty="0"/>
          </a:p>
        </p:txBody>
      </p:sp>
      <p:sp>
        <p:nvSpPr>
          <p:cNvPr id="10" name="TextBox 9"/>
          <p:cNvSpPr txBox="1"/>
          <p:nvPr/>
        </p:nvSpPr>
        <p:spPr>
          <a:xfrm>
            <a:off x="5351541" y="3581499"/>
            <a:ext cx="2468844" cy="369332"/>
          </a:xfrm>
          <a:prstGeom prst="rect">
            <a:avLst/>
          </a:prstGeom>
          <a:noFill/>
        </p:spPr>
        <p:txBody>
          <a:bodyPr wrap="square" rtlCol="0">
            <a:spAutoFit/>
          </a:bodyPr>
          <a:lstStyle/>
          <a:p>
            <a:r>
              <a:rPr lang="en-US" dirty="0" smtClean="0"/>
              <a:t>Bangladesh</a:t>
            </a:r>
            <a:endParaRPr lang="en-US" dirty="0"/>
          </a:p>
        </p:txBody>
      </p:sp>
      <p:sp>
        <p:nvSpPr>
          <p:cNvPr id="11" name="TextBox 10"/>
          <p:cNvSpPr txBox="1"/>
          <p:nvPr/>
        </p:nvSpPr>
        <p:spPr>
          <a:xfrm>
            <a:off x="4966229" y="4608861"/>
            <a:ext cx="1783847" cy="369332"/>
          </a:xfrm>
          <a:prstGeom prst="rect">
            <a:avLst/>
          </a:prstGeom>
          <a:noFill/>
        </p:spPr>
        <p:txBody>
          <a:bodyPr wrap="square" rtlCol="0">
            <a:spAutoFit/>
          </a:bodyPr>
          <a:lstStyle/>
          <a:p>
            <a:r>
              <a:rPr lang="en-US" dirty="0" smtClean="0"/>
              <a:t>Estonia</a:t>
            </a:r>
            <a:endParaRPr lang="en-US" dirty="0"/>
          </a:p>
        </p:txBody>
      </p:sp>
      <p:sp>
        <p:nvSpPr>
          <p:cNvPr id="12" name="TextBox 11"/>
          <p:cNvSpPr txBox="1"/>
          <p:nvPr/>
        </p:nvSpPr>
        <p:spPr>
          <a:xfrm>
            <a:off x="1498432" y="4737282"/>
            <a:ext cx="2831235" cy="646331"/>
          </a:xfrm>
          <a:prstGeom prst="rect">
            <a:avLst/>
          </a:prstGeom>
          <a:noFill/>
        </p:spPr>
        <p:txBody>
          <a:bodyPr wrap="square" rtlCol="0">
            <a:spAutoFit/>
          </a:bodyPr>
          <a:lstStyle/>
          <a:p>
            <a:r>
              <a:rPr lang="en-US" dirty="0" smtClean="0"/>
              <a:t>International Development Summer 2012</a:t>
            </a:r>
            <a:endParaRPr lang="en-US" dirty="0"/>
          </a:p>
        </p:txBody>
      </p:sp>
    </p:spTree>
    <p:extLst>
      <p:ext uri="{BB962C8B-B14F-4D97-AF65-F5344CB8AC3E}">
        <p14:creationId xmlns:p14="http://schemas.microsoft.com/office/powerpoint/2010/main" val="309703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143 (1).JPG"/>
          <p:cNvPicPr>
            <a:picLocks noGrp="1" noChangeAspect="1"/>
          </p:cNvPicPr>
          <p:nvPr>
            <p:ph idx="1"/>
          </p:nvPr>
        </p:nvPicPr>
        <p:blipFill>
          <a:blip r:embed="rId2">
            <a:extLst>
              <a:ext uri="{28A0092B-C50C-407E-A947-70E740481C1C}">
                <a14:useLocalDpi xmlns:a14="http://schemas.microsoft.com/office/drawing/2010/main" val="0"/>
              </a:ext>
            </a:extLst>
          </a:blip>
          <a:srcRect t="32532" b="32532"/>
          <a:stretch>
            <a:fillRect/>
          </a:stretch>
        </p:blipFill>
        <p:spPr>
          <a:xfrm>
            <a:off x="457200" y="1832952"/>
            <a:ext cx="3453180" cy="2203570"/>
          </a:xfrm>
        </p:spPr>
      </p:pic>
      <p:sp>
        <p:nvSpPr>
          <p:cNvPr id="3" name="Title 2"/>
          <p:cNvSpPr>
            <a:spLocks noGrp="1"/>
          </p:cNvSpPr>
          <p:nvPr>
            <p:ph type="title"/>
          </p:nvPr>
        </p:nvSpPr>
        <p:spPr/>
        <p:txBody>
          <a:bodyPr>
            <a:normAutofit fontScale="90000"/>
          </a:bodyPr>
          <a:lstStyle/>
          <a:p>
            <a:r>
              <a:rPr lang="en-US" dirty="0" smtClean="0"/>
              <a:t>Plastic Pollution Project with Denmark</a:t>
            </a:r>
            <a:endParaRPr lang="en-US" dirty="0"/>
          </a:p>
        </p:txBody>
      </p:sp>
      <p:pic>
        <p:nvPicPr>
          <p:cNvPr id="5" name="Picture 4" descr="IMG_9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97" y="1736520"/>
            <a:ext cx="3405294" cy="4064000"/>
          </a:xfrm>
          <a:prstGeom prst="rect">
            <a:avLst/>
          </a:prstGeom>
        </p:spPr>
      </p:pic>
      <p:sp>
        <p:nvSpPr>
          <p:cNvPr id="6" name="TextBox 5"/>
          <p:cNvSpPr txBox="1"/>
          <p:nvPr/>
        </p:nvSpPr>
        <p:spPr>
          <a:xfrm>
            <a:off x="251468" y="4501791"/>
            <a:ext cx="4664729" cy="1754327"/>
          </a:xfrm>
          <a:prstGeom prst="rect">
            <a:avLst/>
          </a:prstGeom>
          <a:noFill/>
        </p:spPr>
        <p:txBody>
          <a:bodyPr wrap="square" rtlCol="0">
            <a:spAutoFit/>
          </a:bodyPr>
          <a:lstStyle/>
          <a:p>
            <a:r>
              <a:rPr lang="en-US" dirty="0" smtClean="0"/>
              <a:t>Year 5 pupils have collaboratively worked</a:t>
            </a:r>
          </a:p>
          <a:p>
            <a:r>
              <a:rPr lang="en-US" dirty="0" smtClean="0"/>
              <a:t>together to research about Denmark and </a:t>
            </a:r>
          </a:p>
          <a:p>
            <a:r>
              <a:rPr lang="en-US" dirty="0" smtClean="0"/>
              <a:t>Issue of plastic pollution. They have created </a:t>
            </a:r>
          </a:p>
          <a:p>
            <a:r>
              <a:rPr lang="en-US" dirty="0" smtClean="0"/>
              <a:t>Power point presentations. Here is one of them. </a:t>
            </a:r>
          </a:p>
          <a:p>
            <a:endParaRPr lang="en-US" dirty="0"/>
          </a:p>
        </p:txBody>
      </p:sp>
    </p:spTree>
    <p:extLst>
      <p:ext uri="{BB962C8B-B14F-4D97-AF65-F5344CB8AC3E}">
        <p14:creationId xmlns:p14="http://schemas.microsoft.com/office/powerpoint/2010/main" val="147837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83615"/>
            <a:ext cx="7408333" cy="4342548"/>
          </a:xfrm>
        </p:spPr>
        <p:txBody>
          <a:bodyPr>
            <a:normAutofit fontScale="92500" lnSpcReduction="10000"/>
          </a:bodyPr>
          <a:lstStyle/>
          <a:p>
            <a:r>
              <a:rPr lang="en-US" dirty="0" smtClean="0"/>
              <a:t>Our aim is to develop global citizens through the curriculum and beyond. </a:t>
            </a:r>
          </a:p>
          <a:p>
            <a:r>
              <a:rPr lang="en-US" dirty="0" smtClean="0"/>
              <a:t>We believe that the global market will be important for our pupils to travel and find job opportunities beyond UK and Europe.</a:t>
            </a:r>
          </a:p>
          <a:p>
            <a:r>
              <a:rPr lang="en-US" dirty="0" smtClean="0"/>
              <a:t>It has created many professional opportunities for the teaching staff and the school leaders.</a:t>
            </a:r>
          </a:p>
          <a:p>
            <a:r>
              <a:rPr lang="en-US" dirty="0" smtClean="0"/>
              <a:t>The British Council has supported our work and invited us to share our experience through national and international events.</a:t>
            </a:r>
          </a:p>
          <a:p>
            <a:r>
              <a:rPr lang="en-US" dirty="0" smtClean="0"/>
              <a:t>It has opened new horizons for those children and families who might be otherwise disadvantaged economically and socially.  </a:t>
            </a:r>
            <a:endParaRPr lang="en-US" dirty="0"/>
          </a:p>
        </p:txBody>
      </p:sp>
      <p:sp>
        <p:nvSpPr>
          <p:cNvPr id="3" name="Title 2"/>
          <p:cNvSpPr>
            <a:spLocks noGrp="1"/>
          </p:cNvSpPr>
          <p:nvPr>
            <p:ph type="title"/>
          </p:nvPr>
        </p:nvSpPr>
        <p:spPr/>
        <p:txBody>
          <a:bodyPr/>
          <a:lstStyle/>
          <a:p>
            <a:r>
              <a:rPr lang="en-US" dirty="0" smtClean="0"/>
              <a:t>Global Links- Why is important?</a:t>
            </a:r>
            <a:endParaRPr lang="en-US" dirty="0"/>
          </a:p>
        </p:txBody>
      </p:sp>
      <p:pic>
        <p:nvPicPr>
          <p:cNvPr id="4" name="Picture 3"/>
          <p:cNvPicPr>
            <a:picLocks noChangeAspect="1"/>
          </p:cNvPicPr>
          <p:nvPr/>
        </p:nvPicPr>
        <p:blipFill>
          <a:blip r:embed="rId2"/>
          <a:stretch>
            <a:fillRect/>
          </a:stretch>
        </p:blipFill>
        <p:spPr>
          <a:xfrm>
            <a:off x="6821430" y="1105914"/>
            <a:ext cx="2018233" cy="892406"/>
          </a:xfrm>
          <a:prstGeom prst="rect">
            <a:avLst/>
          </a:prstGeom>
        </p:spPr>
      </p:pic>
    </p:spTree>
    <p:extLst>
      <p:ext uri="{BB962C8B-B14F-4D97-AF65-F5344CB8AC3E}">
        <p14:creationId xmlns:p14="http://schemas.microsoft.com/office/powerpoint/2010/main" val="306377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40456"/>
            <a:ext cx="7408333" cy="4085707"/>
          </a:xfrm>
        </p:spPr>
        <p:txBody>
          <a:bodyPr>
            <a:normAutofit lnSpcReduction="10000"/>
          </a:bodyPr>
          <a:lstStyle/>
          <a:p>
            <a:pPr marL="0" indent="0">
              <a:buNone/>
            </a:pPr>
            <a:r>
              <a:rPr lang="en-US" b="1" u="sng" dirty="0" smtClean="0"/>
              <a:t> Key Priorities</a:t>
            </a:r>
          </a:p>
          <a:p>
            <a:pPr lvl="0"/>
            <a:r>
              <a:rPr lang="en-GB" b="1" u="sng" dirty="0" smtClean="0"/>
              <a:t>Teaching </a:t>
            </a:r>
            <a:r>
              <a:rPr lang="en-GB" b="1" u="sng" dirty="0"/>
              <a:t>School SCITT</a:t>
            </a:r>
            <a:r>
              <a:rPr lang="en-GB" dirty="0"/>
              <a:t> – ITT/CPD/ School to School support</a:t>
            </a:r>
            <a:r>
              <a:rPr lang="en-GB" dirty="0" smtClean="0"/>
              <a:t>.</a:t>
            </a:r>
          </a:p>
          <a:p>
            <a:pPr lvl="0"/>
            <a:r>
              <a:rPr lang="en-GB" b="1" u="sng" dirty="0"/>
              <a:t>Assessment</a:t>
            </a:r>
            <a:r>
              <a:rPr lang="en-GB" dirty="0"/>
              <a:t> – Ensuring that all children’s progress is comprehensively assessed through the use of standardised scores and low, mid and high codes. Also to ensure that all teachers are tracking vulnerable groups of children that fall into the bracket of ‘Diminishing the Difference’</a:t>
            </a:r>
          </a:p>
          <a:p>
            <a:pPr lvl="0"/>
            <a:r>
              <a:rPr lang="en-GB" dirty="0"/>
              <a:t> </a:t>
            </a:r>
            <a:r>
              <a:rPr lang="en-GB" b="1" u="sng" dirty="0"/>
              <a:t>Reading and Inference </a:t>
            </a:r>
            <a:r>
              <a:rPr lang="en-GB" dirty="0"/>
              <a:t>– Ensuring that the teaching of reading includes inference and deduction. </a:t>
            </a:r>
          </a:p>
          <a:p>
            <a:endParaRPr lang="en-GB" dirty="0"/>
          </a:p>
          <a:p>
            <a:endParaRPr lang="en-US" dirty="0" smtClean="0"/>
          </a:p>
          <a:p>
            <a:endParaRPr lang="en-US" dirty="0"/>
          </a:p>
        </p:txBody>
      </p:sp>
      <p:sp>
        <p:nvSpPr>
          <p:cNvPr id="3" name="Title 2"/>
          <p:cNvSpPr>
            <a:spLocks noGrp="1"/>
          </p:cNvSpPr>
          <p:nvPr>
            <p:ph type="title"/>
          </p:nvPr>
        </p:nvSpPr>
        <p:spPr/>
        <p:txBody>
          <a:bodyPr/>
          <a:lstStyle/>
          <a:p>
            <a:r>
              <a:rPr lang="en-US" dirty="0" smtClean="0"/>
              <a:t>School Development Plan 2016/17</a:t>
            </a:r>
            <a:endParaRPr lang="en-US" dirty="0"/>
          </a:p>
        </p:txBody>
      </p:sp>
      <p:pic>
        <p:nvPicPr>
          <p:cNvPr id="4" name="Picture 3"/>
          <p:cNvPicPr>
            <a:picLocks noChangeAspect="1"/>
          </p:cNvPicPr>
          <p:nvPr/>
        </p:nvPicPr>
        <p:blipFill>
          <a:blip r:embed="rId2"/>
          <a:stretch>
            <a:fillRect/>
          </a:stretch>
        </p:blipFill>
        <p:spPr>
          <a:xfrm>
            <a:off x="6222059" y="1328775"/>
            <a:ext cx="2464741" cy="1108735"/>
          </a:xfrm>
          <a:prstGeom prst="rect">
            <a:avLst/>
          </a:prstGeom>
        </p:spPr>
      </p:pic>
    </p:spTree>
    <p:extLst>
      <p:ext uri="{BB962C8B-B14F-4D97-AF65-F5344CB8AC3E}">
        <p14:creationId xmlns:p14="http://schemas.microsoft.com/office/powerpoint/2010/main" val="275319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Pupil premium has been allocated for pupils whose</a:t>
            </a:r>
          </a:p>
          <a:p>
            <a:pPr marL="0" indent="0">
              <a:buNone/>
            </a:pPr>
            <a:r>
              <a:rPr lang="en-US" dirty="0"/>
              <a:t>f</a:t>
            </a:r>
            <a:r>
              <a:rPr lang="en-US" dirty="0" smtClean="0"/>
              <a:t>amilies identified to support.</a:t>
            </a:r>
          </a:p>
          <a:p>
            <a:pPr marL="0" indent="0">
              <a:buNone/>
            </a:pPr>
            <a:r>
              <a:rPr lang="en-US" dirty="0" smtClean="0"/>
              <a:t>Each child gets over £ 1000 to get additional support which could be trips, tuition or additional help in the class.</a:t>
            </a:r>
          </a:p>
          <a:p>
            <a:pPr marL="0" indent="0">
              <a:buNone/>
            </a:pPr>
            <a:r>
              <a:rPr lang="en-US" dirty="0" smtClean="0"/>
              <a:t>Tollgate has high percentages of children with pupil premium but not static as it can change throughout the year.</a:t>
            </a:r>
          </a:p>
          <a:p>
            <a:pPr marL="0" indent="0">
              <a:buNone/>
            </a:pPr>
            <a:r>
              <a:rPr lang="en-US" dirty="0" smtClean="0"/>
              <a:t>Our pupil premium children doing as well as non pupil premium pupils as we gathered and analyzed the data.</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Role of Pupil Premium to improve standards in schools </a:t>
            </a:r>
            <a:br>
              <a:rPr lang="en-US" dirty="0" smtClean="0"/>
            </a:br>
            <a:r>
              <a:rPr lang="en-US" dirty="0" smtClean="0"/>
              <a:t> </a:t>
            </a:r>
            <a:br>
              <a:rPr lang="en-US" dirty="0" smtClean="0"/>
            </a:br>
            <a:endParaRPr lang="en-US" dirty="0"/>
          </a:p>
        </p:txBody>
      </p:sp>
    </p:spTree>
    <p:extLst>
      <p:ext uri="{BB962C8B-B14F-4D97-AF65-F5344CB8AC3E}">
        <p14:creationId xmlns:p14="http://schemas.microsoft.com/office/powerpoint/2010/main" val="1647780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183</TotalTime>
  <Words>991</Words>
  <Application>Microsoft Macintosh PowerPoint</Application>
  <PresentationFormat>On-screen Show (4:3)</PresentationFormat>
  <Paragraphs>80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 Tollgate Primary School ( Boleyn Academy Trust)</vt:lpstr>
      <vt:lpstr>Overview</vt:lpstr>
      <vt:lpstr>Key facts </vt:lpstr>
      <vt:lpstr>What do we offer to the school community?</vt:lpstr>
      <vt:lpstr>Our Global Links</vt:lpstr>
      <vt:lpstr>Plastic Pollution Project with Denmark</vt:lpstr>
      <vt:lpstr>Global Links- Why is important?</vt:lpstr>
      <vt:lpstr>School Development Plan 2016/17</vt:lpstr>
      <vt:lpstr>  Role of Pupil Premium to improve standards in schools    </vt:lpstr>
      <vt:lpstr>Role of school leadership</vt:lpstr>
      <vt:lpstr>Where do we go next?</vt:lpstr>
      <vt:lpstr>Questions and answers</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Tollgate Primary School ( Boleyn Academy Trust)</dc:title>
  <dc:creator>iclal lawrence</dc:creator>
  <cp:lastModifiedBy>iclal lawrence</cp:lastModifiedBy>
  <cp:revision>22</cp:revision>
  <dcterms:created xsi:type="dcterms:W3CDTF">2017-01-22T13:47:18Z</dcterms:created>
  <dcterms:modified xsi:type="dcterms:W3CDTF">2019-01-24T08:12:09Z</dcterms:modified>
</cp:coreProperties>
</file>