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97" r:id="rId10"/>
    <p:sldId id="265" r:id="rId11"/>
    <p:sldId id="266" r:id="rId12"/>
    <p:sldId id="267" r:id="rId13"/>
    <p:sldId id="268" r:id="rId14"/>
    <p:sldId id="277" r:id="rId15"/>
    <p:sldId id="280" r:id="rId16"/>
    <p:sldId id="303" r:id="rId17"/>
    <p:sldId id="304" r:id="rId18"/>
    <p:sldId id="298" r:id="rId19"/>
    <p:sldId id="299" r:id="rId20"/>
    <p:sldId id="300" r:id="rId21"/>
    <p:sldId id="301" r:id="rId22"/>
    <p:sldId id="302" r:id="rId23"/>
    <p:sldId id="305" r:id="rId24"/>
    <p:sldId id="306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316" r:id="rId33"/>
    <p:sldId id="317" r:id="rId34"/>
    <p:sldId id="284" r:id="rId35"/>
    <p:sldId id="318" r:id="rId36"/>
    <p:sldId id="285" r:id="rId37"/>
    <p:sldId id="286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69"/>
    <p:restoredTop sz="72588"/>
  </p:normalViewPr>
  <p:slideViewPr>
    <p:cSldViewPr snapToGrid="0" snapToObjects="1">
      <p:cViewPr varScale="1">
        <p:scale>
          <a:sx n="80" d="100"/>
          <a:sy n="80" d="100"/>
        </p:scale>
        <p:origin x="5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21D3E8-BFB3-2F4D-9C77-51E9D330D9A0}" type="datetimeFigureOut">
              <a:rPr lang="de-DE" smtClean="0"/>
              <a:t>23.04.18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587C8B-AAE6-1A4C-AA2A-F8929292DD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654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681F5F-76CA-0840-85CB-8874454DC8D3}" type="slidenum">
              <a:rPr lang="de-DE"/>
              <a:pPr/>
              <a:t>4</a:t>
            </a:fld>
            <a:endParaRPr lang="de-DE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9" y="4341813"/>
            <a:ext cx="5483225" cy="4117975"/>
          </a:xfrm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 smtClean="0">
                <a:solidFill>
                  <a:srgbClr val="8D8D8D"/>
                </a:solidFill>
                <a:ea typeface="ＭＳ Ｐゴシック" pitchFamily="-1" charset="-128"/>
                <a:cs typeface="ＭＳ Ｐゴシック" pitchFamily="-1" charset="-128"/>
              </a:rPr>
              <a:t>Vorsicht mit den Ranglisten! Der erste Eindruck kann täuschen!!</a:t>
            </a:r>
          </a:p>
          <a:p>
            <a:pPr marL="361950" indent="-361950" eaLnBrk="1" hangingPunct="1">
              <a:lnSpc>
                <a:spcPct val="100000"/>
              </a:lnSpc>
              <a:spcAft>
                <a:spcPts val="1200"/>
              </a:spcAft>
              <a:buFont typeface="Wingdings" charset="2"/>
              <a:buChar char="u"/>
            </a:pPr>
            <a:r>
              <a:rPr lang="de-DE" sz="1200" dirty="0" smtClean="0">
                <a:ea typeface="ＭＳ Ｐゴシック" pitchFamily="-1" charset="-128"/>
                <a:cs typeface="ＭＳ Ｐゴシック" pitchFamily="-1" charset="-128"/>
              </a:rPr>
              <a:t>Die Effektstärke sagt nichts über die Qualität der untersuchten Maßnahmen aus.</a:t>
            </a:r>
          </a:p>
          <a:p>
            <a:pPr marL="361950" indent="-361950" eaLnBrk="1" hangingPunct="1">
              <a:lnSpc>
                <a:spcPct val="100000"/>
              </a:lnSpc>
              <a:spcAft>
                <a:spcPts val="1200"/>
              </a:spcAft>
              <a:buFont typeface="Wingdings" charset="2"/>
              <a:buChar char="u"/>
            </a:pPr>
            <a:r>
              <a:rPr lang="de-DE" sz="1200" dirty="0" smtClean="0">
                <a:ea typeface="ＭＳ Ｐゴシック" pitchFamily="-1" charset="-128"/>
                <a:cs typeface="ＭＳ Ｐゴシック" pitchFamily="-1" charset="-128"/>
              </a:rPr>
              <a:t>Die Effektstärke mittelt die Ergebnisse der Metastudien, manche sind sehr disparat.</a:t>
            </a:r>
          </a:p>
          <a:p>
            <a:pPr marL="361950" indent="-361950" eaLnBrk="1" hangingPunct="1">
              <a:lnSpc>
                <a:spcPct val="100000"/>
              </a:lnSpc>
              <a:spcAft>
                <a:spcPts val="1200"/>
              </a:spcAft>
              <a:buFont typeface="Wingdings" charset="2"/>
              <a:buChar char="u"/>
            </a:pPr>
            <a:r>
              <a:rPr lang="de-DE" sz="1200" dirty="0" smtClean="0">
                <a:ea typeface="ＭＳ Ｐゴシック" pitchFamily="-1" charset="-128"/>
                <a:cs typeface="ＭＳ Ｐゴシック" pitchFamily="-1" charset="-128"/>
              </a:rPr>
              <a:t>Angelsächsisch geprägte Unterrichts- und Schulkultur unterscheidet sich von deutscher.</a:t>
            </a:r>
          </a:p>
          <a:p>
            <a:pPr marL="361950" indent="-361950" eaLnBrk="1" hangingPunct="1">
              <a:lnSpc>
                <a:spcPct val="100000"/>
              </a:lnSpc>
              <a:spcAft>
                <a:spcPts val="1200"/>
              </a:spcAft>
              <a:buFont typeface="Wingdings" charset="2"/>
              <a:buChar char="u"/>
            </a:pPr>
            <a:r>
              <a:rPr lang="de-DE" sz="1200" dirty="0" smtClean="0">
                <a:ea typeface="ＭＳ Ｐゴシック" pitchFamily="-1" charset="-128"/>
                <a:cs typeface="ＭＳ Ｐゴシック" pitchFamily="-1" charset="-128"/>
              </a:rPr>
              <a:t>Akademischer Lernerfolg ist nur ein Teil des Bildungsauftrags.</a:t>
            </a:r>
          </a:p>
          <a:p>
            <a:pPr marL="361950" indent="-361950" eaLnBrk="1" hangingPunct="1">
              <a:lnSpc>
                <a:spcPct val="100000"/>
              </a:lnSpc>
              <a:spcAft>
                <a:spcPts val="1200"/>
              </a:spcAft>
              <a:buFont typeface="Wingdings" charset="2"/>
              <a:buChar char="u"/>
            </a:pPr>
            <a:r>
              <a:rPr lang="de-DE" sz="1200" dirty="0" smtClean="0">
                <a:ea typeface="ＭＳ Ｐゴシック" pitchFamily="-1" charset="-128"/>
                <a:cs typeface="ＭＳ Ｐゴシック" pitchFamily="-1" charset="-128"/>
              </a:rPr>
              <a:t>Erst das Zusammenspiel von Variablen macht Schul- und Unterrichtsqualität aus.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dirty="0" smtClean="0">
              <a:solidFill>
                <a:srgbClr val="8D8D8D"/>
              </a:solidFill>
              <a:ea typeface="ＭＳ Ｐゴシック" pitchFamily="-1" charset="-128"/>
              <a:cs typeface="ＭＳ Ｐゴシック" pitchFamily="-1" charset="-128"/>
            </a:endParaRPr>
          </a:p>
          <a:p>
            <a:pPr eaLnBrk="1" hangingPunct="1"/>
            <a:endParaRPr lang="de-DE" dirty="0">
              <a:ea typeface="ＭＳ Ｐゴシック" pitchFamily="-1" charset="-128"/>
              <a:cs typeface="ＭＳ Ｐゴシック" pitchFamily="-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8449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8852" name="Slide Number Placeholder 3"/>
          <p:cNvSpPr txBox="1">
            <a:spLocks noGrp="1"/>
          </p:cNvSpPr>
          <p:nvPr/>
        </p:nvSpPr>
        <p:spPr bwMode="auto">
          <a:xfrm>
            <a:off x="3884613" y="8685706"/>
            <a:ext cx="2971800" cy="456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758F1D58-A780-4B03-80EB-25841F3CD98C}" type="slidenum">
              <a:rPr lang="en-GB" sz="1200"/>
              <a:pPr algn="r" eaLnBrk="1" hangingPunct="1"/>
              <a:t>17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12836890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Sage – </a:t>
            </a:r>
            <a:r>
              <a:rPr lang="de-DE" dirty="0" err="1" smtClean="0"/>
              <a:t>wise</a:t>
            </a:r>
            <a:r>
              <a:rPr lang="de-DE" dirty="0" smtClean="0"/>
              <a:t> man</a:t>
            </a:r>
          </a:p>
          <a:p>
            <a:r>
              <a:rPr lang="de-DE" dirty="0" err="1" smtClean="0"/>
              <a:t>Meddler</a:t>
            </a:r>
            <a:r>
              <a:rPr lang="de-DE" dirty="0" smtClean="0"/>
              <a:t> - Wichtigtuer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87C8B-AAE6-1A4C-AA2A-F8929292DDCE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43853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="" xmlns:a16="http://schemas.microsoft.com/office/drawing/2014/main" id="{83829A5A-1DF0-884D-8F0D-04987E8C16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85D5D2D-18B5-8540-9415-22A7306A5A5B}" type="slidenum">
              <a:rPr lang="en-GB" altLang="de-DE"/>
              <a:pPr/>
              <a:t>19</a:t>
            </a:fld>
            <a:endParaRPr lang="en-GB" altLang="de-DE"/>
          </a:p>
        </p:txBody>
      </p:sp>
      <p:sp>
        <p:nvSpPr>
          <p:cNvPr id="25603" name="Rectangle 33">
            <a:extLst>
              <a:ext uri="{FF2B5EF4-FFF2-40B4-BE49-F238E27FC236}">
                <a16:creationId xmlns="" xmlns:a16="http://schemas.microsoft.com/office/drawing/2014/main" id="{4456BF92-A867-C344-9EE7-38FAEA35D86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28937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25B66C65-9A27-D743-A1E6-31F4FD0BE6D3}" type="slidenum">
              <a:rPr lang="en-GB" altLang="de-DE" sz="1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19</a:t>
            </a:fld>
            <a:endParaRPr lang="en-GB" altLang="de-DE" sz="1200">
              <a:solidFill>
                <a:srgbClr val="000000"/>
              </a:solidFill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5604" name="Text Box 1">
            <a:extLst>
              <a:ext uri="{FF2B5EF4-FFF2-40B4-BE49-F238E27FC236}">
                <a16:creationId xmlns="" xmlns:a16="http://schemas.microsoft.com/office/drawing/2014/main" id="{E762B9BA-AD10-C34B-9D7C-DA954BF41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>
              <a:solidFill>
                <a:schemeClr val="bg1"/>
              </a:solidFill>
              <a:ea typeface="MS Gothic" panose="020B0609070205080204" pitchFamily="49" charset="-128"/>
            </a:endParaRPr>
          </a:p>
        </p:txBody>
      </p:sp>
      <p:sp>
        <p:nvSpPr>
          <p:cNvPr id="25605" name="Rectangle 2">
            <a:extLst>
              <a:ext uri="{FF2B5EF4-FFF2-40B4-BE49-F238E27FC236}">
                <a16:creationId xmlns="" xmlns:a16="http://schemas.microsoft.com/office/drawing/2014/main" id="{E81498BB-AA55-AC45-9730-CB84F2A726D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45125" cy="41671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eaLnBrk="1" hangingPunct="1"/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171237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="" xmlns:a16="http://schemas.microsoft.com/office/drawing/2014/main" id="{9D04B9FF-A9AE-6F42-B54E-68EA7E0C7A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C073960-36AB-C347-8002-0BAF3B5EEF4C}" type="slidenum">
              <a:rPr lang="en-GB" altLang="de-DE"/>
              <a:pPr/>
              <a:t>20</a:t>
            </a:fld>
            <a:endParaRPr lang="en-GB" altLang="de-DE"/>
          </a:p>
        </p:txBody>
      </p:sp>
      <p:sp>
        <p:nvSpPr>
          <p:cNvPr id="27651" name="Rectangle 33">
            <a:extLst>
              <a:ext uri="{FF2B5EF4-FFF2-40B4-BE49-F238E27FC236}">
                <a16:creationId xmlns="" xmlns:a16="http://schemas.microsoft.com/office/drawing/2014/main" id="{7A66B3FE-9446-A34F-87FC-70821D2F4BF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28937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43906C15-2D28-694E-A6C5-65C6A522E750}" type="slidenum">
              <a:rPr lang="en-GB" altLang="de-DE" sz="1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20</a:t>
            </a:fld>
            <a:endParaRPr lang="en-GB" altLang="de-DE" sz="1200">
              <a:solidFill>
                <a:srgbClr val="000000"/>
              </a:solidFill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7652" name="Text Box 1">
            <a:extLst>
              <a:ext uri="{FF2B5EF4-FFF2-40B4-BE49-F238E27FC236}">
                <a16:creationId xmlns="" xmlns:a16="http://schemas.microsoft.com/office/drawing/2014/main" id="{B1B29695-4D4F-6441-BA98-CF44F0812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>
              <a:solidFill>
                <a:schemeClr val="bg1"/>
              </a:solidFill>
              <a:ea typeface="MS Gothic" panose="020B0609070205080204" pitchFamily="49" charset="-128"/>
            </a:endParaRPr>
          </a:p>
        </p:txBody>
      </p:sp>
      <p:sp>
        <p:nvSpPr>
          <p:cNvPr id="27653" name="Rectangle 2">
            <a:extLst>
              <a:ext uri="{FF2B5EF4-FFF2-40B4-BE49-F238E27FC236}">
                <a16:creationId xmlns="" xmlns:a16="http://schemas.microsoft.com/office/drawing/2014/main" id="{555C51B1-9FBA-184A-B148-DAF13D46822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45125" cy="41671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eaLnBrk="1" hangingPunct="1"/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8730036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="" xmlns:a16="http://schemas.microsoft.com/office/drawing/2014/main" id="{0A9E2930-5979-BD42-B21F-DC2C633498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4061DA1-0F13-024D-9BB5-612FA658E9BC}" type="slidenum">
              <a:rPr lang="en-GB" altLang="de-DE"/>
              <a:pPr/>
              <a:t>21</a:t>
            </a:fld>
            <a:endParaRPr lang="en-GB" altLang="de-DE"/>
          </a:p>
        </p:txBody>
      </p:sp>
      <p:sp>
        <p:nvSpPr>
          <p:cNvPr id="29699" name="Rectangle 33">
            <a:extLst>
              <a:ext uri="{FF2B5EF4-FFF2-40B4-BE49-F238E27FC236}">
                <a16:creationId xmlns="" xmlns:a16="http://schemas.microsoft.com/office/drawing/2014/main" id="{BEDEEE03-A6DF-6042-9DE4-5289D3BB447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28937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9BCE36E2-524B-F841-8FB9-DA7717C48D28}" type="slidenum">
              <a:rPr lang="en-GB" altLang="de-DE" sz="1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21</a:t>
            </a:fld>
            <a:endParaRPr lang="en-GB" altLang="de-DE" sz="1200">
              <a:solidFill>
                <a:srgbClr val="000000"/>
              </a:solidFill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9700" name="Text Box 1">
            <a:extLst>
              <a:ext uri="{FF2B5EF4-FFF2-40B4-BE49-F238E27FC236}">
                <a16:creationId xmlns="" xmlns:a16="http://schemas.microsoft.com/office/drawing/2014/main" id="{9990C9ED-064C-2149-98DA-8CC7C811E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>
              <a:solidFill>
                <a:schemeClr val="bg1"/>
              </a:solidFill>
              <a:ea typeface="MS Gothic" panose="020B0609070205080204" pitchFamily="49" charset="-128"/>
            </a:endParaRPr>
          </a:p>
        </p:txBody>
      </p:sp>
      <p:sp>
        <p:nvSpPr>
          <p:cNvPr id="29701" name="Rectangle 2">
            <a:extLst>
              <a:ext uri="{FF2B5EF4-FFF2-40B4-BE49-F238E27FC236}">
                <a16:creationId xmlns="" xmlns:a16="http://schemas.microsoft.com/office/drawing/2014/main" id="{6664FE07-EF70-974A-B5EC-06BB89868A3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45125" cy="41671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eaLnBrk="1" hangingPunct="1"/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0970321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5BB65DDB-1EDA-42E4-9ED3-FC9AB56E904B}" type="slidenum">
              <a:rPr lang="en-GB" sz="1200"/>
              <a:pPr eaLnBrk="1" hangingPunct="1"/>
              <a:t>24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13914920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0D079656-7163-4B7A-AEE0-F309239ACE02}" type="slidenum">
              <a:rPr lang="en-GB" sz="1200"/>
              <a:pPr eaLnBrk="1" hangingPunct="1"/>
              <a:t>27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21438918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F11A7A33-5B71-4D6F-8E1A-3A0071557E67}" type="slidenum">
              <a:rPr lang="en-GB" sz="1200"/>
              <a:pPr eaLnBrk="1" hangingPunct="1"/>
              <a:t>28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6209245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535E360B-1EF8-471A-8C2B-B3A2431BD2C3}" type="slidenum">
              <a:rPr lang="en-GB" sz="1200"/>
              <a:pPr eaLnBrk="1" hangingPunct="1"/>
              <a:t>29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12208010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2854AEAE-6BD6-452C-A1BA-264B080A7C48}" type="slidenum">
              <a:rPr lang="en-GB" sz="1200"/>
              <a:pPr eaLnBrk="1" hangingPunct="1"/>
              <a:t>30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140142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de-DE" sz="12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Frage</a:t>
            </a:r>
            <a:r>
              <a:rPr lang="de-DE" sz="1200" dirty="0" smtClean="0"/>
              <a:t>: Warum wirkt es nicht?</a:t>
            </a:r>
          </a:p>
          <a:p>
            <a:pPr>
              <a:defRPr/>
            </a:pPr>
            <a:r>
              <a:rPr lang="de-DE" sz="1200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Antwort</a:t>
            </a:r>
            <a:r>
              <a:rPr lang="de-DE" sz="1200" dirty="0" smtClean="0"/>
              <a:t>: Weil es fast nur Ergebnisse aus Studien gibt, in denen der Unterricht nicht an die besondere Lernsituation angepasst ist!!</a:t>
            </a:r>
          </a:p>
          <a:p>
            <a:pPr>
              <a:defRPr/>
            </a:pPr>
            <a:r>
              <a:rPr lang="de-DE" sz="1050" dirty="0" smtClean="0"/>
              <a:t>„.. </a:t>
            </a:r>
            <a:r>
              <a:rPr lang="de-DE" sz="1050" dirty="0" err="1" smtClean="0"/>
              <a:t>it</a:t>
            </a:r>
            <a:r>
              <a:rPr lang="de-DE" sz="1050" dirty="0" smtClean="0"/>
              <a:t> </a:t>
            </a:r>
            <a:r>
              <a:rPr lang="de-DE" sz="1050" dirty="0" err="1" smtClean="0"/>
              <a:t>is</a:t>
            </a:r>
            <a:r>
              <a:rPr lang="de-DE" sz="1050" dirty="0" smtClean="0"/>
              <a:t> </a:t>
            </a:r>
            <a:r>
              <a:rPr lang="de-DE" sz="1050" dirty="0" err="1" smtClean="0"/>
              <a:t>likely</a:t>
            </a:r>
            <a:r>
              <a:rPr lang="de-DE" sz="1050" dirty="0" smtClean="0"/>
              <a:t> </a:t>
            </a:r>
            <a:r>
              <a:rPr lang="de-DE" sz="1050" dirty="0" err="1" smtClean="0"/>
              <a:t>that</a:t>
            </a:r>
            <a:r>
              <a:rPr lang="de-DE" sz="1050" dirty="0" smtClean="0"/>
              <a:t> </a:t>
            </a:r>
            <a:r>
              <a:rPr lang="de-DE" sz="1050" dirty="0" err="1" smtClean="0"/>
              <a:t>teachers</a:t>
            </a:r>
            <a:r>
              <a:rPr lang="de-DE" sz="1050" dirty="0" smtClean="0"/>
              <a:t> </a:t>
            </a:r>
            <a:r>
              <a:rPr lang="de-DE" sz="1050" dirty="0" err="1" smtClean="0"/>
              <a:t>teach</a:t>
            </a:r>
            <a:r>
              <a:rPr lang="de-DE" sz="1050" dirty="0" smtClean="0"/>
              <a:t> in a </a:t>
            </a:r>
            <a:r>
              <a:rPr lang="de-DE" sz="1050" dirty="0" err="1" smtClean="0"/>
              <a:t>similar</a:t>
            </a:r>
            <a:r>
              <a:rPr lang="de-DE" sz="1050" dirty="0" smtClean="0"/>
              <a:t> </a:t>
            </a:r>
            <a:r>
              <a:rPr lang="de-DE" sz="1050" dirty="0" err="1" smtClean="0"/>
              <a:t>way</a:t>
            </a:r>
            <a:r>
              <a:rPr lang="de-DE" sz="1050" dirty="0" smtClean="0"/>
              <a:t> </a:t>
            </a:r>
            <a:r>
              <a:rPr lang="de-DE" sz="1050" dirty="0" err="1" smtClean="0"/>
              <a:t>regardless</a:t>
            </a:r>
            <a:r>
              <a:rPr lang="de-DE" sz="1050" dirty="0" smtClean="0"/>
              <a:t> </a:t>
            </a:r>
            <a:r>
              <a:rPr lang="de-DE" sz="1050" dirty="0" err="1" smtClean="0"/>
              <a:t>of</a:t>
            </a:r>
            <a:r>
              <a:rPr lang="de-DE" sz="1050" dirty="0" smtClean="0"/>
              <a:t> </a:t>
            </a:r>
            <a:r>
              <a:rPr lang="de-DE" sz="1050" dirty="0" err="1" smtClean="0"/>
              <a:t>the</a:t>
            </a:r>
            <a:r>
              <a:rPr lang="de-DE" sz="1050" dirty="0" smtClean="0"/>
              <a:t> </a:t>
            </a:r>
            <a:r>
              <a:rPr lang="de-DE" sz="1050" dirty="0" err="1" smtClean="0"/>
              <a:t>distribution</a:t>
            </a:r>
            <a:r>
              <a:rPr lang="de-DE" sz="1050" dirty="0" smtClean="0"/>
              <a:t> </a:t>
            </a:r>
            <a:r>
              <a:rPr lang="de-DE" sz="1050" dirty="0" err="1" smtClean="0"/>
              <a:t>of</a:t>
            </a:r>
            <a:r>
              <a:rPr lang="de-DE" sz="1050" dirty="0" smtClean="0"/>
              <a:t> </a:t>
            </a:r>
            <a:r>
              <a:rPr lang="de-DE" sz="1050" dirty="0" err="1" smtClean="0"/>
              <a:t>age</a:t>
            </a:r>
            <a:r>
              <a:rPr lang="de-DE" sz="1050" dirty="0" smtClean="0"/>
              <a:t> </a:t>
            </a:r>
            <a:r>
              <a:rPr lang="de-DE" sz="1050" dirty="0" err="1" smtClean="0"/>
              <a:t>range</a:t>
            </a:r>
            <a:r>
              <a:rPr lang="de-DE" sz="1050" dirty="0" smtClean="0"/>
              <a:t> in </a:t>
            </a:r>
            <a:r>
              <a:rPr lang="de-DE" sz="1050" dirty="0" err="1" smtClean="0"/>
              <a:t>the</a:t>
            </a:r>
            <a:r>
              <a:rPr lang="de-DE" sz="1050" dirty="0" smtClean="0"/>
              <a:t> </a:t>
            </a:r>
            <a:r>
              <a:rPr lang="de-DE" sz="1050" dirty="0" err="1" smtClean="0"/>
              <a:t>class</a:t>
            </a:r>
            <a:r>
              <a:rPr lang="de-DE" sz="1050" dirty="0" smtClean="0"/>
              <a:t>, </a:t>
            </a:r>
            <a:r>
              <a:rPr lang="de-DE" sz="1050" dirty="0" err="1" smtClean="0"/>
              <a:t>and</a:t>
            </a:r>
            <a:r>
              <a:rPr lang="de-DE" sz="1050" dirty="0" smtClean="0"/>
              <a:t> </a:t>
            </a:r>
            <a:r>
              <a:rPr lang="de-DE" sz="1050" dirty="0" err="1" smtClean="0"/>
              <a:t>the</a:t>
            </a:r>
            <a:r>
              <a:rPr lang="de-DE" sz="1050" dirty="0" smtClean="0"/>
              <a:t> multi-grade </a:t>
            </a:r>
            <a:r>
              <a:rPr lang="de-DE" sz="1050" dirty="0" err="1" smtClean="0"/>
              <a:t>classes</a:t>
            </a:r>
            <a:r>
              <a:rPr lang="de-DE" sz="1050" dirty="0" smtClean="0"/>
              <a:t> </a:t>
            </a:r>
            <a:r>
              <a:rPr lang="de-DE" sz="1050" dirty="0" err="1" smtClean="0"/>
              <a:t>are</a:t>
            </a:r>
            <a:r>
              <a:rPr lang="de-DE" sz="1050" dirty="0" smtClean="0"/>
              <a:t> </a:t>
            </a:r>
            <a:r>
              <a:rPr lang="de-DE" sz="1050" dirty="0" err="1" smtClean="0"/>
              <a:t>often</a:t>
            </a:r>
            <a:r>
              <a:rPr lang="de-DE" sz="1050" dirty="0" smtClean="0"/>
              <a:t> </a:t>
            </a:r>
            <a:r>
              <a:rPr lang="de-DE" sz="1050" dirty="0" err="1" smtClean="0"/>
              <a:t>split</a:t>
            </a:r>
            <a:r>
              <a:rPr lang="de-DE" sz="1050" dirty="0" smtClean="0"/>
              <a:t> </a:t>
            </a:r>
            <a:r>
              <a:rPr lang="de-DE" sz="1050" dirty="0" err="1" smtClean="0"/>
              <a:t>by</a:t>
            </a:r>
            <a:r>
              <a:rPr lang="de-DE" sz="1050" dirty="0" smtClean="0"/>
              <a:t> </a:t>
            </a:r>
            <a:r>
              <a:rPr lang="de-DE" sz="1050" dirty="0" err="1" smtClean="0"/>
              <a:t>age</a:t>
            </a:r>
            <a:r>
              <a:rPr lang="de-DE" sz="1050" dirty="0" smtClean="0"/>
              <a:t> </a:t>
            </a:r>
            <a:r>
              <a:rPr lang="de-DE" sz="1050" dirty="0" err="1" smtClean="0"/>
              <a:t>for</a:t>
            </a:r>
            <a:r>
              <a:rPr lang="de-DE" sz="1050" dirty="0" smtClean="0"/>
              <a:t> </a:t>
            </a:r>
            <a:r>
              <a:rPr lang="de-DE" sz="1050" dirty="0" err="1" smtClean="0"/>
              <a:t>grouping</a:t>
            </a:r>
            <a:r>
              <a:rPr lang="de-DE" sz="1050" dirty="0" smtClean="0"/>
              <a:t>”! (Hattie Studie, S. 93)</a:t>
            </a:r>
          </a:p>
          <a:p>
            <a:pPr>
              <a:defRPr/>
            </a:pPr>
            <a:r>
              <a:rPr lang="de-DE" sz="1200" dirty="0" smtClean="0"/>
              <a:t/>
            </a:r>
            <a:br>
              <a:rPr lang="de-DE" sz="1200" dirty="0" smtClean="0"/>
            </a:br>
            <a:r>
              <a:rPr lang="de-DE" sz="1200" dirty="0" smtClean="0"/>
              <a:t>Werden kooperative Lernsituationen genutzt, steigt die Effektstärke um mehr als das 10-fache!!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87C8B-AAE6-1A4C-AA2A-F8929292DDCE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10893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BDF07777-F3E0-4FFA-9E74-45C9A3A9B6E5}" type="slidenum">
              <a:rPr lang="en-GB" sz="1200"/>
              <a:pPr eaLnBrk="1" hangingPunct="1"/>
              <a:t>31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13176351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7556519F-2625-477C-BD62-9B33E398FD4D}" type="slidenum">
              <a:rPr lang="en-GB" sz="1200"/>
              <a:pPr eaLnBrk="1" hangingPunct="1"/>
              <a:t>32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1121375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D4D1A-02CD-43EF-A8FE-F82914C01A2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5888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 smtClean="0"/>
              <a:t>Ergebnisse sind veraltet und deshalb nicht mehr relevant</a:t>
            </a:r>
          </a:p>
          <a:p>
            <a:r>
              <a:rPr lang="de-DE" dirty="0" smtClean="0"/>
              <a:t>nein, Studien, die herangezogen werden, sind zwar älter, aber auch neuere Forschungsbefunde (z.B. zum selbstgesteuerten Lernen, z.B. </a:t>
            </a:r>
            <a:r>
              <a:rPr lang="de-DE" dirty="0" err="1" smtClean="0"/>
              <a:t>Dignath</a:t>
            </a:r>
            <a:r>
              <a:rPr lang="de-DE" dirty="0" smtClean="0"/>
              <a:t>, </a:t>
            </a:r>
            <a:r>
              <a:rPr lang="de-DE" dirty="0" err="1" smtClean="0"/>
              <a:t>Büttner</a:t>
            </a:r>
            <a:r>
              <a:rPr lang="de-DE" dirty="0" smtClean="0"/>
              <a:t> &amp; </a:t>
            </a:r>
            <a:r>
              <a:rPr lang="de-DE" dirty="0" err="1" smtClean="0"/>
              <a:t>Langfeldt</a:t>
            </a:r>
            <a:r>
              <a:rPr lang="de-DE" dirty="0" smtClean="0"/>
              <a:t>, 2008) lassen sich durchaus in den Befundrahmen der Hattie- Studie einordnen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87C8B-AAE6-1A4C-AA2A-F8929292DDCE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04233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 smtClean="0"/>
              <a:t>kognitive Leistungen stehen im Vordergrund</a:t>
            </a:r>
          </a:p>
          <a:p>
            <a:endParaRPr lang="de-DE" dirty="0" smtClean="0"/>
          </a:p>
          <a:p>
            <a:r>
              <a:rPr lang="de-DE" dirty="0" smtClean="0"/>
              <a:t>ja, aber wir wissen auch, dass die kognitive und die affektiv-motivationale Entwicklung miteinander korrespondieren (z.B. Leistung  Selbstkonzept, Leistung  Kompetenzerleben  Motivation)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87C8B-AAE6-1A4C-AA2A-F8929292DDCE}" type="slidenum">
              <a:rPr lang="de-DE" smtClean="0"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37075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000" b="1" dirty="0" smtClean="0"/>
              <a:t>Ergebnisse zementieren das Bild eines direktiven, lehrergelenkten Unterrichts und vertragen sich nicht mit konstruktivistischen Ideen und Theorienansätzen</a:t>
            </a:r>
          </a:p>
          <a:p>
            <a:r>
              <a:rPr lang="de-DE" sz="2000" dirty="0" smtClean="0"/>
              <a:t>direktiv: nein, lehrergelenkt: ja,</a:t>
            </a:r>
          </a:p>
          <a:p>
            <a:r>
              <a:rPr lang="de-DE" sz="2000" dirty="0" smtClean="0"/>
              <a:t>Hatties Ergebnisse zeichnen nicht das Bild eines langweiligen Frontalunterrichts, sondern das Bild eines Unterrichts, in dem</a:t>
            </a:r>
          </a:p>
          <a:p>
            <a:pPr lvl="1"/>
            <a:r>
              <a:rPr lang="de-DE" sz="2000" dirty="0" smtClean="0"/>
              <a:t>sich die LPS zu ihrer Verantwortung </a:t>
            </a:r>
            <a:r>
              <a:rPr lang="de-DE" sz="2000" dirty="0" err="1" smtClean="0"/>
              <a:t>für</a:t>
            </a:r>
            <a:r>
              <a:rPr lang="de-DE" sz="2000" dirty="0" smtClean="0"/>
              <a:t> das Lernen der </a:t>
            </a:r>
            <a:r>
              <a:rPr lang="de-DE" sz="2000" dirty="0" err="1" smtClean="0"/>
              <a:t>SuS</a:t>
            </a:r>
            <a:r>
              <a:rPr lang="de-DE" sz="2000" dirty="0" smtClean="0"/>
              <a:t> bekennt</a:t>
            </a:r>
          </a:p>
          <a:p>
            <a:pPr lvl="1"/>
            <a:r>
              <a:rPr lang="de-DE" sz="2000" dirty="0" smtClean="0"/>
              <a:t>ein angstfreies Unterrichtsklima herrscht und Fehler als Lernanlässe begriffen werden</a:t>
            </a:r>
          </a:p>
          <a:p>
            <a:pPr lvl="1"/>
            <a:r>
              <a:rPr lang="de-DE" sz="2000" dirty="0" smtClean="0"/>
              <a:t>den </a:t>
            </a:r>
            <a:r>
              <a:rPr lang="de-DE" sz="2000" dirty="0" err="1" smtClean="0"/>
              <a:t>SuS</a:t>
            </a:r>
            <a:r>
              <a:rPr lang="de-DE" sz="2000" dirty="0" smtClean="0"/>
              <a:t> etwas zugetraut aber auch zugemutet wird</a:t>
            </a:r>
          </a:p>
          <a:p>
            <a:pPr lvl="1"/>
            <a:r>
              <a:rPr lang="de-DE" sz="2000" dirty="0" smtClean="0"/>
              <a:t>die </a:t>
            </a:r>
            <a:r>
              <a:rPr lang="de-DE" sz="2000" dirty="0" err="1" smtClean="0"/>
              <a:t>SuS</a:t>
            </a:r>
            <a:r>
              <a:rPr lang="de-DE" sz="2000" dirty="0" smtClean="0"/>
              <a:t> systematisch zur Selbststeuerung angeleitet werden</a:t>
            </a:r>
          </a:p>
          <a:p>
            <a:pPr lvl="1"/>
            <a:r>
              <a:rPr lang="de-DE" sz="2000" dirty="0" smtClean="0"/>
              <a:t>die </a:t>
            </a:r>
            <a:r>
              <a:rPr lang="de-DE" sz="2000" dirty="0" err="1" smtClean="0"/>
              <a:t>SuS</a:t>
            </a:r>
            <a:r>
              <a:rPr lang="de-DE" sz="2000" dirty="0" smtClean="0"/>
              <a:t> kognitiv aktiviert werden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87C8B-AAE6-1A4C-AA2A-F8929292DDCE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3215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de-DE" sz="12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Frage</a:t>
            </a:r>
            <a:r>
              <a:rPr lang="de-DE" sz="1200" dirty="0" smtClean="0"/>
              <a:t>: Warum wirkt es nicht?</a:t>
            </a:r>
          </a:p>
          <a:p>
            <a:pPr>
              <a:defRPr/>
            </a:pPr>
            <a:r>
              <a:rPr lang="de-DE" sz="1200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Antworten</a:t>
            </a:r>
            <a:r>
              <a:rPr lang="de-DE" sz="1200" dirty="0" smtClean="0"/>
              <a:t>: Weil die Datenlage zu klein ist (vier Metastudien), die Studien veraltet sind  (1980 bzw. 1982), weil es ein Definitionsproblem gibt.</a:t>
            </a:r>
          </a:p>
          <a:p>
            <a:pPr>
              <a:defRPr/>
            </a:pPr>
            <a:r>
              <a:rPr lang="de-DE" sz="1200" dirty="0" smtClean="0"/>
              <a:t>Denn es gilt auch: </a:t>
            </a:r>
            <a:r>
              <a:rPr lang="de-DE" sz="1200" b="1" u="sng" dirty="0" smtClean="0"/>
              <a:t>Methoden </a:t>
            </a:r>
            <a:r>
              <a:rPr lang="de-DE" sz="1200" dirty="0" smtClean="0"/>
              <a:t>des offenen Unterrichts erzielen hohe Effektstärken:</a:t>
            </a:r>
          </a:p>
          <a:p>
            <a:pPr>
              <a:defRPr/>
            </a:pPr>
            <a:r>
              <a:rPr lang="de-DE" sz="1200" dirty="0" smtClean="0"/>
              <a:t>	reziprokes Unterrichten (</a:t>
            </a:r>
            <a:r>
              <a:rPr lang="de-DE" sz="1200" dirty="0" err="1" smtClean="0"/>
              <a:t>pupils</a:t>
            </a:r>
            <a:r>
              <a:rPr lang="de-DE" sz="1200" dirty="0" smtClean="0"/>
              <a:t> </a:t>
            </a:r>
            <a:r>
              <a:rPr lang="de-DE" sz="1200" dirty="0" err="1" smtClean="0"/>
              <a:t>as</a:t>
            </a:r>
            <a:r>
              <a:rPr lang="de-DE" sz="1200" dirty="0" smtClean="0"/>
              <a:t> </a:t>
            </a:r>
            <a:r>
              <a:rPr lang="de-DE" sz="1200" dirty="0" err="1" smtClean="0"/>
              <a:t>teachers</a:t>
            </a:r>
            <a:r>
              <a:rPr lang="de-DE" sz="1200" dirty="0" smtClean="0"/>
              <a:t>)	.74</a:t>
            </a:r>
          </a:p>
          <a:p>
            <a:pPr>
              <a:defRPr/>
            </a:pPr>
            <a:r>
              <a:rPr lang="de-DE" sz="1200" dirty="0" smtClean="0"/>
              <a:t>	Selbstbefragungen (</a:t>
            </a:r>
            <a:r>
              <a:rPr lang="de-DE" sz="1200" dirty="0" err="1" smtClean="0"/>
              <a:t>self-questioning</a:t>
            </a:r>
            <a:r>
              <a:rPr lang="de-DE" sz="1200" dirty="0" smtClean="0"/>
              <a:t>)		.64</a:t>
            </a:r>
          </a:p>
          <a:p>
            <a:pPr>
              <a:defRPr/>
            </a:pPr>
            <a:r>
              <a:rPr lang="de-DE" sz="1200" dirty="0" smtClean="0"/>
              <a:t>	Lerntechniken (</a:t>
            </a:r>
            <a:r>
              <a:rPr lang="de-DE" sz="1200" dirty="0" err="1" smtClean="0"/>
              <a:t>study</a:t>
            </a:r>
            <a:r>
              <a:rPr lang="de-DE" sz="1200" dirty="0" smtClean="0"/>
              <a:t> </a:t>
            </a:r>
            <a:r>
              <a:rPr lang="de-DE" sz="1200" dirty="0" err="1" smtClean="0"/>
              <a:t>skills</a:t>
            </a:r>
            <a:r>
              <a:rPr lang="de-DE" sz="1200" dirty="0" smtClean="0"/>
              <a:t>)				.59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87C8B-AAE6-1A4C-AA2A-F8929292DDCE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6327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96D4F5-5891-AA4D-BC68-1392D6CBADCB}" type="slidenum">
              <a:rPr lang="de-DE"/>
              <a:pPr/>
              <a:t>8</a:t>
            </a:fld>
            <a:endParaRPr lang="de-DE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9" y="4341813"/>
            <a:ext cx="5483225" cy="4117975"/>
          </a:xfrm>
          <a:noFill/>
          <a:ln/>
        </p:spPr>
        <p:txBody>
          <a:bodyPr/>
          <a:lstStyle/>
          <a:p>
            <a:pPr marL="361950" indent="-361950" eaLnBrk="1" hangingPunct="1">
              <a:lnSpc>
                <a:spcPct val="100000"/>
              </a:lnSpc>
              <a:spcAft>
                <a:spcPct val="25000"/>
              </a:spcAft>
              <a:buFont typeface="Wingdings" charset="2"/>
              <a:buChar char="u"/>
            </a:pPr>
            <a:r>
              <a:rPr lang="de-DE" sz="2000" dirty="0" smtClean="0">
                <a:ea typeface="ＭＳ Ｐゴシック" pitchFamily="-1" charset="-128"/>
                <a:cs typeface="ＭＳ Ｐゴシック" pitchFamily="-1" charset="-128"/>
              </a:rPr>
              <a:t>„Schülerorientierung“: </a:t>
            </a:r>
            <a:r>
              <a:rPr lang="de-DE" sz="2000" dirty="0" err="1" smtClean="0">
                <a:ea typeface="ＭＳ Ｐゴシック" pitchFamily="-1" charset="-128"/>
                <a:cs typeface="ＭＳ Ｐゴシック" pitchFamily="-1" charset="-128"/>
              </a:rPr>
              <a:t>Don´t</a:t>
            </a:r>
            <a:r>
              <a:rPr lang="de-DE" sz="2000" dirty="0" smtClean="0">
                <a:ea typeface="ＭＳ Ｐゴシック" pitchFamily="-1" charset="-128"/>
                <a:cs typeface="ＭＳ Ｐゴシック" pitchFamily="-1" charset="-128"/>
              </a:rPr>
              <a:t> </a:t>
            </a:r>
            <a:r>
              <a:rPr lang="de-DE" sz="2000" dirty="0" err="1" smtClean="0">
                <a:ea typeface="ＭＳ Ｐゴシック" pitchFamily="-1" charset="-128"/>
                <a:cs typeface="ＭＳ Ｐゴシック" pitchFamily="-1" charset="-128"/>
              </a:rPr>
              <a:t>blame</a:t>
            </a:r>
            <a:r>
              <a:rPr lang="de-DE" sz="2000" dirty="0" smtClean="0">
                <a:ea typeface="ＭＳ Ｐゴシック" pitchFamily="-1" charset="-128"/>
                <a:cs typeface="ＭＳ Ｐゴシック" pitchFamily="-1" charset="-128"/>
              </a:rPr>
              <a:t> </a:t>
            </a:r>
            <a:r>
              <a:rPr lang="de-DE" sz="2000" dirty="0" err="1" smtClean="0">
                <a:ea typeface="ＭＳ Ｐゴシック" pitchFamily="-1" charset="-128"/>
                <a:cs typeface="ＭＳ Ｐゴシック" pitchFamily="-1" charset="-128"/>
              </a:rPr>
              <a:t>the</a:t>
            </a:r>
            <a:r>
              <a:rPr lang="de-DE" sz="2000" dirty="0" smtClean="0">
                <a:ea typeface="ＭＳ Ｐゴシック" pitchFamily="-1" charset="-128"/>
                <a:cs typeface="ＭＳ Ｐゴシック" pitchFamily="-1" charset="-128"/>
              </a:rPr>
              <a:t> </a:t>
            </a:r>
            <a:r>
              <a:rPr lang="de-DE" sz="2000" dirty="0" err="1" smtClean="0">
                <a:ea typeface="ＭＳ Ｐゴシック" pitchFamily="-1" charset="-128"/>
                <a:cs typeface="ＭＳ Ｐゴシック" pitchFamily="-1" charset="-128"/>
              </a:rPr>
              <a:t>students</a:t>
            </a:r>
            <a:r>
              <a:rPr lang="de-DE" sz="2000" dirty="0" smtClean="0">
                <a:ea typeface="ＭＳ Ｐゴシック" pitchFamily="-1" charset="-128"/>
                <a:cs typeface="ＭＳ Ｐゴシック" pitchFamily="-1" charset="-128"/>
              </a:rPr>
              <a:t>!</a:t>
            </a:r>
          </a:p>
          <a:p>
            <a:pPr marL="361950" indent="-361950" eaLnBrk="1" hangingPunct="1">
              <a:lnSpc>
                <a:spcPct val="100000"/>
              </a:lnSpc>
              <a:spcAft>
                <a:spcPct val="25000"/>
              </a:spcAft>
            </a:pPr>
            <a:r>
              <a:rPr lang="de-DE" sz="2000" dirty="0" smtClean="0">
                <a:ea typeface="ＭＳ Ｐゴシック" pitchFamily="-1" charset="-128"/>
                <a:cs typeface="ＭＳ Ｐゴシック" pitchFamily="-1" charset="-128"/>
              </a:rPr>
              <a:t>Mit den Augen de</a:t>
            </a:r>
            <a:r>
              <a:rPr lang="de-DE" sz="2000" dirty="0" smtClean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r Lernenden – Die Lehrperson als Lernende. </a:t>
            </a:r>
          </a:p>
          <a:p>
            <a:pPr marL="1025525" lvl="1" indent="-361950" eaLnBrk="1" hangingPunct="1">
              <a:spcAft>
                <a:spcPct val="25000"/>
              </a:spcAft>
              <a:buFont typeface="Wingdings" charset="2"/>
              <a:buChar char="u"/>
            </a:pPr>
            <a:r>
              <a:rPr lang="de-DE" sz="1400" dirty="0" smtClean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(„</a:t>
            </a:r>
            <a:r>
              <a:rPr lang="de-DE" sz="1400" dirty="0" err="1" smtClean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when</a:t>
            </a:r>
            <a:r>
              <a:rPr lang="de-DE" sz="1400" dirty="0" smtClean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</a:t>
            </a:r>
            <a:r>
              <a:rPr lang="de-DE" sz="1400" dirty="0" err="1" smtClean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teachers</a:t>
            </a:r>
            <a:r>
              <a:rPr lang="de-DE" sz="1400" dirty="0" smtClean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</a:t>
            </a:r>
            <a:r>
              <a:rPr lang="de-DE" sz="1400" dirty="0" err="1" smtClean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see</a:t>
            </a:r>
            <a:r>
              <a:rPr lang="de-DE" sz="1400" dirty="0" smtClean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</a:t>
            </a:r>
            <a:r>
              <a:rPr lang="de-DE" sz="1400" dirty="0" err="1" smtClean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learning</a:t>
            </a:r>
            <a:r>
              <a:rPr lang="de-DE" sz="1400" dirty="0" smtClean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</a:t>
            </a:r>
            <a:r>
              <a:rPr lang="de-DE" sz="1400" dirty="0" err="1" smtClean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through</a:t>
            </a:r>
            <a:r>
              <a:rPr lang="de-DE" sz="1400" dirty="0" smtClean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</a:t>
            </a:r>
            <a:r>
              <a:rPr lang="de-DE" sz="1400" dirty="0" err="1" smtClean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the</a:t>
            </a:r>
            <a:r>
              <a:rPr lang="de-DE" sz="1400" dirty="0" smtClean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</a:t>
            </a:r>
            <a:r>
              <a:rPr lang="de-DE" sz="1400" dirty="0" err="1" smtClean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eyes</a:t>
            </a:r>
            <a:r>
              <a:rPr lang="de-DE" sz="1400" dirty="0" smtClean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</a:t>
            </a:r>
            <a:r>
              <a:rPr lang="de-DE" sz="1400" dirty="0" err="1" smtClean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of</a:t>
            </a:r>
            <a:r>
              <a:rPr lang="de-DE" sz="1400" dirty="0" smtClean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</a:t>
            </a:r>
            <a:r>
              <a:rPr lang="de-DE" sz="1400" dirty="0" err="1" smtClean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the</a:t>
            </a:r>
            <a:r>
              <a:rPr lang="de-DE" sz="1400" dirty="0" smtClean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</a:t>
            </a:r>
            <a:r>
              <a:rPr lang="de-DE" sz="1400" dirty="0" err="1" smtClean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student</a:t>
            </a:r>
            <a:r>
              <a:rPr lang="de-DE" sz="1400" dirty="0" smtClean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“; S. 238) </a:t>
            </a:r>
            <a:endParaRPr lang="de-DE" sz="1400" dirty="0" smtClean="0">
              <a:ea typeface="ＭＳ Ｐゴシック" pitchFamily="-1" charset="-128"/>
              <a:cs typeface="ＭＳ Ｐゴシック" pitchFamily="-1" charset="-128"/>
            </a:endParaRPr>
          </a:p>
          <a:p>
            <a:pPr marL="361950" indent="-361950" eaLnBrk="1" hangingPunct="1">
              <a:lnSpc>
                <a:spcPct val="100000"/>
              </a:lnSpc>
              <a:spcAft>
                <a:spcPct val="25000"/>
              </a:spcAft>
              <a:buFont typeface="Wingdings" charset="2"/>
              <a:buChar char="u"/>
            </a:pPr>
            <a:r>
              <a:rPr lang="de-DE" sz="2000" dirty="0" smtClean="0">
                <a:ea typeface="ＭＳ Ｐゴシック" pitchFamily="-1" charset="-128"/>
                <a:cs typeface="ＭＳ Ｐゴシック" pitchFamily="-1" charset="-128"/>
              </a:rPr>
              <a:t>Auf den Lehrer kommt es an: The </a:t>
            </a:r>
            <a:r>
              <a:rPr lang="de-DE" sz="2000" dirty="0" err="1" smtClean="0">
                <a:ea typeface="ＭＳ Ｐゴシック" pitchFamily="-1" charset="-128"/>
                <a:cs typeface="ＭＳ Ｐゴシック" pitchFamily="-1" charset="-128"/>
              </a:rPr>
              <a:t>teacher</a:t>
            </a:r>
            <a:r>
              <a:rPr lang="de-DE" sz="2000" dirty="0" smtClean="0">
                <a:ea typeface="ＭＳ Ｐゴシック" pitchFamily="-1" charset="-128"/>
                <a:cs typeface="ＭＳ Ｐゴシック" pitchFamily="-1" charset="-128"/>
              </a:rPr>
              <a:t> </a:t>
            </a:r>
            <a:r>
              <a:rPr lang="de-DE" sz="2000" dirty="0" err="1" smtClean="0">
                <a:ea typeface="ＭＳ Ｐゴシック" pitchFamily="-1" charset="-128"/>
                <a:cs typeface="ＭＳ Ｐゴシック" pitchFamily="-1" charset="-128"/>
              </a:rPr>
              <a:t>matters</a:t>
            </a:r>
            <a:r>
              <a:rPr lang="de-DE" sz="2000" dirty="0" smtClean="0">
                <a:ea typeface="ＭＳ Ｐゴシック" pitchFamily="-1" charset="-128"/>
                <a:cs typeface="ＭＳ Ｐゴシック" pitchFamily="-1" charset="-128"/>
              </a:rPr>
              <a:t>!</a:t>
            </a:r>
          </a:p>
          <a:p>
            <a:pPr marL="1025525" lvl="1" indent="-361950" eaLnBrk="1" hangingPunct="1">
              <a:spcAft>
                <a:spcPct val="25000"/>
              </a:spcAft>
              <a:buFont typeface="Wingdings" charset="2"/>
              <a:buChar char="u"/>
            </a:pPr>
            <a:r>
              <a:rPr lang="de-DE" sz="1400" dirty="0" err="1" smtClean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What</a:t>
            </a:r>
            <a:r>
              <a:rPr lang="de-DE" sz="1400" dirty="0" smtClean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</a:t>
            </a:r>
            <a:r>
              <a:rPr lang="de-DE" sz="1400" dirty="0" err="1" smtClean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teachers</a:t>
            </a:r>
            <a:r>
              <a:rPr lang="de-DE" sz="1400" dirty="0" smtClean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</a:t>
            </a:r>
            <a:r>
              <a:rPr lang="de-DE" sz="1400" dirty="0" smtClean="0">
                <a:solidFill>
                  <a:srgbClr val="FF0000"/>
                </a:solidFill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do </a:t>
            </a:r>
            <a:r>
              <a:rPr lang="de-DE" sz="1400" dirty="0" err="1" smtClean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matters</a:t>
            </a:r>
            <a:r>
              <a:rPr lang="de-DE" sz="1400" dirty="0" smtClean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!</a:t>
            </a:r>
          </a:p>
          <a:p>
            <a:pPr marL="361950" indent="-361950" eaLnBrk="1" hangingPunct="1">
              <a:lnSpc>
                <a:spcPct val="100000"/>
              </a:lnSpc>
              <a:spcAft>
                <a:spcPct val="25000"/>
              </a:spcAft>
              <a:buFont typeface="Wingdings" charset="2"/>
              <a:buChar char="u"/>
            </a:pPr>
            <a:r>
              <a:rPr lang="de-DE" sz="2000" dirty="0" err="1" smtClean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What</a:t>
            </a:r>
            <a:r>
              <a:rPr lang="de-DE" sz="2000" dirty="0" smtClean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</a:t>
            </a:r>
            <a:r>
              <a:rPr lang="de-DE" sz="2000" dirty="0" err="1" smtClean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teachers</a:t>
            </a:r>
            <a:r>
              <a:rPr lang="de-DE" sz="2000" dirty="0" smtClean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do </a:t>
            </a:r>
            <a:r>
              <a:rPr lang="de-DE" sz="2000" dirty="0" err="1" smtClean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matters</a:t>
            </a:r>
            <a:r>
              <a:rPr lang="de-DE" sz="2000" dirty="0" smtClean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! </a:t>
            </a:r>
          </a:p>
          <a:p>
            <a:pPr marL="1025525" lvl="1" indent="-361950" eaLnBrk="1" hangingPunct="1">
              <a:spcAft>
                <a:spcPct val="25000"/>
              </a:spcAft>
              <a:buFont typeface="Wingdings" charset="2"/>
              <a:buChar char="u"/>
            </a:pPr>
            <a:r>
              <a:rPr lang="de-DE" sz="1400" dirty="0" err="1" smtClean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What</a:t>
            </a:r>
            <a:r>
              <a:rPr lang="de-DE" sz="1400" dirty="0" smtClean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</a:t>
            </a:r>
            <a:r>
              <a:rPr lang="de-DE" sz="1400" dirty="0" err="1" smtClean="0">
                <a:solidFill>
                  <a:srgbClr val="FF0000"/>
                </a:solidFill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some</a:t>
            </a:r>
            <a:r>
              <a:rPr lang="de-DE" sz="1400" dirty="0" smtClean="0">
                <a:solidFill>
                  <a:srgbClr val="FF0000"/>
                </a:solidFill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</a:t>
            </a:r>
            <a:r>
              <a:rPr lang="de-DE" sz="1400" dirty="0" err="1" smtClean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teachers</a:t>
            </a:r>
            <a:r>
              <a:rPr lang="de-DE" sz="1400" dirty="0" smtClean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do </a:t>
            </a:r>
            <a:r>
              <a:rPr lang="de-DE" sz="1400" dirty="0" err="1" smtClean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matters</a:t>
            </a:r>
            <a:r>
              <a:rPr lang="de-DE" sz="1400" dirty="0" smtClean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! </a:t>
            </a:r>
            <a:endParaRPr lang="de-DE" sz="1400" dirty="0">
              <a:ea typeface="ＭＳ Ｐゴシック" pitchFamily="-1" charset="-128"/>
              <a:cs typeface="ＭＳ Ｐゴシック" pitchFamily="-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727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96D4F5-5891-AA4D-BC68-1392D6CBADCB}" type="slidenum">
              <a:rPr lang="de-DE"/>
              <a:pPr/>
              <a:t>10</a:t>
            </a:fld>
            <a:endParaRPr lang="de-DE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9" y="4341813"/>
            <a:ext cx="5483225" cy="4117975"/>
          </a:xfrm>
          <a:noFill/>
          <a:ln/>
        </p:spPr>
        <p:txBody>
          <a:bodyPr/>
          <a:lstStyle/>
          <a:p>
            <a:pPr eaLnBrk="1" hangingPunct="1"/>
            <a:endParaRPr lang="de-DE">
              <a:ea typeface="ＭＳ Ｐゴシック" pitchFamily="-1" charset="-128"/>
              <a:cs typeface="ＭＳ Ｐゴシック" pitchFamily="-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5360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96D4F5-5891-AA4D-BC68-1392D6CBADCB}" type="slidenum">
              <a:rPr lang="de-DE"/>
              <a:pPr/>
              <a:t>11</a:t>
            </a:fld>
            <a:endParaRPr lang="de-DE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9" y="4341813"/>
            <a:ext cx="5483225" cy="4117975"/>
          </a:xfrm>
          <a:noFill/>
          <a:ln/>
        </p:spPr>
        <p:txBody>
          <a:bodyPr/>
          <a:lstStyle/>
          <a:p>
            <a:pPr eaLnBrk="1" hangingPunct="1"/>
            <a:endParaRPr lang="de-DE">
              <a:ea typeface="ＭＳ Ｐゴシック" pitchFamily="-1" charset="-128"/>
              <a:cs typeface="ＭＳ Ｐゴシック" pitchFamily="-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0109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96D4F5-5891-AA4D-BC68-1392D6CBADCB}" type="slidenum">
              <a:rPr lang="de-DE"/>
              <a:pPr/>
              <a:t>12</a:t>
            </a:fld>
            <a:endParaRPr lang="de-DE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9" y="4341813"/>
            <a:ext cx="5483225" cy="4117975"/>
          </a:xfrm>
          <a:noFill/>
          <a:ln/>
        </p:spPr>
        <p:txBody>
          <a:bodyPr/>
          <a:lstStyle/>
          <a:p>
            <a:pPr eaLnBrk="1" hangingPunct="1"/>
            <a:endParaRPr lang="de-DE">
              <a:ea typeface="ＭＳ Ｐゴシック" pitchFamily="-1" charset="-128"/>
              <a:cs typeface="ＭＳ Ｐゴシック" pitchFamily="-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462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96D4F5-5891-AA4D-BC68-1392D6CBADCB}" type="slidenum">
              <a:rPr lang="de-DE"/>
              <a:pPr/>
              <a:t>13</a:t>
            </a:fld>
            <a:endParaRPr lang="de-DE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9" y="4341813"/>
            <a:ext cx="5483225" cy="4117975"/>
          </a:xfrm>
          <a:noFill/>
          <a:ln/>
        </p:spPr>
        <p:txBody>
          <a:bodyPr/>
          <a:lstStyle/>
          <a:p>
            <a:pPr eaLnBrk="1" hangingPunct="1"/>
            <a:endParaRPr lang="de-DE">
              <a:ea typeface="ＭＳ Ｐゴシック" pitchFamily="-1" charset="-128"/>
              <a:cs typeface="ＭＳ Ｐゴシック" pitchFamily="-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8688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090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7571919" y="311150"/>
            <a:ext cx="323518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400" b="1">
                <a:solidFill>
                  <a:srgbClr val="808080"/>
                </a:solidFill>
                <a:latin typeface="Arial" pitchFamily="-65" charset="0"/>
              </a:rPr>
              <a:t>Agentur für Coaching und Beratung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400" b="1">
                <a:solidFill>
                  <a:srgbClr val="808080"/>
                </a:solidFill>
                <a:latin typeface="Arial" pitchFamily="-65" charset="0"/>
              </a:rPr>
              <a:t>Barbara Kolzarek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400" b="1">
                <a:solidFill>
                  <a:srgbClr val="808080"/>
                </a:solidFill>
                <a:latin typeface="Arial" pitchFamily="-65" charset="0"/>
              </a:rPr>
              <a:t>Detlev Lindau-Bank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711201" y="304801"/>
            <a:ext cx="10655300" cy="792163"/>
          </a:xfrm>
          <a:prstGeom prst="rect">
            <a:avLst/>
          </a:prstGeom>
          <a:gradFill rotWithShape="1">
            <a:gsLst>
              <a:gs pos="0">
                <a:srgbClr val="66FF33">
                  <a:alpha val="52000"/>
                </a:srgbClr>
              </a:gs>
              <a:gs pos="100000">
                <a:schemeClr val="bg1">
                  <a:alpha val="50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b="1">
                <a:solidFill>
                  <a:srgbClr val="808080"/>
                </a:solidFill>
                <a:latin typeface="Arial" charset="0"/>
              </a:rPr>
              <a:t>respekt:ive</a:t>
            </a:r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600201"/>
            <a:ext cx="10363200" cy="792163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624418" y="6245225"/>
            <a:ext cx="10847916" cy="476250"/>
          </a:xfrm>
          <a:gradFill rotWithShape="1">
            <a:gsLst>
              <a:gs pos="0">
                <a:srgbClr val="66FF33">
                  <a:alpha val="52000"/>
                </a:srgbClr>
              </a:gs>
              <a:gs pos="100000">
                <a:schemeClr val="bg1">
                  <a:alpha val="50000"/>
                </a:schemeClr>
              </a:gs>
            </a:gsLst>
            <a:lin ang="0" scaled="1"/>
          </a:gradFill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B2CC5-5BCB-9E47-87F9-9C4BC39490A5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54017" y="765175"/>
            <a:ext cx="2743200" cy="532765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4417" y="765175"/>
            <a:ext cx="8026400" cy="53276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EADE7-B0C2-7749-9E21-B1935ACFF75D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xt und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4417" y="765176"/>
            <a:ext cx="10972800" cy="7921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24418" y="1773239"/>
            <a:ext cx="5336116" cy="43195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ClipArt-Platzhalter 3"/>
          <p:cNvSpPr>
            <a:spLocks noGrp="1"/>
          </p:cNvSpPr>
          <p:nvPr>
            <p:ph type="clipArt" sz="half" idx="2"/>
          </p:nvPr>
        </p:nvSpPr>
        <p:spPr>
          <a:xfrm>
            <a:off x="6163734" y="1773239"/>
            <a:ext cx="5336117" cy="4319587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8CD1E-CE56-C14C-B6A2-82AB65D63659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4417" y="765176"/>
            <a:ext cx="10972800" cy="7921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624418" y="1773239"/>
            <a:ext cx="10875433" cy="4319587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26A84-3951-5E4B-8AD5-D6DFD39E1AEA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4417" y="765176"/>
            <a:ext cx="10972800" cy="7921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24418" y="1773239"/>
            <a:ext cx="5336116" cy="43195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63734" y="1773239"/>
            <a:ext cx="5336117" cy="43195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73A57-2DFC-B846-9517-FC01A329E029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908050"/>
            <a:ext cx="12192000" cy="4191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616700"/>
            <a:ext cx="2844800" cy="2682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  <a:latin typeface="Arial" pitchFamily="-65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8060C-0BFF-A74D-99A2-5D41B3013047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 noChangeAspect="1"/>
          </p:cNvSpPr>
          <p:nvPr>
            <p:ph type="pic" sz="quarter" idx="13"/>
          </p:nvPr>
        </p:nvSpPr>
        <p:spPr>
          <a:xfrm>
            <a:off x="5791200" y="1085851"/>
            <a:ext cx="53848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buFontTx/>
              <a:buNone/>
              <a:defRPr lang="en-US" sz="18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18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18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203200" y="1085851"/>
            <a:ext cx="53848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buFontTx/>
              <a:buNone/>
              <a:defRPr lang="en-US" sz="18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18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18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203200" y="4267200"/>
            <a:ext cx="5384800" cy="1066800"/>
          </a:xfrm>
        </p:spPr>
        <p:txBody>
          <a:bodyPr anchor="t"/>
          <a:lstStyle>
            <a:lvl1pPr marL="0" marR="0" indent="0" algn="r">
              <a:buFontTx/>
              <a:buNone/>
              <a:defRPr sz="162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 hasCustomPrompt="1"/>
          </p:nvPr>
        </p:nvSpPr>
        <p:spPr>
          <a:xfrm>
            <a:off x="5791200" y="4267200"/>
            <a:ext cx="5384800" cy="1066800"/>
          </a:xfrm>
        </p:spPr>
        <p:txBody>
          <a:bodyPr anchor="t"/>
          <a:lstStyle>
            <a:lvl1pPr marL="0" marR="0" indent="0" algn="r">
              <a:buFontTx/>
              <a:buNone/>
              <a:defRPr sz="162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9668B50E-0B48-4566-8609-C51CF752A7DF}" type="datetimeFigureOut">
              <a:rPr lang="en-US">
                <a:solidFill>
                  <a:srgbClr val="FFFFFF"/>
                </a:solidFill>
                <a:latin typeface="Arial" pitchFamily="-65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4/23/18</a:t>
            </a:fld>
            <a:endParaRPr lang="en-US" dirty="0">
              <a:solidFill>
                <a:srgbClr val="000000"/>
              </a:solidFill>
              <a:latin typeface="Arial" pitchFamily="-65" charset="0"/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‹Nr.›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7AC29-2254-9849-85ED-4A317F173207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73D31-A6D6-D44E-A0F7-46B90E45E430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4418" y="1773239"/>
            <a:ext cx="5336116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63734" y="1773239"/>
            <a:ext cx="5336117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043A3-5A4D-174A-AF8C-69B8559A8CD5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C08AE-188A-394C-9FEA-117F59850AAC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54211-FE3F-0D40-8052-37952BA2E990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E599F-5F1C-704D-9BA9-CCC1BC958FE9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A68AF-42A3-084C-8579-10511C37F4BE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54F35-3A86-F64A-9007-A49E82636DA6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ChangeArrowheads="1"/>
          </p:cNvSpPr>
          <p:nvPr/>
        </p:nvSpPr>
        <p:spPr bwMode="auto">
          <a:xfrm>
            <a:off x="624417" y="260351"/>
            <a:ext cx="10972800" cy="504825"/>
          </a:xfrm>
          <a:prstGeom prst="rect">
            <a:avLst/>
          </a:prstGeom>
          <a:gradFill rotWithShape="1">
            <a:gsLst>
              <a:gs pos="0">
                <a:srgbClr val="66FF33">
                  <a:alpha val="52000"/>
                </a:srgbClr>
              </a:gs>
              <a:gs pos="100000">
                <a:schemeClr val="bg1">
                  <a:alpha val="50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800">
                <a:solidFill>
                  <a:srgbClr val="808080"/>
                </a:solidFill>
                <a:latin typeface="AgentMedDB" pitchFamily="2" charset="0"/>
              </a:rPr>
              <a:t>respekt:ive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765176"/>
            <a:ext cx="10972800" cy="792163"/>
          </a:xfrm>
          <a:prstGeom prst="rect">
            <a:avLst/>
          </a:prstGeom>
          <a:gradFill rotWithShape="1">
            <a:gsLst>
              <a:gs pos="0">
                <a:srgbClr val="66FF33">
                  <a:alpha val="51999"/>
                </a:srgbClr>
              </a:gs>
              <a:gs pos="100000">
                <a:schemeClr val="bg1">
                  <a:alpha val="50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DE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8" y="1773239"/>
            <a:ext cx="10875433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0"/>
            <a:endParaRPr lang="de-DE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27051" y="6245225"/>
            <a:ext cx="9505949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280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223501" y="6245225"/>
            <a:ext cx="1358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2C70C6-1CD2-3247-8A38-83B965CF3D76}" type="slidenum">
              <a:rPr lang="de-D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128007" name="Text Box 7"/>
          <p:cNvSpPr txBox="1">
            <a:spLocks noChangeArrowheads="1"/>
          </p:cNvSpPr>
          <p:nvPr userDrawn="1"/>
        </p:nvSpPr>
        <p:spPr bwMode="auto">
          <a:xfrm>
            <a:off x="7966966" y="358775"/>
            <a:ext cx="24641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000" b="1">
                <a:solidFill>
                  <a:srgbClr val="808080"/>
                </a:solidFill>
                <a:latin typeface="Arial" pitchFamily="-65" charset="0"/>
              </a:rPr>
              <a:t>Agentur für Coaching und Beratung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000" b="1">
                <a:solidFill>
                  <a:srgbClr val="808080"/>
                </a:solidFill>
                <a:latin typeface="Arial" pitchFamily="-65" charset="0"/>
              </a:rPr>
              <a:t>Barbara Kolzarek Detlev Lindau-Bank</a:t>
            </a:r>
          </a:p>
        </p:txBody>
      </p:sp>
      <p:sp>
        <p:nvSpPr>
          <p:cNvPr id="128008" name="Text Box 8"/>
          <p:cNvSpPr txBox="1">
            <a:spLocks noChangeArrowheads="1"/>
          </p:cNvSpPr>
          <p:nvPr userDrawn="1"/>
        </p:nvSpPr>
        <p:spPr bwMode="auto">
          <a:xfrm>
            <a:off x="6741584" y="229711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4267200" y="381000"/>
            <a:ext cx="218534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800" dirty="0" err="1">
                <a:solidFill>
                  <a:srgbClr val="808080"/>
                </a:solidFill>
                <a:latin typeface="Arial" pitchFamily="-65" charset="0"/>
              </a:rPr>
              <a:t>www.respekt-ive.de</a:t>
            </a:r>
            <a:endParaRPr lang="de-DE" sz="1800" dirty="0">
              <a:solidFill>
                <a:srgbClr val="808080"/>
              </a:solidFill>
              <a:latin typeface="Arial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445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gentMedDB" pitchFamily="2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gentMedDB" pitchFamily="2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gentMedDB" pitchFamily="2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gentMedDB" pitchFamily="2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gentMedDB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gentMedDB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gentMedDB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gentMedDB" pitchFamily="2" charset="0"/>
        </a:defRPr>
      </a:lvl9pPr>
    </p:titleStyle>
    <p:bodyStyle>
      <a:lvl1pPr marL="6350" indent="-6350" algn="l" rtl="0" eaLnBrk="0" fontAlgn="base" hangingPunct="0">
        <a:lnSpc>
          <a:spcPct val="120000"/>
        </a:lnSpc>
        <a:spcBef>
          <a:spcPct val="50000"/>
        </a:spcBef>
        <a:spcAft>
          <a:spcPct val="0"/>
        </a:spcAft>
        <a:buClr>
          <a:srgbClr val="009900"/>
        </a:buClr>
        <a:buFont typeface="Wingdings" pitchFamily="-65" charset="2"/>
        <a:defRPr sz="2400">
          <a:solidFill>
            <a:srgbClr val="000000"/>
          </a:solidFill>
          <a:latin typeface="+mn-lt"/>
          <a:ea typeface="ＭＳ Ｐゴシック" charset="-128"/>
          <a:cs typeface="ＭＳ Ｐゴシック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Font typeface="Wingdings" pitchFamily="-65" charset="2"/>
        <a:buChar char="q"/>
        <a:defRPr>
          <a:solidFill>
            <a:srgbClr val="000000"/>
          </a:solidFill>
          <a:latin typeface="+mn-lt"/>
          <a:ea typeface="ＭＳ Ｐゴシック" charset="-128"/>
        </a:defRPr>
      </a:lvl2pPr>
      <a:lvl3pPr marL="1022350" indent="-350838" algn="l" rtl="0" eaLnBrk="0" fontAlgn="base" hangingPunct="0">
        <a:lnSpc>
          <a:spcPct val="120000"/>
        </a:lnSpc>
        <a:spcBef>
          <a:spcPct val="40000"/>
        </a:spcBef>
        <a:spcAft>
          <a:spcPct val="0"/>
        </a:spcAft>
        <a:buClr>
          <a:srgbClr val="009900"/>
        </a:buClr>
        <a:buFont typeface="Wingdings" pitchFamily="-65" charset="2"/>
        <a:buChar char="n"/>
        <a:defRPr sz="1600">
          <a:solidFill>
            <a:srgbClr val="0000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ＭＳ Ｐゴシック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noFill/>
        </p:spPr>
        <p:txBody>
          <a:bodyPr/>
          <a:lstStyle/>
          <a:p>
            <a:pPr algn="ctr"/>
            <a:r>
              <a:rPr lang="de-DE" dirty="0">
                <a:ea typeface="ＭＳ Ｐゴシック" pitchFamily="-1" charset="-128"/>
                <a:cs typeface="ＭＳ Ｐゴシック" pitchFamily="-1" charset="-128"/>
              </a:rPr>
              <a:t>Visible Learning</a:t>
            </a:r>
            <a:br>
              <a:rPr lang="de-DE" dirty="0">
                <a:ea typeface="ＭＳ Ｐゴシック" pitchFamily="-1" charset="-128"/>
                <a:cs typeface="ＭＳ Ｐゴシック" pitchFamily="-1" charset="-128"/>
              </a:rPr>
            </a:br>
            <a:r>
              <a:rPr lang="de-DE" dirty="0">
                <a:ea typeface="ＭＳ Ｐゴシック" pitchFamily="-1" charset="-128"/>
                <a:cs typeface="ＭＳ Ｐゴシック" pitchFamily="-1" charset="-128"/>
              </a:rPr>
              <a:t>- John </a:t>
            </a:r>
            <a:r>
              <a:rPr lang="de-DE" dirty="0" err="1">
                <a:ea typeface="ＭＳ Ｐゴシック" pitchFamily="-1" charset="-128"/>
                <a:cs typeface="ＭＳ Ｐゴシック" pitchFamily="-1" charset="-128"/>
              </a:rPr>
              <a:t>Hattie´s</a:t>
            </a:r>
            <a:r>
              <a:rPr lang="de-DE" dirty="0">
                <a:ea typeface="ＭＳ Ｐゴシック" pitchFamily="-1" charset="-128"/>
                <a:cs typeface="ＭＳ Ｐゴシック" pitchFamily="-1" charset="-128"/>
              </a:rPr>
              <a:t> Research -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3860800"/>
            <a:ext cx="6400800" cy="17526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de-DE" dirty="0">
              <a:ea typeface="ＭＳ Ｐゴシック" pitchFamily="-1" charset="-128"/>
              <a:cs typeface="ＭＳ Ｐゴシック" pitchFamily="-1" charset="-128"/>
            </a:endParaRPr>
          </a:p>
          <a:p>
            <a:pPr eaLnBrk="1" hangingPunct="1">
              <a:lnSpc>
                <a:spcPct val="80000"/>
              </a:lnSpc>
            </a:pPr>
            <a:endParaRPr lang="de-DE" dirty="0">
              <a:ea typeface="ＭＳ Ｐゴシック" pitchFamily="-1" charset="-128"/>
              <a:cs typeface="ＭＳ Ｐゴシック" pitchFamily="-1" charset="-128"/>
            </a:endParaRPr>
          </a:p>
          <a:p>
            <a:pPr eaLnBrk="1" hangingPunct="1">
              <a:lnSpc>
                <a:spcPct val="80000"/>
              </a:lnSpc>
            </a:pPr>
            <a:endParaRPr lang="de-DE" dirty="0">
              <a:ea typeface="ＭＳ Ｐゴシック" pitchFamily="-1" charset="-128"/>
              <a:cs typeface="ＭＳ Ｐゴシック" pitchFamily="-1" charset="-128"/>
            </a:endParaRPr>
          </a:p>
          <a:p>
            <a:pPr eaLnBrk="1" hangingPunct="1">
              <a:lnSpc>
                <a:spcPct val="80000"/>
              </a:lnSpc>
            </a:pPr>
            <a:endParaRPr lang="de-DE" dirty="0">
              <a:ea typeface="ＭＳ Ｐゴシック" pitchFamily="-1" charset="-128"/>
              <a:cs typeface="ＭＳ Ｐゴシック" pitchFamily="-1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de-DE" sz="1000" b="1" dirty="0">
                <a:solidFill>
                  <a:srgbClr val="808000"/>
                </a:solidFill>
                <a:ea typeface="ＭＳ Ｐゴシック" pitchFamily="-1" charset="-128"/>
                <a:cs typeface="ＭＳ Ｐゴシック" pitchFamily="-1" charset="-128"/>
              </a:rPr>
              <a:t>Detlev Lindau-Bank 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1" y="1447801"/>
            <a:ext cx="1601007" cy="2362200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733800"/>
            <a:ext cx="2546350" cy="1472318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4063" y="1447800"/>
            <a:ext cx="1672437" cy="2362200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1847528" y="4653137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400" b="1" dirty="0">
                <a:solidFill>
                  <a:srgbClr val="000000"/>
                </a:solidFill>
                <a:latin typeface="Arial" pitchFamily="-65" charset="0"/>
              </a:rPr>
              <a:t>VT4P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400" dirty="0">
                <a:solidFill>
                  <a:srgbClr val="000000"/>
                </a:solidFill>
                <a:latin typeface="Arial" pitchFamily="-65" charset="0"/>
              </a:rPr>
              <a:t>Visible </a:t>
            </a:r>
            <a:r>
              <a:rPr lang="de-DE" sz="2400" dirty="0" err="1">
                <a:solidFill>
                  <a:srgbClr val="000000"/>
                </a:solidFill>
                <a:latin typeface="Arial" pitchFamily="-65" charset="0"/>
              </a:rPr>
              <a:t>teaching</a:t>
            </a:r>
            <a:r>
              <a:rPr lang="de-DE" sz="2400" dirty="0">
                <a:solidFill>
                  <a:srgbClr val="000000"/>
                </a:solidFill>
                <a:latin typeface="Arial" pitchFamily="-65" charset="0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Arial" pitchFamily="-65" charset="0"/>
              </a:rPr>
              <a:t>for</a:t>
            </a:r>
            <a:r>
              <a:rPr lang="de-DE" sz="2400" dirty="0">
                <a:solidFill>
                  <a:srgbClr val="000000"/>
                </a:solidFill>
                <a:latin typeface="Arial" pitchFamily="-65" charset="0"/>
              </a:rPr>
              <a:t> Performance</a:t>
            </a:r>
            <a:endParaRPr lang="de-DE" sz="2000" dirty="0">
              <a:solidFill>
                <a:srgbClr val="000000"/>
              </a:solidFill>
              <a:latin typeface="Arial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70044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43272" y="852738"/>
            <a:ext cx="9655759" cy="847725"/>
          </a:xfrm>
        </p:spPr>
        <p:txBody>
          <a:bodyPr/>
          <a:lstStyle/>
          <a:p>
            <a:pPr eaLnBrk="1" hangingPunct="1"/>
            <a:r>
              <a:rPr lang="de-DE" b="1" dirty="0" smtClean="0">
                <a:ea typeface="ＭＳ Ｐゴシック" pitchFamily="-1" charset="-128"/>
                <a:cs typeface="ＭＳ Ｐゴシック" pitchFamily="-1" charset="-128"/>
              </a:rPr>
              <a:t>4 </a:t>
            </a:r>
            <a:r>
              <a:rPr lang="de-DE" b="1" dirty="0" err="1" smtClean="0">
                <a:ea typeface="ＭＳ Ｐゴシック" pitchFamily="-1" charset="-128"/>
                <a:cs typeface="ＭＳ Ｐゴシック" pitchFamily="-1" charset="-128"/>
              </a:rPr>
              <a:t>key</a:t>
            </a:r>
            <a:r>
              <a:rPr lang="de-DE" b="1" dirty="0" smtClean="0">
                <a:ea typeface="ＭＳ Ｐゴシック" pitchFamily="-1" charset="-128"/>
                <a:cs typeface="ＭＳ Ｐゴシック" pitchFamily="-1" charset="-128"/>
              </a:rPr>
              <a:t> </a:t>
            </a:r>
            <a:r>
              <a:rPr lang="de-DE" b="1" dirty="0" err="1" smtClean="0">
                <a:ea typeface="ＭＳ Ｐゴシック" pitchFamily="-1" charset="-128"/>
                <a:cs typeface="ＭＳ Ｐゴシック" pitchFamily="-1" charset="-128"/>
              </a:rPr>
              <a:t>topics</a:t>
            </a:r>
            <a:endParaRPr lang="de-DE" dirty="0">
              <a:solidFill>
                <a:srgbClr val="8D8D8D"/>
              </a:solidFill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43272" y="1925054"/>
            <a:ext cx="9796129" cy="3808204"/>
          </a:xfrm>
          <a:noFill/>
        </p:spPr>
        <p:txBody>
          <a:bodyPr/>
          <a:lstStyle/>
          <a:p>
            <a:pPr marL="361950" indent="-361950" algn="ctr" eaLnBrk="1" hangingPunct="1">
              <a:lnSpc>
                <a:spcPct val="100000"/>
              </a:lnSpc>
              <a:spcAft>
                <a:spcPct val="25000"/>
              </a:spcAft>
            </a:pPr>
            <a:endParaRPr lang="de-DE" sz="2000" b="1" dirty="0">
              <a:ea typeface="ＭＳ Ｐゴシック" pitchFamily="-1" charset="-128"/>
              <a:cs typeface="ＭＳ Ｐゴシック" pitchFamily="-1" charset="-128"/>
            </a:endParaRPr>
          </a:p>
          <a:p>
            <a:pPr marL="361950" indent="-361950" eaLnBrk="1" hangingPunct="1">
              <a:lnSpc>
                <a:spcPct val="100000"/>
              </a:lnSpc>
              <a:spcAft>
                <a:spcPct val="25000"/>
              </a:spcAft>
              <a:buFont typeface="Wingdings" charset="2"/>
              <a:buChar char="u"/>
            </a:pPr>
            <a:endParaRPr lang="de-DE" sz="2000" dirty="0">
              <a:ea typeface="ＭＳ Ｐゴシック" pitchFamily="-1" charset="-128"/>
              <a:cs typeface="ＭＳ Ｐゴシック" pitchFamily="-1" charset="-128"/>
            </a:endParaRPr>
          </a:p>
          <a:p>
            <a:pPr marL="361950" indent="-361950" eaLnBrk="1" hangingPunct="1">
              <a:lnSpc>
                <a:spcPct val="100000"/>
              </a:lnSpc>
              <a:spcAft>
                <a:spcPct val="25000"/>
              </a:spcAft>
              <a:buFont typeface="Wingdings" charset="2"/>
              <a:buChar char="u"/>
            </a:pPr>
            <a:r>
              <a:rPr lang="de-DE" sz="2000" dirty="0" smtClean="0">
                <a:ea typeface="ＭＳ Ｐゴシック" pitchFamily="-1" charset="-128"/>
                <a:cs typeface="ＭＳ Ｐゴシック" pitchFamily="-1" charset="-128"/>
              </a:rPr>
              <a:t>Dual </a:t>
            </a:r>
            <a:r>
              <a:rPr lang="de-DE" sz="2000" dirty="0" err="1" smtClean="0">
                <a:ea typeface="ＭＳ Ｐゴシック" pitchFamily="-1" charset="-128"/>
                <a:cs typeface="ＭＳ Ｐゴシック" pitchFamily="-1" charset="-128"/>
              </a:rPr>
              <a:t>education</a:t>
            </a:r>
            <a:r>
              <a:rPr lang="de-DE" sz="2000" dirty="0" smtClean="0">
                <a:ea typeface="ＭＳ Ｐゴシック" pitchFamily="-1" charset="-128"/>
                <a:cs typeface="ＭＳ Ｐゴシック" pitchFamily="-1" charset="-128"/>
              </a:rPr>
              <a:t> </a:t>
            </a:r>
            <a:r>
              <a:rPr lang="de-DE" sz="2000" dirty="0" err="1" smtClean="0">
                <a:ea typeface="ＭＳ Ｐゴシック" pitchFamily="-1" charset="-128"/>
                <a:cs typeface="ＭＳ Ｐゴシック" pitchFamily="-1" charset="-128"/>
              </a:rPr>
              <a:t>system</a:t>
            </a:r>
            <a:r>
              <a:rPr lang="de-DE" sz="2000" dirty="0" smtClean="0">
                <a:ea typeface="ＭＳ Ｐゴシック" pitchFamily="-1" charset="-128"/>
                <a:cs typeface="ＭＳ Ｐゴシック" pitchFamily="-1" charset="-128"/>
              </a:rPr>
              <a:t> in TVET - Duales </a:t>
            </a:r>
            <a:r>
              <a:rPr lang="de-DE" sz="2000" dirty="0">
                <a:ea typeface="ＭＳ Ｐゴシック" pitchFamily="-1" charset="-128"/>
                <a:cs typeface="ＭＳ Ｐゴシック" pitchFamily="-1" charset="-128"/>
              </a:rPr>
              <a:t>Lernen</a:t>
            </a:r>
            <a:endParaRPr lang="de-DE" sz="2000" dirty="0">
              <a:ea typeface="ＭＳ Ｐゴシック" pitchFamily="-1" charset="-128"/>
              <a:cs typeface="ＭＳ Ｐゴシック" pitchFamily="-1" charset="-128"/>
              <a:sym typeface="Wingdings" pitchFamily="-1" charset="2"/>
            </a:endParaRPr>
          </a:p>
          <a:p>
            <a:pPr marL="361950" indent="-361950" eaLnBrk="1" hangingPunct="1">
              <a:lnSpc>
                <a:spcPct val="100000"/>
              </a:lnSpc>
              <a:spcAft>
                <a:spcPct val="25000"/>
              </a:spcAft>
              <a:buFont typeface="Wingdings" charset="2"/>
              <a:buChar char="u"/>
            </a:pPr>
            <a:r>
              <a:rPr lang="de-DE" sz="2000" dirty="0" err="1" smtClean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Full</a:t>
            </a:r>
            <a:r>
              <a:rPr lang="de-DE" sz="2000" dirty="0" smtClean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time/All-Day </a:t>
            </a:r>
            <a:r>
              <a:rPr lang="de-DE" sz="2000" dirty="0" err="1" smtClean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schooling</a:t>
            </a:r>
            <a:r>
              <a:rPr lang="de-DE" sz="2000" dirty="0" smtClean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- Ganztägiges </a:t>
            </a:r>
            <a:r>
              <a:rPr lang="de-DE" sz="2000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Lernen</a:t>
            </a:r>
            <a:endParaRPr lang="de-DE" sz="2000" dirty="0">
              <a:ea typeface="ＭＳ Ｐゴシック" pitchFamily="-1" charset="-128"/>
              <a:cs typeface="ＭＳ Ｐゴシック" pitchFamily="-1" charset="-128"/>
            </a:endParaRPr>
          </a:p>
          <a:p>
            <a:pPr marL="361950" indent="-361950" eaLnBrk="1" hangingPunct="1">
              <a:lnSpc>
                <a:spcPct val="100000"/>
              </a:lnSpc>
              <a:spcAft>
                <a:spcPct val="25000"/>
              </a:spcAft>
              <a:buFont typeface="Wingdings" charset="2"/>
              <a:buChar char="u"/>
            </a:pPr>
            <a:r>
              <a:rPr lang="de-DE" sz="2000" dirty="0" smtClean="0">
                <a:ea typeface="ＭＳ Ｐゴシック" pitchFamily="-1" charset="-128"/>
                <a:cs typeface="ＭＳ Ｐゴシック" pitchFamily="-1" charset="-128"/>
              </a:rPr>
              <a:t>Individualisation </a:t>
            </a:r>
            <a:r>
              <a:rPr lang="de-DE" sz="2000" dirty="0" err="1" smtClean="0">
                <a:ea typeface="ＭＳ Ｐゴシック" pitchFamily="-1" charset="-128"/>
                <a:cs typeface="ＭＳ Ｐゴシック" pitchFamily="-1" charset="-128"/>
              </a:rPr>
              <a:t>of</a:t>
            </a:r>
            <a:r>
              <a:rPr lang="de-DE" sz="2000" dirty="0" smtClean="0">
                <a:ea typeface="ＭＳ Ｐゴシック" pitchFamily="-1" charset="-128"/>
                <a:cs typeface="ＭＳ Ｐゴシック" pitchFamily="-1" charset="-128"/>
              </a:rPr>
              <a:t> </a:t>
            </a:r>
            <a:r>
              <a:rPr lang="de-DE" sz="2000" dirty="0" err="1" smtClean="0">
                <a:ea typeface="ＭＳ Ｐゴシック" pitchFamily="-1" charset="-128"/>
                <a:cs typeface="ＭＳ Ｐゴシック" pitchFamily="-1" charset="-128"/>
              </a:rPr>
              <a:t>learning</a:t>
            </a:r>
            <a:r>
              <a:rPr lang="de-DE" sz="2000" dirty="0" smtClean="0">
                <a:ea typeface="ＭＳ Ｐゴシック" pitchFamily="-1" charset="-128"/>
                <a:cs typeface="ＭＳ Ｐゴシック" pitchFamily="-1" charset="-128"/>
              </a:rPr>
              <a:t> - Individualisierung </a:t>
            </a:r>
            <a:r>
              <a:rPr lang="de-DE" sz="2000" dirty="0">
                <a:ea typeface="ＭＳ Ｐゴシック" pitchFamily="-1" charset="-128"/>
                <a:cs typeface="ＭＳ Ｐゴシック" pitchFamily="-1" charset="-128"/>
              </a:rPr>
              <a:t>des Lernens</a:t>
            </a:r>
            <a:endParaRPr lang="de-DE" sz="2000" dirty="0">
              <a:ea typeface="ＭＳ Ｐゴシック" pitchFamily="-1" charset="-128"/>
              <a:cs typeface="ＭＳ Ｐゴシック" pitchFamily="-1" charset="-128"/>
              <a:sym typeface="Wingdings" pitchFamily="-1" charset="2"/>
            </a:endParaRPr>
          </a:p>
          <a:p>
            <a:pPr marL="361950" indent="-361950" eaLnBrk="1" hangingPunct="1">
              <a:lnSpc>
                <a:spcPct val="100000"/>
              </a:lnSpc>
              <a:spcAft>
                <a:spcPct val="25000"/>
              </a:spcAft>
              <a:buFont typeface="Wingdings" charset="2"/>
              <a:buChar char="u"/>
            </a:pPr>
            <a:r>
              <a:rPr lang="de-DE" sz="2000" dirty="0" smtClean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Differentiation - Differenzierung</a:t>
            </a:r>
            <a:endParaRPr lang="de-DE" sz="2000" dirty="0"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2135188" y="4221164"/>
            <a:ext cx="76327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spcAft>
                <a:spcPct val="25000"/>
              </a:spcAft>
              <a:buClr>
                <a:srgbClr val="003399"/>
              </a:buClr>
              <a:buSzPct val="70000"/>
              <a:buFont typeface="Wingdings" pitchFamily="-1" charset="2"/>
              <a:buChar char="v"/>
            </a:pPr>
            <a:endParaRPr lang="de-DE" sz="2000"/>
          </a:p>
        </p:txBody>
      </p:sp>
    </p:spTree>
    <p:extLst>
      <p:ext uri="{BB962C8B-B14F-4D97-AF65-F5344CB8AC3E}">
        <p14:creationId xmlns:p14="http://schemas.microsoft.com/office/powerpoint/2010/main" val="46286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27230" y="868781"/>
            <a:ext cx="8064500" cy="863600"/>
          </a:xfrm>
        </p:spPr>
        <p:txBody>
          <a:bodyPr/>
          <a:lstStyle/>
          <a:p>
            <a:pPr eaLnBrk="1" hangingPunct="1"/>
            <a:r>
              <a:rPr lang="de-DE" b="1" dirty="0" smtClean="0">
                <a:ea typeface="ＭＳ Ｐゴシック" pitchFamily="-1" charset="-128"/>
                <a:cs typeface="ＭＳ Ｐゴシック" pitchFamily="-1" charset="-128"/>
              </a:rPr>
              <a:t>4 </a:t>
            </a:r>
            <a:r>
              <a:rPr lang="de-DE" b="1" dirty="0" err="1" smtClean="0">
                <a:ea typeface="ＭＳ Ｐゴシック" pitchFamily="-1" charset="-128"/>
                <a:cs typeface="ＭＳ Ｐゴシック" pitchFamily="-1" charset="-128"/>
              </a:rPr>
              <a:t>key</a:t>
            </a:r>
            <a:r>
              <a:rPr lang="de-DE" b="1" dirty="0" smtClean="0">
                <a:ea typeface="ＭＳ Ｐゴシック" pitchFamily="-1" charset="-128"/>
                <a:cs typeface="ＭＳ Ｐゴシック" pitchFamily="-1" charset="-128"/>
              </a:rPr>
              <a:t> </a:t>
            </a:r>
            <a:r>
              <a:rPr lang="de-DE" b="1" dirty="0" err="1" smtClean="0">
                <a:ea typeface="ＭＳ Ｐゴシック" pitchFamily="-1" charset="-128"/>
                <a:cs typeface="ＭＳ Ｐゴシック" pitchFamily="-1" charset="-128"/>
              </a:rPr>
              <a:t>topics</a:t>
            </a:r>
            <a:endParaRPr lang="de-DE" dirty="0">
              <a:solidFill>
                <a:srgbClr val="8D8D8D"/>
              </a:solidFill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27230" y="1989222"/>
            <a:ext cx="9812171" cy="3744036"/>
          </a:xfrm>
          <a:noFill/>
        </p:spPr>
        <p:txBody>
          <a:bodyPr/>
          <a:lstStyle/>
          <a:p>
            <a:pPr marL="361950" indent="-361950" eaLnBrk="1" hangingPunct="1">
              <a:lnSpc>
                <a:spcPct val="100000"/>
              </a:lnSpc>
              <a:spcAft>
                <a:spcPct val="25000"/>
              </a:spcAft>
              <a:buFont typeface="Wingdings" charset="2"/>
              <a:buChar char="u"/>
            </a:pPr>
            <a:endParaRPr lang="de-DE" sz="2000" dirty="0">
              <a:ea typeface="ＭＳ Ｐゴシック" pitchFamily="-1" charset="-128"/>
              <a:cs typeface="ＭＳ Ｐゴシック" pitchFamily="-1" charset="-128"/>
            </a:endParaRPr>
          </a:p>
          <a:p>
            <a:pPr marL="361950" indent="-361950" eaLnBrk="1" hangingPunct="1">
              <a:lnSpc>
                <a:spcPct val="100000"/>
              </a:lnSpc>
              <a:spcAft>
                <a:spcPct val="25000"/>
              </a:spcAft>
              <a:buFont typeface="Wingdings" charset="2"/>
              <a:buChar char="u"/>
            </a:pPr>
            <a:r>
              <a:rPr lang="de-DE" sz="2000" dirty="0" smtClean="0">
                <a:ea typeface="ＭＳ Ｐゴシック" pitchFamily="-1" charset="-128"/>
                <a:cs typeface="ＭＳ Ｐゴシック" pitchFamily="-1" charset="-128"/>
              </a:rPr>
              <a:t>Dual </a:t>
            </a:r>
            <a:r>
              <a:rPr lang="de-DE" sz="2000" dirty="0" err="1" smtClean="0">
                <a:ea typeface="ＭＳ Ｐゴシック" pitchFamily="-1" charset="-128"/>
                <a:cs typeface="ＭＳ Ｐゴシック" pitchFamily="-1" charset="-128"/>
              </a:rPr>
              <a:t>educational</a:t>
            </a:r>
            <a:r>
              <a:rPr lang="de-DE" sz="2000" dirty="0" smtClean="0">
                <a:ea typeface="ＭＳ Ｐゴシック" pitchFamily="-1" charset="-128"/>
                <a:cs typeface="ＭＳ Ｐゴシック" pitchFamily="-1" charset="-128"/>
              </a:rPr>
              <a:t> </a:t>
            </a:r>
            <a:r>
              <a:rPr lang="de-DE" sz="2000" dirty="0" err="1" smtClean="0">
                <a:ea typeface="ＭＳ Ｐゴシック" pitchFamily="-1" charset="-128"/>
                <a:cs typeface="ＭＳ Ｐゴシック" pitchFamily="-1" charset="-128"/>
              </a:rPr>
              <a:t>system</a:t>
            </a:r>
            <a:endParaRPr lang="de-DE" sz="2000" dirty="0">
              <a:ea typeface="ＭＳ Ｐゴシック" pitchFamily="-1" charset="-128"/>
              <a:cs typeface="ＭＳ Ｐゴシック" pitchFamily="-1" charset="-128"/>
            </a:endParaRPr>
          </a:p>
          <a:p>
            <a:pPr marL="762000" lvl="1" indent="-361950" eaLnBrk="1" hangingPunct="1">
              <a:spcAft>
                <a:spcPct val="25000"/>
              </a:spcAft>
              <a:buFont typeface="Wingdings" charset="2"/>
              <a:buChar char="u"/>
            </a:pPr>
            <a:r>
              <a:rPr lang="de-DE" sz="2000" dirty="0" err="1" smtClean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There</a:t>
            </a:r>
            <a:r>
              <a:rPr lang="de-DE" sz="2000" dirty="0" smtClean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</a:t>
            </a:r>
            <a:r>
              <a:rPr lang="de-DE" sz="2000" dirty="0" err="1" smtClean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are</a:t>
            </a:r>
            <a:r>
              <a:rPr lang="de-DE" sz="2000" dirty="0" smtClean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</a:t>
            </a:r>
            <a:r>
              <a:rPr lang="de-DE" sz="2000" dirty="0" err="1" smtClean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no</a:t>
            </a:r>
            <a:r>
              <a:rPr lang="de-DE" sz="2000" dirty="0" smtClean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</a:t>
            </a:r>
            <a:r>
              <a:rPr lang="de-DE" sz="2000" dirty="0" err="1" smtClean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comparable</a:t>
            </a:r>
            <a:r>
              <a:rPr lang="de-DE" sz="2000" dirty="0" smtClean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</a:t>
            </a:r>
            <a:r>
              <a:rPr lang="de-DE" sz="2000" dirty="0" err="1" smtClean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system</a:t>
            </a:r>
            <a:r>
              <a:rPr lang="de-DE" sz="2000" dirty="0" smtClean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in anglo-</a:t>
            </a:r>
            <a:r>
              <a:rPr lang="de-DE" sz="2000" dirty="0" err="1" smtClean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american</a:t>
            </a:r>
            <a:r>
              <a:rPr lang="de-DE" sz="2000" dirty="0" smtClean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countries</a:t>
            </a:r>
            <a:endParaRPr lang="de-DE" sz="2000" dirty="0">
              <a:ea typeface="ＭＳ Ｐゴシック" pitchFamily="-1" charset="-128"/>
              <a:cs typeface="ＭＳ Ｐゴシック" pitchFamily="-1" charset="-128"/>
              <a:sym typeface="Wingdings" pitchFamily="-1" charset="2"/>
            </a:endParaRPr>
          </a:p>
          <a:p>
            <a:pPr marL="361950" indent="-361950" eaLnBrk="1" hangingPunct="1">
              <a:lnSpc>
                <a:spcPct val="100000"/>
              </a:lnSpc>
              <a:spcAft>
                <a:spcPct val="25000"/>
              </a:spcAft>
              <a:buFont typeface="Wingdings" charset="2"/>
              <a:buChar char="u"/>
            </a:pPr>
            <a:r>
              <a:rPr lang="de-DE" sz="2000" dirty="0" smtClean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All-</a:t>
            </a:r>
            <a:r>
              <a:rPr lang="de-DE" sz="2000" dirty="0" err="1" smtClean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day</a:t>
            </a:r>
            <a:r>
              <a:rPr lang="de-DE" sz="2000" dirty="0" smtClean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</a:t>
            </a:r>
            <a:r>
              <a:rPr lang="de-DE" sz="2000" dirty="0" err="1" smtClean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learning</a:t>
            </a:r>
            <a:endParaRPr lang="de-DE" sz="2000" dirty="0">
              <a:ea typeface="ＭＳ Ｐゴシック" pitchFamily="-1" charset="-128"/>
              <a:cs typeface="ＭＳ Ｐゴシック" pitchFamily="-1" charset="-128"/>
              <a:sym typeface="Wingdings" pitchFamily="-1" charset="2"/>
            </a:endParaRPr>
          </a:p>
          <a:p>
            <a:pPr marL="762000" lvl="1" indent="-361950" eaLnBrk="1" hangingPunct="1">
              <a:spcAft>
                <a:spcPct val="25000"/>
              </a:spcAft>
              <a:buFont typeface="Wingdings" charset="2"/>
              <a:buChar char="u"/>
            </a:pPr>
            <a:r>
              <a:rPr lang="de-DE" sz="2000" dirty="0" smtClean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In anglo-</a:t>
            </a:r>
            <a:r>
              <a:rPr lang="de-DE" sz="2000" dirty="0" err="1" smtClean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american</a:t>
            </a:r>
            <a:r>
              <a:rPr lang="de-DE" sz="2000" dirty="0" smtClean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countries </a:t>
            </a:r>
            <a:r>
              <a:rPr lang="de-DE" sz="2000" dirty="0" err="1" smtClean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taken</a:t>
            </a:r>
            <a:r>
              <a:rPr lang="de-DE" sz="2000" dirty="0" smtClean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</a:t>
            </a:r>
            <a:r>
              <a:rPr lang="de-DE" sz="2000" dirty="0" err="1" smtClean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for</a:t>
            </a:r>
            <a:r>
              <a:rPr lang="de-DE" sz="2000" dirty="0" smtClean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</a:t>
            </a:r>
            <a:r>
              <a:rPr lang="de-DE" sz="2000" dirty="0" err="1" smtClean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grantedness</a:t>
            </a:r>
            <a:endParaRPr lang="de-DE" sz="2000" dirty="0"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2135188" y="4221164"/>
            <a:ext cx="76327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spcAft>
                <a:spcPct val="25000"/>
              </a:spcAft>
              <a:buClr>
                <a:srgbClr val="003399"/>
              </a:buClr>
              <a:buSzPct val="70000"/>
              <a:buFont typeface="Wingdings" pitchFamily="-1" charset="2"/>
              <a:buChar char="v"/>
            </a:pPr>
            <a:endParaRPr lang="de-DE" sz="2000"/>
          </a:p>
        </p:txBody>
      </p:sp>
    </p:spTree>
    <p:extLst>
      <p:ext uri="{BB962C8B-B14F-4D97-AF65-F5344CB8AC3E}">
        <p14:creationId xmlns:p14="http://schemas.microsoft.com/office/powerpoint/2010/main" val="3086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43272" y="852739"/>
            <a:ext cx="8064500" cy="863600"/>
          </a:xfrm>
        </p:spPr>
        <p:txBody>
          <a:bodyPr/>
          <a:lstStyle/>
          <a:p>
            <a:pPr eaLnBrk="1" hangingPunct="1"/>
            <a:r>
              <a:rPr lang="de-DE" b="1" dirty="0" smtClean="0">
                <a:ea typeface="ＭＳ Ｐゴシック" pitchFamily="-1" charset="-128"/>
                <a:cs typeface="ＭＳ Ｐゴシック" pitchFamily="-1" charset="-128"/>
              </a:rPr>
              <a:t>4 </a:t>
            </a:r>
            <a:r>
              <a:rPr lang="de-DE" b="1" dirty="0" err="1" smtClean="0">
                <a:ea typeface="ＭＳ Ｐゴシック" pitchFamily="-1" charset="-128"/>
                <a:cs typeface="ＭＳ Ｐゴシック" pitchFamily="-1" charset="-128"/>
              </a:rPr>
              <a:t>key</a:t>
            </a:r>
            <a:r>
              <a:rPr lang="de-DE" b="1" dirty="0" smtClean="0">
                <a:ea typeface="ＭＳ Ｐゴシック" pitchFamily="-1" charset="-128"/>
                <a:cs typeface="ＭＳ Ｐゴシック" pitchFamily="-1" charset="-128"/>
              </a:rPr>
              <a:t> </a:t>
            </a:r>
            <a:r>
              <a:rPr lang="de-DE" b="1" dirty="0" err="1" smtClean="0">
                <a:ea typeface="ＭＳ Ｐゴシック" pitchFamily="-1" charset="-128"/>
                <a:cs typeface="ＭＳ Ｐゴシック" pitchFamily="-1" charset="-128"/>
              </a:rPr>
              <a:t>topics</a:t>
            </a:r>
            <a:endParaRPr lang="de-DE" dirty="0">
              <a:solidFill>
                <a:srgbClr val="8D8D8D"/>
              </a:solidFill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43272" y="1957138"/>
            <a:ext cx="9796129" cy="3776120"/>
          </a:xfrm>
          <a:noFill/>
        </p:spPr>
        <p:txBody>
          <a:bodyPr/>
          <a:lstStyle/>
          <a:p>
            <a:pPr marL="361950" indent="-361950" algn="ctr" eaLnBrk="1" hangingPunct="1">
              <a:lnSpc>
                <a:spcPct val="100000"/>
              </a:lnSpc>
              <a:spcAft>
                <a:spcPct val="25000"/>
              </a:spcAft>
            </a:pPr>
            <a:endParaRPr lang="de-DE" sz="2000" dirty="0">
              <a:ea typeface="ＭＳ Ｐゴシック" pitchFamily="-1" charset="-128"/>
              <a:cs typeface="ＭＳ Ｐゴシック" pitchFamily="-1" charset="-128"/>
            </a:endParaRPr>
          </a:p>
          <a:p>
            <a:pPr marL="361950" indent="-361950" eaLnBrk="1" hangingPunct="1">
              <a:lnSpc>
                <a:spcPct val="100000"/>
              </a:lnSpc>
              <a:spcAft>
                <a:spcPct val="25000"/>
              </a:spcAft>
              <a:buFont typeface="Wingdings" charset="2"/>
              <a:buChar char="u"/>
            </a:pPr>
            <a:r>
              <a:rPr lang="de-DE" sz="2000" dirty="0" smtClean="0">
                <a:ea typeface="ＭＳ Ｐゴシック" pitchFamily="-1" charset="-128"/>
                <a:cs typeface="ＭＳ Ｐゴシック" pitchFamily="-1" charset="-128"/>
              </a:rPr>
              <a:t>Individualisation - Individualisierung </a:t>
            </a:r>
            <a:r>
              <a:rPr lang="de-DE" sz="2000" dirty="0">
                <a:ea typeface="ＭＳ Ｐゴシック" pitchFamily="-1" charset="-128"/>
                <a:cs typeface="ＭＳ Ｐゴシック" pitchFamily="-1" charset="-128"/>
              </a:rPr>
              <a:t>des Lernens</a:t>
            </a:r>
            <a:endParaRPr lang="de-DE" sz="2000" dirty="0">
              <a:ea typeface="ＭＳ Ｐゴシック" pitchFamily="-1" charset="-128"/>
              <a:cs typeface="ＭＳ Ｐゴシック" pitchFamily="-1" charset="-128"/>
              <a:sym typeface="Wingdings" pitchFamily="-1" charset="2"/>
            </a:endParaRPr>
          </a:p>
          <a:p>
            <a:pPr marL="762000" lvl="1" indent="-361950" eaLnBrk="1" hangingPunct="1">
              <a:spcAft>
                <a:spcPct val="25000"/>
              </a:spcAft>
              <a:buFont typeface="Wingdings" charset="2"/>
              <a:buChar char="u"/>
            </a:pPr>
            <a:r>
              <a:rPr lang="de-DE" sz="2000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reciprocal</a:t>
            </a:r>
            <a:r>
              <a:rPr lang="de-DE" sz="2000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</a:t>
            </a:r>
            <a:r>
              <a:rPr lang="de-DE" sz="2000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teaching</a:t>
            </a:r>
            <a:r>
              <a:rPr lang="de-DE" sz="2000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(0.88) – Schüler als Lehrer</a:t>
            </a:r>
          </a:p>
          <a:p>
            <a:pPr marL="762000" lvl="1" indent="-361950" eaLnBrk="1" hangingPunct="1">
              <a:spcAft>
                <a:spcPct val="25000"/>
              </a:spcAft>
              <a:buFont typeface="Wingdings" charset="2"/>
              <a:buChar char="u"/>
            </a:pPr>
            <a:r>
              <a:rPr lang="de-DE" sz="2000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feedback</a:t>
            </a:r>
            <a:r>
              <a:rPr lang="de-DE" sz="2000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(0.74) - Rückmeldungen an Schüler/Lehrer</a:t>
            </a:r>
          </a:p>
          <a:p>
            <a:pPr marL="762000" lvl="1" indent="-361950" eaLnBrk="1" hangingPunct="1">
              <a:spcAft>
                <a:spcPct val="25000"/>
              </a:spcAft>
              <a:buFont typeface="Wingdings" charset="2"/>
              <a:buChar char="u"/>
            </a:pPr>
            <a:r>
              <a:rPr lang="de-DE" sz="2000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reading/creativity/comprehension</a:t>
            </a:r>
            <a:r>
              <a:rPr lang="de-DE" sz="2000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</a:t>
            </a:r>
            <a:r>
              <a:rPr lang="de-DE" sz="2000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programms</a:t>
            </a:r>
            <a:r>
              <a:rPr lang="de-DE" sz="2000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(0.67)</a:t>
            </a:r>
          </a:p>
          <a:p>
            <a:pPr marL="762000" lvl="1" indent="-361950" eaLnBrk="1" hangingPunct="1">
              <a:spcAft>
                <a:spcPct val="25000"/>
              </a:spcAft>
              <a:buFont typeface="Wingdings" charset="2"/>
              <a:buChar char="u"/>
            </a:pPr>
            <a:r>
              <a:rPr lang="de-DE" sz="2000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self-verbalization</a:t>
            </a:r>
            <a:r>
              <a:rPr lang="de-DE" sz="2000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(0.64) – Schülerselbstkontrolle</a:t>
            </a:r>
          </a:p>
          <a:p>
            <a:pPr marL="762000" lvl="1" indent="-361950" eaLnBrk="1" hangingPunct="1">
              <a:spcAft>
                <a:spcPct val="25000"/>
              </a:spcAft>
              <a:buFont typeface="Wingdings" charset="2"/>
              <a:buChar char="u"/>
            </a:pPr>
            <a:endParaRPr lang="de-DE" sz="2000" dirty="0"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2135188" y="4221164"/>
            <a:ext cx="76327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spcAft>
                <a:spcPct val="25000"/>
              </a:spcAft>
              <a:buClr>
                <a:srgbClr val="003399"/>
              </a:buClr>
              <a:buSzPct val="70000"/>
              <a:buFont typeface="Wingdings" pitchFamily="-1" charset="2"/>
              <a:buChar char="v"/>
            </a:pPr>
            <a:endParaRPr lang="de-DE" sz="2000"/>
          </a:p>
        </p:txBody>
      </p:sp>
    </p:spTree>
    <p:extLst>
      <p:ext uri="{BB962C8B-B14F-4D97-AF65-F5344CB8AC3E}">
        <p14:creationId xmlns:p14="http://schemas.microsoft.com/office/powerpoint/2010/main" val="107304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41684" y="834189"/>
            <a:ext cx="9558004" cy="1010486"/>
          </a:xfrm>
        </p:spPr>
        <p:txBody>
          <a:bodyPr/>
          <a:lstStyle/>
          <a:p>
            <a:pPr eaLnBrk="1" hangingPunct="1"/>
            <a:r>
              <a:rPr lang="de-DE" b="1" dirty="0" smtClean="0">
                <a:ea typeface="ＭＳ Ｐゴシック" pitchFamily="-1" charset="-128"/>
                <a:cs typeface="ＭＳ Ｐゴシック" pitchFamily="-1" charset="-128"/>
              </a:rPr>
              <a:t>4 </a:t>
            </a:r>
            <a:r>
              <a:rPr lang="de-DE" b="1" dirty="0" err="1" smtClean="0">
                <a:ea typeface="ＭＳ Ｐゴシック" pitchFamily="-1" charset="-128"/>
                <a:cs typeface="ＭＳ Ｐゴシック" pitchFamily="-1" charset="-128"/>
              </a:rPr>
              <a:t>key</a:t>
            </a:r>
            <a:r>
              <a:rPr lang="de-DE" b="1" dirty="0" smtClean="0">
                <a:ea typeface="ＭＳ Ｐゴシック" pitchFamily="-1" charset="-128"/>
                <a:cs typeface="ＭＳ Ｐゴシック" pitchFamily="-1" charset="-128"/>
              </a:rPr>
              <a:t> </a:t>
            </a:r>
            <a:r>
              <a:rPr lang="de-DE" b="1" dirty="0" err="1" smtClean="0">
                <a:ea typeface="ＭＳ Ｐゴシック" pitchFamily="-1" charset="-128"/>
                <a:cs typeface="ＭＳ Ｐゴシック" pitchFamily="-1" charset="-128"/>
              </a:rPr>
              <a:t>topics</a:t>
            </a:r>
            <a:endParaRPr lang="de-DE" dirty="0">
              <a:solidFill>
                <a:srgbClr val="8D8D8D"/>
              </a:solidFill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41684" y="2069432"/>
            <a:ext cx="10026317" cy="3663825"/>
          </a:xfrm>
          <a:noFill/>
        </p:spPr>
        <p:txBody>
          <a:bodyPr/>
          <a:lstStyle/>
          <a:p>
            <a:pPr marL="361950" indent="-361950" eaLnBrk="1" hangingPunct="1">
              <a:lnSpc>
                <a:spcPct val="100000"/>
              </a:lnSpc>
              <a:spcAft>
                <a:spcPct val="25000"/>
              </a:spcAft>
              <a:buFont typeface="Wingdings" charset="2"/>
              <a:buChar char="u"/>
            </a:pPr>
            <a:r>
              <a:rPr lang="de-DE" sz="2000" smtClean="0">
                <a:ea typeface="ＭＳ Ｐゴシック" pitchFamily="-1" charset="-128"/>
                <a:cs typeface="ＭＳ Ｐゴシック" pitchFamily="-1" charset="-128"/>
              </a:rPr>
              <a:t>Differentiation - Differenzierung</a:t>
            </a:r>
            <a:endParaRPr lang="de-DE" sz="2000" dirty="0">
              <a:ea typeface="ＭＳ Ｐゴシック" pitchFamily="-1" charset="-128"/>
              <a:cs typeface="ＭＳ Ｐゴシック" pitchFamily="-1" charset="-128"/>
              <a:sym typeface="Wingdings" pitchFamily="-1" charset="2"/>
            </a:endParaRPr>
          </a:p>
          <a:p>
            <a:pPr marL="762000" lvl="1" indent="-361950" eaLnBrk="1" hangingPunct="1">
              <a:spcAft>
                <a:spcPct val="25000"/>
              </a:spcAft>
              <a:buFont typeface="Wingdings" charset="2"/>
              <a:buChar char="u"/>
            </a:pPr>
            <a:r>
              <a:rPr lang="de-DE" sz="2000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teacher</a:t>
            </a:r>
            <a:r>
              <a:rPr lang="de-DE" sz="2000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</a:t>
            </a:r>
            <a:r>
              <a:rPr lang="de-DE" sz="2000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clarity</a:t>
            </a:r>
            <a:r>
              <a:rPr lang="de-DE" sz="2000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(0.75) – Klarheit der Lehrkraft</a:t>
            </a:r>
          </a:p>
          <a:p>
            <a:pPr marL="762000" lvl="1" indent="-361950" eaLnBrk="1" hangingPunct="1">
              <a:spcAft>
                <a:spcPct val="25000"/>
              </a:spcAft>
              <a:buFont typeface="Wingdings" charset="2"/>
              <a:buChar char="u"/>
            </a:pPr>
            <a:r>
              <a:rPr lang="de-DE" sz="2000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problem-solving</a:t>
            </a:r>
            <a:r>
              <a:rPr lang="de-DE" sz="2000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</a:t>
            </a:r>
            <a:r>
              <a:rPr lang="de-DE" sz="2000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teaching</a:t>
            </a:r>
            <a:r>
              <a:rPr lang="de-DE" sz="2000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(0.61) – </a:t>
            </a:r>
            <a:r>
              <a:rPr lang="de-DE" sz="2000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problemlösendes</a:t>
            </a:r>
            <a:r>
              <a:rPr lang="de-DE" sz="2000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Lernen/Lehren</a:t>
            </a:r>
          </a:p>
          <a:p>
            <a:pPr marL="762000" lvl="1" indent="-361950" eaLnBrk="1" hangingPunct="1">
              <a:spcAft>
                <a:spcPct val="25000"/>
              </a:spcAft>
              <a:buFont typeface="Wingdings" charset="2"/>
              <a:buChar char="u"/>
            </a:pPr>
            <a:r>
              <a:rPr lang="de-DE" sz="2000" dirty="0" err="1">
                <a:ea typeface="ＭＳ Ｐゴシック" pitchFamily="-1" charset="-128"/>
                <a:cs typeface="ＭＳ Ｐゴシック" pitchFamily="-1" charset="-128"/>
              </a:rPr>
              <a:t>cooperative</a:t>
            </a:r>
            <a:r>
              <a:rPr lang="de-DE" sz="2000" dirty="0">
                <a:ea typeface="ＭＳ Ｐゴシック" pitchFamily="-1" charset="-128"/>
                <a:cs typeface="ＭＳ Ｐゴシック" pitchFamily="-1" charset="-128"/>
              </a:rPr>
              <a:t> </a:t>
            </a:r>
            <a:r>
              <a:rPr lang="de-DE" sz="2000" dirty="0" err="1">
                <a:ea typeface="ＭＳ Ｐゴシック" pitchFamily="-1" charset="-128"/>
                <a:cs typeface="ＭＳ Ｐゴシック" pitchFamily="-1" charset="-128"/>
              </a:rPr>
              <a:t>learning</a:t>
            </a:r>
            <a:r>
              <a:rPr lang="de-DE" sz="2000" dirty="0">
                <a:ea typeface="ＭＳ Ｐゴシック" pitchFamily="-1" charset="-128"/>
                <a:cs typeface="ＭＳ Ｐゴシック" pitchFamily="-1" charset="-128"/>
              </a:rPr>
              <a:t> (0.57) – kooperatives Lernen</a:t>
            </a:r>
          </a:p>
          <a:p>
            <a:pPr marL="762000" lvl="1" indent="-361950" eaLnBrk="1" hangingPunct="1">
              <a:spcAft>
                <a:spcPct val="25000"/>
              </a:spcAft>
              <a:buFont typeface="Wingdings" charset="2"/>
              <a:buChar char="u"/>
            </a:pPr>
            <a:r>
              <a:rPr lang="de-DE" sz="2000" dirty="0" err="1">
                <a:ea typeface="ＭＳ Ｐゴシック" pitchFamily="-1" charset="-128"/>
                <a:cs typeface="ＭＳ Ｐゴシック" pitchFamily="-1" charset="-128"/>
              </a:rPr>
              <a:t>peer</a:t>
            </a:r>
            <a:r>
              <a:rPr lang="de-DE" sz="2000" dirty="0">
                <a:ea typeface="ＭＳ Ｐゴシック" pitchFamily="-1" charset="-128"/>
                <a:cs typeface="ＭＳ Ｐゴシック" pitchFamily="-1" charset="-128"/>
              </a:rPr>
              <a:t> </a:t>
            </a:r>
            <a:r>
              <a:rPr lang="de-DE" sz="2000" dirty="0" err="1">
                <a:ea typeface="ＭＳ Ｐゴシック" pitchFamily="-1" charset="-128"/>
                <a:cs typeface="ＭＳ Ｐゴシック" pitchFamily="-1" charset="-128"/>
              </a:rPr>
              <a:t>tutoring</a:t>
            </a:r>
            <a:r>
              <a:rPr lang="de-DE" sz="2000" dirty="0">
                <a:ea typeface="ＭＳ Ｐゴシック" pitchFamily="-1" charset="-128"/>
                <a:cs typeface="ＭＳ Ｐゴシック" pitchFamily="-1" charset="-128"/>
              </a:rPr>
              <a:t> (0.55) – Schüler als </a:t>
            </a:r>
            <a:r>
              <a:rPr lang="de-DE" sz="2000" dirty="0" err="1">
                <a:ea typeface="ＭＳ Ｐゴシック" pitchFamily="-1" charset="-128"/>
                <a:cs typeface="ＭＳ Ｐゴシック" pitchFamily="-1" charset="-128"/>
              </a:rPr>
              <a:t>Lerncoaches</a:t>
            </a:r>
            <a:endParaRPr lang="de-DE" sz="2000" dirty="0">
              <a:ea typeface="ＭＳ Ｐゴシック" pitchFamily="-1" charset="-128"/>
              <a:cs typeface="ＭＳ Ｐゴシック" pitchFamily="-1" charset="-128"/>
            </a:endParaRPr>
          </a:p>
          <a:p>
            <a:pPr marL="762000" lvl="1" indent="-361950" eaLnBrk="1" hangingPunct="1">
              <a:spcAft>
                <a:spcPct val="25000"/>
              </a:spcAft>
              <a:buFont typeface="Wingdings" charset="2"/>
              <a:buChar char="u"/>
            </a:pPr>
            <a:r>
              <a:rPr lang="de-DE" sz="2000" dirty="0" err="1">
                <a:ea typeface="ＭＳ Ｐゴシック" pitchFamily="-1" charset="-128"/>
                <a:cs typeface="ＭＳ Ｐゴシック" pitchFamily="-1" charset="-128"/>
              </a:rPr>
              <a:t>classroom</a:t>
            </a:r>
            <a:r>
              <a:rPr lang="de-DE" sz="2000" dirty="0">
                <a:ea typeface="ＭＳ Ｐゴシック" pitchFamily="-1" charset="-128"/>
                <a:cs typeface="ＭＳ Ｐゴシック" pitchFamily="-1" charset="-128"/>
              </a:rPr>
              <a:t> </a:t>
            </a:r>
            <a:r>
              <a:rPr lang="de-DE" sz="2000" dirty="0" err="1">
                <a:ea typeface="ＭＳ Ｐゴシック" pitchFamily="-1" charset="-128"/>
                <a:cs typeface="ＭＳ Ｐゴシック" pitchFamily="-1" charset="-128"/>
              </a:rPr>
              <a:t>management</a:t>
            </a:r>
            <a:r>
              <a:rPr lang="de-DE" sz="2000" dirty="0">
                <a:ea typeface="ＭＳ Ｐゴシック" pitchFamily="-1" charset="-128"/>
                <a:cs typeface="ＭＳ Ｐゴシック" pitchFamily="-1" charset="-128"/>
              </a:rPr>
              <a:t> (0.52) - Klassenführung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2135188" y="4221164"/>
            <a:ext cx="76327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spcAft>
                <a:spcPct val="25000"/>
              </a:spcAft>
              <a:buClr>
                <a:srgbClr val="003399"/>
              </a:buClr>
              <a:buSzPct val="70000"/>
              <a:buFont typeface="Wingdings" pitchFamily="-1" charset="2"/>
              <a:buChar char="v"/>
            </a:pPr>
            <a:endParaRPr lang="de-DE" sz="2000"/>
          </a:p>
        </p:txBody>
      </p:sp>
    </p:spTree>
    <p:extLst>
      <p:ext uri="{BB962C8B-B14F-4D97-AF65-F5344CB8AC3E}">
        <p14:creationId xmlns:p14="http://schemas.microsoft.com/office/powerpoint/2010/main" val="131884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3109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do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think</a:t>
            </a:r>
            <a:r>
              <a:rPr lang="de-DE" dirty="0" smtClean="0"/>
              <a:t>? </a:t>
            </a:r>
            <a:r>
              <a:rPr lang="de-DE" dirty="0" err="1" smtClean="0"/>
              <a:t>Active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facilitating</a:t>
            </a:r>
            <a:r>
              <a:rPr lang="de-DE" dirty="0" smtClean="0"/>
              <a:t> </a:t>
            </a:r>
            <a:r>
              <a:rPr lang="de-DE" dirty="0" err="1" smtClean="0"/>
              <a:t>Teacher</a:t>
            </a: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624417" y="1876926"/>
            <a:ext cx="10412551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de-DE" sz="2400" dirty="0"/>
              <a:t>An </a:t>
            </a:r>
            <a:r>
              <a:rPr lang="de-DE" sz="2400" dirty="0" err="1"/>
              <a:t>active</a:t>
            </a:r>
            <a:r>
              <a:rPr lang="de-DE" sz="2400" dirty="0"/>
              <a:t> </a:t>
            </a:r>
            <a:r>
              <a:rPr lang="de-DE" sz="2400" dirty="0" err="1"/>
              <a:t>teacher</a:t>
            </a:r>
            <a:r>
              <a:rPr lang="de-DE" sz="2400" dirty="0"/>
              <a:t>, </a:t>
            </a:r>
          </a:p>
          <a:p>
            <a:pPr>
              <a:spcAft>
                <a:spcPts val="1800"/>
              </a:spcAft>
            </a:pPr>
            <a:r>
              <a:rPr lang="de-DE" sz="2400" dirty="0" err="1"/>
              <a:t>passionate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their</a:t>
            </a:r>
            <a:r>
              <a:rPr lang="de-DE" sz="2400" dirty="0"/>
              <a:t> </a:t>
            </a:r>
            <a:r>
              <a:rPr lang="de-DE" sz="2400" dirty="0" err="1"/>
              <a:t>subject</a:t>
            </a:r>
            <a:r>
              <a:rPr lang="de-DE" sz="2400" dirty="0"/>
              <a:t> and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learning</a:t>
            </a:r>
            <a:r>
              <a:rPr lang="de-DE" sz="2400" dirty="0"/>
              <a:t>, </a:t>
            </a:r>
          </a:p>
          <a:p>
            <a:pPr>
              <a:spcAft>
                <a:spcPts val="1800"/>
              </a:spcAft>
            </a:pPr>
            <a:r>
              <a:rPr lang="de-DE" sz="2400" dirty="0"/>
              <a:t>a </a:t>
            </a:r>
            <a:r>
              <a:rPr lang="de-DE" sz="2400" dirty="0" err="1"/>
              <a:t>change</a:t>
            </a:r>
            <a:r>
              <a:rPr lang="de-DE" sz="2400" dirty="0"/>
              <a:t> </a:t>
            </a:r>
            <a:r>
              <a:rPr lang="de-DE" sz="2400" dirty="0" err="1"/>
              <a:t>agent</a:t>
            </a:r>
            <a:endParaRPr lang="de-DE" sz="2400" dirty="0"/>
          </a:p>
          <a:p>
            <a:pPr>
              <a:spcAft>
                <a:spcPts val="1800"/>
              </a:spcAft>
            </a:pPr>
            <a:endParaRPr lang="de-DE" sz="2400" dirty="0" smtClean="0"/>
          </a:p>
          <a:p>
            <a:pPr>
              <a:spcAft>
                <a:spcPts val="1800"/>
              </a:spcAft>
            </a:pPr>
            <a:r>
              <a:rPr lang="de-DE" sz="2400" dirty="0" smtClean="0"/>
              <a:t>OR</a:t>
            </a:r>
          </a:p>
          <a:p>
            <a:pPr>
              <a:spcAft>
                <a:spcPts val="1800"/>
              </a:spcAft>
            </a:pPr>
            <a:endParaRPr lang="de-DE" sz="2400" dirty="0"/>
          </a:p>
          <a:p>
            <a:pPr>
              <a:spcAft>
                <a:spcPts val="1800"/>
              </a:spcAft>
            </a:pPr>
            <a:r>
              <a:rPr lang="de-DE" sz="2400" dirty="0"/>
              <a:t>A </a:t>
            </a:r>
            <a:r>
              <a:rPr lang="de-DE" sz="2400" dirty="0" err="1"/>
              <a:t>facilitative</a:t>
            </a:r>
            <a:r>
              <a:rPr lang="de-DE" sz="2400" dirty="0"/>
              <a:t>, </a:t>
            </a:r>
            <a:r>
              <a:rPr lang="de-DE" sz="2400" dirty="0" err="1"/>
              <a:t>inquiry</a:t>
            </a:r>
            <a:r>
              <a:rPr lang="de-DE" sz="2400" dirty="0"/>
              <a:t> </a:t>
            </a:r>
            <a:r>
              <a:rPr lang="de-DE" sz="2400" dirty="0" err="1"/>
              <a:t>or</a:t>
            </a:r>
            <a:r>
              <a:rPr lang="de-DE" sz="2400" dirty="0"/>
              <a:t> </a:t>
            </a:r>
            <a:r>
              <a:rPr lang="de-DE" sz="2400" dirty="0" err="1"/>
              <a:t>discovery</a:t>
            </a:r>
            <a:r>
              <a:rPr lang="de-DE" sz="2400" dirty="0"/>
              <a:t> </a:t>
            </a:r>
            <a:r>
              <a:rPr lang="de-DE" sz="2400" dirty="0" err="1"/>
              <a:t>based</a:t>
            </a:r>
            <a:r>
              <a:rPr lang="de-DE" sz="2400" dirty="0"/>
              <a:t> </a:t>
            </a:r>
            <a:r>
              <a:rPr lang="de-DE" sz="2400" dirty="0" err="1"/>
              <a:t>provider</a:t>
            </a:r>
            <a:endParaRPr lang="de-DE" sz="2400" dirty="0"/>
          </a:p>
          <a:p>
            <a:pPr>
              <a:spcAft>
                <a:spcPts val="1800"/>
              </a:spcAft>
            </a:pPr>
            <a:r>
              <a:rPr lang="de-DE" sz="2400" dirty="0"/>
              <a:t>of </a:t>
            </a:r>
            <a:r>
              <a:rPr lang="de-DE" sz="2400" dirty="0" err="1"/>
              <a:t>engaging</a:t>
            </a:r>
            <a:r>
              <a:rPr lang="de-DE" sz="2400" dirty="0"/>
              <a:t> </a:t>
            </a:r>
            <a:r>
              <a:rPr lang="de-DE" sz="2400" dirty="0" err="1"/>
              <a:t>activities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62109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 txBox="1">
            <a:spLocks/>
          </p:cNvSpPr>
          <p:nvPr/>
        </p:nvSpPr>
        <p:spPr bwMode="auto">
          <a:xfrm>
            <a:off x="2929856" y="941472"/>
            <a:ext cx="62642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NZ" sz="28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Activator or Facilitator?</a:t>
            </a:r>
            <a:endParaRPr lang="en-US" sz="28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987" name="TextBox 3"/>
          <p:cNvSpPr txBox="1">
            <a:spLocks noChangeArrowheads="1"/>
          </p:cNvSpPr>
          <p:nvPr/>
        </p:nvSpPr>
        <p:spPr bwMode="auto">
          <a:xfrm>
            <a:off x="943477" y="1660609"/>
            <a:ext cx="4286250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NZ" sz="1800" b="1" dirty="0">
                <a:solidFill>
                  <a:srgbClr val="002060"/>
                </a:solidFill>
              </a:rPr>
              <a:t>An activator</a:t>
            </a:r>
            <a:r>
              <a:rPr lang="en-NZ" sz="1800" b="1" dirty="0">
                <a:solidFill>
                  <a:srgbClr val="7F7F7F"/>
                </a:solidFill>
              </a:rPr>
              <a:t/>
            </a:r>
            <a:br>
              <a:rPr lang="en-NZ" sz="1800" b="1" dirty="0">
                <a:solidFill>
                  <a:srgbClr val="7F7F7F"/>
                </a:solidFill>
              </a:rPr>
            </a:br>
            <a:endParaRPr lang="en-NZ" sz="1800" b="1" dirty="0">
              <a:solidFill>
                <a:srgbClr val="7F7F7F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en-NZ" sz="1800" dirty="0"/>
              <a:t>Reciprocal teaching</a:t>
            </a:r>
          </a:p>
          <a:p>
            <a:pPr eaLnBrk="1" hangingPunct="1">
              <a:lnSpc>
                <a:spcPct val="150000"/>
              </a:lnSpc>
            </a:pPr>
            <a:r>
              <a:rPr lang="en-NZ" sz="1800" dirty="0"/>
              <a:t>Feedback</a:t>
            </a:r>
          </a:p>
          <a:p>
            <a:pPr eaLnBrk="1" hangingPunct="1">
              <a:lnSpc>
                <a:spcPct val="150000"/>
              </a:lnSpc>
            </a:pPr>
            <a:r>
              <a:rPr lang="en-NZ" sz="1800" dirty="0"/>
              <a:t>Teaching students self-verbalization</a:t>
            </a:r>
          </a:p>
          <a:p>
            <a:pPr eaLnBrk="1" hangingPunct="1">
              <a:lnSpc>
                <a:spcPct val="150000"/>
              </a:lnSpc>
            </a:pPr>
            <a:r>
              <a:rPr lang="en-NZ" sz="1800" dirty="0"/>
              <a:t>Meta-cognition strategies</a:t>
            </a:r>
          </a:p>
          <a:p>
            <a:pPr eaLnBrk="1" hangingPunct="1">
              <a:lnSpc>
                <a:spcPct val="150000"/>
              </a:lnSpc>
            </a:pPr>
            <a:r>
              <a:rPr lang="en-NZ" sz="1800" dirty="0"/>
              <a:t>Direct instruction</a:t>
            </a:r>
          </a:p>
          <a:p>
            <a:pPr eaLnBrk="1" hangingPunct="1">
              <a:lnSpc>
                <a:spcPct val="150000"/>
              </a:lnSpc>
            </a:pPr>
            <a:r>
              <a:rPr lang="en-NZ" sz="1800" dirty="0"/>
              <a:t>Mastery learning</a:t>
            </a:r>
          </a:p>
          <a:p>
            <a:pPr eaLnBrk="1" hangingPunct="1">
              <a:lnSpc>
                <a:spcPct val="150000"/>
              </a:lnSpc>
            </a:pPr>
            <a:r>
              <a:rPr lang="en-NZ" sz="1800" dirty="0"/>
              <a:t>Goals –challenging</a:t>
            </a:r>
          </a:p>
          <a:p>
            <a:pPr eaLnBrk="1" hangingPunct="1">
              <a:lnSpc>
                <a:spcPct val="150000"/>
              </a:lnSpc>
            </a:pPr>
            <a:r>
              <a:rPr lang="en-NZ" sz="1800" dirty="0"/>
              <a:t>Frequent / effects of testing</a:t>
            </a:r>
          </a:p>
          <a:p>
            <a:pPr eaLnBrk="1" hangingPunct="1">
              <a:lnSpc>
                <a:spcPct val="150000"/>
              </a:lnSpc>
            </a:pPr>
            <a:r>
              <a:rPr lang="en-NZ" sz="1800" dirty="0" err="1"/>
              <a:t>Behavorial</a:t>
            </a:r>
            <a:r>
              <a:rPr lang="en-NZ" sz="1800" dirty="0"/>
              <a:t> organizers</a:t>
            </a:r>
          </a:p>
        </p:txBody>
      </p:sp>
      <p:sp>
        <p:nvSpPr>
          <p:cNvPr id="41988" name="TextBox 5"/>
          <p:cNvSpPr txBox="1">
            <a:spLocks noChangeArrowheads="1"/>
          </p:cNvSpPr>
          <p:nvPr/>
        </p:nvSpPr>
        <p:spPr bwMode="auto">
          <a:xfrm>
            <a:off x="7051006" y="1693697"/>
            <a:ext cx="4286250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NZ" sz="1800" b="1" dirty="0">
                <a:solidFill>
                  <a:srgbClr val="002060"/>
                </a:solidFill>
              </a:rPr>
              <a:t>A facilitator</a:t>
            </a:r>
            <a:r>
              <a:rPr lang="en-NZ" sz="1800" b="1" dirty="0">
                <a:solidFill>
                  <a:srgbClr val="7F7F7F"/>
                </a:solidFill>
              </a:rPr>
              <a:t/>
            </a:r>
            <a:br>
              <a:rPr lang="en-NZ" sz="1800" b="1" dirty="0">
                <a:solidFill>
                  <a:srgbClr val="7F7F7F"/>
                </a:solidFill>
              </a:rPr>
            </a:br>
            <a:endParaRPr lang="en-NZ" sz="1800" b="1" dirty="0">
              <a:solidFill>
                <a:srgbClr val="7F7F7F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en-NZ" sz="1800" dirty="0"/>
              <a:t>Simulations and gaming</a:t>
            </a:r>
          </a:p>
          <a:p>
            <a:pPr eaLnBrk="1" hangingPunct="1">
              <a:lnSpc>
                <a:spcPct val="150000"/>
              </a:lnSpc>
            </a:pPr>
            <a:r>
              <a:rPr lang="en-NZ" sz="1800" dirty="0"/>
              <a:t>Inquiry base teaching</a:t>
            </a:r>
          </a:p>
          <a:p>
            <a:pPr eaLnBrk="1" hangingPunct="1">
              <a:lnSpc>
                <a:spcPct val="150000"/>
              </a:lnSpc>
            </a:pPr>
            <a:r>
              <a:rPr lang="en-NZ" sz="1800" dirty="0"/>
              <a:t>Smaller class sizes</a:t>
            </a:r>
          </a:p>
          <a:p>
            <a:pPr eaLnBrk="1" hangingPunct="1">
              <a:lnSpc>
                <a:spcPct val="150000"/>
              </a:lnSpc>
            </a:pPr>
            <a:r>
              <a:rPr lang="en-NZ" sz="1800" dirty="0"/>
              <a:t>Individualised instruction</a:t>
            </a:r>
          </a:p>
          <a:p>
            <a:pPr eaLnBrk="1" hangingPunct="1">
              <a:lnSpc>
                <a:spcPct val="150000"/>
              </a:lnSpc>
            </a:pPr>
            <a:r>
              <a:rPr lang="en-NZ" sz="1800" dirty="0"/>
              <a:t>Problem-based learning</a:t>
            </a:r>
          </a:p>
          <a:p>
            <a:pPr eaLnBrk="1" hangingPunct="1">
              <a:lnSpc>
                <a:spcPct val="150000"/>
              </a:lnSpc>
            </a:pPr>
            <a:r>
              <a:rPr lang="en-NZ" sz="1800" dirty="0"/>
              <a:t>Different teaching for boys and girls</a:t>
            </a:r>
          </a:p>
          <a:p>
            <a:pPr eaLnBrk="1" hangingPunct="1">
              <a:lnSpc>
                <a:spcPct val="150000"/>
              </a:lnSpc>
            </a:pPr>
            <a:r>
              <a:rPr lang="en-NZ" sz="1800" dirty="0"/>
              <a:t>Web-based learning</a:t>
            </a:r>
          </a:p>
          <a:p>
            <a:pPr eaLnBrk="1" hangingPunct="1">
              <a:lnSpc>
                <a:spcPct val="150000"/>
              </a:lnSpc>
            </a:pPr>
            <a:r>
              <a:rPr lang="en-NZ" sz="1800" dirty="0"/>
              <a:t>Whole Language Reading</a:t>
            </a:r>
          </a:p>
          <a:p>
            <a:pPr eaLnBrk="1" hangingPunct="1">
              <a:lnSpc>
                <a:spcPct val="150000"/>
              </a:lnSpc>
            </a:pPr>
            <a:r>
              <a:rPr lang="en-NZ" sz="1800" dirty="0"/>
              <a:t>Inductive Teaching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5884779" y="1879517"/>
            <a:ext cx="18716" cy="4040020"/>
          </a:xfrm>
          <a:prstGeom prst="line">
            <a:avLst/>
          </a:prstGeom>
          <a:ln w="34925">
            <a:solidFill>
              <a:srgbClr val="00B0F0">
                <a:alpha val="35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5826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 txBox="1">
            <a:spLocks/>
          </p:cNvSpPr>
          <p:nvPr/>
        </p:nvSpPr>
        <p:spPr bwMode="auto">
          <a:xfrm>
            <a:off x="3071814" y="752476"/>
            <a:ext cx="62642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NZ" sz="28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Activator or Facilitator?</a:t>
            </a:r>
            <a:endParaRPr lang="en-US" sz="28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011" name="TextBox 5"/>
          <p:cNvSpPr txBox="1">
            <a:spLocks noChangeArrowheads="1"/>
          </p:cNvSpPr>
          <p:nvPr/>
        </p:nvSpPr>
        <p:spPr bwMode="auto">
          <a:xfrm>
            <a:off x="1666876" y="1500188"/>
            <a:ext cx="3857625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NZ" sz="1800" b="1" dirty="0">
                <a:solidFill>
                  <a:srgbClr val="002060"/>
                </a:solidFill>
              </a:rPr>
              <a:t>An activator</a:t>
            </a:r>
            <a:r>
              <a:rPr lang="en-NZ" sz="1800" b="1" dirty="0">
                <a:solidFill>
                  <a:srgbClr val="7F7F7F"/>
                </a:solidFill>
              </a:rPr>
              <a:t/>
            </a:r>
            <a:br>
              <a:rPr lang="en-NZ" sz="1800" b="1" dirty="0">
                <a:solidFill>
                  <a:srgbClr val="7F7F7F"/>
                </a:solidFill>
              </a:rPr>
            </a:br>
            <a:endParaRPr lang="en-NZ" sz="1800" b="1" dirty="0">
              <a:solidFill>
                <a:srgbClr val="7F7F7F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en-NZ" sz="1800" dirty="0"/>
              <a:t>Reciprocal teaching</a:t>
            </a:r>
          </a:p>
          <a:p>
            <a:pPr eaLnBrk="1" hangingPunct="1">
              <a:lnSpc>
                <a:spcPct val="150000"/>
              </a:lnSpc>
            </a:pPr>
            <a:r>
              <a:rPr lang="en-NZ" sz="1800" dirty="0"/>
              <a:t>Feedback</a:t>
            </a:r>
          </a:p>
          <a:p>
            <a:pPr eaLnBrk="1" hangingPunct="1">
              <a:lnSpc>
                <a:spcPct val="150000"/>
              </a:lnSpc>
            </a:pPr>
            <a:r>
              <a:rPr lang="en-NZ" sz="1800" dirty="0"/>
              <a:t>Teaching students self-verbalization</a:t>
            </a:r>
          </a:p>
          <a:p>
            <a:pPr eaLnBrk="1" hangingPunct="1">
              <a:lnSpc>
                <a:spcPct val="150000"/>
              </a:lnSpc>
            </a:pPr>
            <a:r>
              <a:rPr lang="en-NZ" sz="1800" dirty="0"/>
              <a:t>Meta-cognition strategies</a:t>
            </a:r>
          </a:p>
          <a:p>
            <a:pPr eaLnBrk="1" hangingPunct="1">
              <a:lnSpc>
                <a:spcPct val="150000"/>
              </a:lnSpc>
            </a:pPr>
            <a:r>
              <a:rPr lang="en-NZ" sz="1800" dirty="0"/>
              <a:t>Direct instruction</a:t>
            </a:r>
          </a:p>
          <a:p>
            <a:pPr eaLnBrk="1" hangingPunct="1">
              <a:lnSpc>
                <a:spcPct val="150000"/>
              </a:lnSpc>
            </a:pPr>
            <a:r>
              <a:rPr lang="en-NZ" sz="1800" dirty="0"/>
              <a:t>Mastery learning</a:t>
            </a:r>
          </a:p>
          <a:p>
            <a:pPr eaLnBrk="1" hangingPunct="1">
              <a:lnSpc>
                <a:spcPct val="150000"/>
              </a:lnSpc>
            </a:pPr>
            <a:r>
              <a:rPr lang="en-NZ" sz="1800" dirty="0"/>
              <a:t>Goals –challenging</a:t>
            </a:r>
          </a:p>
          <a:p>
            <a:pPr eaLnBrk="1" hangingPunct="1">
              <a:lnSpc>
                <a:spcPct val="150000"/>
              </a:lnSpc>
            </a:pPr>
            <a:r>
              <a:rPr lang="en-NZ" sz="1800" dirty="0"/>
              <a:t>Frequent / effects of testing</a:t>
            </a:r>
          </a:p>
          <a:p>
            <a:pPr eaLnBrk="1" hangingPunct="1">
              <a:lnSpc>
                <a:spcPct val="150000"/>
              </a:lnSpc>
            </a:pPr>
            <a:r>
              <a:rPr lang="en-NZ" sz="1800" dirty="0" err="1"/>
              <a:t>Behavorial</a:t>
            </a:r>
            <a:r>
              <a:rPr lang="en-NZ" sz="1800" dirty="0"/>
              <a:t> organizers</a:t>
            </a:r>
          </a:p>
        </p:txBody>
      </p:sp>
      <p:sp>
        <p:nvSpPr>
          <p:cNvPr id="43012" name="TextBox 6"/>
          <p:cNvSpPr txBox="1">
            <a:spLocks noChangeArrowheads="1"/>
          </p:cNvSpPr>
          <p:nvPr/>
        </p:nvSpPr>
        <p:spPr bwMode="auto">
          <a:xfrm>
            <a:off x="5238750" y="1471613"/>
            <a:ext cx="571500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NZ" sz="1800" b="1" dirty="0">
                <a:solidFill>
                  <a:srgbClr val="92D050"/>
                </a:solidFill>
              </a:rPr>
              <a:t>ES</a:t>
            </a:r>
            <a:br>
              <a:rPr lang="en-NZ" sz="1800" b="1" dirty="0">
                <a:solidFill>
                  <a:srgbClr val="92D050"/>
                </a:solidFill>
              </a:rPr>
            </a:br>
            <a:endParaRPr lang="en-NZ" sz="1800" b="1" dirty="0">
              <a:solidFill>
                <a:srgbClr val="92D050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en-NZ" sz="1800" b="1" dirty="0">
                <a:solidFill>
                  <a:srgbClr val="92D050"/>
                </a:solidFill>
              </a:rPr>
              <a:t>.74</a:t>
            </a:r>
            <a:br>
              <a:rPr lang="en-NZ" sz="1800" b="1" dirty="0">
                <a:solidFill>
                  <a:srgbClr val="92D050"/>
                </a:solidFill>
              </a:rPr>
            </a:br>
            <a:r>
              <a:rPr lang="en-NZ" sz="1800" b="1" dirty="0">
                <a:solidFill>
                  <a:srgbClr val="92D050"/>
                </a:solidFill>
              </a:rPr>
              <a:t>.72</a:t>
            </a:r>
            <a:br>
              <a:rPr lang="en-NZ" sz="1800" b="1" dirty="0">
                <a:solidFill>
                  <a:srgbClr val="92D050"/>
                </a:solidFill>
              </a:rPr>
            </a:br>
            <a:r>
              <a:rPr lang="en-NZ" sz="1800" b="1" dirty="0">
                <a:solidFill>
                  <a:srgbClr val="92D050"/>
                </a:solidFill>
              </a:rPr>
              <a:t>.67</a:t>
            </a:r>
            <a:br>
              <a:rPr lang="en-NZ" sz="1800" b="1" dirty="0">
                <a:solidFill>
                  <a:srgbClr val="92D050"/>
                </a:solidFill>
              </a:rPr>
            </a:br>
            <a:r>
              <a:rPr lang="en-NZ" sz="1800" b="1" dirty="0">
                <a:solidFill>
                  <a:srgbClr val="92D050"/>
                </a:solidFill>
              </a:rPr>
              <a:t>.67</a:t>
            </a:r>
            <a:br>
              <a:rPr lang="en-NZ" sz="1800" b="1" dirty="0">
                <a:solidFill>
                  <a:srgbClr val="92D050"/>
                </a:solidFill>
              </a:rPr>
            </a:br>
            <a:r>
              <a:rPr lang="en-NZ" sz="1800" b="1" dirty="0">
                <a:solidFill>
                  <a:srgbClr val="92D050"/>
                </a:solidFill>
              </a:rPr>
              <a:t>.59</a:t>
            </a:r>
            <a:br>
              <a:rPr lang="en-NZ" sz="1800" b="1" dirty="0">
                <a:solidFill>
                  <a:srgbClr val="92D050"/>
                </a:solidFill>
              </a:rPr>
            </a:br>
            <a:r>
              <a:rPr lang="en-NZ" sz="1800" b="1" dirty="0">
                <a:solidFill>
                  <a:srgbClr val="92D050"/>
                </a:solidFill>
              </a:rPr>
              <a:t>.57</a:t>
            </a:r>
            <a:br>
              <a:rPr lang="en-NZ" sz="1800" b="1" dirty="0">
                <a:solidFill>
                  <a:srgbClr val="92D050"/>
                </a:solidFill>
              </a:rPr>
            </a:br>
            <a:r>
              <a:rPr lang="en-NZ" sz="1800" b="1" dirty="0">
                <a:solidFill>
                  <a:srgbClr val="92D050"/>
                </a:solidFill>
              </a:rPr>
              <a:t>.56</a:t>
            </a:r>
            <a:br>
              <a:rPr lang="en-NZ" sz="1800" b="1" dirty="0">
                <a:solidFill>
                  <a:srgbClr val="92D050"/>
                </a:solidFill>
              </a:rPr>
            </a:br>
            <a:r>
              <a:rPr lang="en-NZ" sz="1800" b="1" dirty="0">
                <a:solidFill>
                  <a:srgbClr val="92D050"/>
                </a:solidFill>
              </a:rPr>
              <a:t>.46</a:t>
            </a:r>
            <a:br>
              <a:rPr lang="en-NZ" sz="1800" b="1" dirty="0">
                <a:solidFill>
                  <a:srgbClr val="92D050"/>
                </a:solidFill>
              </a:rPr>
            </a:br>
            <a:r>
              <a:rPr lang="en-NZ" sz="1800" b="1" dirty="0">
                <a:solidFill>
                  <a:srgbClr val="92D050"/>
                </a:solidFill>
              </a:rPr>
              <a:t>.41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5400000" flipH="1" flipV="1">
            <a:off x="3881438" y="3643313"/>
            <a:ext cx="4430713" cy="1588"/>
          </a:xfrm>
          <a:prstGeom prst="line">
            <a:avLst/>
          </a:prstGeom>
          <a:ln w="34925">
            <a:solidFill>
              <a:schemeClr val="bg1">
                <a:lumMod val="50000"/>
                <a:alpha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14" name="TextBox 8"/>
          <p:cNvSpPr txBox="1">
            <a:spLocks noChangeArrowheads="1"/>
          </p:cNvSpPr>
          <p:nvPr/>
        </p:nvSpPr>
        <p:spPr bwMode="auto">
          <a:xfrm>
            <a:off x="6310313" y="1471613"/>
            <a:ext cx="4286250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NZ" sz="1800" b="1" dirty="0">
                <a:solidFill>
                  <a:srgbClr val="002060"/>
                </a:solidFill>
              </a:rPr>
              <a:t>A facilitator</a:t>
            </a:r>
            <a:br>
              <a:rPr lang="en-NZ" sz="1800" b="1" dirty="0">
                <a:solidFill>
                  <a:srgbClr val="002060"/>
                </a:solidFill>
              </a:rPr>
            </a:br>
            <a:endParaRPr lang="en-NZ" sz="1800" b="1" dirty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en-NZ" sz="1800" dirty="0"/>
              <a:t>Simulations and gaming</a:t>
            </a:r>
          </a:p>
          <a:p>
            <a:pPr eaLnBrk="1" hangingPunct="1">
              <a:lnSpc>
                <a:spcPct val="150000"/>
              </a:lnSpc>
            </a:pPr>
            <a:r>
              <a:rPr lang="en-NZ" sz="1800" dirty="0"/>
              <a:t>Inquiry base teaching</a:t>
            </a:r>
          </a:p>
          <a:p>
            <a:pPr eaLnBrk="1" hangingPunct="1">
              <a:lnSpc>
                <a:spcPct val="150000"/>
              </a:lnSpc>
            </a:pPr>
            <a:r>
              <a:rPr lang="en-NZ" sz="1800" dirty="0"/>
              <a:t>Smaller class sizes</a:t>
            </a:r>
          </a:p>
          <a:p>
            <a:pPr eaLnBrk="1" hangingPunct="1">
              <a:lnSpc>
                <a:spcPct val="150000"/>
              </a:lnSpc>
            </a:pPr>
            <a:r>
              <a:rPr lang="en-NZ" sz="1800" dirty="0"/>
              <a:t>Individualised instruction</a:t>
            </a:r>
          </a:p>
          <a:p>
            <a:pPr eaLnBrk="1" hangingPunct="1">
              <a:lnSpc>
                <a:spcPct val="150000"/>
              </a:lnSpc>
            </a:pPr>
            <a:r>
              <a:rPr lang="en-NZ" sz="1800" dirty="0"/>
              <a:t>Problem-based learning</a:t>
            </a:r>
          </a:p>
          <a:p>
            <a:pPr eaLnBrk="1" hangingPunct="1">
              <a:lnSpc>
                <a:spcPct val="150000"/>
              </a:lnSpc>
            </a:pPr>
            <a:r>
              <a:rPr lang="en-NZ" sz="1800" dirty="0"/>
              <a:t>Different teaching for boys and girls</a:t>
            </a:r>
          </a:p>
          <a:p>
            <a:pPr eaLnBrk="1" hangingPunct="1">
              <a:lnSpc>
                <a:spcPct val="150000"/>
              </a:lnSpc>
            </a:pPr>
            <a:r>
              <a:rPr lang="en-NZ" sz="1800" dirty="0"/>
              <a:t>Web-based learning</a:t>
            </a:r>
          </a:p>
          <a:p>
            <a:pPr eaLnBrk="1" hangingPunct="1">
              <a:lnSpc>
                <a:spcPct val="150000"/>
              </a:lnSpc>
            </a:pPr>
            <a:r>
              <a:rPr lang="en-NZ" sz="1800" dirty="0"/>
              <a:t>Whole Language Reading</a:t>
            </a:r>
          </a:p>
          <a:p>
            <a:pPr eaLnBrk="1" hangingPunct="1">
              <a:lnSpc>
                <a:spcPct val="150000"/>
              </a:lnSpc>
            </a:pPr>
            <a:r>
              <a:rPr lang="en-NZ" sz="1800" dirty="0"/>
              <a:t>Inductive Teaching</a:t>
            </a:r>
          </a:p>
        </p:txBody>
      </p:sp>
      <p:sp>
        <p:nvSpPr>
          <p:cNvPr id="43015" name="TextBox 9"/>
          <p:cNvSpPr txBox="1">
            <a:spLocks noChangeArrowheads="1"/>
          </p:cNvSpPr>
          <p:nvPr/>
        </p:nvSpPr>
        <p:spPr bwMode="auto">
          <a:xfrm>
            <a:off x="9882188" y="1428751"/>
            <a:ext cx="571500" cy="438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NZ" sz="1800" b="1" dirty="0">
                <a:solidFill>
                  <a:srgbClr val="92D050"/>
                </a:solidFill>
              </a:rPr>
              <a:t>ES</a:t>
            </a:r>
            <a:br>
              <a:rPr lang="en-NZ" sz="1800" b="1" dirty="0">
                <a:solidFill>
                  <a:srgbClr val="92D050"/>
                </a:solidFill>
              </a:rPr>
            </a:br>
            <a:endParaRPr lang="en-NZ" sz="1800" b="1" dirty="0">
              <a:solidFill>
                <a:srgbClr val="92D050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en-NZ" sz="1800" b="1" dirty="0">
                <a:solidFill>
                  <a:srgbClr val="92D050"/>
                </a:solidFill>
              </a:rPr>
              <a:t>.32</a:t>
            </a:r>
            <a:br>
              <a:rPr lang="en-NZ" sz="1800" b="1" dirty="0">
                <a:solidFill>
                  <a:srgbClr val="92D050"/>
                </a:solidFill>
              </a:rPr>
            </a:br>
            <a:r>
              <a:rPr lang="en-NZ" sz="1800" b="1" dirty="0">
                <a:solidFill>
                  <a:srgbClr val="92D050"/>
                </a:solidFill>
              </a:rPr>
              <a:t>.31</a:t>
            </a:r>
            <a:br>
              <a:rPr lang="en-NZ" sz="1800" b="1" dirty="0">
                <a:solidFill>
                  <a:srgbClr val="92D050"/>
                </a:solidFill>
              </a:rPr>
            </a:br>
            <a:r>
              <a:rPr lang="en-NZ" sz="1800" b="1" dirty="0">
                <a:solidFill>
                  <a:srgbClr val="92D050"/>
                </a:solidFill>
              </a:rPr>
              <a:t>.21</a:t>
            </a:r>
            <a:br>
              <a:rPr lang="en-NZ" sz="1800" b="1" dirty="0">
                <a:solidFill>
                  <a:srgbClr val="92D050"/>
                </a:solidFill>
              </a:rPr>
            </a:br>
            <a:r>
              <a:rPr lang="en-NZ" sz="1800" b="1" dirty="0">
                <a:solidFill>
                  <a:srgbClr val="92D050"/>
                </a:solidFill>
              </a:rPr>
              <a:t>.20</a:t>
            </a:r>
            <a:br>
              <a:rPr lang="en-NZ" sz="1800" b="1" dirty="0">
                <a:solidFill>
                  <a:srgbClr val="92D050"/>
                </a:solidFill>
              </a:rPr>
            </a:br>
            <a:r>
              <a:rPr lang="en-NZ" sz="1800" b="1" dirty="0">
                <a:solidFill>
                  <a:srgbClr val="92D050"/>
                </a:solidFill>
              </a:rPr>
              <a:t>.15</a:t>
            </a:r>
            <a:br>
              <a:rPr lang="en-NZ" sz="1800" b="1" dirty="0">
                <a:solidFill>
                  <a:srgbClr val="92D050"/>
                </a:solidFill>
              </a:rPr>
            </a:br>
            <a:r>
              <a:rPr lang="en-NZ" sz="1800" b="1" dirty="0">
                <a:solidFill>
                  <a:srgbClr val="92D050"/>
                </a:solidFill>
              </a:rPr>
              <a:t>.12</a:t>
            </a:r>
            <a:br>
              <a:rPr lang="en-NZ" sz="1800" b="1" dirty="0">
                <a:solidFill>
                  <a:srgbClr val="92D050"/>
                </a:solidFill>
              </a:rPr>
            </a:br>
            <a:r>
              <a:rPr lang="en-NZ" sz="1800" b="1" dirty="0">
                <a:solidFill>
                  <a:srgbClr val="92D050"/>
                </a:solidFill>
              </a:rPr>
              <a:t>.09</a:t>
            </a:r>
            <a:br>
              <a:rPr lang="en-NZ" sz="1800" b="1" dirty="0">
                <a:solidFill>
                  <a:srgbClr val="92D050"/>
                </a:solidFill>
              </a:rPr>
            </a:br>
            <a:r>
              <a:rPr lang="en-NZ" sz="1800" b="1" dirty="0">
                <a:solidFill>
                  <a:srgbClr val="92D050"/>
                </a:solidFill>
              </a:rPr>
              <a:t>.06</a:t>
            </a:r>
            <a:br>
              <a:rPr lang="en-NZ" sz="1800" b="1" dirty="0">
                <a:solidFill>
                  <a:srgbClr val="92D050"/>
                </a:solidFill>
              </a:rPr>
            </a:br>
            <a:r>
              <a:rPr lang="en-NZ" sz="1800" b="1" dirty="0">
                <a:solidFill>
                  <a:srgbClr val="92D050"/>
                </a:solidFill>
              </a:rPr>
              <a:t>.06</a:t>
            </a:r>
          </a:p>
        </p:txBody>
      </p:sp>
      <p:sp>
        <p:nvSpPr>
          <p:cNvPr id="43016" name="TextBox 11"/>
          <p:cNvSpPr txBox="1">
            <a:spLocks noChangeArrowheads="1"/>
          </p:cNvSpPr>
          <p:nvPr/>
        </p:nvSpPr>
        <p:spPr bwMode="auto">
          <a:xfrm>
            <a:off x="3381375" y="6000751"/>
            <a:ext cx="9286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NZ" sz="3600" b="1" dirty="0">
                <a:solidFill>
                  <a:srgbClr val="002060"/>
                </a:solidFill>
              </a:rPr>
              <a:t>.60</a:t>
            </a:r>
          </a:p>
        </p:txBody>
      </p:sp>
      <p:sp>
        <p:nvSpPr>
          <p:cNvPr id="43017" name="TextBox 12"/>
          <p:cNvSpPr txBox="1">
            <a:spLocks noChangeArrowheads="1"/>
          </p:cNvSpPr>
          <p:nvPr/>
        </p:nvSpPr>
        <p:spPr bwMode="auto">
          <a:xfrm>
            <a:off x="8024814" y="5997576"/>
            <a:ext cx="9286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NZ" sz="3600" b="1" dirty="0">
                <a:solidFill>
                  <a:srgbClr val="002060"/>
                </a:solidFill>
              </a:rPr>
              <a:t>.17</a:t>
            </a:r>
          </a:p>
        </p:txBody>
      </p:sp>
    </p:spTree>
    <p:extLst>
      <p:ext uri="{BB962C8B-B14F-4D97-AF65-F5344CB8AC3E}">
        <p14:creationId xmlns:p14="http://schemas.microsoft.com/office/powerpoint/2010/main" val="149826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Line 4">
            <a:extLst>
              <a:ext uri="{FF2B5EF4-FFF2-40B4-BE49-F238E27FC236}">
                <a16:creationId xmlns="" xmlns:a16="http://schemas.microsoft.com/office/drawing/2014/main" id="{F6472FE4-0371-A546-BE26-B17FB810BC4B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2314" y="3500438"/>
            <a:ext cx="8207375" cy="0"/>
          </a:xfrm>
          <a:prstGeom prst="line">
            <a:avLst/>
          </a:prstGeom>
          <a:noFill/>
          <a:ln w="5080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17" name="Text Box 5">
            <a:extLst>
              <a:ext uri="{FF2B5EF4-FFF2-40B4-BE49-F238E27FC236}">
                <a16:creationId xmlns="" xmlns:a16="http://schemas.microsoft.com/office/drawing/2014/main" id="{F06023A7-F500-F844-8FE5-21AE30058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27813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2400" b="1">
                <a:latin typeface="Calibri" panose="020F0502020204030204" pitchFamily="34" charset="0"/>
              </a:rPr>
              <a:t>Didactic</a:t>
            </a:r>
          </a:p>
        </p:txBody>
      </p:sp>
      <p:sp>
        <p:nvSpPr>
          <p:cNvPr id="38918" name="Text Box 6">
            <a:extLst>
              <a:ext uri="{FF2B5EF4-FFF2-40B4-BE49-F238E27FC236}">
                <a16:creationId xmlns="" xmlns:a16="http://schemas.microsoft.com/office/drawing/2014/main" id="{4EC0AB12-A8EE-2041-9312-987D2331B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2851" y="2781300"/>
            <a:ext cx="1655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2400" b="1">
                <a:latin typeface="Calibri" panose="020F0502020204030204" pitchFamily="34" charset="0"/>
              </a:rPr>
              <a:t>Facilitator</a:t>
            </a:r>
          </a:p>
        </p:txBody>
      </p:sp>
      <p:sp>
        <p:nvSpPr>
          <p:cNvPr id="38919" name="Text Box 7">
            <a:extLst>
              <a:ext uri="{FF2B5EF4-FFF2-40B4-BE49-F238E27FC236}">
                <a16:creationId xmlns="" xmlns:a16="http://schemas.microsoft.com/office/drawing/2014/main" id="{636D858E-25EE-8446-A5C0-A9A77EE5E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3716339"/>
            <a:ext cx="136683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2400" b="1">
                <a:latin typeface="Calibri" panose="020F0502020204030204" pitchFamily="34" charset="0"/>
              </a:rPr>
              <a:t>Stand and deliver</a:t>
            </a:r>
          </a:p>
        </p:txBody>
      </p:sp>
      <p:sp>
        <p:nvSpPr>
          <p:cNvPr id="38920" name="Text Box 8">
            <a:extLst>
              <a:ext uri="{FF2B5EF4-FFF2-40B4-BE49-F238E27FC236}">
                <a16:creationId xmlns="" xmlns:a16="http://schemas.microsoft.com/office/drawing/2014/main" id="{4A6C7850-C753-DD43-A3F3-F73A342F8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2850" y="3789364"/>
            <a:ext cx="15113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2400" b="1">
                <a:latin typeface="Calibri" panose="020F0502020204030204" pitchFamily="34" charset="0"/>
              </a:rPr>
              <a:t>Organises resources</a:t>
            </a:r>
          </a:p>
        </p:txBody>
      </p:sp>
      <p:sp>
        <p:nvSpPr>
          <p:cNvPr id="38921" name="Text Box 9">
            <a:extLst>
              <a:ext uri="{FF2B5EF4-FFF2-40B4-BE49-F238E27FC236}">
                <a16:creationId xmlns="" xmlns:a16="http://schemas.microsoft.com/office/drawing/2014/main" id="{0F0DE6ED-16F0-5F45-82C5-1BA7F9B7D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5084764"/>
            <a:ext cx="100806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2400" b="1">
                <a:latin typeface="Calibri" panose="020F0502020204030204" pitchFamily="34" charset="0"/>
              </a:rPr>
              <a:t>Sage on the stage</a:t>
            </a:r>
          </a:p>
        </p:txBody>
      </p:sp>
      <p:sp>
        <p:nvSpPr>
          <p:cNvPr id="38922" name="Text Box 10">
            <a:extLst>
              <a:ext uri="{FF2B5EF4-FFF2-40B4-BE49-F238E27FC236}">
                <a16:creationId xmlns="" xmlns:a16="http://schemas.microsoft.com/office/drawing/2014/main" id="{8E549557-8381-C848-B9C9-154F89CC8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1626" y="5013326"/>
            <a:ext cx="100806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2400" b="1">
                <a:latin typeface="Calibri" panose="020F0502020204030204" pitchFamily="34" charset="0"/>
              </a:rPr>
              <a:t>Guide on the side</a:t>
            </a:r>
          </a:p>
        </p:txBody>
      </p:sp>
      <p:sp>
        <p:nvSpPr>
          <p:cNvPr id="38923" name="Line 11">
            <a:extLst>
              <a:ext uri="{FF2B5EF4-FFF2-40B4-BE49-F238E27FC236}">
                <a16:creationId xmlns="" xmlns:a16="http://schemas.microsoft.com/office/drawing/2014/main" id="{FFA20E42-AB20-A74E-A6AB-31F9F93C7CEB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253" y="2117558"/>
            <a:ext cx="48210" cy="1168568"/>
          </a:xfrm>
          <a:prstGeom prst="line">
            <a:avLst/>
          </a:prstGeom>
          <a:noFill/>
          <a:ln w="19050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24" name="Text Box 12">
            <a:extLst>
              <a:ext uri="{FF2B5EF4-FFF2-40B4-BE49-F238E27FC236}">
                <a16:creationId xmlns="" xmlns:a16="http://schemas.microsoft.com/office/drawing/2014/main" id="{B86512EB-C637-1442-9DE0-D4E85284C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1528" y="1070661"/>
            <a:ext cx="19446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2400" b="1">
                <a:solidFill>
                  <a:srgbClr val="0000FF"/>
                </a:solidFill>
                <a:latin typeface="Calibri" panose="020F0502020204030204" pitchFamily="34" charset="0"/>
              </a:rPr>
              <a:t>Activist teaching</a:t>
            </a:r>
          </a:p>
        </p:txBody>
      </p:sp>
      <p:sp>
        <p:nvSpPr>
          <p:cNvPr id="38925" name="Text Box 13">
            <a:extLst>
              <a:ext uri="{FF2B5EF4-FFF2-40B4-BE49-F238E27FC236}">
                <a16:creationId xmlns="" xmlns:a16="http://schemas.microsoft.com/office/drawing/2014/main" id="{A8753EFB-3B95-7149-B2E7-077D237450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8663" y="5084764"/>
            <a:ext cx="15113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2400" b="1">
                <a:latin typeface="Calibri" panose="020F0502020204030204" pitchFamily="34" charset="0"/>
              </a:rPr>
              <a:t>Meddler in the middle</a:t>
            </a:r>
          </a:p>
        </p:txBody>
      </p:sp>
      <p:sp>
        <p:nvSpPr>
          <p:cNvPr id="38926" name="Text Box 14">
            <a:extLst>
              <a:ext uri="{FF2B5EF4-FFF2-40B4-BE49-F238E27FC236}">
                <a16:creationId xmlns="" xmlns:a16="http://schemas.microsoft.com/office/drawing/2014/main" id="{5C81FCBF-B334-8A4B-A8BF-6B91C9EAA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076" y="3213100"/>
            <a:ext cx="50403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de-DE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The extremes of teaching</a:t>
            </a:r>
          </a:p>
        </p:txBody>
      </p:sp>
      <p:sp>
        <p:nvSpPr>
          <p:cNvPr id="38927" name="Text Box 15">
            <a:extLst>
              <a:ext uri="{FF2B5EF4-FFF2-40B4-BE49-F238E27FC236}">
                <a16:creationId xmlns="" xmlns:a16="http://schemas.microsoft.com/office/drawing/2014/main" id="{9BA1EC23-9C1B-2845-9B09-407CD3288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3839" y="4005264"/>
            <a:ext cx="28082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2400" b="1">
                <a:latin typeface="Calibri" panose="020F0502020204030204" pitchFamily="34" charset="0"/>
              </a:rPr>
              <a:t>Teacher centred/ student centred</a:t>
            </a:r>
          </a:p>
        </p:txBody>
      </p:sp>
    </p:spTree>
    <p:extLst>
      <p:ext uri="{BB962C8B-B14F-4D97-AF65-F5344CB8AC3E}">
        <p14:creationId xmlns:p14="http://schemas.microsoft.com/office/powerpoint/2010/main" val="147337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/>
      <p:bldP spid="38918" grpId="0"/>
      <p:bldP spid="38919" grpId="0"/>
      <p:bldP spid="38920" grpId="0"/>
      <p:bldP spid="38921" grpId="0"/>
      <p:bldP spid="38922" grpId="0"/>
      <p:bldP spid="38924" grpId="0"/>
      <p:bldP spid="38925" grpId="0"/>
      <p:bldP spid="38926" grpId="0"/>
      <p:bldP spid="389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>
            <a:extLst>
              <a:ext uri="{FF2B5EF4-FFF2-40B4-BE49-F238E27FC236}">
                <a16:creationId xmlns="" xmlns:a16="http://schemas.microsoft.com/office/drawing/2014/main" id="{170DF459-171A-E646-B910-FB6DBF422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853" y="1780674"/>
            <a:ext cx="9782761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de-DE" sz="2400" b="1" dirty="0">
                <a:solidFill>
                  <a:srgbClr val="0000FF"/>
                </a:solidFill>
                <a:latin typeface="Calibri" panose="020F0502020204030204" pitchFamily="34" charset="0"/>
              </a:rPr>
              <a:t>Having specific learning intentions and success criteria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de-DE" sz="2400" b="1" dirty="0">
                <a:solidFill>
                  <a:srgbClr val="0000FF"/>
                </a:solidFill>
                <a:latin typeface="Calibri" panose="020F0502020204030204" pitchFamily="34" charset="0"/>
              </a:rPr>
              <a:t>Setting challenging tasks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de-DE" sz="2400" b="1" dirty="0">
                <a:solidFill>
                  <a:srgbClr val="0000FF"/>
                </a:solidFill>
                <a:latin typeface="Calibri" panose="020F0502020204030204" pitchFamily="34" charset="0"/>
              </a:rPr>
              <a:t>Providing multiple opportunities for deliberative practice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de-DE" sz="2400" b="1" dirty="0">
                <a:solidFill>
                  <a:srgbClr val="0000FF"/>
                </a:solidFill>
                <a:latin typeface="Calibri" panose="020F0502020204030204" pitchFamily="34" charset="0"/>
              </a:rPr>
              <a:t>Knowing when one (teacher and student) is successful in attaining goals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de-DE" sz="2400" b="1" dirty="0">
                <a:solidFill>
                  <a:srgbClr val="0000FF"/>
                </a:solidFill>
                <a:latin typeface="Calibri" panose="020F0502020204030204" pitchFamily="34" charset="0"/>
              </a:rPr>
              <a:t>Understanding the critical role of teaching appropriate learning strategies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de-DE" sz="2400" b="1" dirty="0">
                <a:solidFill>
                  <a:srgbClr val="0000FF"/>
                </a:solidFill>
                <a:latin typeface="Calibri" panose="020F0502020204030204" pitchFamily="34" charset="0"/>
              </a:rPr>
              <a:t>Planning and talking about teaching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de-DE" sz="2400" b="1" dirty="0">
                <a:solidFill>
                  <a:srgbClr val="0000FF"/>
                </a:solidFill>
                <a:latin typeface="Calibri" panose="020F0502020204030204" pitchFamily="34" charset="0"/>
              </a:rPr>
              <a:t>Constantly seeking feedback as to the success of the teaching on the students</a:t>
            </a:r>
          </a:p>
        </p:txBody>
      </p:sp>
      <p:sp>
        <p:nvSpPr>
          <p:cNvPr id="24579" name="Rectangle 6">
            <a:extLst>
              <a:ext uri="{FF2B5EF4-FFF2-40B4-BE49-F238E27FC236}">
                <a16:creationId xmlns="" xmlns:a16="http://schemas.microsoft.com/office/drawing/2014/main" id="{14DE55E2-F92E-D946-9348-72FF51E91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558" y="930442"/>
            <a:ext cx="989505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Teaching associated with student learning </a:t>
            </a:r>
            <a:endParaRPr lang="en-GB" altLang="de-DE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7215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VT4P - Hattie-Study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	Agenda</a:t>
            </a:r>
          </a:p>
          <a:p>
            <a:r>
              <a:rPr lang="de-DE" dirty="0"/>
              <a:t>	</a:t>
            </a:r>
            <a:r>
              <a:rPr lang="de-DE" dirty="0" smtClean="0"/>
              <a:t>	</a:t>
            </a:r>
            <a:r>
              <a:rPr lang="de-DE" dirty="0" err="1" smtClean="0"/>
              <a:t>Introduction</a:t>
            </a:r>
            <a:endParaRPr lang="de-DE" dirty="0"/>
          </a:p>
          <a:p>
            <a:pPr marL="1120775" lvl="1" indent="-457200">
              <a:buAutoNum type="arabicPeriod"/>
            </a:pPr>
            <a:r>
              <a:rPr lang="de-DE" sz="2800" dirty="0" err="1"/>
              <a:t>Preliminary</a:t>
            </a:r>
            <a:r>
              <a:rPr lang="de-DE" sz="2800" dirty="0"/>
              <a:t> </a:t>
            </a:r>
            <a:r>
              <a:rPr lang="de-DE" sz="2800" dirty="0" err="1"/>
              <a:t>Estimate</a:t>
            </a:r>
            <a:endParaRPr lang="de-DE" sz="2800" dirty="0"/>
          </a:p>
          <a:p>
            <a:pPr marL="1120775" lvl="1" indent="-457200">
              <a:buAutoNum type="arabicPeriod"/>
            </a:pPr>
            <a:r>
              <a:rPr lang="de-DE" sz="2800" dirty="0" err="1"/>
              <a:t>Presentation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results</a:t>
            </a:r>
            <a:r>
              <a:rPr lang="de-DE" sz="2800" dirty="0"/>
              <a:t> </a:t>
            </a:r>
          </a:p>
          <a:p>
            <a:pPr marL="1120775" lvl="1" indent="-457200">
              <a:buAutoNum type="arabicPeriod"/>
            </a:pPr>
            <a:r>
              <a:rPr lang="de-DE" sz="2800" dirty="0" err="1"/>
              <a:t>discussion</a:t>
            </a:r>
            <a:r>
              <a:rPr lang="de-DE" sz="2800" dirty="0"/>
              <a:t> </a:t>
            </a:r>
          </a:p>
          <a:p>
            <a:pPr marL="1120775" lvl="1" indent="-457200">
              <a:buAutoNum type="arabicPeriod"/>
            </a:pPr>
            <a:r>
              <a:rPr lang="de-DE" sz="2800" dirty="0" err="1"/>
              <a:t>perspectives</a:t>
            </a:r>
            <a:r>
              <a:rPr lang="de-DE" sz="2800" dirty="0"/>
              <a:t> </a:t>
            </a:r>
          </a:p>
          <a:p>
            <a:pPr marL="1120775" lvl="1" indent="-457200">
              <a:buAutoNum type="arabicPeriod"/>
            </a:pPr>
            <a:r>
              <a:rPr lang="de-DE" sz="2800" dirty="0" err="1"/>
              <a:t>discussion</a:t>
            </a:r>
            <a:r>
              <a:rPr lang="de-DE" sz="2800" dirty="0"/>
              <a:t> </a:t>
            </a:r>
          </a:p>
          <a:p>
            <a:pPr marL="1120775" lvl="1" indent="-457200">
              <a:buAutoNum type="arabicPeriod"/>
            </a:pPr>
            <a:r>
              <a:rPr lang="de-DE" sz="2800" dirty="0" err="1"/>
              <a:t>Conclusions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8557929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Text Box 4">
            <a:extLst>
              <a:ext uri="{FF2B5EF4-FFF2-40B4-BE49-F238E27FC236}">
                <a16:creationId xmlns="" xmlns:a16="http://schemas.microsoft.com/office/drawing/2014/main" id="{2BBF762B-C852-3B43-9F33-29466F0AF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979" y="1668379"/>
            <a:ext cx="9734635" cy="45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de-DE" sz="2000" b="1" dirty="0">
                <a:solidFill>
                  <a:srgbClr val="0000FF"/>
                </a:solidFill>
                <a:latin typeface="Calibri" panose="020F0502020204030204" pitchFamily="34" charset="0"/>
              </a:rPr>
              <a:t>The quality of teaching – as perceived by the students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de-DE" sz="2000" b="1" dirty="0">
                <a:solidFill>
                  <a:srgbClr val="0000FF"/>
                </a:solidFill>
                <a:latin typeface="Calibri" panose="020F0502020204030204" pitchFamily="34" charset="0"/>
              </a:rPr>
              <a:t>Teacher expectations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de-DE" sz="2000" b="1" dirty="0">
                <a:solidFill>
                  <a:srgbClr val="0000FF"/>
                </a:solidFill>
                <a:latin typeface="Calibri" panose="020F0502020204030204" pitchFamily="34" charset="0"/>
              </a:rPr>
              <a:t>Teachers conceptions of teaching, leaning, assessment and the students – this relates to views of whether all students can progress, whether achievement for all is believed in and whether progress is understood and articulated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de-DE" sz="2000" b="1" dirty="0">
                <a:solidFill>
                  <a:srgbClr val="0000FF"/>
                </a:solidFill>
                <a:latin typeface="Calibri" panose="020F0502020204030204" pitchFamily="34" charset="0"/>
              </a:rPr>
              <a:t>Teacher openness – whether teachers are prepared to be surprised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de-DE" sz="2000" b="1" dirty="0">
                <a:solidFill>
                  <a:srgbClr val="0000FF"/>
                </a:solidFill>
                <a:latin typeface="Calibri" panose="020F0502020204030204" pitchFamily="34" charset="0"/>
              </a:rPr>
              <a:t>Classroom climate  having a warm socio-emotional climate in the classroom where errors are not only tolerated but welcome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de-DE" sz="2000" b="1" dirty="0">
                <a:solidFill>
                  <a:srgbClr val="0000FF"/>
                </a:solidFill>
                <a:latin typeface="Calibri" panose="020F0502020204030204" pitchFamily="34" charset="0"/>
              </a:rPr>
              <a:t>A focus on teacher clarity in articulating success criteria and achievements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de-DE" sz="2000" b="1" dirty="0">
                <a:solidFill>
                  <a:srgbClr val="0000FF"/>
                </a:solidFill>
                <a:latin typeface="Calibri" panose="020F0502020204030204" pitchFamily="34" charset="0"/>
              </a:rPr>
              <a:t>A fostering of effort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de-DE" sz="2000" b="1" dirty="0">
                <a:solidFill>
                  <a:srgbClr val="0000FF"/>
                </a:solidFill>
                <a:latin typeface="Calibri" panose="020F0502020204030204" pitchFamily="34" charset="0"/>
              </a:rPr>
              <a:t>The engagement of all students</a:t>
            </a:r>
          </a:p>
        </p:txBody>
      </p:sp>
      <p:sp>
        <p:nvSpPr>
          <p:cNvPr id="26627" name="Rectangle 5">
            <a:extLst>
              <a:ext uri="{FF2B5EF4-FFF2-40B4-BE49-F238E27FC236}">
                <a16:creationId xmlns="" xmlns:a16="http://schemas.microsoft.com/office/drawing/2014/main" id="{F32B57CA-86B6-5146-8AB7-96BF6F06D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642" y="850232"/>
            <a:ext cx="957563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3600" b="1">
                <a:solidFill>
                  <a:srgbClr val="FF0000"/>
                </a:solidFill>
                <a:latin typeface="Calibri" panose="020F0502020204030204" pitchFamily="34" charset="0"/>
              </a:rPr>
              <a:t>Teacher contributions to student learning:</a:t>
            </a:r>
          </a:p>
        </p:txBody>
      </p:sp>
    </p:spTree>
    <p:extLst>
      <p:ext uri="{BB962C8B-B14F-4D97-AF65-F5344CB8AC3E}">
        <p14:creationId xmlns:p14="http://schemas.microsoft.com/office/powerpoint/2010/main" val="19916523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>
            <a:extLst>
              <a:ext uri="{FF2B5EF4-FFF2-40B4-BE49-F238E27FC236}">
                <a16:creationId xmlns="" xmlns:a16="http://schemas.microsoft.com/office/drawing/2014/main" id="{E774C177-643D-FD44-B0F0-B4984E663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853" y="1267326"/>
            <a:ext cx="9782761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de-DE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Can be enabled when</a:t>
            </a:r>
            <a:r>
              <a:rPr lang="en-GB" altLang="de-DE" sz="2400" b="1" dirty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de-DE" sz="2400" b="1" dirty="0">
                <a:solidFill>
                  <a:srgbClr val="0000FF"/>
                </a:solidFill>
                <a:latin typeface="Calibri" panose="020F0502020204030204" pitchFamily="34" charset="0"/>
              </a:rPr>
              <a:t>Teachers can critically reflect on their own teaching using classroom-based evidence</a:t>
            </a:r>
          </a:p>
          <a:p>
            <a:pPr eaLnBrk="1" hangingPunct="1">
              <a:spcBef>
                <a:spcPct val="50000"/>
              </a:spcBef>
            </a:pPr>
            <a:endParaRPr lang="en-GB" altLang="de-DE" sz="2400" b="1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93192" name="Rectangle 8">
            <a:extLst>
              <a:ext uri="{FF2B5EF4-FFF2-40B4-BE49-F238E27FC236}">
                <a16:creationId xmlns="" xmlns:a16="http://schemas.microsoft.com/office/drawing/2014/main" id="{FCB6226A-7BBC-A140-B9C3-C0D28D4D6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853" y="3352800"/>
            <a:ext cx="884613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GB" altLang="de-DE" sz="2400" b="1">
                <a:solidFill>
                  <a:srgbClr val="FF0000"/>
                </a:solidFill>
                <a:latin typeface="Calibri" panose="020F0502020204030204" pitchFamily="34" charset="0"/>
              </a:rPr>
              <a:t>Can be maximised when </a:t>
            </a:r>
          </a:p>
          <a:p>
            <a:pPr eaLnBrk="1" hangingPunct="1"/>
            <a:endParaRPr lang="en-GB" altLang="de-DE" sz="24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en-GB" altLang="de-DE" sz="2400" b="1" dirty="0">
                <a:solidFill>
                  <a:srgbClr val="0000FF"/>
                </a:solidFill>
                <a:latin typeface="Calibri" panose="020F0502020204030204" pitchFamily="34" charset="0"/>
              </a:rPr>
              <a:t>Teachers are in a safe and caring environment among colleagues and talking about their teaching</a:t>
            </a:r>
          </a:p>
        </p:txBody>
      </p:sp>
    </p:spTree>
    <p:extLst>
      <p:ext uri="{BB962C8B-B14F-4D97-AF65-F5344CB8AC3E}">
        <p14:creationId xmlns:p14="http://schemas.microsoft.com/office/powerpoint/2010/main" val="9645566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Line 2">
            <a:extLst>
              <a:ext uri="{FF2B5EF4-FFF2-40B4-BE49-F238E27FC236}">
                <a16:creationId xmlns="" xmlns:a16="http://schemas.microsoft.com/office/drawing/2014/main" id="{811A95D5-0401-9547-B04E-ADEB6F7DA5A6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2314" y="3500438"/>
            <a:ext cx="8207375" cy="0"/>
          </a:xfrm>
          <a:prstGeom prst="line">
            <a:avLst/>
          </a:prstGeom>
          <a:noFill/>
          <a:ln w="5080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0835" name="Text Box 3">
            <a:extLst>
              <a:ext uri="{FF2B5EF4-FFF2-40B4-BE49-F238E27FC236}">
                <a16:creationId xmlns="" xmlns:a16="http://schemas.microsoft.com/office/drawing/2014/main" id="{1AC2CE24-BCCB-BF4A-802D-91478BCAC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27813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2400" b="1">
                <a:latin typeface="Calibri" panose="020F0502020204030204" pitchFamily="34" charset="0"/>
              </a:rPr>
              <a:t>Didactic</a:t>
            </a:r>
          </a:p>
        </p:txBody>
      </p:sp>
      <p:sp>
        <p:nvSpPr>
          <p:cNvPr id="120836" name="Text Box 4">
            <a:extLst>
              <a:ext uri="{FF2B5EF4-FFF2-40B4-BE49-F238E27FC236}">
                <a16:creationId xmlns="" xmlns:a16="http://schemas.microsoft.com/office/drawing/2014/main" id="{5266021C-CA17-204D-BE51-D26644BCD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2851" y="2781300"/>
            <a:ext cx="1655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2400" b="1">
                <a:latin typeface="Calibri" panose="020F0502020204030204" pitchFamily="34" charset="0"/>
              </a:rPr>
              <a:t>Facilitator</a:t>
            </a:r>
          </a:p>
        </p:txBody>
      </p:sp>
      <p:sp>
        <p:nvSpPr>
          <p:cNvPr id="120837" name="Text Box 5">
            <a:extLst>
              <a:ext uri="{FF2B5EF4-FFF2-40B4-BE49-F238E27FC236}">
                <a16:creationId xmlns="" xmlns:a16="http://schemas.microsoft.com/office/drawing/2014/main" id="{4B1292B9-6DC9-864C-9042-59B0E3B97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3716339"/>
            <a:ext cx="136683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2400" b="1">
                <a:latin typeface="Calibri" panose="020F0502020204030204" pitchFamily="34" charset="0"/>
              </a:rPr>
              <a:t>Stand and deliver</a:t>
            </a:r>
          </a:p>
        </p:txBody>
      </p:sp>
      <p:sp>
        <p:nvSpPr>
          <p:cNvPr id="120838" name="Text Box 6">
            <a:extLst>
              <a:ext uri="{FF2B5EF4-FFF2-40B4-BE49-F238E27FC236}">
                <a16:creationId xmlns="" xmlns:a16="http://schemas.microsoft.com/office/drawing/2014/main" id="{C7930654-B87A-2643-88FD-A75C4C166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2850" y="3789364"/>
            <a:ext cx="15113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2400" b="1">
                <a:latin typeface="Calibri" panose="020F0502020204030204" pitchFamily="34" charset="0"/>
              </a:rPr>
              <a:t>Organises resources</a:t>
            </a:r>
          </a:p>
        </p:txBody>
      </p:sp>
      <p:sp>
        <p:nvSpPr>
          <p:cNvPr id="120839" name="Text Box 7">
            <a:extLst>
              <a:ext uri="{FF2B5EF4-FFF2-40B4-BE49-F238E27FC236}">
                <a16:creationId xmlns="" xmlns:a16="http://schemas.microsoft.com/office/drawing/2014/main" id="{27DE6A01-4C63-AF4E-91A8-7628E9F38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5084764"/>
            <a:ext cx="100806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2400" b="1">
                <a:latin typeface="Calibri" panose="020F0502020204030204" pitchFamily="34" charset="0"/>
              </a:rPr>
              <a:t>Sage on the stage</a:t>
            </a:r>
          </a:p>
        </p:txBody>
      </p:sp>
      <p:sp>
        <p:nvSpPr>
          <p:cNvPr id="120840" name="Text Box 8">
            <a:extLst>
              <a:ext uri="{FF2B5EF4-FFF2-40B4-BE49-F238E27FC236}">
                <a16:creationId xmlns="" xmlns:a16="http://schemas.microsoft.com/office/drawing/2014/main" id="{2732A71A-9D98-AF4D-A82D-4FB488412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1626" y="5013326"/>
            <a:ext cx="100806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2400" b="1">
                <a:latin typeface="Calibri" panose="020F0502020204030204" pitchFamily="34" charset="0"/>
              </a:rPr>
              <a:t>Guide on the side</a:t>
            </a:r>
          </a:p>
        </p:txBody>
      </p:sp>
      <p:sp>
        <p:nvSpPr>
          <p:cNvPr id="120841" name="Line 9">
            <a:extLst>
              <a:ext uri="{FF2B5EF4-FFF2-40B4-BE49-F238E27FC236}">
                <a16:creationId xmlns="" xmlns:a16="http://schemas.microsoft.com/office/drawing/2014/main" id="{FA685F30-DD5F-ED42-9C76-DBDB0EEFAF9F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4337" y="2053389"/>
            <a:ext cx="16126" cy="1232737"/>
          </a:xfrm>
          <a:prstGeom prst="line">
            <a:avLst/>
          </a:prstGeom>
          <a:noFill/>
          <a:ln w="19050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0842" name="Text Box 10">
            <a:extLst>
              <a:ext uri="{FF2B5EF4-FFF2-40B4-BE49-F238E27FC236}">
                <a16:creationId xmlns="" xmlns:a16="http://schemas.microsoft.com/office/drawing/2014/main" id="{DF63D58D-245B-F544-8544-2B3A683F7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4200" y="1078723"/>
            <a:ext cx="19446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2400" b="1">
                <a:solidFill>
                  <a:srgbClr val="0000FF"/>
                </a:solidFill>
                <a:latin typeface="Calibri" panose="020F0502020204030204" pitchFamily="34" charset="0"/>
              </a:rPr>
              <a:t>Activist teaching</a:t>
            </a:r>
          </a:p>
        </p:txBody>
      </p:sp>
      <p:sp>
        <p:nvSpPr>
          <p:cNvPr id="120844" name="Text Box 12">
            <a:extLst>
              <a:ext uri="{FF2B5EF4-FFF2-40B4-BE49-F238E27FC236}">
                <a16:creationId xmlns="" xmlns:a16="http://schemas.microsoft.com/office/drawing/2014/main" id="{FF3BEA37-ED1C-6A4F-9A09-2D57F993B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076" y="3213100"/>
            <a:ext cx="50403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de-DE" sz="3200" b="1">
                <a:solidFill>
                  <a:schemeClr val="bg1"/>
                </a:solidFill>
                <a:latin typeface="Calibri" panose="020F0502020204030204" pitchFamily="34" charset="0"/>
              </a:rPr>
              <a:t>The extremes of teaching</a:t>
            </a:r>
          </a:p>
        </p:txBody>
      </p:sp>
      <p:sp>
        <p:nvSpPr>
          <p:cNvPr id="120846" name="Text Box 14">
            <a:extLst>
              <a:ext uri="{FF2B5EF4-FFF2-40B4-BE49-F238E27FC236}">
                <a16:creationId xmlns="" xmlns:a16="http://schemas.microsoft.com/office/drawing/2014/main" id="{3B3BE59C-C853-6443-B630-47DFCF49B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5275" y="4076701"/>
            <a:ext cx="19446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2400" b="1">
                <a:solidFill>
                  <a:srgbClr val="0000FF"/>
                </a:solidFill>
                <a:latin typeface="Calibri" panose="020F0502020204030204" pitchFamily="34" charset="0"/>
              </a:rPr>
              <a:t>Teaching as intervention</a:t>
            </a:r>
          </a:p>
        </p:txBody>
      </p:sp>
    </p:spTree>
    <p:extLst>
      <p:ext uri="{BB962C8B-B14F-4D97-AF65-F5344CB8AC3E}">
        <p14:creationId xmlns:p14="http://schemas.microsoft.com/office/powerpoint/2010/main" val="31835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/>
      <p:bldP spid="120836" grpId="0"/>
      <p:bldP spid="120837" grpId="0"/>
      <p:bldP spid="120838" grpId="0"/>
      <p:bldP spid="120839" grpId="0"/>
      <p:bldP spid="120840" grpId="0"/>
      <p:bldP spid="120842" grpId="0"/>
      <p:bldP spid="120844" grpId="0"/>
      <p:bldP spid="12084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92081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itle 1"/>
          <p:cNvSpPr txBox="1">
            <a:spLocks/>
          </p:cNvSpPr>
          <p:nvPr/>
        </p:nvSpPr>
        <p:spPr bwMode="auto">
          <a:xfrm>
            <a:off x="689811" y="965285"/>
            <a:ext cx="94488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NZ" sz="28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MINDFRAME 1 of 8    </a:t>
            </a:r>
            <a:r>
              <a:rPr lang="en-NZ" sz="2800" b="1" dirty="0">
                <a:solidFill>
                  <a:srgbClr val="002060"/>
                </a:solidFill>
                <a:cs typeface="Calibri" pitchFamily="34" charset="0"/>
              </a:rPr>
              <a:t>Teachers/leaders as evaluators</a:t>
            </a:r>
            <a:endParaRPr lang="en-US" sz="2800" b="1" dirty="0">
              <a:solidFill>
                <a:srgbClr val="002060"/>
              </a:solidFill>
              <a:cs typeface="Calibri" pitchFamily="34" charset="0"/>
            </a:endParaRPr>
          </a:p>
        </p:txBody>
      </p:sp>
      <p:sp>
        <p:nvSpPr>
          <p:cNvPr id="37892" name="TextBox 3"/>
          <p:cNvSpPr txBox="1">
            <a:spLocks noChangeArrowheads="1"/>
          </p:cNvSpPr>
          <p:nvPr/>
        </p:nvSpPr>
        <p:spPr bwMode="auto">
          <a:xfrm>
            <a:off x="689811" y="1684422"/>
            <a:ext cx="10988842" cy="5678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b="1" dirty="0">
                <a:latin typeface="Calibri" pitchFamily="34" charset="0"/>
              </a:rPr>
              <a:t>A disposition to asking …</a:t>
            </a:r>
            <a:r>
              <a:rPr lang="en-US" dirty="0">
                <a:latin typeface="Calibri" pitchFamily="34" charset="0"/>
              </a:rPr>
              <a:t>	</a:t>
            </a:r>
          </a:p>
          <a:p>
            <a:pPr marL="457200" indent="-457200" eaLnBrk="1" hangingPunct="1">
              <a:lnSpc>
                <a:spcPct val="150000"/>
              </a:lnSpc>
              <a:buClr>
                <a:srgbClr val="00B0F0"/>
              </a:buClr>
              <a:buSzPct val="100000"/>
              <a:buFont typeface="Arial" charset="0"/>
              <a:buChar char="•"/>
            </a:pPr>
            <a:r>
              <a:rPr lang="en-US" sz="2800" dirty="0">
                <a:latin typeface="Calibri" pitchFamily="34" charset="0"/>
              </a:rPr>
              <a:t>How do I know this is working?</a:t>
            </a:r>
          </a:p>
          <a:p>
            <a:pPr marL="457200" indent="-457200" eaLnBrk="1" hangingPunct="1">
              <a:lnSpc>
                <a:spcPct val="150000"/>
              </a:lnSpc>
              <a:buClr>
                <a:srgbClr val="00B0F0"/>
              </a:buClr>
              <a:buSzPct val="100000"/>
              <a:buFont typeface="Arial" charset="0"/>
              <a:buChar char="•"/>
            </a:pPr>
            <a:r>
              <a:rPr lang="en-US" sz="2800" dirty="0">
                <a:latin typeface="Calibri" pitchFamily="34" charset="0"/>
              </a:rPr>
              <a:t>How can I compare ‘this’ with ‘that’?</a:t>
            </a:r>
          </a:p>
          <a:p>
            <a:pPr marL="457200" indent="-457200" eaLnBrk="1" hangingPunct="1">
              <a:lnSpc>
                <a:spcPct val="150000"/>
              </a:lnSpc>
              <a:buClr>
                <a:srgbClr val="00B0F0"/>
              </a:buClr>
              <a:buSzPct val="100000"/>
              <a:buFont typeface="Arial" charset="0"/>
              <a:buChar char="•"/>
            </a:pPr>
            <a:r>
              <a:rPr lang="en-US" sz="2800" dirty="0">
                <a:latin typeface="Calibri" pitchFamily="34" charset="0"/>
              </a:rPr>
              <a:t>What is the merit and worth of this influence on learning?</a:t>
            </a:r>
          </a:p>
          <a:p>
            <a:pPr marL="457200" indent="-457200" eaLnBrk="1" hangingPunct="1">
              <a:lnSpc>
                <a:spcPct val="150000"/>
              </a:lnSpc>
              <a:buClr>
                <a:srgbClr val="00B0F0"/>
              </a:buClr>
              <a:buSzPct val="100000"/>
              <a:buFont typeface="Arial" charset="0"/>
              <a:buChar char="•"/>
            </a:pPr>
            <a:r>
              <a:rPr lang="en-US" sz="2800" dirty="0">
                <a:latin typeface="Calibri" pitchFamily="34" charset="0"/>
              </a:rPr>
              <a:t>What is the magnitude of the effect?</a:t>
            </a:r>
          </a:p>
          <a:p>
            <a:pPr marL="457200" indent="-457200" eaLnBrk="1" hangingPunct="1">
              <a:lnSpc>
                <a:spcPct val="150000"/>
              </a:lnSpc>
              <a:buClr>
                <a:srgbClr val="00B0F0"/>
              </a:buClr>
              <a:buSzPct val="100000"/>
              <a:buFont typeface="Arial" charset="0"/>
              <a:buChar char="•"/>
            </a:pPr>
            <a:r>
              <a:rPr lang="en-US" sz="2800" dirty="0">
                <a:latin typeface="Calibri" pitchFamily="34" charset="0"/>
              </a:rPr>
              <a:t>What evidence would convince you that you are wrong?</a:t>
            </a:r>
          </a:p>
          <a:p>
            <a:pPr marL="457200" indent="-457200" eaLnBrk="1" hangingPunct="1">
              <a:lnSpc>
                <a:spcPct val="150000"/>
              </a:lnSpc>
              <a:buClr>
                <a:srgbClr val="00B0F0"/>
              </a:buClr>
              <a:buSzPct val="100000"/>
              <a:buFont typeface="Arial" charset="0"/>
              <a:buChar char="•"/>
            </a:pPr>
            <a:r>
              <a:rPr lang="en-US" sz="2800" dirty="0">
                <a:latin typeface="Calibri" pitchFamily="34" charset="0"/>
              </a:rPr>
              <a:t>Where have you seen this practice installed so that it produces effective results?</a:t>
            </a:r>
          </a:p>
          <a:p>
            <a:pPr eaLnBrk="1" hangingPunct="1">
              <a:lnSpc>
                <a:spcPct val="150000"/>
              </a:lnSpc>
            </a:pPr>
            <a:r>
              <a:rPr lang="en-US" sz="1800" dirty="0">
                <a:latin typeface="Calibri" pitchFamily="34" charset="0"/>
              </a:rPr>
              <a:t>	</a:t>
            </a:r>
          </a:p>
          <a:p>
            <a:pPr eaLnBrk="1" hangingPunct="1"/>
            <a:r>
              <a:rPr lang="en-US" sz="1800" dirty="0">
                <a:latin typeface="Calibri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7660829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732295" y="3386237"/>
            <a:ext cx="3864922" cy="1584595"/>
          </a:xfrm>
        </p:spPr>
        <p:txBody>
          <a:bodyPr/>
          <a:lstStyle/>
          <a:p>
            <a:r>
              <a:rPr lang="de-DE" dirty="0"/>
              <a:t>Do </a:t>
            </a:r>
            <a:r>
              <a:rPr lang="de-DE" dirty="0" err="1"/>
              <a:t>not</a:t>
            </a:r>
            <a:r>
              <a:rPr lang="de-DE" dirty="0"/>
              <a:t> </a:t>
            </a:r>
            <a:r>
              <a:rPr lang="de-DE" dirty="0" err="1"/>
              <a:t>blame</a:t>
            </a:r>
            <a:r>
              <a:rPr lang="de-DE" dirty="0"/>
              <a:t> </a:t>
            </a:r>
            <a:r>
              <a:rPr lang="de-DE" dirty="0" err="1"/>
              <a:t>students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753979" y="2085474"/>
            <a:ext cx="9496926" cy="4625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600"/>
              </a:spcAft>
              <a:buFont typeface="Arial"/>
              <a:buChar char="•"/>
            </a:pPr>
            <a:r>
              <a:rPr lang="de-DE" sz="2200" dirty="0"/>
              <a:t>All </a:t>
            </a:r>
            <a:r>
              <a:rPr lang="de-DE" sz="2200" dirty="0" err="1"/>
              <a:t>students</a:t>
            </a:r>
            <a:r>
              <a:rPr lang="de-DE" sz="2200" dirty="0"/>
              <a:t> </a:t>
            </a:r>
            <a:r>
              <a:rPr lang="de-DE" sz="2200" dirty="0" err="1"/>
              <a:t>can</a:t>
            </a:r>
            <a:r>
              <a:rPr lang="de-DE" sz="2200" dirty="0"/>
              <a:t> </a:t>
            </a:r>
            <a:r>
              <a:rPr lang="de-DE" sz="2200" dirty="0" err="1"/>
              <a:t>be</a:t>
            </a:r>
            <a:r>
              <a:rPr lang="de-DE" sz="2200" dirty="0"/>
              <a:t> </a:t>
            </a:r>
            <a:r>
              <a:rPr lang="de-DE" sz="2200" dirty="0" err="1"/>
              <a:t>challenged</a:t>
            </a:r>
            <a:endParaRPr lang="de-DE" sz="2200" dirty="0"/>
          </a:p>
          <a:p>
            <a:pPr marL="355600" indent="-355600">
              <a:lnSpc>
                <a:spcPct val="150000"/>
              </a:lnSpc>
              <a:spcAft>
                <a:spcPts val="600"/>
              </a:spcAft>
              <a:buFont typeface="Arial"/>
              <a:buChar char="•"/>
            </a:pPr>
            <a:r>
              <a:rPr lang="de-DE" sz="2200" dirty="0" err="1"/>
              <a:t>Strategies</a:t>
            </a:r>
            <a:r>
              <a:rPr lang="de-DE" sz="2200" dirty="0"/>
              <a:t> </a:t>
            </a:r>
            <a:r>
              <a:rPr lang="de-DE" sz="2200" dirty="0" err="1"/>
              <a:t>not</a:t>
            </a:r>
            <a:r>
              <a:rPr lang="de-DE" sz="2200" dirty="0"/>
              <a:t> </a:t>
            </a:r>
            <a:r>
              <a:rPr lang="de-DE" sz="2200" dirty="0" err="1"/>
              <a:t>styles</a:t>
            </a:r>
            <a:endParaRPr lang="de-DE" sz="2200" dirty="0"/>
          </a:p>
          <a:p>
            <a:pPr marL="355600" indent="-355600">
              <a:lnSpc>
                <a:spcPct val="150000"/>
              </a:lnSpc>
              <a:spcAft>
                <a:spcPts val="600"/>
              </a:spcAft>
              <a:buFont typeface="Arial"/>
              <a:buChar char="•"/>
            </a:pPr>
            <a:r>
              <a:rPr lang="de-DE" sz="2200" dirty="0" err="1"/>
              <a:t>Develop</a:t>
            </a:r>
            <a:r>
              <a:rPr lang="de-DE" sz="2200" dirty="0"/>
              <a:t> high </a:t>
            </a:r>
            <a:r>
              <a:rPr lang="de-DE" sz="2200" dirty="0" err="1"/>
              <a:t>student</a:t>
            </a:r>
            <a:r>
              <a:rPr lang="de-DE" sz="2200" dirty="0"/>
              <a:t> </a:t>
            </a:r>
            <a:r>
              <a:rPr lang="de-DE" sz="2200" dirty="0" err="1"/>
              <a:t>expectations</a:t>
            </a:r>
            <a:endParaRPr lang="de-DE" sz="2200" dirty="0"/>
          </a:p>
          <a:p>
            <a:pPr marL="355600" indent="-355600">
              <a:lnSpc>
                <a:spcPct val="150000"/>
              </a:lnSpc>
              <a:spcAft>
                <a:spcPts val="600"/>
              </a:spcAft>
              <a:buFont typeface="Arial"/>
              <a:buChar char="•"/>
            </a:pPr>
            <a:r>
              <a:rPr lang="de-DE" sz="2200" dirty="0" err="1"/>
              <a:t>Enhance</a:t>
            </a:r>
            <a:r>
              <a:rPr lang="de-DE" sz="2200" dirty="0"/>
              <a:t> </a:t>
            </a:r>
            <a:r>
              <a:rPr lang="de-DE" sz="2200" dirty="0" err="1"/>
              <a:t>help</a:t>
            </a:r>
            <a:r>
              <a:rPr lang="de-DE" sz="2200" dirty="0"/>
              <a:t> </a:t>
            </a:r>
            <a:r>
              <a:rPr lang="de-DE" sz="2200" dirty="0" err="1"/>
              <a:t>seeking</a:t>
            </a:r>
            <a:endParaRPr lang="de-DE" sz="2200" dirty="0"/>
          </a:p>
          <a:p>
            <a:pPr marL="355600" indent="-355600">
              <a:lnSpc>
                <a:spcPct val="150000"/>
              </a:lnSpc>
              <a:spcAft>
                <a:spcPts val="600"/>
              </a:spcAft>
              <a:buFont typeface="Arial"/>
              <a:buChar char="•"/>
            </a:pPr>
            <a:r>
              <a:rPr lang="de-DE" sz="2200" dirty="0" err="1"/>
              <a:t>Develop</a:t>
            </a:r>
            <a:r>
              <a:rPr lang="de-DE" sz="2200" dirty="0"/>
              <a:t> </a:t>
            </a:r>
            <a:r>
              <a:rPr lang="de-DE" sz="2200" dirty="0" err="1"/>
              <a:t>assessment</a:t>
            </a:r>
            <a:r>
              <a:rPr lang="de-DE" sz="2200" dirty="0"/>
              <a:t> </a:t>
            </a:r>
            <a:r>
              <a:rPr lang="de-DE" sz="2200" dirty="0" err="1"/>
              <a:t>capable</a:t>
            </a:r>
            <a:r>
              <a:rPr lang="de-DE" sz="2200" dirty="0"/>
              <a:t> </a:t>
            </a:r>
            <a:r>
              <a:rPr lang="de-DE" sz="2200" dirty="0" err="1"/>
              <a:t>students</a:t>
            </a:r>
            <a:endParaRPr lang="de-DE" sz="2200" dirty="0"/>
          </a:p>
          <a:p>
            <a:pPr marL="355600" indent="-355600">
              <a:lnSpc>
                <a:spcPct val="150000"/>
              </a:lnSpc>
              <a:spcAft>
                <a:spcPts val="600"/>
              </a:spcAft>
              <a:buFont typeface="Arial"/>
              <a:buChar char="•"/>
            </a:pPr>
            <a:r>
              <a:rPr lang="de-DE" sz="2200" dirty="0" err="1"/>
              <a:t>The</a:t>
            </a:r>
            <a:r>
              <a:rPr lang="de-DE" sz="2200" dirty="0"/>
              <a:t> power of </a:t>
            </a:r>
            <a:r>
              <a:rPr lang="de-DE" sz="2200" dirty="0" err="1"/>
              <a:t>developing</a:t>
            </a:r>
            <a:r>
              <a:rPr lang="de-DE" sz="2200" dirty="0"/>
              <a:t> </a:t>
            </a:r>
            <a:r>
              <a:rPr lang="de-DE" sz="2200" dirty="0" err="1"/>
              <a:t>peer</a:t>
            </a:r>
            <a:r>
              <a:rPr lang="de-DE" sz="2200" dirty="0"/>
              <a:t> </a:t>
            </a:r>
            <a:r>
              <a:rPr lang="de-DE" sz="2200" dirty="0" err="1"/>
              <a:t>interactions</a:t>
            </a:r>
            <a:endParaRPr lang="de-DE" sz="2200" dirty="0"/>
          </a:p>
          <a:p>
            <a:pPr marL="355600" indent="-355600">
              <a:lnSpc>
                <a:spcPct val="150000"/>
              </a:lnSpc>
              <a:spcAft>
                <a:spcPts val="600"/>
              </a:spcAft>
              <a:buFont typeface="Arial"/>
              <a:buChar char="•"/>
            </a:pPr>
            <a:r>
              <a:rPr lang="de-DE" sz="2200" dirty="0" err="1"/>
              <a:t>The</a:t>
            </a:r>
            <a:r>
              <a:rPr lang="de-DE" sz="2200" dirty="0"/>
              <a:t> power of </a:t>
            </a:r>
            <a:r>
              <a:rPr lang="de-DE" sz="2200" dirty="0" err="1"/>
              <a:t>critique/error/feedback</a:t>
            </a:r>
            <a:endParaRPr lang="de-DE" sz="2200" dirty="0"/>
          </a:p>
          <a:p>
            <a:pPr marL="355600" indent="-355600">
              <a:lnSpc>
                <a:spcPct val="150000"/>
              </a:lnSpc>
              <a:spcAft>
                <a:spcPts val="600"/>
              </a:spcAft>
              <a:buFont typeface="Arial"/>
              <a:buChar char="•"/>
            </a:pPr>
            <a:r>
              <a:rPr lang="de-DE" sz="2200" dirty="0" err="1"/>
              <a:t>Self-regulations</a:t>
            </a:r>
            <a:r>
              <a:rPr lang="de-DE" sz="2200" dirty="0"/>
              <a:t> and </a:t>
            </a:r>
            <a:r>
              <a:rPr lang="de-DE" sz="2200" dirty="0" err="1"/>
              <a:t>seeing</a:t>
            </a:r>
            <a:r>
              <a:rPr lang="de-DE" sz="2200" dirty="0"/>
              <a:t> </a:t>
            </a:r>
            <a:r>
              <a:rPr lang="de-DE" sz="2200" dirty="0" err="1"/>
              <a:t>students</a:t>
            </a:r>
            <a:r>
              <a:rPr lang="de-DE" sz="2200" dirty="0"/>
              <a:t> as </a:t>
            </a:r>
            <a:r>
              <a:rPr lang="de-DE" sz="2200" dirty="0" err="1"/>
              <a:t>teachers</a:t>
            </a:r>
            <a:endParaRPr lang="de-DE" sz="2200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24417" y="970150"/>
            <a:ext cx="10817224" cy="954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NZ" sz="28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MINDFRAME 2 of 8   -  </a:t>
            </a:r>
            <a:r>
              <a:rPr lang="en-NZ" sz="2800" b="1" dirty="0">
                <a:solidFill>
                  <a:srgbClr val="002060"/>
                </a:solidFill>
                <a:cs typeface="Calibri" pitchFamily="34" charset="0"/>
              </a:rPr>
              <a:t>it’s about the teacher’s /leader’s </a:t>
            </a:r>
            <a:r>
              <a:rPr lang="en-NZ" sz="2800" b="1" dirty="0" err="1">
                <a:solidFill>
                  <a:srgbClr val="002060"/>
                </a:solidFill>
                <a:cs typeface="Calibri" pitchFamily="34" charset="0"/>
              </a:rPr>
              <a:t>mindset</a:t>
            </a:r>
            <a:r>
              <a:rPr lang="en-NZ" sz="2800" b="1" dirty="0">
                <a:solidFill>
                  <a:srgbClr val="002060"/>
                </a:solidFill>
                <a:cs typeface="Calibri" pitchFamily="34" charset="0"/>
              </a:rPr>
              <a:t>, not the kids</a:t>
            </a:r>
            <a:r>
              <a:rPr lang="en-NZ" sz="28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NZ" sz="28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4018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MINDFRAME 3 of 8    </a:t>
            </a:r>
            <a:r>
              <a:rPr lang="en-NZ" b="1" dirty="0">
                <a:solidFill>
                  <a:srgbClr val="002060"/>
                </a:solidFill>
                <a:cs typeface="Calibri" pitchFamily="34" charset="0"/>
              </a:rPr>
              <a:t>teachers/leaders as </a:t>
            </a:r>
            <a:r>
              <a:rPr lang="en-NZ" b="1" dirty="0" smtClean="0">
                <a:solidFill>
                  <a:schemeClr val="accent2">
                    <a:lumMod val="75000"/>
                  </a:schemeClr>
                </a:solidFill>
                <a:cs typeface="Calibri" pitchFamily="34" charset="0"/>
              </a:rPr>
              <a:t>CHANGE </a:t>
            </a:r>
            <a:r>
              <a:rPr lang="en-NZ" b="1" dirty="0">
                <a:solidFill>
                  <a:schemeClr val="accent2">
                    <a:lumMod val="75000"/>
                  </a:schemeClr>
                </a:solidFill>
                <a:cs typeface="Calibri" pitchFamily="34" charset="0"/>
              </a:rPr>
              <a:t>AGENTS</a:t>
            </a:r>
            <a:r>
              <a:rPr lang="en-NZ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de-DE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624417" y="1796715"/>
            <a:ext cx="10685267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de-DE" sz="2400" dirty="0" err="1"/>
              <a:t>Achievement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changeable</a:t>
            </a:r>
            <a:r>
              <a:rPr lang="de-DE" sz="2400" dirty="0"/>
              <a:t> and </a:t>
            </a:r>
            <a:r>
              <a:rPr lang="de-DE" sz="2400" dirty="0" err="1"/>
              <a:t>enhanceable</a:t>
            </a:r>
            <a:r>
              <a:rPr lang="de-DE" sz="2400" dirty="0"/>
              <a:t> vs. </a:t>
            </a:r>
            <a:r>
              <a:rPr lang="de-DE" sz="2400" dirty="0" err="1"/>
              <a:t>immutable</a:t>
            </a:r>
            <a:r>
              <a:rPr lang="de-DE" sz="2400" dirty="0"/>
              <a:t> and </a:t>
            </a:r>
            <a:r>
              <a:rPr lang="de-DE" sz="2400" dirty="0" err="1"/>
              <a:t>fixed</a:t>
            </a:r>
            <a:endParaRPr lang="de-DE" sz="2400" dirty="0"/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de-DE" sz="2400" dirty="0" err="1"/>
              <a:t>Teaching</a:t>
            </a:r>
            <a:r>
              <a:rPr lang="de-DE" sz="2400" dirty="0"/>
              <a:t> as an </a:t>
            </a:r>
            <a:r>
              <a:rPr lang="de-DE" sz="2400" dirty="0" err="1"/>
              <a:t>enabler</a:t>
            </a:r>
            <a:r>
              <a:rPr lang="de-DE" sz="2400" dirty="0"/>
              <a:t> </a:t>
            </a:r>
            <a:r>
              <a:rPr lang="de-DE" sz="2400" dirty="0" err="1"/>
              <a:t>not</a:t>
            </a:r>
            <a:r>
              <a:rPr lang="de-DE" sz="2400" dirty="0"/>
              <a:t> a </a:t>
            </a:r>
            <a:r>
              <a:rPr lang="de-DE" sz="2400" dirty="0" err="1"/>
              <a:t>barrier</a:t>
            </a:r>
            <a:endParaRPr lang="de-DE" sz="2400" dirty="0"/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de-DE" sz="2400" dirty="0" err="1"/>
              <a:t>Engage</a:t>
            </a:r>
            <a:r>
              <a:rPr lang="de-DE" sz="2400" dirty="0"/>
              <a:t> in </a:t>
            </a:r>
            <a:r>
              <a:rPr lang="de-DE" sz="2400" dirty="0" err="1"/>
              <a:t>the</a:t>
            </a:r>
            <a:r>
              <a:rPr lang="de-DE" sz="2400" dirty="0"/>
              <a:t> total </a:t>
            </a:r>
            <a:r>
              <a:rPr lang="de-DE" sz="2400" dirty="0" err="1"/>
              <a:t>learning</a:t>
            </a:r>
            <a:r>
              <a:rPr lang="de-DE" sz="2400" dirty="0"/>
              <a:t> and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de-DE" sz="2400" dirty="0" err="1"/>
              <a:t>not</a:t>
            </a:r>
            <a:r>
              <a:rPr lang="de-DE" sz="2400" dirty="0"/>
              <a:t> </a:t>
            </a:r>
            <a:r>
              <a:rPr lang="de-DE" sz="2400" dirty="0" err="1"/>
              <a:t>break</a:t>
            </a:r>
            <a:r>
              <a:rPr lang="de-DE" sz="2400" dirty="0"/>
              <a:t> </a:t>
            </a:r>
            <a:r>
              <a:rPr lang="de-DE" sz="2400" dirty="0" err="1"/>
              <a:t>into</a:t>
            </a:r>
            <a:r>
              <a:rPr lang="de-DE" sz="2400" dirty="0"/>
              <a:t> </a:t>
            </a:r>
            <a:r>
              <a:rPr lang="de-DE" sz="2400" dirty="0" err="1"/>
              <a:t>steps</a:t>
            </a:r>
            <a:r>
              <a:rPr lang="de-DE" sz="2400" dirty="0"/>
              <a:t> and </a:t>
            </a:r>
            <a:r>
              <a:rPr lang="de-DE" sz="2400" dirty="0" err="1"/>
              <a:t>chunks</a:t>
            </a:r>
            <a:endParaRPr lang="de-DE" sz="2400" dirty="0"/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de-DE" sz="2400" dirty="0" err="1"/>
              <a:t>The</a:t>
            </a:r>
            <a:r>
              <a:rPr lang="de-DE" sz="2400" dirty="0"/>
              <a:t> Power of </a:t>
            </a:r>
            <a:r>
              <a:rPr lang="de-DE" sz="2400" dirty="0" err="1"/>
              <a:t>learning</a:t>
            </a:r>
            <a:r>
              <a:rPr lang="de-DE" sz="2400" dirty="0"/>
              <a:t> </a:t>
            </a:r>
            <a:r>
              <a:rPr lang="de-DE" sz="2400" dirty="0" err="1"/>
              <a:t>intentions</a:t>
            </a:r>
            <a:endParaRPr lang="de-DE" sz="2400" dirty="0"/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de-DE" sz="2400" dirty="0" err="1"/>
              <a:t>The</a:t>
            </a:r>
            <a:r>
              <a:rPr lang="de-DE" sz="2400" dirty="0"/>
              <a:t> Power of </a:t>
            </a:r>
            <a:r>
              <a:rPr lang="de-DE" sz="2400" dirty="0" err="1"/>
              <a:t>success</a:t>
            </a:r>
            <a:r>
              <a:rPr lang="de-DE" sz="2400" dirty="0"/>
              <a:t> </a:t>
            </a:r>
            <a:r>
              <a:rPr lang="de-DE" sz="2400" dirty="0" err="1"/>
              <a:t>criteria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7350452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4"/>
          <p:cNvSpPr>
            <a:spLocks noGrp="1"/>
          </p:cNvSpPr>
          <p:nvPr>
            <p:ph idx="1"/>
          </p:nvPr>
        </p:nvSpPr>
        <p:spPr>
          <a:xfrm>
            <a:off x="624418" y="2433054"/>
            <a:ext cx="10875433" cy="4319587"/>
          </a:xfrm>
        </p:spPr>
        <p:txBody>
          <a:bodyPr/>
          <a:lstStyle/>
          <a:p>
            <a:pPr eaLnBrk="1" hangingPunct="1"/>
            <a:r>
              <a:rPr lang="en-US" dirty="0"/>
              <a:t>Feedback is </a:t>
            </a:r>
            <a:endParaRPr lang="en-US" dirty="0" smtClean="0"/>
          </a:p>
          <a:p>
            <a:pPr marL="342900" indent="-342900" eaLnBrk="1" hangingPunct="1">
              <a:buFont typeface="Arial" charset="0"/>
              <a:buChar char="•"/>
            </a:pPr>
            <a:r>
              <a:rPr lang="en-US" dirty="0" smtClean="0"/>
              <a:t>information </a:t>
            </a:r>
            <a:r>
              <a:rPr lang="en-US" dirty="0"/>
              <a:t>provided by an agent (e.g., teacher, peer, book, parent, self/experience) </a:t>
            </a:r>
            <a:endParaRPr lang="en-US" dirty="0" smtClean="0"/>
          </a:p>
          <a:p>
            <a:pPr marL="342900" indent="-342900" eaLnBrk="1" hangingPunct="1">
              <a:buFont typeface="Arial" charset="0"/>
              <a:buChar char="•"/>
            </a:pPr>
            <a:r>
              <a:rPr lang="en-US" dirty="0" smtClean="0"/>
              <a:t>regarding </a:t>
            </a:r>
            <a:r>
              <a:rPr lang="en-US" dirty="0"/>
              <a:t>aspects of one’s performance or understanding. </a:t>
            </a:r>
          </a:p>
          <a:p>
            <a:pPr marL="342900" indent="-342900" eaLnBrk="1" hangingPunct="1">
              <a:buFont typeface="Arial" charset="0"/>
              <a:buChar char="•"/>
            </a:pPr>
            <a:endParaRPr lang="en-US" dirty="0"/>
          </a:p>
        </p:txBody>
      </p:sp>
      <p:sp>
        <p:nvSpPr>
          <p:cNvPr id="44036" name="Title 1"/>
          <p:cNvSpPr txBox="1">
            <a:spLocks/>
          </p:cNvSpPr>
          <p:nvPr/>
        </p:nvSpPr>
        <p:spPr bwMode="auto">
          <a:xfrm>
            <a:off x="624418" y="908051"/>
            <a:ext cx="813593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NZ" sz="28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MINDFRAME 4 of 8</a:t>
            </a:r>
            <a:endParaRPr lang="en-US" sz="28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4037" name="Title 1"/>
          <p:cNvSpPr txBox="1">
            <a:spLocks/>
          </p:cNvSpPr>
          <p:nvPr/>
        </p:nvSpPr>
        <p:spPr bwMode="auto">
          <a:xfrm>
            <a:off x="624418" y="1266826"/>
            <a:ext cx="993563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NZ" sz="28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Teachers/leaders gaining feedback about themselves</a:t>
            </a:r>
            <a:endParaRPr lang="en-US" sz="28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6915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ontent Placeholder 3"/>
          <p:cNvSpPr>
            <a:spLocks noGrp="1"/>
          </p:cNvSpPr>
          <p:nvPr>
            <p:ph idx="1"/>
          </p:nvPr>
        </p:nvSpPr>
        <p:spPr>
          <a:xfrm>
            <a:off x="643441" y="1917700"/>
            <a:ext cx="11035212" cy="4940301"/>
          </a:xfrm>
        </p:spPr>
        <p:txBody>
          <a:bodyPr/>
          <a:lstStyle/>
          <a:p>
            <a:pPr marL="342900" indent="-342900" eaLnBrk="1" hangingPunct="1">
              <a:buFont typeface="Arial" charset="0"/>
              <a:buChar char="•"/>
            </a:pPr>
            <a:r>
              <a:rPr lang="en-US" dirty="0"/>
              <a:t>Who did you teach well, who not so well?</a:t>
            </a:r>
          </a:p>
          <a:p>
            <a:pPr marL="342900" indent="-342900" eaLnBrk="1" hangingPunct="1">
              <a:buFont typeface="Arial" charset="0"/>
              <a:buChar char="•"/>
            </a:pPr>
            <a:r>
              <a:rPr lang="en-US" dirty="0"/>
              <a:t>What did you teach well, not so well?</a:t>
            </a:r>
          </a:p>
          <a:p>
            <a:pPr marL="342900" indent="-342900" eaLnBrk="1" hangingPunct="1">
              <a:buFont typeface="Arial" charset="0"/>
              <a:buChar char="•"/>
            </a:pPr>
            <a:r>
              <a:rPr lang="en-US" dirty="0"/>
              <a:t>Where are the gaps, strengths, achieved, to be achieved?</a:t>
            </a:r>
          </a:p>
          <a:p>
            <a:pPr marL="342900" indent="-342900" eaLnBrk="1" hangingPunct="1">
              <a:buFont typeface="Arial" charset="0"/>
              <a:buChar char="•"/>
            </a:pPr>
            <a:r>
              <a:rPr lang="en-US" dirty="0"/>
              <a:t>Levels and Progress</a:t>
            </a:r>
          </a:p>
          <a:p>
            <a:pPr marL="342900" indent="-342900" eaLnBrk="1" hangingPunct="1">
              <a:buFont typeface="Arial" charset="0"/>
              <a:buChar char="•"/>
            </a:pPr>
            <a:r>
              <a:rPr lang="en-US" dirty="0"/>
              <a:t>Developing a common conception of progress</a:t>
            </a:r>
          </a:p>
          <a:p>
            <a:pPr marL="342900" indent="-342900" eaLnBrk="1" hangingPunct="1">
              <a:buFont typeface="Arial" charset="0"/>
              <a:buChar char="•"/>
            </a:pPr>
            <a:r>
              <a:rPr lang="en-AU" dirty="0"/>
              <a:t>Use assessment info not to make </a:t>
            </a:r>
            <a:r>
              <a:rPr lang="en-AU" dirty="0" smtClean="0"/>
              <a:t>judgements </a:t>
            </a:r>
            <a:r>
              <a:rPr lang="en-AU" dirty="0"/>
              <a:t>about your efficacy as a person but what you need to work on as a teacher!!</a:t>
            </a:r>
            <a:endParaRPr lang="en-US" dirty="0"/>
          </a:p>
          <a:p>
            <a:pPr eaLnBrk="1" hangingPunct="1"/>
            <a:endParaRPr lang="en-US" sz="1800" dirty="0"/>
          </a:p>
        </p:txBody>
      </p:sp>
      <p:sp>
        <p:nvSpPr>
          <p:cNvPr id="45060" name="Title 1"/>
          <p:cNvSpPr txBox="1">
            <a:spLocks/>
          </p:cNvSpPr>
          <p:nvPr/>
        </p:nvSpPr>
        <p:spPr bwMode="auto">
          <a:xfrm>
            <a:off x="643441" y="837407"/>
            <a:ext cx="813593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NZ" sz="28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MINDFRAME 5 of 8</a:t>
            </a:r>
            <a:endParaRPr lang="en-US" sz="28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5061" name="Title 1"/>
          <p:cNvSpPr txBox="1">
            <a:spLocks/>
          </p:cNvSpPr>
          <p:nvPr/>
        </p:nvSpPr>
        <p:spPr bwMode="auto">
          <a:xfrm>
            <a:off x="643440" y="1376760"/>
            <a:ext cx="880536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NZ" sz="28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AFT =  Assessment as feedback to teachers</a:t>
            </a:r>
            <a:endParaRPr lang="en-US" sz="28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0689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efaltete Ecke 4"/>
          <p:cNvSpPr/>
          <p:nvPr/>
        </p:nvSpPr>
        <p:spPr>
          <a:xfrm>
            <a:off x="6483364" y="2470467"/>
            <a:ext cx="4457352" cy="1200329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Gefaltete Ecke 3"/>
          <p:cNvSpPr/>
          <p:nvPr/>
        </p:nvSpPr>
        <p:spPr>
          <a:xfrm>
            <a:off x="659010" y="3498366"/>
            <a:ext cx="4843432" cy="2084288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106" name="Title 1"/>
          <p:cNvSpPr txBox="1">
            <a:spLocks/>
          </p:cNvSpPr>
          <p:nvPr/>
        </p:nvSpPr>
        <p:spPr bwMode="auto">
          <a:xfrm>
            <a:off x="733760" y="922573"/>
            <a:ext cx="8137525" cy="1124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NZ" sz="28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MINDFRAME 7 of 8 </a:t>
            </a:r>
            <a:endParaRPr lang="en-US" sz="28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7107" name="Title 1"/>
          <p:cNvSpPr txBox="1">
            <a:spLocks/>
          </p:cNvSpPr>
          <p:nvPr/>
        </p:nvSpPr>
        <p:spPr bwMode="auto">
          <a:xfrm>
            <a:off x="733760" y="1484784"/>
            <a:ext cx="7766115" cy="727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NZ" sz="28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Dialogue not Monologue</a:t>
            </a:r>
            <a:endParaRPr lang="en-US" sz="28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83365" y="2470467"/>
            <a:ext cx="46017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/>
              <a:t>What can I say – we talk too much!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659011" y="3498366"/>
            <a:ext cx="46188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/>
              <a:t>80% of classroom time is estimated </a:t>
            </a:r>
            <a:endParaRPr lang="en-AU" sz="2800" dirty="0" smtClean="0"/>
          </a:p>
          <a:p>
            <a:r>
              <a:rPr lang="en-AU" sz="2800" dirty="0" smtClean="0"/>
              <a:t>as </a:t>
            </a:r>
            <a:r>
              <a:rPr lang="en-AU" sz="2800" dirty="0"/>
              <a:t>being </a:t>
            </a:r>
            <a:r>
              <a:rPr lang="en-AU" sz="2800" dirty="0" smtClean="0"/>
              <a:t>teacher-talking </a:t>
            </a:r>
            <a:r>
              <a:rPr lang="en-AU" sz="2800" dirty="0"/>
              <a:t>– needs to be reversed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55955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1B379594-F69B-064E-9804-2E6DD759D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7A5E50A1-B82B-3E41-9BF4-DFD03AB4A2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r>
              <a:rPr lang="de-DE" sz="4000" b="1" dirty="0" err="1" smtClean="0"/>
              <a:t>Discussion</a:t>
            </a:r>
            <a:endParaRPr lang="de-DE" sz="4000" b="1" dirty="0"/>
          </a:p>
          <a:p>
            <a:r>
              <a:rPr lang="de-DE" dirty="0" err="1" smtClean="0"/>
              <a:t>Kriticritical</a:t>
            </a:r>
            <a:r>
              <a:rPr lang="de-DE" dirty="0" smtClean="0"/>
              <a:t> </a:t>
            </a:r>
            <a:r>
              <a:rPr lang="de-DE" dirty="0" err="1" smtClean="0"/>
              <a:t>review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14500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ChangeArrowheads="1"/>
          </p:cNvSpPr>
          <p:nvPr/>
        </p:nvSpPr>
        <p:spPr bwMode="auto">
          <a:xfrm>
            <a:off x="605423" y="2623084"/>
            <a:ext cx="7062703" cy="335906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B0F0"/>
              </a:buClr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Build trust and rapport		</a:t>
            </a:r>
          </a:p>
          <a:p>
            <a:pPr marL="342900" indent="-342900">
              <a:lnSpc>
                <a:spcPct val="150000"/>
              </a:lnSpc>
              <a:buClr>
                <a:srgbClr val="00B0F0"/>
              </a:buClr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Student more than teacher questioning</a:t>
            </a:r>
          </a:p>
          <a:p>
            <a:pPr marL="342900" indent="-342900">
              <a:lnSpc>
                <a:spcPct val="150000"/>
              </a:lnSpc>
              <a:buClr>
                <a:srgbClr val="00B0F0"/>
              </a:buClr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Teacher clarity, support, and What’s next	</a:t>
            </a:r>
          </a:p>
          <a:p>
            <a:pPr marL="342900" indent="-342900">
              <a:lnSpc>
                <a:spcPct val="150000"/>
              </a:lnSpc>
              <a:buClr>
                <a:srgbClr val="00B0F0"/>
              </a:buClr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Peer teaching, assessment, learning</a:t>
            </a:r>
          </a:p>
          <a:p>
            <a:pPr marL="342900" indent="-342900">
              <a:lnSpc>
                <a:spcPct val="150000"/>
              </a:lnSpc>
              <a:buClr>
                <a:srgbClr val="00B0F0"/>
              </a:buClr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It’s more about the learning than the teaching</a:t>
            </a:r>
          </a:p>
          <a:p>
            <a:pPr marL="342900" indent="-342900">
              <a:lnSpc>
                <a:spcPct val="150000"/>
              </a:lnSpc>
              <a:buClr>
                <a:srgbClr val="00B0F0"/>
              </a:buClr>
              <a:buFont typeface="Arial" charset="0"/>
              <a:buChar char="•"/>
            </a:pPr>
            <a:r>
              <a:rPr lang="en-AU" sz="2400" dirty="0">
                <a:solidFill>
                  <a:schemeClr val="tx2"/>
                </a:solidFill>
                <a:latin typeface="Calibri" pitchFamily="34" charset="0"/>
              </a:rPr>
              <a:t>We don’t have to be the experts!! </a:t>
            </a: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48132" name="Title 1"/>
          <p:cNvSpPr txBox="1">
            <a:spLocks/>
          </p:cNvSpPr>
          <p:nvPr/>
        </p:nvSpPr>
        <p:spPr bwMode="auto">
          <a:xfrm>
            <a:off x="605423" y="836613"/>
            <a:ext cx="81375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NZ" sz="28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MINDFRAME 8 of 8</a:t>
            </a:r>
            <a:endParaRPr lang="en-US" sz="28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133" name="Title 1"/>
          <p:cNvSpPr txBox="1">
            <a:spLocks/>
          </p:cNvSpPr>
          <p:nvPr/>
        </p:nvSpPr>
        <p:spPr bwMode="auto">
          <a:xfrm>
            <a:off x="605423" y="1282700"/>
            <a:ext cx="1012674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NZ" sz="28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It’s about “not knowing”/error: relationships in classrooms</a:t>
            </a:r>
            <a:endParaRPr lang="en-US" sz="28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134" name="TextBox 6"/>
          <p:cNvSpPr txBox="1">
            <a:spLocks noChangeArrowheads="1"/>
          </p:cNvSpPr>
          <p:nvPr/>
        </p:nvSpPr>
        <p:spPr bwMode="auto">
          <a:xfrm>
            <a:off x="605423" y="2003425"/>
            <a:ext cx="656539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b="1" dirty="0">
                <a:solidFill>
                  <a:schemeClr val="tx2"/>
                </a:solidFill>
              </a:rPr>
              <a:t>The importance of error and not knowing …</a:t>
            </a:r>
          </a:p>
          <a:p>
            <a:pPr algn="ctr" eaLnBrk="1" hangingPunct="1"/>
            <a:endParaRPr lang="en-NZ" sz="1800" dirty="0"/>
          </a:p>
        </p:txBody>
      </p:sp>
    </p:spTree>
    <p:extLst>
      <p:ext uri="{BB962C8B-B14F-4D97-AF65-F5344CB8AC3E}">
        <p14:creationId xmlns:p14="http://schemas.microsoft.com/office/powerpoint/2010/main" val="9439965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723651" y="1908760"/>
            <a:ext cx="6264275" cy="4524124"/>
          </a:xfrm>
        </p:spPr>
        <p:txBody>
          <a:bodyPr>
            <a:normAutofit/>
          </a:bodyPr>
          <a:lstStyle/>
          <a:p>
            <a:pPr marL="342900" indent="-342900" eaLnBrk="1" hangingPunct="1">
              <a:lnSpc>
                <a:spcPct val="135000"/>
              </a:lnSpc>
              <a:buFont typeface="Arial" charset="0"/>
              <a:buChar char="•"/>
            </a:pPr>
            <a:r>
              <a:rPr lang="en-US" b="1" dirty="0"/>
              <a:t>Clear learning intentions</a:t>
            </a:r>
          </a:p>
          <a:p>
            <a:pPr marL="342900" indent="-342900" eaLnBrk="1" hangingPunct="1">
              <a:lnSpc>
                <a:spcPct val="135000"/>
              </a:lnSpc>
              <a:buFont typeface="Arial" charset="0"/>
              <a:buChar char="•"/>
            </a:pPr>
            <a:r>
              <a:rPr lang="en-US" b="1" dirty="0"/>
              <a:t>Challenging success criteria</a:t>
            </a:r>
          </a:p>
          <a:p>
            <a:pPr marL="342900" indent="-342900" eaLnBrk="1" hangingPunct="1">
              <a:lnSpc>
                <a:spcPct val="135000"/>
              </a:lnSpc>
              <a:buFont typeface="Arial" charset="0"/>
              <a:buChar char="•"/>
            </a:pPr>
            <a:r>
              <a:rPr lang="en-US" b="1" dirty="0"/>
              <a:t>Range of learning strategies</a:t>
            </a:r>
          </a:p>
          <a:p>
            <a:pPr marL="342900" indent="-342900" eaLnBrk="1" hangingPunct="1">
              <a:lnSpc>
                <a:spcPct val="135000"/>
              </a:lnSpc>
              <a:buFont typeface="Arial" charset="0"/>
              <a:buChar char="•"/>
            </a:pPr>
            <a:r>
              <a:rPr lang="en-US" b="1" dirty="0"/>
              <a:t>Know when students are not progressing</a:t>
            </a:r>
          </a:p>
          <a:p>
            <a:pPr marL="342900" indent="-342900" eaLnBrk="1" hangingPunct="1">
              <a:lnSpc>
                <a:spcPct val="135000"/>
              </a:lnSpc>
              <a:buFont typeface="Arial" charset="0"/>
              <a:buChar char="•"/>
            </a:pPr>
            <a:r>
              <a:rPr lang="en-US" b="1" dirty="0"/>
              <a:t>Providing feedback</a:t>
            </a:r>
          </a:p>
          <a:p>
            <a:pPr marL="342900" indent="-342900" eaLnBrk="1" hangingPunct="1">
              <a:lnSpc>
                <a:spcPct val="135000"/>
              </a:lnSpc>
              <a:buFont typeface="Arial" charset="0"/>
              <a:buChar char="•"/>
            </a:pPr>
            <a:r>
              <a:rPr lang="en-US" b="1" dirty="0"/>
              <a:t>Visibly learns themselves</a:t>
            </a:r>
          </a:p>
          <a:p>
            <a:pPr eaLnBrk="1" hangingPunct="1">
              <a:buFont typeface="Wingdings" pitchFamily="2" charset="2"/>
              <a:buNone/>
            </a:pPr>
            <a:endParaRPr lang="en-US" sz="2400" dirty="0"/>
          </a:p>
        </p:txBody>
      </p:sp>
      <p:sp>
        <p:nvSpPr>
          <p:cNvPr id="49155" name="Title 1"/>
          <p:cNvSpPr txBox="1">
            <a:spLocks/>
          </p:cNvSpPr>
          <p:nvPr/>
        </p:nvSpPr>
        <p:spPr bwMode="auto">
          <a:xfrm>
            <a:off x="723651" y="981076"/>
            <a:ext cx="62642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NZ" sz="28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What some teachers/leaders do!</a:t>
            </a:r>
            <a:endParaRPr lang="en-US" sz="28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9156" name="Picture 4" descr="C:\Users\Jeff\AppData\Local\Microsoft\Windows\Temporary Internet Files\Content.IE5\FDURFD3R\MPj042258100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4" y="1500189"/>
            <a:ext cx="3271837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34391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611197" y="791940"/>
            <a:ext cx="7605712" cy="809625"/>
          </a:xfrm>
        </p:spPr>
        <p:txBody>
          <a:bodyPr/>
          <a:lstStyle/>
          <a:p>
            <a:pPr eaLnBrk="1" hangingPunct="1"/>
            <a:r>
              <a:rPr lang="en-AU" dirty="0">
                <a:solidFill>
                  <a:srgbClr val="002060"/>
                </a:solidFill>
              </a:rPr>
              <a:t>Such that students …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611196" y="1998858"/>
            <a:ext cx="6351077" cy="4257563"/>
          </a:xfrm>
        </p:spPr>
        <p:txBody>
          <a:bodyPr>
            <a:normAutofit fontScale="70000" lnSpcReduction="20000"/>
          </a:bodyPr>
          <a:lstStyle/>
          <a:p>
            <a:pPr marL="342900" indent="-342900" eaLnBrk="1" hangingPunct="1">
              <a:lnSpc>
                <a:spcPct val="170000"/>
              </a:lnSpc>
              <a:buFont typeface="Arial" charset="0"/>
              <a:buChar char="•"/>
            </a:pPr>
            <a:r>
              <a:rPr lang="en-US" sz="2900" b="1" dirty="0">
                <a:solidFill>
                  <a:schemeClr val="tx1"/>
                </a:solidFill>
              </a:rPr>
              <a:t>Understand learning intentions</a:t>
            </a:r>
          </a:p>
          <a:p>
            <a:pPr marL="342900" indent="-342900" eaLnBrk="1" hangingPunct="1">
              <a:lnSpc>
                <a:spcPct val="170000"/>
              </a:lnSpc>
              <a:buFont typeface="Arial" charset="0"/>
              <a:buChar char="•"/>
            </a:pPr>
            <a:r>
              <a:rPr lang="en-US" sz="2900" b="1" dirty="0">
                <a:solidFill>
                  <a:schemeClr val="tx1"/>
                </a:solidFill>
              </a:rPr>
              <a:t>Are challenged by success criteria</a:t>
            </a:r>
          </a:p>
          <a:p>
            <a:pPr marL="342900" indent="-342900" eaLnBrk="1" hangingPunct="1">
              <a:lnSpc>
                <a:spcPct val="170000"/>
              </a:lnSpc>
              <a:buFont typeface="Arial" charset="0"/>
              <a:buChar char="•"/>
            </a:pPr>
            <a:r>
              <a:rPr lang="en-US" sz="2900" b="1" dirty="0">
                <a:solidFill>
                  <a:schemeClr val="tx1"/>
                </a:solidFill>
              </a:rPr>
              <a:t>Develop a range of learning strategies</a:t>
            </a:r>
          </a:p>
          <a:p>
            <a:pPr marL="342900" indent="-342900" eaLnBrk="1" hangingPunct="1">
              <a:lnSpc>
                <a:spcPct val="170000"/>
              </a:lnSpc>
              <a:buFont typeface="Arial" charset="0"/>
              <a:buChar char="•"/>
            </a:pPr>
            <a:r>
              <a:rPr lang="en-US" sz="2900" b="1" dirty="0">
                <a:solidFill>
                  <a:schemeClr val="tx1"/>
                </a:solidFill>
              </a:rPr>
              <a:t>Know when they are not progressing</a:t>
            </a:r>
          </a:p>
          <a:p>
            <a:pPr marL="342900" indent="-342900" eaLnBrk="1" hangingPunct="1">
              <a:lnSpc>
                <a:spcPct val="170000"/>
              </a:lnSpc>
              <a:buFont typeface="Arial" charset="0"/>
              <a:buChar char="•"/>
            </a:pPr>
            <a:r>
              <a:rPr lang="en-US" sz="2900" b="1" dirty="0">
                <a:solidFill>
                  <a:schemeClr val="tx1"/>
                </a:solidFill>
              </a:rPr>
              <a:t>Seek feedback</a:t>
            </a:r>
          </a:p>
          <a:p>
            <a:pPr marL="342900" indent="-342900" eaLnBrk="1" hangingPunct="1">
              <a:lnSpc>
                <a:spcPct val="170000"/>
              </a:lnSpc>
              <a:buFont typeface="Arial" charset="0"/>
              <a:buChar char="•"/>
            </a:pPr>
            <a:r>
              <a:rPr lang="en-US" sz="2900" b="1" dirty="0">
                <a:solidFill>
                  <a:schemeClr val="tx1"/>
                </a:solidFill>
              </a:rPr>
              <a:t>Visibly teach themselves</a:t>
            </a:r>
          </a:p>
          <a:p>
            <a:pPr eaLnBrk="1" hangingPunct="1"/>
            <a:endParaRPr lang="en-US" sz="1600" b="1" dirty="0"/>
          </a:p>
        </p:txBody>
      </p:sp>
      <p:pic>
        <p:nvPicPr>
          <p:cNvPr id="11266" name="Picture 2" descr="http://farm4.static.flickr.com/3564/3511791090_bb7b51af2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03" y="1601565"/>
            <a:ext cx="4032448" cy="290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8334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50" y="728701"/>
            <a:ext cx="9296329" cy="788204"/>
          </a:xfrm>
        </p:spPr>
        <p:txBody>
          <a:bodyPr>
            <a:normAutofit/>
          </a:bodyPr>
          <a:lstStyle/>
          <a:p>
            <a:r>
              <a:rPr lang="en-AU" dirty="0"/>
              <a:t>Students need to learn to ask of themselves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50" y="1699591"/>
            <a:ext cx="9475478" cy="2150513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b="1" dirty="0"/>
              <a:t>W</a:t>
            </a:r>
            <a:r>
              <a:rPr lang="en-US" b="1" dirty="0" smtClean="0"/>
              <a:t>here </a:t>
            </a:r>
            <a:r>
              <a:rPr lang="en-US" b="1" dirty="0"/>
              <a:t>am I going?</a:t>
            </a:r>
          </a:p>
          <a:p>
            <a:pPr marL="342900" indent="-342900">
              <a:buFont typeface="Arial" charset="0"/>
              <a:buChar char="•"/>
            </a:pPr>
            <a:r>
              <a:rPr lang="en-US" b="1" dirty="0"/>
              <a:t>H</a:t>
            </a:r>
            <a:r>
              <a:rPr lang="en-US" b="1" dirty="0" smtClean="0"/>
              <a:t>ow </a:t>
            </a:r>
            <a:r>
              <a:rPr lang="en-US" b="1" dirty="0"/>
              <a:t>am I going (progress)? </a:t>
            </a:r>
          </a:p>
          <a:p>
            <a:pPr marL="342900" indent="-342900">
              <a:buFont typeface="Arial" charset="0"/>
              <a:buChar char="•"/>
            </a:pPr>
            <a:r>
              <a:rPr lang="en-US" b="1" dirty="0"/>
              <a:t>W</a:t>
            </a:r>
            <a:r>
              <a:rPr lang="en-US" b="1" dirty="0" smtClean="0"/>
              <a:t>here </a:t>
            </a:r>
            <a:r>
              <a:rPr lang="en-US" b="1" dirty="0"/>
              <a:t>to next?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786063" y="4620126"/>
            <a:ext cx="82002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solidFill>
                  <a:srgbClr val="002060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students can’t ask the questions  unless we </a:t>
            </a:r>
          </a:p>
          <a:p>
            <a:r>
              <a:rPr lang="en-AU" sz="2800" dirty="0">
                <a:solidFill>
                  <a:srgbClr val="002060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teach them how to ask them, that means </a:t>
            </a:r>
            <a:r>
              <a:rPr lang="en-AU" sz="2800" i="1" dirty="0">
                <a:solidFill>
                  <a:srgbClr val="002060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we </a:t>
            </a:r>
            <a:r>
              <a:rPr lang="en-AU" sz="2800" dirty="0">
                <a:solidFill>
                  <a:srgbClr val="002060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need to frame the way we structure our lessons </a:t>
            </a:r>
          </a:p>
          <a:p>
            <a:r>
              <a:rPr lang="en-AU" sz="2800" dirty="0">
                <a:solidFill>
                  <a:srgbClr val="002060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around that sort of immediate  feedback  </a:t>
            </a:r>
            <a:endParaRPr lang="en-US" sz="2800" dirty="0">
              <a:solidFill>
                <a:srgbClr val="002060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2" descr="http://www.tdsb.on.ca/schools/ShowImage.asp?Photo=F&amp;FeatureID=1919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032" y="1699592"/>
            <a:ext cx="3417625" cy="241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3250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Bildungspolitische Forderungen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51517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8B29C4-7A37-40F8-8C93-ED55BFB4A5B1}" type="slidenum">
              <a:rPr lang="en-US" smtClean="0"/>
              <a:t>35</a:t>
            </a:fld>
            <a:endParaRPr 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"/>
            <a:ext cx="8991599" cy="662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941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Critical </a:t>
            </a:r>
            <a:r>
              <a:rPr lang="de-DE" dirty="0" err="1" smtClean="0"/>
              <a:t>review</a:t>
            </a:r>
            <a:r>
              <a:rPr lang="de-DE" dirty="0" smtClean="0"/>
              <a:t> - </a:t>
            </a:r>
            <a:r>
              <a:rPr lang="de-DE" dirty="0" err="1" smtClean="0"/>
              <a:t>revisited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err="1"/>
              <a:t>Results</a:t>
            </a:r>
            <a:r>
              <a:rPr lang="de-DE" b="1" dirty="0"/>
              <a:t> </a:t>
            </a:r>
            <a:r>
              <a:rPr lang="de-DE" b="1" dirty="0" err="1"/>
              <a:t>are</a:t>
            </a:r>
            <a:r>
              <a:rPr lang="de-DE" b="1" dirty="0"/>
              <a:t> </a:t>
            </a:r>
            <a:r>
              <a:rPr lang="de-DE" b="1" dirty="0" err="1"/>
              <a:t>outdated</a:t>
            </a:r>
            <a:r>
              <a:rPr lang="de-DE" b="1" dirty="0"/>
              <a:t> </a:t>
            </a:r>
            <a:r>
              <a:rPr lang="de-DE" b="1" dirty="0" err="1"/>
              <a:t>and</a:t>
            </a:r>
            <a:r>
              <a:rPr lang="de-DE" b="1" dirty="0"/>
              <a:t> </a:t>
            </a:r>
            <a:r>
              <a:rPr lang="de-DE" b="1" dirty="0" err="1"/>
              <a:t>therefore</a:t>
            </a:r>
            <a:r>
              <a:rPr lang="de-DE" b="1" dirty="0"/>
              <a:t> </a:t>
            </a:r>
            <a:r>
              <a:rPr lang="de-DE" b="1" dirty="0" err="1"/>
              <a:t>no</a:t>
            </a:r>
            <a:r>
              <a:rPr lang="de-DE" b="1" dirty="0"/>
              <a:t> </a:t>
            </a:r>
            <a:r>
              <a:rPr lang="de-DE" b="1" dirty="0" err="1"/>
              <a:t>longer</a:t>
            </a:r>
            <a:r>
              <a:rPr lang="de-DE" b="1" dirty="0"/>
              <a:t> relevant </a:t>
            </a:r>
            <a:endParaRPr lang="de-DE" b="1" dirty="0" smtClean="0"/>
          </a:p>
          <a:p>
            <a:r>
              <a:rPr lang="de-DE" dirty="0" err="1"/>
              <a:t>N</a:t>
            </a:r>
            <a:r>
              <a:rPr lang="de-DE" dirty="0" err="1" smtClean="0"/>
              <a:t>o</a:t>
            </a:r>
            <a:r>
              <a:rPr lang="de-DE" dirty="0"/>
              <a:t>, </a:t>
            </a:r>
            <a:r>
              <a:rPr lang="de-DE" dirty="0" err="1"/>
              <a:t>although</a:t>
            </a:r>
            <a:r>
              <a:rPr lang="de-DE" dirty="0"/>
              <a:t> </a:t>
            </a:r>
            <a:r>
              <a:rPr lang="de-DE" dirty="0" err="1"/>
              <a:t>studies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older</a:t>
            </a:r>
            <a:r>
              <a:rPr lang="de-DE" dirty="0"/>
              <a:t>,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recent</a:t>
            </a:r>
            <a:r>
              <a:rPr lang="de-DE" dirty="0"/>
              <a:t> </a:t>
            </a:r>
            <a:r>
              <a:rPr lang="de-DE" dirty="0" err="1"/>
              <a:t>research</a:t>
            </a:r>
            <a:r>
              <a:rPr lang="de-DE" dirty="0"/>
              <a:t> </a:t>
            </a:r>
            <a:r>
              <a:rPr lang="de-DE" dirty="0" err="1"/>
              <a:t>findings</a:t>
            </a:r>
            <a:r>
              <a:rPr lang="de-DE" dirty="0"/>
              <a:t> (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example</a:t>
            </a:r>
            <a:r>
              <a:rPr lang="de-DE" dirty="0"/>
              <a:t> on </a:t>
            </a:r>
            <a:r>
              <a:rPr lang="de-DE" dirty="0" err="1"/>
              <a:t>self-directed</a:t>
            </a:r>
            <a:r>
              <a:rPr lang="de-DE" dirty="0"/>
              <a:t> </a:t>
            </a:r>
            <a:r>
              <a:rPr lang="de-DE" dirty="0" err="1"/>
              <a:t>learning</a:t>
            </a:r>
            <a:r>
              <a:rPr lang="de-DE" dirty="0"/>
              <a:t>,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example</a:t>
            </a:r>
            <a:r>
              <a:rPr lang="de-DE" dirty="0"/>
              <a:t> </a:t>
            </a:r>
            <a:r>
              <a:rPr lang="de-DE" dirty="0" err="1"/>
              <a:t>Dignath</a:t>
            </a:r>
            <a:r>
              <a:rPr lang="de-DE" dirty="0"/>
              <a:t>, Büttner &amp; </a:t>
            </a:r>
            <a:r>
              <a:rPr lang="de-DE" dirty="0" err="1"/>
              <a:t>Langfeldt</a:t>
            </a:r>
            <a:r>
              <a:rPr lang="de-DE" dirty="0"/>
              <a:t>, 2008) </a:t>
            </a:r>
            <a:r>
              <a:rPr lang="de-DE" dirty="0" err="1" smtClean="0"/>
              <a:t>validate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/>
              <a:t>findings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Hattie </a:t>
            </a:r>
            <a:r>
              <a:rPr lang="de-DE" dirty="0" err="1"/>
              <a:t>study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53070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Critical </a:t>
            </a:r>
            <a:r>
              <a:rPr lang="de-DE" dirty="0" err="1" smtClean="0"/>
              <a:t>review</a:t>
            </a:r>
            <a:r>
              <a:rPr lang="de-DE" dirty="0" smtClean="0"/>
              <a:t> - </a:t>
            </a:r>
            <a:r>
              <a:rPr lang="de-DE" dirty="0" err="1" smtClean="0"/>
              <a:t>revisited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err="1"/>
              <a:t>Cognitive</a:t>
            </a:r>
            <a:r>
              <a:rPr lang="de-DE" b="1" dirty="0"/>
              <a:t> </a:t>
            </a:r>
            <a:r>
              <a:rPr lang="de-DE" b="1" dirty="0" err="1"/>
              <a:t>achievements</a:t>
            </a:r>
            <a:r>
              <a:rPr lang="de-DE" b="1" dirty="0"/>
              <a:t> </a:t>
            </a:r>
            <a:r>
              <a:rPr lang="de-DE" b="1" dirty="0" err="1"/>
              <a:t>are</a:t>
            </a:r>
            <a:r>
              <a:rPr lang="de-DE" b="1" dirty="0"/>
              <a:t> in </a:t>
            </a:r>
            <a:r>
              <a:rPr lang="de-DE" b="1" dirty="0" err="1"/>
              <a:t>the</a:t>
            </a:r>
            <a:r>
              <a:rPr lang="de-DE" b="1" dirty="0"/>
              <a:t> </a:t>
            </a:r>
            <a:r>
              <a:rPr lang="de-DE" b="1" dirty="0" err="1"/>
              <a:t>foreground</a:t>
            </a:r>
            <a:r>
              <a:rPr lang="de-DE" b="1" dirty="0"/>
              <a:t> </a:t>
            </a:r>
            <a:endParaRPr lang="de-DE" dirty="0"/>
          </a:p>
          <a:p>
            <a:pPr marL="0" indent="0"/>
            <a:r>
              <a:rPr lang="de-DE" dirty="0" err="1" smtClean="0"/>
              <a:t>yes</a:t>
            </a:r>
            <a:r>
              <a:rPr lang="de-DE" dirty="0"/>
              <a:t>, but </a:t>
            </a:r>
            <a:r>
              <a:rPr lang="de-DE" dirty="0" err="1"/>
              <a:t>we</a:t>
            </a:r>
            <a:r>
              <a:rPr lang="de-DE" dirty="0"/>
              <a:t> also </a:t>
            </a:r>
            <a:r>
              <a:rPr lang="de-DE" dirty="0" err="1"/>
              <a:t>know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cognitive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affective</a:t>
            </a:r>
            <a:r>
              <a:rPr lang="de-DE" dirty="0"/>
              <a:t>-motivational </a:t>
            </a:r>
            <a:r>
              <a:rPr lang="de-DE" dirty="0" err="1"/>
              <a:t>development</a:t>
            </a:r>
            <a:r>
              <a:rPr lang="de-DE" dirty="0"/>
              <a:t> </a:t>
            </a:r>
            <a:r>
              <a:rPr lang="de-DE" dirty="0" err="1"/>
              <a:t>correspond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</a:t>
            </a:r>
          </a:p>
          <a:p>
            <a:pPr marL="0" indent="0"/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/>
              <a:t>example</a:t>
            </a:r>
            <a:r>
              <a:rPr lang="de-DE" dirty="0"/>
              <a:t>, </a:t>
            </a:r>
            <a:endParaRPr lang="de-DE" dirty="0" smtClean="0"/>
          </a:p>
          <a:p>
            <a:pPr marL="342900" indent="-342900">
              <a:buFont typeface="Arial" charset="0"/>
              <a:buChar char="•"/>
            </a:pPr>
            <a:r>
              <a:rPr lang="de-DE" dirty="0" err="1" smtClean="0"/>
              <a:t>achievement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self-concept</a:t>
            </a:r>
            <a:r>
              <a:rPr lang="de-DE" dirty="0"/>
              <a:t>, </a:t>
            </a:r>
            <a:endParaRPr lang="de-DE" dirty="0" smtClean="0"/>
          </a:p>
          <a:p>
            <a:pPr marL="342900" indent="-342900">
              <a:buFont typeface="Arial" charset="0"/>
              <a:buChar char="•"/>
            </a:pPr>
            <a:r>
              <a:rPr lang="de-DE" dirty="0" err="1" smtClean="0"/>
              <a:t>achievement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competence</a:t>
            </a:r>
            <a:r>
              <a:rPr lang="de-DE" dirty="0" smtClean="0"/>
              <a:t> </a:t>
            </a:r>
            <a:r>
              <a:rPr lang="de-DE" dirty="0" err="1"/>
              <a:t>experience</a:t>
            </a:r>
            <a:r>
              <a:rPr lang="de-DE" dirty="0"/>
              <a:t> </a:t>
            </a:r>
            <a:endParaRPr lang="de-DE" dirty="0" smtClean="0"/>
          </a:p>
          <a:p>
            <a:pPr marL="342900" indent="-342900">
              <a:buFont typeface="Arial" charset="0"/>
              <a:buChar char="•"/>
            </a:pPr>
            <a:r>
              <a:rPr lang="de-DE" dirty="0" err="1" smtClean="0"/>
              <a:t>Achievement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motivation</a:t>
            </a:r>
            <a:r>
              <a:rPr lang="de-D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18576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7726" y="1010653"/>
            <a:ext cx="9491163" cy="5082173"/>
          </a:xfrm>
        </p:spPr>
        <p:txBody>
          <a:bodyPr/>
          <a:lstStyle/>
          <a:p>
            <a:r>
              <a:rPr lang="de-DE" sz="2000" dirty="0" err="1"/>
              <a:t>Results</a:t>
            </a:r>
            <a:r>
              <a:rPr lang="de-DE" sz="2000" dirty="0"/>
              <a:t> </a:t>
            </a:r>
            <a:r>
              <a:rPr lang="de-DE" sz="2000" dirty="0" err="1"/>
              <a:t>cement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image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directive</a:t>
            </a:r>
            <a:r>
              <a:rPr lang="de-DE" sz="2000" dirty="0"/>
              <a:t>, </a:t>
            </a:r>
            <a:r>
              <a:rPr lang="de-DE" sz="2000" dirty="0" err="1"/>
              <a:t>teacher-led</a:t>
            </a:r>
            <a:r>
              <a:rPr lang="de-DE" sz="2000" dirty="0"/>
              <a:t> </a:t>
            </a:r>
            <a:r>
              <a:rPr lang="de-DE" sz="2000" dirty="0" err="1"/>
              <a:t>teaching</a:t>
            </a:r>
            <a:r>
              <a:rPr lang="de-DE" sz="2000" dirty="0"/>
              <a:t> </a:t>
            </a:r>
            <a:r>
              <a:rPr lang="de-DE" sz="2000" dirty="0" err="1"/>
              <a:t>and</a:t>
            </a:r>
            <a:r>
              <a:rPr lang="de-DE" sz="2000" dirty="0"/>
              <a:t> </a:t>
            </a:r>
            <a:r>
              <a:rPr lang="de-DE" sz="2000" dirty="0" err="1"/>
              <a:t>are</a:t>
            </a:r>
            <a:r>
              <a:rPr lang="de-DE" sz="2000" dirty="0"/>
              <a:t> </a:t>
            </a:r>
            <a:r>
              <a:rPr lang="de-DE" sz="2000" dirty="0" err="1"/>
              <a:t>incompatible</a:t>
            </a:r>
            <a:r>
              <a:rPr lang="de-DE" sz="2000" dirty="0"/>
              <a:t> </a:t>
            </a:r>
            <a:r>
              <a:rPr lang="de-DE" sz="2000" dirty="0" err="1"/>
              <a:t>with</a:t>
            </a:r>
            <a:r>
              <a:rPr lang="de-DE" sz="2000" dirty="0"/>
              <a:t> </a:t>
            </a:r>
            <a:r>
              <a:rPr lang="de-DE" sz="2000" dirty="0" err="1"/>
              <a:t>constructivist</a:t>
            </a:r>
            <a:r>
              <a:rPr lang="de-DE" sz="2000" dirty="0"/>
              <a:t> </a:t>
            </a:r>
            <a:r>
              <a:rPr lang="de-DE" sz="2000" dirty="0" err="1"/>
              <a:t>ideas</a:t>
            </a:r>
            <a:r>
              <a:rPr lang="de-DE" sz="2000" dirty="0"/>
              <a:t> </a:t>
            </a:r>
            <a:r>
              <a:rPr lang="de-DE" sz="2000" dirty="0" err="1"/>
              <a:t>and</a:t>
            </a:r>
            <a:r>
              <a:rPr lang="de-DE" sz="2000" dirty="0"/>
              <a:t> </a:t>
            </a:r>
            <a:r>
              <a:rPr lang="de-DE" sz="2000" dirty="0" err="1"/>
              <a:t>theories</a:t>
            </a:r>
            <a:r>
              <a:rPr lang="de-DE" sz="2000" dirty="0"/>
              <a:t> </a:t>
            </a:r>
            <a:endParaRPr lang="de-DE" sz="2000" dirty="0" smtClean="0"/>
          </a:p>
          <a:p>
            <a:r>
              <a:rPr lang="de-DE" sz="2000" dirty="0" err="1" smtClean="0"/>
              <a:t>directive</a:t>
            </a:r>
            <a:r>
              <a:rPr lang="de-DE" sz="2000" dirty="0"/>
              <a:t>: </a:t>
            </a:r>
            <a:r>
              <a:rPr lang="de-DE" sz="2000" dirty="0" err="1"/>
              <a:t>no</a:t>
            </a:r>
            <a:r>
              <a:rPr lang="de-DE" sz="2000" dirty="0"/>
              <a:t>, </a:t>
            </a:r>
            <a:r>
              <a:rPr lang="de-DE" sz="2000" dirty="0" err="1"/>
              <a:t>teacher-led</a:t>
            </a:r>
            <a:r>
              <a:rPr lang="de-DE" sz="2000" dirty="0"/>
              <a:t>: </a:t>
            </a:r>
            <a:r>
              <a:rPr lang="de-DE" sz="2000" dirty="0" err="1"/>
              <a:t>yes</a:t>
            </a:r>
            <a:r>
              <a:rPr lang="de-DE" sz="2000" dirty="0"/>
              <a:t>, </a:t>
            </a:r>
            <a:endParaRPr lang="de-DE" sz="2000" dirty="0" smtClean="0"/>
          </a:p>
          <a:p>
            <a:r>
              <a:rPr lang="de-DE" sz="2000" dirty="0" err="1" smtClean="0"/>
              <a:t>Hattie's</a:t>
            </a:r>
            <a:r>
              <a:rPr lang="de-DE" sz="2000" dirty="0" smtClean="0"/>
              <a:t> </a:t>
            </a:r>
            <a:r>
              <a:rPr lang="de-DE" sz="2000" dirty="0" err="1"/>
              <a:t>results</a:t>
            </a:r>
            <a:r>
              <a:rPr lang="de-DE" sz="2000" dirty="0"/>
              <a:t> do not </a:t>
            </a:r>
            <a:r>
              <a:rPr lang="de-DE" sz="2000" dirty="0" err="1"/>
              <a:t>paint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picture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a </a:t>
            </a:r>
            <a:r>
              <a:rPr lang="de-DE" sz="2000" dirty="0" err="1"/>
              <a:t>boring</a:t>
            </a:r>
            <a:r>
              <a:rPr lang="de-DE" sz="2000" dirty="0"/>
              <a:t> frontal </a:t>
            </a:r>
            <a:r>
              <a:rPr lang="de-DE" sz="2000" dirty="0" err="1"/>
              <a:t>lesson</a:t>
            </a:r>
            <a:r>
              <a:rPr lang="de-DE" sz="2000" dirty="0"/>
              <a:t>, but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image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a </a:t>
            </a:r>
            <a:r>
              <a:rPr lang="de-DE" sz="2000" dirty="0" err="1"/>
              <a:t>lesson</a:t>
            </a:r>
            <a:r>
              <a:rPr lang="de-DE" sz="2000" dirty="0"/>
              <a:t> in </a:t>
            </a:r>
            <a:r>
              <a:rPr lang="de-DE" sz="2000" dirty="0" err="1"/>
              <a:t>which</a:t>
            </a:r>
            <a:r>
              <a:rPr lang="de-DE" sz="2000" dirty="0"/>
              <a:t> </a:t>
            </a:r>
            <a:endParaRPr lang="de-DE" sz="2000" dirty="0" smtClean="0"/>
          </a:p>
          <a:p>
            <a:pPr marL="342900" indent="-342900">
              <a:buFont typeface="Arial" charset="0"/>
              <a:buChar char="•"/>
            </a:pP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teachers</a:t>
            </a:r>
            <a:r>
              <a:rPr lang="de-DE" sz="2000" dirty="0" smtClean="0"/>
              <a:t> </a:t>
            </a:r>
            <a:r>
              <a:rPr lang="de-DE" sz="2000" dirty="0" err="1" smtClean="0"/>
              <a:t>profess</a:t>
            </a:r>
            <a:r>
              <a:rPr lang="de-DE" sz="2000" dirty="0" smtClean="0"/>
              <a:t> </a:t>
            </a:r>
            <a:r>
              <a:rPr lang="de-DE" sz="2000" dirty="0" err="1" smtClean="0"/>
              <a:t>their</a:t>
            </a:r>
            <a:r>
              <a:rPr lang="de-DE" sz="2000" dirty="0" smtClean="0"/>
              <a:t> </a:t>
            </a:r>
            <a:r>
              <a:rPr lang="de-DE" sz="2000" dirty="0" err="1"/>
              <a:t>responsibility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 smtClean="0"/>
              <a:t>student´s</a:t>
            </a:r>
            <a:r>
              <a:rPr lang="de-DE" sz="2000" dirty="0" smtClean="0"/>
              <a:t> </a:t>
            </a:r>
            <a:r>
              <a:rPr lang="de-DE" sz="2000" dirty="0" err="1" smtClean="0"/>
              <a:t>learning</a:t>
            </a:r>
            <a:r>
              <a:rPr lang="de-DE" sz="2000" dirty="0" smtClean="0"/>
              <a:t> </a:t>
            </a:r>
          </a:p>
          <a:p>
            <a:pPr marL="342900" indent="-342900">
              <a:buFont typeface="Arial" charset="0"/>
              <a:buChar char="•"/>
            </a:pPr>
            <a:r>
              <a:rPr lang="de-DE" sz="2000" dirty="0" smtClean="0"/>
              <a:t>a </a:t>
            </a:r>
            <a:r>
              <a:rPr lang="de-DE" sz="2000" dirty="0" err="1"/>
              <a:t>fearless</a:t>
            </a:r>
            <a:r>
              <a:rPr lang="de-DE" sz="2000" dirty="0"/>
              <a:t> </a:t>
            </a:r>
            <a:r>
              <a:rPr lang="de-DE" sz="2000" dirty="0" err="1"/>
              <a:t>teaching</a:t>
            </a:r>
            <a:r>
              <a:rPr lang="de-DE" sz="2000" dirty="0"/>
              <a:t> </a:t>
            </a:r>
            <a:r>
              <a:rPr lang="de-DE" sz="2000" dirty="0" err="1"/>
              <a:t>climate</a:t>
            </a:r>
            <a:r>
              <a:rPr lang="de-DE" sz="2000" dirty="0"/>
              <a:t> </a:t>
            </a:r>
            <a:r>
              <a:rPr lang="de-DE" sz="2000" dirty="0" err="1"/>
              <a:t>prevails</a:t>
            </a:r>
            <a:r>
              <a:rPr lang="de-DE" sz="2000" dirty="0"/>
              <a:t> </a:t>
            </a:r>
            <a:r>
              <a:rPr lang="de-DE" sz="2000" dirty="0" err="1"/>
              <a:t>and</a:t>
            </a:r>
            <a:r>
              <a:rPr lang="de-DE" sz="2000" dirty="0"/>
              <a:t> </a:t>
            </a:r>
            <a:r>
              <a:rPr lang="de-DE" sz="2000" dirty="0" err="1"/>
              <a:t>mistakes</a:t>
            </a:r>
            <a:r>
              <a:rPr lang="de-DE" sz="2000" dirty="0"/>
              <a:t> </a:t>
            </a:r>
            <a:r>
              <a:rPr lang="de-DE" sz="2000" dirty="0" err="1"/>
              <a:t>are</a:t>
            </a:r>
            <a:r>
              <a:rPr lang="de-DE" sz="2000" dirty="0"/>
              <a:t> </a:t>
            </a:r>
            <a:r>
              <a:rPr lang="de-DE" sz="2000" dirty="0" err="1"/>
              <a:t>understood</a:t>
            </a:r>
            <a:r>
              <a:rPr lang="de-DE" sz="2000" dirty="0"/>
              <a:t> </a:t>
            </a:r>
            <a:r>
              <a:rPr lang="de-DE" sz="2000" dirty="0" err="1"/>
              <a:t>as</a:t>
            </a:r>
            <a:r>
              <a:rPr lang="de-DE" sz="2000" dirty="0"/>
              <a:t> </a:t>
            </a:r>
            <a:r>
              <a:rPr lang="de-DE" sz="2000" dirty="0" err="1"/>
              <a:t>learning</a:t>
            </a:r>
            <a:r>
              <a:rPr lang="de-DE" sz="2000" dirty="0"/>
              <a:t> </a:t>
            </a:r>
            <a:r>
              <a:rPr lang="de-DE" sz="2000" dirty="0" err="1"/>
              <a:t>causes</a:t>
            </a:r>
            <a:r>
              <a:rPr lang="de-DE" sz="2000" dirty="0"/>
              <a:t> </a:t>
            </a:r>
            <a:endParaRPr lang="de-DE" sz="2000" dirty="0" smtClean="0"/>
          </a:p>
          <a:p>
            <a:pPr marL="342900" indent="-342900">
              <a:buFont typeface="Arial" charset="0"/>
              <a:buChar char="•"/>
            </a:pPr>
            <a:r>
              <a:rPr lang="de-DE" sz="2000" dirty="0" err="1"/>
              <a:t>s</a:t>
            </a:r>
            <a:r>
              <a:rPr lang="de-DE" sz="2000" dirty="0" err="1" smtClean="0"/>
              <a:t>tudents</a:t>
            </a:r>
            <a:r>
              <a:rPr lang="de-DE" sz="2000" dirty="0" smtClean="0"/>
              <a:t> </a:t>
            </a:r>
            <a:r>
              <a:rPr lang="de-DE" sz="2000" dirty="0" err="1" smtClean="0"/>
              <a:t>are</a:t>
            </a:r>
            <a:r>
              <a:rPr lang="de-DE" sz="2000" dirty="0" smtClean="0"/>
              <a:t> </a:t>
            </a:r>
            <a:r>
              <a:rPr lang="de-DE" sz="2000" dirty="0" err="1" smtClean="0"/>
              <a:t>challenged</a:t>
            </a:r>
            <a:r>
              <a:rPr lang="de-DE" sz="2000" dirty="0" smtClean="0"/>
              <a:t>  </a:t>
            </a:r>
          </a:p>
          <a:p>
            <a:pPr marL="342900" indent="-342900">
              <a:buFont typeface="Arial" charset="0"/>
              <a:buChar char="•"/>
            </a:pPr>
            <a:r>
              <a:rPr lang="de-DE" sz="2000" dirty="0" err="1" smtClean="0"/>
              <a:t>students</a:t>
            </a:r>
            <a:r>
              <a:rPr lang="de-DE" sz="2000" dirty="0" smtClean="0"/>
              <a:t> </a:t>
            </a:r>
            <a:r>
              <a:rPr lang="de-DE" sz="2000" dirty="0" err="1"/>
              <a:t>are</a:t>
            </a:r>
            <a:r>
              <a:rPr lang="de-DE" sz="2000" dirty="0"/>
              <a:t> </a:t>
            </a:r>
            <a:r>
              <a:rPr lang="de-DE" sz="2000" dirty="0" err="1"/>
              <a:t>systematically</a:t>
            </a:r>
            <a:r>
              <a:rPr lang="de-DE" sz="2000" dirty="0"/>
              <a:t> </a:t>
            </a:r>
            <a:r>
              <a:rPr lang="de-DE" sz="2000" dirty="0" err="1"/>
              <a:t>guided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 smtClean="0"/>
              <a:t>self-control</a:t>
            </a:r>
            <a:r>
              <a:rPr lang="de-DE" sz="2000" dirty="0" smtClean="0"/>
              <a:t> </a:t>
            </a:r>
            <a:r>
              <a:rPr lang="de-DE" sz="2000" dirty="0" err="1" smtClean="0"/>
              <a:t>learning</a:t>
            </a:r>
            <a:r>
              <a:rPr lang="de-DE" sz="2000" dirty="0" smtClean="0"/>
              <a:t> </a:t>
            </a:r>
          </a:p>
          <a:p>
            <a:pPr marL="342900" indent="-342900">
              <a:buFont typeface="Arial" charset="0"/>
              <a:buChar char="•"/>
            </a:pPr>
            <a:r>
              <a:rPr lang="de-DE" sz="2000" dirty="0" err="1" smtClean="0"/>
              <a:t>students</a:t>
            </a:r>
            <a:r>
              <a:rPr lang="de-DE" sz="2000" dirty="0" smtClean="0"/>
              <a:t> </a:t>
            </a:r>
            <a:r>
              <a:rPr lang="de-DE" sz="2000" dirty="0" err="1"/>
              <a:t>are</a:t>
            </a:r>
            <a:r>
              <a:rPr lang="de-DE" sz="2000" dirty="0"/>
              <a:t> </a:t>
            </a:r>
            <a:r>
              <a:rPr lang="de-DE" sz="2000" dirty="0" err="1"/>
              <a:t>cognitively</a:t>
            </a:r>
            <a:r>
              <a:rPr lang="de-DE" sz="2000" dirty="0"/>
              <a:t> </a:t>
            </a:r>
            <a:r>
              <a:rPr lang="de-DE" sz="2000" dirty="0" err="1"/>
              <a:t>activated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115378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231310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24442" y="759744"/>
            <a:ext cx="9376808" cy="648742"/>
          </a:xfrm>
        </p:spPr>
        <p:txBody>
          <a:bodyPr/>
          <a:lstStyle/>
          <a:p>
            <a:pPr eaLnBrk="1" hangingPunct="1"/>
            <a:r>
              <a:rPr lang="de-DE" sz="2400" b="1" dirty="0" err="1"/>
              <a:t>Beware</a:t>
            </a:r>
            <a:r>
              <a:rPr lang="de-DE" sz="2400" b="1" dirty="0"/>
              <a:t> </a:t>
            </a:r>
            <a:r>
              <a:rPr lang="de-DE" sz="2400" b="1" dirty="0" err="1"/>
              <a:t>of</a:t>
            </a:r>
            <a:r>
              <a:rPr lang="de-DE" sz="2400" b="1" dirty="0"/>
              <a:t> </a:t>
            </a:r>
            <a:r>
              <a:rPr lang="de-DE" sz="2400" b="1" dirty="0" err="1"/>
              <a:t>the</a:t>
            </a:r>
            <a:r>
              <a:rPr lang="de-DE" sz="2400" b="1" dirty="0"/>
              <a:t> </a:t>
            </a:r>
            <a:r>
              <a:rPr lang="de-DE" sz="2400" b="1" dirty="0" err="1"/>
              <a:t>leaderboards</a:t>
            </a:r>
            <a:r>
              <a:rPr lang="de-DE" sz="2400" b="1" dirty="0"/>
              <a:t>! The </a:t>
            </a:r>
            <a:r>
              <a:rPr lang="de-DE" sz="2400" b="1" dirty="0" err="1"/>
              <a:t>first</a:t>
            </a:r>
            <a:r>
              <a:rPr lang="de-DE" sz="2400" b="1" dirty="0"/>
              <a:t> </a:t>
            </a:r>
            <a:r>
              <a:rPr lang="de-DE" sz="2400" b="1" dirty="0" err="1"/>
              <a:t>impression</a:t>
            </a:r>
            <a:r>
              <a:rPr lang="de-DE" sz="2400" b="1" dirty="0"/>
              <a:t> </a:t>
            </a:r>
            <a:r>
              <a:rPr lang="de-DE" sz="2400" b="1" dirty="0" err="1"/>
              <a:t>can</a:t>
            </a:r>
            <a:r>
              <a:rPr lang="de-DE" sz="2400" b="1" dirty="0"/>
              <a:t> </a:t>
            </a:r>
            <a:r>
              <a:rPr lang="de-DE" sz="2400" b="1" dirty="0" err="1"/>
              <a:t>be</a:t>
            </a:r>
            <a:r>
              <a:rPr lang="de-DE" sz="2400" b="1" dirty="0"/>
              <a:t> </a:t>
            </a:r>
            <a:r>
              <a:rPr lang="de-DE" sz="2400" b="1" dirty="0" err="1"/>
              <a:t>fooled</a:t>
            </a:r>
            <a:r>
              <a:rPr lang="de-DE" sz="2400" b="1" dirty="0"/>
              <a:t> !!</a:t>
            </a:r>
            <a:endParaRPr lang="de-DE" sz="2400" b="1" dirty="0">
              <a:solidFill>
                <a:srgbClr val="8D8D8D"/>
              </a:solidFill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24442" y="1725028"/>
            <a:ext cx="7920037" cy="3888457"/>
          </a:xfrm>
          <a:noFill/>
        </p:spPr>
        <p:txBody>
          <a:bodyPr/>
          <a:lstStyle/>
          <a:p>
            <a:pPr marL="361950" indent="-361950" eaLnBrk="1" hangingPunct="1">
              <a:lnSpc>
                <a:spcPct val="100000"/>
              </a:lnSpc>
              <a:spcAft>
                <a:spcPts val="1200"/>
              </a:spcAft>
              <a:buFont typeface="Wingdings" charset="2"/>
              <a:buChar char="u"/>
            </a:pPr>
            <a:r>
              <a:rPr lang="de-DE" sz="2000" dirty="0"/>
              <a:t>The </a:t>
            </a:r>
            <a:r>
              <a:rPr lang="de-DE" sz="2000" dirty="0" err="1"/>
              <a:t>effect</a:t>
            </a:r>
            <a:r>
              <a:rPr lang="de-DE" sz="2000" dirty="0"/>
              <a:t> </a:t>
            </a:r>
            <a:r>
              <a:rPr lang="de-DE" sz="2000" dirty="0" err="1"/>
              <a:t>size</a:t>
            </a:r>
            <a:r>
              <a:rPr lang="de-DE" sz="2000" dirty="0"/>
              <a:t> </a:t>
            </a:r>
            <a:r>
              <a:rPr lang="de-DE" sz="2000" dirty="0" err="1"/>
              <a:t>does</a:t>
            </a:r>
            <a:r>
              <a:rPr lang="de-DE" sz="2000" dirty="0"/>
              <a:t> not </a:t>
            </a:r>
            <a:r>
              <a:rPr lang="de-DE" sz="2000" dirty="0" err="1"/>
              <a:t>say</a:t>
            </a:r>
            <a:r>
              <a:rPr lang="de-DE" sz="2000" dirty="0"/>
              <a:t> </a:t>
            </a:r>
            <a:r>
              <a:rPr lang="de-DE" sz="2000" dirty="0" err="1"/>
              <a:t>anything</a:t>
            </a:r>
            <a:r>
              <a:rPr lang="de-DE" sz="2000" dirty="0"/>
              <a:t> </a:t>
            </a:r>
            <a:r>
              <a:rPr lang="de-DE" sz="2000" dirty="0" err="1"/>
              <a:t>about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quality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investigated</a:t>
            </a:r>
            <a:r>
              <a:rPr lang="de-DE" sz="2000" dirty="0"/>
              <a:t> </a:t>
            </a:r>
            <a:r>
              <a:rPr lang="de-DE" sz="2000" dirty="0" err="1"/>
              <a:t>measures</a:t>
            </a:r>
            <a:r>
              <a:rPr lang="de-DE" sz="2000" dirty="0"/>
              <a:t>. </a:t>
            </a:r>
            <a:endParaRPr lang="de-DE" sz="2000" dirty="0" smtClean="0"/>
          </a:p>
          <a:p>
            <a:pPr marL="361950" indent="-361950" eaLnBrk="1" hangingPunct="1">
              <a:lnSpc>
                <a:spcPct val="100000"/>
              </a:lnSpc>
              <a:spcAft>
                <a:spcPts val="1200"/>
              </a:spcAft>
              <a:buFont typeface="Wingdings" charset="2"/>
              <a:buChar char="u"/>
            </a:pPr>
            <a:r>
              <a:rPr lang="de-DE" sz="2000" dirty="0" smtClean="0"/>
              <a:t>The </a:t>
            </a:r>
            <a:r>
              <a:rPr lang="de-DE" sz="2000" dirty="0" err="1"/>
              <a:t>effect</a:t>
            </a:r>
            <a:r>
              <a:rPr lang="de-DE" sz="2000" dirty="0"/>
              <a:t> </a:t>
            </a:r>
            <a:r>
              <a:rPr lang="de-DE" sz="2000" dirty="0" err="1"/>
              <a:t>size</a:t>
            </a:r>
            <a:r>
              <a:rPr lang="de-DE" sz="2000" dirty="0"/>
              <a:t> </a:t>
            </a:r>
            <a:r>
              <a:rPr lang="de-DE" sz="2000" dirty="0" err="1"/>
              <a:t>averages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results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smtClean="0"/>
              <a:t>meta-</a:t>
            </a:r>
            <a:r>
              <a:rPr lang="de-DE" sz="2000" dirty="0" err="1" smtClean="0"/>
              <a:t>studies</a:t>
            </a:r>
            <a:r>
              <a:rPr lang="de-DE" sz="2000" dirty="0" smtClean="0"/>
              <a:t> - </a:t>
            </a:r>
            <a:r>
              <a:rPr lang="de-DE" sz="2000" dirty="0" err="1"/>
              <a:t>some</a:t>
            </a:r>
            <a:r>
              <a:rPr lang="de-DE" sz="2000" dirty="0"/>
              <a:t> </a:t>
            </a:r>
            <a:r>
              <a:rPr lang="de-DE" sz="2000" dirty="0" err="1"/>
              <a:t>are</a:t>
            </a:r>
            <a:r>
              <a:rPr lang="de-DE" sz="2000" dirty="0"/>
              <a:t> </a:t>
            </a:r>
            <a:r>
              <a:rPr lang="de-DE" sz="2000" dirty="0" err="1"/>
              <a:t>very</a:t>
            </a:r>
            <a:r>
              <a:rPr lang="de-DE" sz="2000" dirty="0"/>
              <a:t> disparate. </a:t>
            </a:r>
            <a:endParaRPr lang="de-DE" sz="2000" dirty="0" smtClean="0"/>
          </a:p>
          <a:p>
            <a:pPr marL="361950" indent="-361950" eaLnBrk="1" hangingPunct="1">
              <a:lnSpc>
                <a:spcPct val="100000"/>
              </a:lnSpc>
              <a:spcAft>
                <a:spcPts val="1200"/>
              </a:spcAft>
              <a:buFont typeface="Wingdings" charset="2"/>
              <a:buChar char="u"/>
            </a:pPr>
            <a:r>
              <a:rPr lang="de-DE" sz="2000" dirty="0" smtClean="0"/>
              <a:t>Anglo-</a:t>
            </a:r>
            <a:r>
              <a:rPr lang="de-DE" sz="2000" dirty="0" err="1" smtClean="0"/>
              <a:t>Saxon</a:t>
            </a:r>
            <a:r>
              <a:rPr lang="de-DE" sz="2000" dirty="0" smtClean="0"/>
              <a:t> </a:t>
            </a:r>
            <a:r>
              <a:rPr lang="de-DE" sz="2000" dirty="0" err="1"/>
              <a:t>education</a:t>
            </a:r>
            <a:r>
              <a:rPr lang="de-DE" sz="2000" dirty="0"/>
              <a:t> </a:t>
            </a:r>
            <a:r>
              <a:rPr lang="de-DE" sz="2000" dirty="0" err="1"/>
              <a:t>and</a:t>
            </a:r>
            <a:r>
              <a:rPr lang="de-DE" sz="2000" dirty="0"/>
              <a:t> </a:t>
            </a:r>
            <a:r>
              <a:rPr lang="de-DE" sz="2000" dirty="0" err="1"/>
              <a:t>school</a:t>
            </a:r>
            <a:r>
              <a:rPr lang="de-DE" sz="2000" dirty="0"/>
              <a:t> </a:t>
            </a:r>
            <a:r>
              <a:rPr lang="de-DE" sz="2000" dirty="0" err="1"/>
              <a:t>culture</a:t>
            </a:r>
            <a:r>
              <a:rPr lang="de-DE" sz="2000" dirty="0"/>
              <a:t> </a:t>
            </a:r>
            <a:r>
              <a:rPr lang="de-DE" sz="2000" dirty="0" err="1"/>
              <a:t>differs</a:t>
            </a:r>
            <a:r>
              <a:rPr lang="de-DE" sz="2000" dirty="0"/>
              <a:t> </a:t>
            </a:r>
            <a:r>
              <a:rPr lang="de-DE" sz="2000" dirty="0" err="1"/>
              <a:t>from</a:t>
            </a:r>
            <a:r>
              <a:rPr lang="de-DE" sz="2000" dirty="0"/>
              <a:t> </a:t>
            </a:r>
            <a:r>
              <a:rPr lang="de-DE" sz="2000" dirty="0" err="1" smtClean="0"/>
              <a:t>many</a:t>
            </a:r>
            <a:r>
              <a:rPr lang="de-DE" sz="2000" dirty="0" smtClean="0"/>
              <a:t> </a:t>
            </a:r>
            <a:r>
              <a:rPr lang="de-DE" sz="2000" dirty="0" err="1" smtClean="0"/>
              <a:t>other</a:t>
            </a:r>
            <a:r>
              <a:rPr lang="de-DE" sz="2000" dirty="0" smtClean="0"/>
              <a:t> </a:t>
            </a:r>
            <a:r>
              <a:rPr lang="de-DE" sz="2000" dirty="0" err="1" smtClean="0"/>
              <a:t>european</a:t>
            </a:r>
            <a:r>
              <a:rPr lang="de-DE" sz="2000" dirty="0" smtClean="0"/>
              <a:t> countries. </a:t>
            </a:r>
          </a:p>
          <a:p>
            <a:pPr marL="361950" indent="-361950" eaLnBrk="1" hangingPunct="1">
              <a:lnSpc>
                <a:spcPct val="100000"/>
              </a:lnSpc>
              <a:spcAft>
                <a:spcPts val="1200"/>
              </a:spcAft>
              <a:buFont typeface="Wingdings" charset="2"/>
              <a:buChar char="u"/>
            </a:pPr>
            <a:r>
              <a:rPr lang="de-DE" sz="2000" dirty="0" smtClean="0"/>
              <a:t>Academic (</a:t>
            </a:r>
            <a:r>
              <a:rPr lang="de-DE" sz="2000" dirty="0" err="1" smtClean="0"/>
              <a:t>school</a:t>
            </a:r>
            <a:r>
              <a:rPr lang="de-DE" sz="2000" dirty="0" smtClean="0"/>
              <a:t>) </a:t>
            </a:r>
            <a:r>
              <a:rPr lang="de-DE" sz="2000" dirty="0" err="1" smtClean="0"/>
              <a:t>learning</a:t>
            </a:r>
            <a:r>
              <a:rPr lang="de-DE" sz="2000" dirty="0" smtClean="0"/>
              <a:t> </a:t>
            </a:r>
            <a:r>
              <a:rPr lang="de-DE" sz="2000" dirty="0" err="1"/>
              <a:t>is</a:t>
            </a:r>
            <a:r>
              <a:rPr lang="de-DE" sz="2000" dirty="0"/>
              <a:t> </a:t>
            </a:r>
            <a:r>
              <a:rPr lang="de-DE" sz="2000" dirty="0" err="1"/>
              <a:t>only</a:t>
            </a:r>
            <a:r>
              <a:rPr lang="de-DE" sz="2000" dirty="0"/>
              <a:t> </a:t>
            </a:r>
            <a:r>
              <a:rPr lang="de-DE" sz="2000" dirty="0" err="1"/>
              <a:t>part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educational</a:t>
            </a:r>
            <a:r>
              <a:rPr lang="de-DE" sz="2000" dirty="0"/>
              <a:t> </a:t>
            </a:r>
            <a:r>
              <a:rPr lang="de-DE" sz="2000" dirty="0" err="1"/>
              <a:t>mandate</a:t>
            </a:r>
            <a:r>
              <a:rPr lang="de-DE" sz="2000" dirty="0"/>
              <a:t>. </a:t>
            </a:r>
            <a:endParaRPr lang="de-DE" sz="2000" dirty="0" smtClean="0"/>
          </a:p>
          <a:p>
            <a:pPr marL="361950" indent="-361950" eaLnBrk="1" hangingPunct="1">
              <a:lnSpc>
                <a:spcPct val="100000"/>
              </a:lnSpc>
              <a:spcAft>
                <a:spcPts val="1200"/>
              </a:spcAft>
              <a:buFont typeface="Wingdings" charset="2"/>
              <a:buChar char="u"/>
            </a:pPr>
            <a:r>
              <a:rPr lang="de-DE" sz="2000" dirty="0" err="1" smtClean="0"/>
              <a:t>Only</a:t>
            </a:r>
            <a:r>
              <a:rPr lang="de-DE" sz="2000" dirty="0" smtClean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interplay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variables </a:t>
            </a:r>
            <a:r>
              <a:rPr lang="de-DE" sz="2000" dirty="0" err="1"/>
              <a:t>makes</a:t>
            </a:r>
            <a:r>
              <a:rPr lang="de-DE" sz="2000" dirty="0"/>
              <a:t> </a:t>
            </a:r>
            <a:r>
              <a:rPr lang="de-DE" sz="2000" dirty="0" err="1"/>
              <a:t>school</a:t>
            </a:r>
            <a:r>
              <a:rPr lang="de-DE" sz="2000" dirty="0"/>
              <a:t> </a:t>
            </a:r>
            <a:r>
              <a:rPr lang="de-DE" sz="2000" dirty="0" err="1"/>
              <a:t>and</a:t>
            </a:r>
            <a:r>
              <a:rPr lang="de-DE" sz="2000" dirty="0"/>
              <a:t> </a:t>
            </a:r>
            <a:r>
              <a:rPr lang="de-DE" sz="2000" dirty="0" err="1"/>
              <a:t>teaching</a:t>
            </a:r>
            <a:r>
              <a:rPr lang="de-DE" sz="2000" dirty="0"/>
              <a:t> </a:t>
            </a:r>
            <a:r>
              <a:rPr lang="de-DE" sz="2000" dirty="0" err="1"/>
              <a:t>quality</a:t>
            </a:r>
            <a:r>
              <a:rPr lang="de-DE" sz="2000" dirty="0"/>
              <a:t>.</a:t>
            </a:r>
            <a:endParaRPr lang="de-DE" sz="2000" dirty="0"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2135188" y="4221164"/>
            <a:ext cx="76327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spcAft>
                <a:spcPct val="25000"/>
              </a:spcAft>
              <a:buClr>
                <a:srgbClr val="003399"/>
              </a:buClr>
              <a:buSzPct val="70000"/>
              <a:buFont typeface="Wingdings" pitchFamily="-1" charset="2"/>
              <a:buChar char="v"/>
            </a:pPr>
            <a:endParaRPr lang="de-DE" sz="2000"/>
          </a:p>
        </p:txBody>
      </p:sp>
    </p:spTree>
    <p:extLst>
      <p:ext uri="{BB962C8B-B14F-4D97-AF65-F5344CB8AC3E}">
        <p14:creationId xmlns:p14="http://schemas.microsoft.com/office/powerpoint/2010/main" val="95372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Bildungspolitische Herausforderungen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Welche empirische Evidenz gibt es für eine Maßnahme?</a:t>
            </a:r>
          </a:p>
          <a:p>
            <a:pPr lvl="1">
              <a:buFont typeface="Arial"/>
              <a:buChar char="•"/>
            </a:pPr>
            <a:r>
              <a:rPr lang="de-DE" dirty="0"/>
              <a:t>Legitimationsaspekt</a:t>
            </a:r>
          </a:p>
          <a:p>
            <a:r>
              <a:rPr lang="de-DE" dirty="0"/>
              <a:t>Wie ist die Maßnahme gedacht? Wie funktioniert sie? Worauf kommt es dabei an? </a:t>
            </a:r>
          </a:p>
          <a:p>
            <a:pPr lvl="1">
              <a:buFont typeface="Arial"/>
              <a:buChar char="•"/>
            </a:pPr>
            <a:r>
              <a:rPr lang="de-DE" dirty="0"/>
              <a:t>Verständnisaspekt</a:t>
            </a:r>
          </a:p>
          <a:p>
            <a:r>
              <a:rPr lang="de-DE" dirty="0"/>
              <a:t>Können das erfahrene Lehrpersonen demonstrieren? Funktioniert das in der Praxis? </a:t>
            </a:r>
          </a:p>
          <a:p>
            <a:pPr lvl="1">
              <a:buFont typeface="Arial"/>
              <a:buChar char="•"/>
            </a:pPr>
            <a:r>
              <a:rPr lang="de-DE" dirty="0"/>
              <a:t>Realisierungsaspekt: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48651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Wo und wie kann das – im </a:t>
            </a:r>
            <a:r>
              <a:rPr lang="de-DE" dirty="0" err="1"/>
              <a:t>Hattieschen</a:t>
            </a:r>
            <a:r>
              <a:rPr lang="de-DE" dirty="0"/>
              <a:t> Dreischritt (</a:t>
            </a:r>
            <a:r>
              <a:rPr lang="de-DE" dirty="0" err="1"/>
              <a:t>surface</a:t>
            </a:r>
            <a:r>
              <a:rPr lang="de-DE" dirty="0"/>
              <a:t> </a:t>
            </a:r>
            <a:r>
              <a:rPr lang="de-DE" dirty="0" err="1"/>
              <a:t>knowledge</a:t>
            </a:r>
            <a:r>
              <a:rPr lang="de-DE" dirty="0"/>
              <a:t>, </a:t>
            </a:r>
            <a:r>
              <a:rPr lang="de-DE" dirty="0" err="1"/>
              <a:t>deeper</a:t>
            </a:r>
            <a:r>
              <a:rPr lang="de-DE" dirty="0"/>
              <a:t> </a:t>
            </a:r>
            <a:r>
              <a:rPr lang="de-DE" dirty="0" err="1"/>
              <a:t>understanding</a:t>
            </a:r>
            <a:r>
              <a:rPr lang="de-DE" dirty="0"/>
              <a:t>, </a:t>
            </a:r>
            <a:r>
              <a:rPr lang="de-DE" dirty="0" err="1"/>
              <a:t>construct</a:t>
            </a:r>
            <a:r>
              <a:rPr lang="de-DE" dirty="0"/>
              <a:t> </a:t>
            </a:r>
            <a:r>
              <a:rPr lang="de-DE" dirty="0" err="1"/>
              <a:t>knowledge</a:t>
            </a:r>
            <a:r>
              <a:rPr lang="de-DE" dirty="0"/>
              <a:t>) – gelernt werden? Q</a:t>
            </a:r>
          </a:p>
          <a:p>
            <a:pPr lvl="1">
              <a:buFont typeface="Arial"/>
              <a:buChar char="•"/>
            </a:pPr>
            <a:r>
              <a:rPr lang="de-DE" dirty="0"/>
              <a:t>Qualifizierungsaspekt</a:t>
            </a:r>
          </a:p>
          <a:p>
            <a:r>
              <a:rPr lang="de-DE" dirty="0"/>
              <a:t>Wie stellt die Schulverwaltung sicher, dass die Maßnahme wirkt und Regelpraxis wird</a:t>
            </a:r>
          </a:p>
          <a:p>
            <a:pPr lvl="1">
              <a:buFont typeface="Arial"/>
              <a:buChar char="•"/>
            </a:pPr>
            <a:r>
              <a:rPr lang="de-DE" dirty="0"/>
              <a:t>Kontrollaspekt, Qualitätssicherung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24400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Bildungspolitische Perspektiven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81201" y="1676401"/>
            <a:ext cx="8156575" cy="4319587"/>
          </a:xfrm>
        </p:spPr>
        <p:txBody>
          <a:bodyPr/>
          <a:lstStyle/>
          <a:p>
            <a:pPr marL="355600" indent="-355600">
              <a:buFont typeface="Arial"/>
              <a:buChar char="•"/>
            </a:pPr>
            <a:r>
              <a:rPr lang="de-DE" dirty="0"/>
              <a:t>Ziel- und Wirkungsorientierung (empirische Evidenz; Wende?)</a:t>
            </a:r>
          </a:p>
          <a:p>
            <a:pPr marL="355600" indent="-355600">
              <a:buFont typeface="Arial"/>
              <a:buChar char="•"/>
            </a:pPr>
            <a:r>
              <a:rPr lang="de-DE" dirty="0"/>
              <a:t>Einfachstruktur, Konzentration auf die Haupt- bzw. Basiskomponenten; Begrenzung von Maßnahmen</a:t>
            </a:r>
          </a:p>
          <a:p>
            <a:pPr marL="355600" indent="-355600">
              <a:buFont typeface="Arial"/>
              <a:buChar char="•"/>
            </a:pPr>
            <a:r>
              <a:rPr lang="de-DE" dirty="0"/>
              <a:t>Praxisorientierung (Machbarkeit, Anschlussfähigkeit)</a:t>
            </a:r>
          </a:p>
          <a:p>
            <a:pPr marL="355600" indent="-355600">
              <a:buFont typeface="Arial"/>
              <a:buChar char="•"/>
            </a:pPr>
            <a:r>
              <a:rPr lang="de-DE" dirty="0"/>
              <a:t>Finanzierbarkeit (langfristige Sicherung)</a:t>
            </a:r>
          </a:p>
          <a:p>
            <a:pPr marL="355600" indent="-355600">
              <a:buFont typeface="Arial"/>
              <a:buChar char="•"/>
            </a:pPr>
            <a:r>
              <a:rPr lang="de-DE" dirty="0"/>
              <a:t>Langfristigkeit</a:t>
            </a:r>
          </a:p>
        </p:txBody>
      </p:sp>
    </p:spTree>
    <p:extLst>
      <p:ext uri="{BB962C8B-B14F-4D97-AF65-F5344CB8AC3E}">
        <p14:creationId xmlns:p14="http://schemas.microsoft.com/office/powerpoint/2010/main" val="12051755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Bildungspolitische Perspektiven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indent="-355600">
              <a:buFont typeface="Arial"/>
              <a:buChar char="•"/>
            </a:pPr>
            <a:r>
              <a:rPr lang="de-DE" dirty="0"/>
              <a:t>‚Konzepttreue‘ und Verbindlichkeit</a:t>
            </a:r>
          </a:p>
          <a:p>
            <a:pPr marL="355600" indent="-355600">
              <a:buFont typeface="Arial"/>
              <a:buChar char="•"/>
            </a:pPr>
            <a:r>
              <a:rPr lang="de-DE" dirty="0"/>
              <a:t>Beständigkeit (Kontinuität, Konsistenz, Kohäsion)</a:t>
            </a:r>
          </a:p>
          <a:p>
            <a:pPr marL="355600" indent="-355600">
              <a:buFont typeface="Arial"/>
              <a:buChar char="•"/>
            </a:pPr>
            <a:r>
              <a:rPr lang="de-DE" dirty="0"/>
              <a:t>Abgestimmtheit (auch Anschlussfähigkeit) der Maßnahmen</a:t>
            </a:r>
          </a:p>
          <a:p>
            <a:pPr marL="355600" indent="-355600">
              <a:buFont typeface="Arial"/>
              <a:buChar char="•"/>
            </a:pPr>
            <a:r>
              <a:rPr lang="de-DE" dirty="0"/>
              <a:t>Abgestimmtheit der Aufgabenrollen und Handlungsebenen</a:t>
            </a:r>
          </a:p>
          <a:p>
            <a:pPr marL="355600" indent="-355600">
              <a:buFont typeface="Arial"/>
              <a:buChar char="•"/>
            </a:pPr>
            <a:r>
              <a:rPr lang="de-DE" dirty="0"/>
              <a:t>Information und Dialog (Partizipation)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4330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67179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Fazit – Schule ist für die Zukunft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Schule ist </a:t>
            </a:r>
            <a:r>
              <a:rPr lang="de-DE" dirty="0" err="1"/>
              <a:t>Lernort</a:t>
            </a:r>
            <a:r>
              <a:rPr lang="de-DE" dirty="0"/>
              <a:t> und Lebenswelt  </a:t>
            </a:r>
          </a:p>
          <a:p>
            <a:pPr lvl="1"/>
            <a:r>
              <a:rPr lang="de-DE" dirty="0"/>
              <a:t>Schule ist vielfältiger</a:t>
            </a:r>
          </a:p>
          <a:p>
            <a:pPr lvl="1"/>
            <a:r>
              <a:rPr lang="de-DE" dirty="0"/>
              <a:t>Die Welt der Kinder nicht kolonialisieren</a:t>
            </a:r>
          </a:p>
          <a:p>
            <a:r>
              <a:rPr lang="de-DE" dirty="0"/>
              <a:t>Schule ist eine Gesellschaft im Kleinen  </a:t>
            </a:r>
          </a:p>
          <a:p>
            <a:pPr lvl="1"/>
            <a:r>
              <a:rPr lang="de-DE" dirty="0"/>
              <a:t>Bildung ist auch Arbeit an Haltungen, die weder gemessen noch bewertet werden können</a:t>
            </a:r>
          </a:p>
          <a:p>
            <a:pPr lvl="1"/>
            <a:r>
              <a:rPr lang="de-DE" dirty="0"/>
              <a:t>nicht ausschließlich funktionalisieren</a:t>
            </a:r>
          </a:p>
          <a:p>
            <a:r>
              <a:rPr lang="de-DE" dirty="0"/>
              <a:t>Nicht Alles, was gut zu messen ist, ist auch gut  </a:t>
            </a:r>
          </a:p>
          <a:p>
            <a:pPr lvl="1"/>
            <a:r>
              <a:rPr lang="de-DE" dirty="0" err="1"/>
              <a:t>Hattie-Studie</a:t>
            </a:r>
            <a:r>
              <a:rPr lang="de-DE" dirty="0"/>
              <a:t> misst Lernerfolg fachbezogen, aber Wissenschaft wird zunehmend inter- und </a:t>
            </a:r>
            <a:r>
              <a:rPr lang="de-DE" dirty="0" err="1"/>
              <a:t>transdisziplinär</a:t>
            </a:r>
            <a:endParaRPr lang="de-DE" dirty="0"/>
          </a:p>
          <a:p>
            <a:pPr lvl="1"/>
            <a:r>
              <a:rPr lang="de-DE" dirty="0"/>
              <a:t>Kompetenzerwerb, -erweiterung, und -aufbau sind weitaus komplexer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76337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Fazit – Schule ist mehr als ein </a:t>
            </a:r>
            <a:r>
              <a:rPr lang="de-DE" dirty="0" err="1"/>
              <a:t>Lernort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Schule bedeutet auch Zeit für Kinder </a:t>
            </a:r>
          </a:p>
          <a:p>
            <a:pPr lvl="1"/>
            <a:r>
              <a:rPr lang="de-DE" dirty="0"/>
              <a:t>nicht ausschließlich ökonomisieren</a:t>
            </a:r>
          </a:p>
          <a:p>
            <a:pPr lvl="1"/>
            <a:r>
              <a:rPr lang="de-DE" dirty="0"/>
              <a:t>Es ist nicht immer schlimm, wenn Kinder nur so schnell lernen, wie sie es auch ohne Unterricht tun würden</a:t>
            </a:r>
          </a:p>
          <a:p>
            <a:r>
              <a:rPr lang="de-DE" dirty="0"/>
              <a:t>Schulentwicklung unterstützen durch Evidenz– </a:t>
            </a:r>
          </a:p>
          <a:p>
            <a:pPr lvl="1"/>
            <a:r>
              <a:rPr lang="de-DE" dirty="0"/>
              <a:t>Schulentwicklern sollten gut aufbereitete Forschungsdaten zur Verfügung stehen</a:t>
            </a:r>
          </a:p>
          <a:p>
            <a:pPr lvl="1"/>
            <a:r>
              <a:rPr lang="de-DE" dirty="0"/>
              <a:t>Schule entwickeln, Schule leiten heißt Entscheidungen treffen – empirische Studien sind hier Entscheidungshilfen (</a:t>
            </a:r>
            <a:r>
              <a:rPr lang="de-DE"/>
              <a:t>nicht Zwänge)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6985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2"/>
          <p:cNvSpPr>
            <a:spLocks noGrp="1"/>
          </p:cNvSpPr>
          <p:nvPr>
            <p:ph type="title"/>
          </p:nvPr>
        </p:nvSpPr>
        <p:spPr>
          <a:xfrm>
            <a:off x="624418" y="692696"/>
            <a:ext cx="9596726" cy="1143000"/>
          </a:xfrm>
        </p:spPr>
        <p:txBody>
          <a:bodyPr/>
          <a:lstStyle/>
          <a:p>
            <a:r>
              <a:rPr lang="de-DE" sz="2400" dirty="0" err="1" smtClean="0">
                <a:solidFill>
                  <a:srgbClr val="8D8D8D"/>
                </a:solidFill>
                <a:ea typeface="ＭＳ Ｐゴシック" pitchFamily="-1" charset="-128"/>
                <a:cs typeface="ＭＳ Ｐゴシック" pitchFamily="-1" charset="-128"/>
              </a:rPr>
              <a:t>Example</a:t>
            </a:r>
            <a:r>
              <a:rPr lang="de-DE" sz="2400" dirty="0">
                <a:solidFill>
                  <a:srgbClr val="8D8D8D"/>
                </a:solidFill>
                <a:ea typeface="ＭＳ Ｐゴシック" pitchFamily="-1" charset="-128"/>
                <a:cs typeface="ＭＳ Ｐゴシック" pitchFamily="-1" charset="-128"/>
              </a:rPr>
              <a:t/>
            </a:r>
            <a:br>
              <a:rPr lang="de-DE" sz="2400" dirty="0">
                <a:solidFill>
                  <a:srgbClr val="8D8D8D"/>
                </a:solidFill>
                <a:ea typeface="ＭＳ Ｐゴシック" pitchFamily="-1" charset="-128"/>
                <a:cs typeface="ＭＳ Ｐゴシック" pitchFamily="-1" charset="-128"/>
              </a:rPr>
            </a:br>
            <a:r>
              <a:rPr lang="de-DE" sz="2400" dirty="0" smtClean="0">
                <a:solidFill>
                  <a:srgbClr val="8D8D8D"/>
                </a:solidFill>
                <a:ea typeface="ＭＳ Ｐゴシック" pitchFamily="-1" charset="-128"/>
                <a:cs typeface="ＭＳ Ｐゴシック" pitchFamily="-1" charset="-128"/>
              </a:rPr>
              <a:t>1. Multi grade/</a:t>
            </a:r>
            <a:r>
              <a:rPr lang="de-DE" sz="2400" dirty="0" err="1" smtClean="0">
                <a:solidFill>
                  <a:srgbClr val="8D8D8D"/>
                </a:solidFill>
                <a:ea typeface="ＭＳ Ｐゴシック" pitchFamily="-1" charset="-128"/>
                <a:cs typeface="ＭＳ Ｐゴシック" pitchFamily="-1" charset="-128"/>
              </a:rPr>
              <a:t>age</a:t>
            </a:r>
            <a:r>
              <a:rPr lang="de-DE" sz="2400" dirty="0" smtClean="0">
                <a:solidFill>
                  <a:srgbClr val="8D8D8D"/>
                </a:solidFill>
                <a:ea typeface="ＭＳ Ｐゴシック" pitchFamily="-1" charset="-128"/>
                <a:cs typeface="ＭＳ Ｐゴシック" pitchFamily="-1" charset="-128"/>
              </a:rPr>
              <a:t> </a:t>
            </a:r>
            <a:r>
              <a:rPr lang="de-DE" sz="2400" dirty="0" err="1" smtClean="0">
                <a:solidFill>
                  <a:srgbClr val="8D8D8D"/>
                </a:solidFill>
                <a:ea typeface="ＭＳ Ｐゴシック" pitchFamily="-1" charset="-128"/>
                <a:cs typeface="ＭＳ Ｐゴシック" pitchFamily="-1" charset="-128"/>
              </a:rPr>
              <a:t>classes</a:t>
            </a:r>
            <a:r>
              <a:rPr lang="de-DE" sz="2400" dirty="0" smtClean="0">
                <a:solidFill>
                  <a:srgbClr val="8D8D8D"/>
                </a:solidFill>
                <a:ea typeface="ＭＳ Ｐゴシック" pitchFamily="-1" charset="-128"/>
                <a:cs typeface="ＭＳ Ｐゴシック" pitchFamily="-1" charset="-128"/>
              </a:rPr>
              <a:t> - </a:t>
            </a:r>
            <a:r>
              <a:rPr lang="de-DE" sz="2400" dirty="0" err="1" smtClean="0">
                <a:latin typeface="Arial" charset="0"/>
                <a:ea typeface="Arial" charset="0"/>
                <a:cs typeface="Arial" charset="0"/>
              </a:rPr>
              <a:t>Effec</a:t>
            </a:r>
            <a:r>
              <a:rPr lang="de-DE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2400" dirty="0" err="1">
                <a:latin typeface="Arial" charset="0"/>
                <a:ea typeface="Arial" charset="0"/>
                <a:cs typeface="Arial" charset="0"/>
              </a:rPr>
              <a:t>size</a:t>
            </a:r>
            <a:r>
              <a:rPr lang="de-DE" sz="2400" dirty="0">
                <a:latin typeface="Arial" charset="0"/>
                <a:ea typeface="Arial" charset="0"/>
                <a:cs typeface="Arial" charset="0"/>
              </a:rPr>
              <a:t> .04 = </a:t>
            </a:r>
            <a:r>
              <a:rPr lang="de-DE" sz="2400" dirty="0" err="1">
                <a:latin typeface="Arial" charset="0"/>
                <a:ea typeface="Arial" charset="0"/>
                <a:cs typeface="Arial" charset="0"/>
              </a:rPr>
              <a:t>no</a:t>
            </a:r>
            <a:r>
              <a:rPr lang="de-DE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2400" dirty="0" err="1" smtClean="0">
                <a:latin typeface="Arial" charset="0"/>
                <a:ea typeface="Arial" charset="0"/>
                <a:cs typeface="Arial" charset="0"/>
              </a:rPr>
              <a:t>impact</a:t>
            </a:r>
            <a:endParaRPr lang="de-DE" sz="2400" dirty="0">
              <a:solidFill>
                <a:srgbClr val="8D8D8D"/>
              </a:solidFill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defRPr/>
            </a:pPr>
            <a:r>
              <a:rPr lang="de-DE" b="1" dirty="0" err="1" smtClean="0">
                <a:latin typeface="Arial" charset="0"/>
                <a:ea typeface="Arial" charset="0"/>
                <a:cs typeface="Arial" charset="0"/>
              </a:rPr>
              <a:t>Question</a:t>
            </a:r>
            <a:r>
              <a:rPr lang="de-DE" b="1" dirty="0">
                <a:latin typeface="Arial" charset="0"/>
                <a:ea typeface="Arial" charset="0"/>
                <a:cs typeface="Arial" charset="0"/>
              </a:rPr>
              <a:t>:</a:t>
            </a:r>
            <a:r>
              <a:rPr lang="de-DE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ea typeface="Arial" charset="0"/>
                <a:cs typeface="Arial" charset="0"/>
              </a:rPr>
              <a:t>Why</a:t>
            </a:r>
            <a:r>
              <a:rPr lang="de-DE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ea typeface="Arial" charset="0"/>
                <a:cs typeface="Arial" charset="0"/>
              </a:rPr>
              <a:t>does</a:t>
            </a:r>
            <a:r>
              <a:rPr lang="de-DE" dirty="0">
                <a:latin typeface="Arial" charset="0"/>
                <a:ea typeface="Arial" charset="0"/>
                <a:cs typeface="Arial" charset="0"/>
              </a:rPr>
              <a:t> not </a:t>
            </a:r>
            <a:r>
              <a:rPr lang="de-DE" dirty="0" err="1">
                <a:latin typeface="Arial" charset="0"/>
                <a:ea typeface="Arial" charset="0"/>
                <a:cs typeface="Arial" charset="0"/>
              </a:rPr>
              <a:t>it</a:t>
            </a:r>
            <a:r>
              <a:rPr lang="de-DE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ea typeface="Arial" charset="0"/>
                <a:cs typeface="Arial" charset="0"/>
              </a:rPr>
              <a:t>work</a:t>
            </a:r>
            <a:r>
              <a:rPr lang="de-DE" dirty="0">
                <a:latin typeface="Arial" charset="0"/>
                <a:ea typeface="Arial" charset="0"/>
                <a:cs typeface="Arial" charset="0"/>
              </a:rPr>
              <a:t>? </a:t>
            </a:r>
            <a:endParaRPr lang="de-DE" dirty="0" smtClean="0">
              <a:latin typeface="Arial" charset="0"/>
              <a:ea typeface="Arial" charset="0"/>
              <a:cs typeface="Arial" charset="0"/>
            </a:endParaRPr>
          </a:p>
          <a:p>
            <a:pPr indent="0">
              <a:defRPr/>
            </a:pPr>
            <a:r>
              <a:rPr lang="de-DE" b="1" dirty="0" err="1" smtClean="0">
                <a:latin typeface="Arial" charset="0"/>
                <a:ea typeface="Arial" charset="0"/>
                <a:cs typeface="Arial" charset="0"/>
              </a:rPr>
              <a:t>Answer</a:t>
            </a:r>
            <a:r>
              <a:rPr lang="de-DE" b="1" dirty="0">
                <a:latin typeface="Arial" charset="0"/>
                <a:ea typeface="Arial" charset="0"/>
                <a:cs typeface="Arial" charset="0"/>
              </a:rPr>
              <a:t>:</a:t>
            </a:r>
            <a:r>
              <a:rPr lang="de-DE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ea typeface="Arial" charset="0"/>
                <a:cs typeface="Arial" charset="0"/>
              </a:rPr>
              <a:t>Because</a:t>
            </a:r>
            <a:r>
              <a:rPr lang="de-DE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ea typeface="Arial" charset="0"/>
                <a:cs typeface="Arial" charset="0"/>
              </a:rPr>
              <a:t>there</a:t>
            </a:r>
            <a:r>
              <a:rPr lang="de-DE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ea typeface="Arial" charset="0"/>
                <a:cs typeface="Arial" charset="0"/>
              </a:rPr>
              <a:t>are</a:t>
            </a:r>
            <a:r>
              <a:rPr lang="de-DE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ea typeface="Arial" charset="0"/>
                <a:cs typeface="Arial" charset="0"/>
              </a:rPr>
              <a:t>almost</a:t>
            </a:r>
            <a:r>
              <a:rPr lang="de-DE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ea typeface="Arial" charset="0"/>
                <a:cs typeface="Arial" charset="0"/>
              </a:rPr>
              <a:t>only</a:t>
            </a:r>
            <a:r>
              <a:rPr lang="de-DE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ea typeface="Arial" charset="0"/>
                <a:cs typeface="Arial" charset="0"/>
              </a:rPr>
              <a:t>results</a:t>
            </a:r>
            <a:r>
              <a:rPr lang="de-DE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ea typeface="Arial" charset="0"/>
                <a:cs typeface="Arial" charset="0"/>
              </a:rPr>
              <a:t>from</a:t>
            </a:r>
            <a:r>
              <a:rPr lang="de-DE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ea typeface="Arial" charset="0"/>
                <a:cs typeface="Arial" charset="0"/>
              </a:rPr>
              <a:t>studies</a:t>
            </a:r>
            <a:r>
              <a:rPr lang="de-DE" dirty="0">
                <a:latin typeface="Arial" charset="0"/>
                <a:ea typeface="Arial" charset="0"/>
                <a:cs typeface="Arial" charset="0"/>
              </a:rPr>
              <a:t> in </a:t>
            </a:r>
            <a:r>
              <a:rPr lang="de-DE" dirty="0" err="1">
                <a:latin typeface="Arial" charset="0"/>
                <a:ea typeface="Arial" charset="0"/>
                <a:cs typeface="Arial" charset="0"/>
              </a:rPr>
              <a:t>which</a:t>
            </a:r>
            <a:r>
              <a:rPr lang="de-DE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de-DE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ea typeface="Arial" charset="0"/>
                <a:cs typeface="Arial" charset="0"/>
              </a:rPr>
              <a:t>teaching</a:t>
            </a:r>
            <a:r>
              <a:rPr lang="de-DE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ea typeface="Arial" charset="0"/>
                <a:cs typeface="Arial" charset="0"/>
              </a:rPr>
              <a:t>is</a:t>
            </a:r>
            <a:r>
              <a:rPr lang="de-DE" dirty="0">
                <a:latin typeface="Arial" charset="0"/>
                <a:ea typeface="Arial" charset="0"/>
                <a:cs typeface="Arial" charset="0"/>
              </a:rPr>
              <a:t> not </a:t>
            </a:r>
            <a:r>
              <a:rPr lang="de-DE" dirty="0" err="1">
                <a:latin typeface="Arial" charset="0"/>
                <a:ea typeface="Arial" charset="0"/>
                <a:cs typeface="Arial" charset="0"/>
              </a:rPr>
              <a:t>adapted</a:t>
            </a:r>
            <a:r>
              <a:rPr lang="de-DE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ea typeface="Arial" charset="0"/>
                <a:cs typeface="Arial" charset="0"/>
              </a:rPr>
              <a:t>to</a:t>
            </a:r>
            <a:r>
              <a:rPr lang="de-DE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de-DE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ea typeface="Arial" charset="0"/>
                <a:cs typeface="Arial" charset="0"/>
              </a:rPr>
              <a:t>particular</a:t>
            </a:r>
            <a:r>
              <a:rPr lang="de-DE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ea typeface="Arial" charset="0"/>
                <a:cs typeface="Arial" charset="0"/>
              </a:rPr>
              <a:t>learning</a:t>
            </a:r>
            <a:r>
              <a:rPr lang="de-DE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ea typeface="Arial" charset="0"/>
                <a:cs typeface="Arial" charset="0"/>
              </a:rPr>
              <a:t>situation</a:t>
            </a:r>
            <a:r>
              <a:rPr lang="de-DE" dirty="0">
                <a:latin typeface="Arial" charset="0"/>
                <a:ea typeface="Arial" charset="0"/>
                <a:cs typeface="Arial" charset="0"/>
              </a:rPr>
              <a:t> !! </a:t>
            </a:r>
          </a:p>
          <a:p>
            <a:pPr indent="0">
              <a:defRPr/>
            </a:pPr>
            <a:r>
              <a:rPr lang="de-DE" sz="2400" i="1" dirty="0" smtClean="0">
                <a:latin typeface="Arial" charset="0"/>
                <a:ea typeface="Arial" charset="0"/>
                <a:cs typeface="Arial" charset="0"/>
              </a:rPr>
              <a:t>"</a:t>
            </a:r>
            <a:r>
              <a:rPr lang="de-DE" sz="2400" i="1" dirty="0" err="1">
                <a:latin typeface="Arial" charset="0"/>
                <a:ea typeface="Arial" charset="0"/>
                <a:cs typeface="Arial" charset="0"/>
              </a:rPr>
              <a:t>It</a:t>
            </a:r>
            <a:r>
              <a:rPr lang="de-DE" sz="24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2400" i="1" dirty="0" err="1">
                <a:latin typeface="Arial" charset="0"/>
                <a:ea typeface="Arial" charset="0"/>
                <a:cs typeface="Arial" charset="0"/>
              </a:rPr>
              <a:t>is</a:t>
            </a:r>
            <a:r>
              <a:rPr lang="de-DE" sz="24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2400" i="1" dirty="0" err="1">
                <a:latin typeface="Arial" charset="0"/>
                <a:ea typeface="Arial" charset="0"/>
                <a:cs typeface="Arial" charset="0"/>
              </a:rPr>
              <a:t>likely</a:t>
            </a:r>
            <a:r>
              <a:rPr lang="de-DE" sz="24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2400" i="1" dirty="0" err="1">
                <a:latin typeface="Arial" charset="0"/>
                <a:ea typeface="Arial" charset="0"/>
                <a:cs typeface="Arial" charset="0"/>
              </a:rPr>
              <a:t>that</a:t>
            </a:r>
            <a:r>
              <a:rPr lang="de-DE" sz="24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2400" i="1" dirty="0" err="1">
                <a:latin typeface="Arial" charset="0"/>
                <a:ea typeface="Arial" charset="0"/>
                <a:cs typeface="Arial" charset="0"/>
              </a:rPr>
              <a:t>teachers</a:t>
            </a:r>
            <a:r>
              <a:rPr lang="de-DE" sz="24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2400" i="1" dirty="0" err="1">
                <a:latin typeface="Arial" charset="0"/>
                <a:ea typeface="Arial" charset="0"/>
                <a:cs typeface="Arial" charset="0"/>
              </a:rPr>
              <a:t>teach</a:t>
            </a:r>
            <a:r>
              <a:rPr lang="de-DE" sz="2400" i="1" dirty="0">
                <a:latin typeface="Arial" charset="0"/>
                <a:ea typeface="Arial" charset="0"/>
                <a:cs typeface="Arial" charset="0"/>
              </a:rPr>
              <a:t> in a </a:t>
            </a:r>
            <a:r>
              <a:rPr lang="de-DE" sz="2400" i="1" dirty="0" err="1">
                <a:latin typeface="Arial" charset="0"/>
                <a:ea typeface="Arial" charset="0"/>
                <a:cs typeface="Arial" charset="0"/>
              </a:rPr>
              <a:t>similar</a:t>
            </a:r>
            <a:r>
              <a:rPr lang="de-DE" sz="24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2400" i="1" dirty="0" err="1">
                <a:latin typeface="Arial" charset="0"/>
                <a:ea typeface="Arial" charset="0"/>
                <a:cs typeface="Arial" charset="0"/>
              </a:rPr>
              <a:t>way</a:t>
            </a:r>
            <a:r>
              <a:rPr lang="de-DE" sz="24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2400" i="1" dirty="0" err="1">
                <a:latin typeface="Arial" charset="0"/>
                <a:ea typeface="Arial" charset="0"/>
                <a:cs typeface="Arial" charset="0"/>
              </a:rPr>
              <a:t>to</a:t>
            </a:r>
            <a:r>
              <a:rPr lang="de-DE" sz="24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2400" i="1" dirty="0" err="1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de-DE" sz="24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2400" i="1" dirty="0" err="1">
                <a:latin typeface="Arial" charset="0"/>
                <a:ea typeface="Arial" charset="0"/>
                <a:cs typeface="Arial" charset="0"/>
              </a:rPr>
              <a:t>distribution</a:t>
            </a:r>
            <a:r>
              <a:rPr lang="de-DE" sz="24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2400" i="1" dirty="0" err="1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de-DE" sz="24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2400" i="1" dirty="0" err="1">
                <a:latin typeface="Arial" charset="0"/>
                <a:ea typeface="Arial" charset="0"/>
                <a:cs typeface="Arial" charset="0"/>
              </a:rPr>
              <a:t>age</a:t>
            </a:r>
            <a:r>
              <a:rPr lang="de-DE" sz="24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2400" i="1" dirty="0" err="1">
                <a:latin typeface="Arial" charset="0"/>
                <a:ea typeface="Arial" charset="0"/>
                <a:cs typeface="Arial" charset="0"/>
              </a:rPr>
              <a:t>range</a:t>
            </a:r>
            <a:r>
              <a:rPr lang="de-DE" sz="2400" i="1" dirty="0">
                <a:latin typeface="Arial" charset="0"/>
                <a:ea typeface="Arial" charset="0"/>
                <a:cs typeface="Arial" charset="0"/>
              </a:rPr>
              <a:t> in </a:t>
            </a:r>
            <a:r>
              <a:rPr lang="de-DE" sz="2400" i="1" dirty="0" err="1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de-DE" sz="24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2400" i="1" dirty="0" err="1">
                <a:latin typeface="Arial" charset="0"/>
                <a:ea typeface="Arial" charset="0"/>
                <a:cs typeface="Arial" charset="0"/>
              </a:rPr>
              <a:t>class</a:t>
            </a:r>
            <a:r>
              <a:rPr lang="de-DE" sz="2400" i="1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de-DE" sz="2400" i="1" dirty="0" err="1">
                <a:latin typeface="Arial" charset="0"/>
                <a:ea typeface="Arial" charset="0"/>
                <a:cs typeface="Arial" charset="0"/>
              </a:rPr>
              <a:t>and</a:t>
            </a:r>
            <a:r>
              <a:rPr lang="de-DE" sz="24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2400" i="1" dirty="0" err="1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de-DE" sz="2400" i="1" dirty="0">
                <a:latin typeface="Arial" charset="0"/>
                <a:ea typeface="Arial" charset="0"/>
                <a:cs typeface="Arial" charset="0"/>
              </a:rPr>
              <a:t> multi-grade </a:t>
            </a:r>
            <a:r>
              <a:rPr lang="de-DE" sz="2400" i="1" dirty="0" err="1">
                <a:latin typeface="Arial" charset="0"/>
                <a:ea typeface="Arial" charset="0"/>
                <a:cs typeface="Arial" charset="0"/>
              </a:rPr>
              <a:t>classes</a:t>
            </a:r>
            <a:r>
              <a:rPr lang="de-DE" sz="24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2400" i="1" dirty="0" err="1">
                <a:latin typeface="Arial" charset="0"/>
                <a:ea typeface="Arial" charset="0"/>
                <a:cs typeface="Arial" charset="0"/>
              </a:rPr>
              <a:t>are</a:t>
            </a:r>
            <a:r>
              <a:rPr lang="de-DE" sz="24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2400" i="1" dirty="0" err="1">
                <a:latin typeface="Arial" charset="0"/>
                <a:ea typeface="Arial" charset="0"/>
                <a:cs typeface="Arial" charset="0"/>
              </a:rPr>
              <a:t>often</a:t>
            </a:r>
            <a:r>
              <a:rPr lang="de-DE" sz="24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2400" i="1" dirty="0" err="1">
                <a:latin typeface="Arial" charset="0"/>
                <a:ea typeface="Arial" charset="0"/>
                <a:cs typeface="Arial" charset="0"/>
              </a:rPr>
              <a:t>split</a:t>
            </a:r>
            <a:r>
              <a:rPr lang="de-DE" sz="24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2400" i="1" dirty="0" err="1">
                <a:latin typeface="Arial" charset="0"/>
                <a:ea typeface="Arial" charset="0"/>
                <a:cs typeface="Arial" charset="0"/>
              </a:rPr>
              <a:t>by</a:t>
            </a:r>
            <a:r>
              <a:rPr lang="de-DE" sz="24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2400" i="1" dirty="0" err="1">
                <a:latin typeface="Arial" charset="0"/>
                <a:ea typeface="Arial" charset="0"/>
                <a:cs typeface="Arial" charset="0"/>
              </a:rPr>
              <a:t>age</a:t>
            </a:r>
            <a:r>
              <a:rPr lang="de-DE" sz="24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2400" i="1" dirty="0" err="1"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de-DE" sz="24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2400" i="1" dirty="0" err="1">
                <a:latin typeface="Arial" charset="0"/>
                <a:ea typeface="Arial" charset="0"/>
                <a:cs typeface="Arial" charset="0"/>
              </a:rPr>
              <a:t>grouping</a:t>
            </a:r>
            <a:r>
              <a:rPr lang="de-DE" sz="2400" i="1" dirty="0">
                <a:latin typeface="Arial" charset="0"/>
                <a:ea typeface="Arial" charset="0"/>
                <a:cs typeface="Arial" charset="0"/>
              </a:rPr>
              <a:t>"! (Hattie </a:t>
            </a:r>
            <a:r>
              <a:rPr lang="de-DE" sz="2400" i="1" dirty="0" err="1">
                <a:latin typeface="Arial" charset="0"/>
                <a:ea typeface="Arial" charset="0"/>
                <a:cs typeface="Arial" charset="0"/>
              </a:rPr>
              <a:t>study</a:t>
            </a:r>
            <a:r>
              <a:rPr lang="de-DE" sz="2400" i="1" dirty="0">
                <a:latin typeface="Arial" charset="0"/>
                <a:ea typeface="Arial" charset="0"/>
                <a:cs typeface="Arial" charset="0"/>
              </a:rPr>
              <a:t>, p. 93) </a:t>
            </a:r>
            <a:endParaRPr lang="de-DE" sz="2400" i="1" dirty="0" smtClean="0">
              <a:latin typeface="Arial" charset="0"/>
              <a:ea typeface="Arial" charset="0"/>
              <a:cs typeface="Arial" charset="0"/>
            </a:endParaRPr>
          </a:p>
          <a:p>
            <a:pPr indent="0">
              <a:defRPr/>
            </a:pPr>
            <a:r>
              <a:rPr lang="de-DE" dirty="0" err="1" smtClean="0">
                <a:latin typeface="Arial" charset="0"/>
                <a:ea typeface="Arial" charset="0"/>
                <a:cs typeface="Arial" charset="0"/>
              </a:rPr>
              <a:t>If</a:t>
            </a:r>
            <a:r>
              <a:rPr lang="de-DE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ea typeface="Arial" charset="0"/>
                <a:cs typeface="Arial" charset="0"/>
              </a:rPr>
              <a:t>cooperative</a:t>
            </a:r>
            <a:r>
              <a:rPr lang="de-DE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ea typeface="Arial" charset="0"/>
                <a:cs typeface="Arial" charset="0"/>
              </a:rPr>
              <a:t>learning</a:t>
            </a:r>
            <a:r>
              <a:rPr lang="de-DE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dirty="0" err="1" smtClean="0">
                <a:latin typeface="Arial" charset="0"/>
                <a:ea typeface="Arial" charset="0"/>
                <a:cs typeface="Arial" charset="0"/>
              </a:rPr>
              <a:t>methods</a:t>
            </a:r>
            <a:r>
              <a:rPr lang="de-DE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ea typeface="Arial" charset="0"/>
                <a:cs typeface="Arial" charset="0"/>
              </a:rPr>
              <a:t>are</a:t>
            </a:r>
            <a:r>
              <a:rPr lang="de-DE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ea typeface="Arial" charset="0"/>
                <a:cs typeface="Arial" charset="0"/>
              </a:rPr>
              <a:t>used</a:t>
            </a:r>
            <a:r>
              <a:rPr lang="de-DE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de-DE" dirty="0" err="1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de-DE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ea typeface="Arial" charset="0"/>
                <a:cs typeface="Arial" charset="0"/>
              </a:rPr>
              <a:t>effect</a:t>
            </a:r>
            <a:r>
              <a:rPr lang="de-DE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ea typeface="Arial" charset="0"/>
                <a:cs typeface="Arial" charset="0"/>
              </a:rPr>
              <a:t>size</a:t>
            </a:r>
            <a:r>
              <a:rPr lang="de-DE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ea typeface="Arial" charset="0"/>
                <a:cs typeface="Arial" charset="0"/>
              </a:rPr>
              <a:t>increases</a:t>
            </a:r>
            <a:r>
              <a:rPr lang="de-DE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ea typeface="Arial" charset="0"/>
                <a:cs typeface="Arial" charset="0"/>
              </a:rPr>
              <a:t>by</a:t>
            </a:r>
            <a:r>
              <a:rPr lang="de-DE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ea typeface="Arial" charset="0"/>
                <a:cs typeface="Arial" charset="0"/>
              </a:rPr>
              <a:t>more</a:t>
            </a:r>
            <a:r>
              <a:rPr lang="de-DE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ea typeface="Arial" charset="0"/>
                <a:cs typeface="Arial" charset="0"/>
              </a:rPr>
              <a:t>than</a:t>
            </a:r>
            <a:r>
              <a:rPr lang="de-DE" dirty="0">
                <a:latin typeface="Arial" charset="0"/>
                <a:ea typeface="Arial" charset="0"/>
                <a:cs typeface="Arial" charset="0"/>
              </a:rPr>
              <a:t> 10 </a:t>
            </a:r>
            <a:r>
              <a:rPr lang="de-DE" dirty="0" err="1">
                <a:latin typeface="Arial" charset="0"/>
                <a:ea typeface="Arial" charset="0"/>
                <a:cs typeface="Arial" charset="0"/>
              </a:rPr>
              <a:t>times</a:t>
            </a:r>
            <a:r>
              <a:rPr lang="de-DE" dirty="0">
                <a:latin typeface="Arial" charset="0"/>
                <a:ea typeface="Arial" charset="0"/>
                <a:cs typeface="Arial" charset="0"/>
              </a:rPr>
              <a:t> !!</a:t>
            </a:r>
          </a:p>
          <a:p>
            <a:pPr indent="0"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858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2"/>
          <p:cNvSpPr>
            <a:spLocks noGrp="1"/>
          </p:cNvSpPr>
          <p:nvPr>
            <p:ph type="title"/>
          </p:nvPr>
        </p:nvSpPr>
        <p:spPr>
          <a:xfrm>
            <a:off x="624418" y="692696"/>
            <a:ext cx="9596726" cy="1143000"/>
          </a:xfrm>
        </p:spPr>
        <p:txBody>
          <a:bodyPr/>
          <a:lstStyle/>
          <a:p>
            <a:r>
              <a:rPr lang="de-DE" sz="2400" dirty="0" err="1" smtClean="0">
                <a:solidFill>
                  <a:srgbClr val="8D8D8D"/>
                </a:solidFill>
                <a:ea typeface="ＭＳ Ｐゴシック" pitchFamily="-1" charset="-128"/>
                <a:cs typeface="ＭＳ Ｐゴシック" pitchFamily="-1" charset="-128"/>
              </a:rPr>
              <a:t>Example</a:t>
            </a:r>
            <a:r>
              <a:rPr lang="de-DE" sz="2400" dirty="0">
                <a:solidFill>
                  <a:srgbClr val="8D8D8D"/>
                </a:solidFill>
                <a:ea typeface="ＭＳ Ｐゴシック" pitchFamily="-1" charset="-128"/>
                <a:cs typeface="ＭＳ Ｐゴシック" pitchFamily="-1" charset="-128"/>
              </a:rPr>
              <a:t/>
            </a:r>
            <a:br>
              <a:rPr lang="de-DE" sz="2400" dirty="0">
                <a:solidFill>
                  <a:srgbClr val="8D8D8D"/>
                </a:solidFill>
                <a:ea typeface="ＭＳ Ｐゴシック" pitchFamily="-1" charset="-128"/>
                <a:cs typeface="ＭＳ Ｐゴシック" pitchFamily="-1" charset="-128"/>
              </a:rPr>
            </a:br>
            <a:r>
              <a:rPr lang="de-DE" sz="2400" dirty="0">
                <a:solidFill>
                  <a:srgbClr val="8D8D8D"/>
                </a:solidFill>
                <a:ea typeface="ＭＳ Ｐゴシック" pitchFamily="-1" charset="-128"/>
                <a:cs typeface="ＭＳ Ｐゴシック" pitchFamily="-1" charset="-128"/>
              </a:rPr>
              <a:t>2. </a:t>
            </a:r>
            <a:r>
              <a:rPr lang="de-DE" sz="2400" dirty="0" smtClean="0">
                <a:solidFill>
                  <a:srgbClr val="8D8D8D"/>
                </a:solidFill>
                <a:ea typeface="ＭＳ Ｐゴシック" pitchFamily="-1" charset="-128"/>
                <a:cs typeface="ＭＳ Ｐゴシック" pitchFamily="-1" charset="-128"/>
              </a:rPr>
              <a:t>open vs. Traditional </a:t>
            </a:r>
            <a:r>
              <a:rPr lang="de-DE" sz="2400" dirty="0" err="1" smtClean="0">
                <a:solidFill>
                  <a:srgbClr val="8D8D8D"/>
                </a:solidFill>
                <a:ea typeface="ＭＳ Ｐゴシック" pitchFamily="-1" charset="-128"/>
                <a:cs typeface="ＭＳ Ｐゴシック" pitchFamily="-1" charset="-128"/>
              </a:rPr>
              <a:t>lectures</a:t>
            </a:r>
            <a:r>
              <a:rPr lang="de-DE" sz="2400" dirty="0" smtClean="0">
                <a:solidFill>
                  <a:srgbClr val="8D8D8D"/>
                </a:solidFill>
                <a:ea typeface="ＭＳ Ｐゴシック" pitchFamily="-1" charset="-128"/>
                <a:cs typeface="ＭＳ Ｐゴシック" pitchFamily="-1" charset="-128"/>
              </a:rPr>
              <a:t> - </a:t>
            </a:r>
            <a:r>
              <a:rPr lang="de-DE" sz="2400" dirty="0" err="1" smtClean="0"/>
              <a:t>Effect</a:t>
            </a:r>
            <a:r>
              <a:rPr lang="de-DE" sz="2400" dirty="0" smtClean="0"/>
              <a:t> </a:t>
            </a:r>
            <a:r>
              <a:rPr lang="de-DE" sz="2400" dirty="0" err="1"/>
              <a:t>size</a:t>
            </a:r>
            <a:r>
              <a:rPr lang="de-DE" sz="2400" dirty="0"/>
              <a:t> .01 = </a:t>
            </a:r>
            <a:r>
              <a:rPr lang="de-DE" sz="2400" dirty="0" err="1"/>
              <a:t>no</a:t>
            </a:r>
            <a:r>
              <a:rPr lang="de-DE" sz="2400" dirty="0"/>
              <a:t> </a:t>
            </a:r>
            <a:r>
              <a:rPr lang="de-DE" sz="2400" dirty="0" err="1"/>
              <a:t>impact</a:t>
            </a:r>
            <a:r>
              <a:rPr lang="de-DE" sz="2400" dirty="0" smtClean="0"/>
              <a:t>!</a:t>
            </a:r>
            <a:endParaRPr lang="de-DE" sz="2400" dirty="0">
              <a:solidFill>
                <a:srgbClr val="8D8D8D"/>
              </a:solidFill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de-DE" sz="2000" dirty="0" err="1" smtClean="0"/>
              <a:t>Question</a:t>
            </a:r>
            <a:r>
              <a:rPr lang="de-DE" sz="2000" dirty="0"/>
              <a:t>: </a:t>
            </a:r>
            <a:r>
              <a:rPr lang="de-DE" sz="2000" dirty="0" err="1"/>
              <a:t>Why</a:t>
            </a:r>
            <a:r>
              <a:rPr lang="de-DE" sz="2000" dirty="0"/>
              <a:t> </a:t>
            </a:r>
            <a:r>
              <a:rPr lang="de-DE" sz="2000" dirty="0" err="1"/>
              <a:t>does</a:t>
            </a:r>
            <a:r>
              <a:rPr lang="de-DE" sz="2000" dirty="0"/>
              <a:t> not </a:t>
            </a:r>
            <a:r>
              <a:rPr lang="de-DE" sz="2000" dirty="0" err="1"/>
              <a:t>it</a:t>
            </a:r>
            <a:r>
              <a:rPr lang="de-DE" sz="2000" dirty="0"/>
              <a:t> </a:t>
            </a:r>
            <a:r>
              <a:rPr lang="de-DE" sz="2000" dirty="0" err="1"/>
              <a:t>work</a:t>
            </a:r>
            <a:r>
              <a:rPr lang="de-DE" sz="2000" dirty="0"/>
              <a:t>? </a:t>
            </a:r>
            <a:endParaRPr lang="de-DE" sz="2000" dirty="0" smtClean="0"/>
          </a:p>
          <a:p>
            <a:pPr>
              <a:defRPr/>
            </a:pPr>
            <a:r>
              <a:rPr lang="de-DE" sz="2000" dirty="0" err="1" smtClean="0"/>
              <a:t>Answers</a:t>
            </a:r>
            <a:r>
              <a:rPr lang="de-DE" sz="2000" dirty="0"/>
              <a:t>: </a:t>
            </a:r>
            <a:endParaRPr lang="de-DE" sz="2000" dirty="0" smtClean="0"/>
          </a:p>
          <a:p>
            <a:pPr marL="342900" indent="-342900">
              <a:buFont typeface="Arial" charset="0"/>
              <a:buChar char="•"/>
              <a:defRPr/>
            </a:pPr>
            <a:r>
              <a:rPr lang="de-DE" sz="2000" dirty="0" err="1" smtClean="0"/>
              <a:t>Because</a:t>
            </a:r>
            <a:r>
              <a:rPr lang="de-DE" sz="2000" dirty="0" smtClean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data</a:t>
            </a:r>
            <a:r>
              <a:rPr lang="de-DE" sz="2000" dirty="0"/>
              <a:t> </a:t>
            </a:r>
            <a:r>
              <a:rPr lang="de-DE" sz="2000" dirty="0" err="1"/>
              <a:t>is</a:t>
            </a:r>
            <a:r>
              <a:rPr lang="de-DE" sz="2000" dirty="0"/>
              <a:t> </a:t>
            </a:r>
            <a:r>
              <a:rPr lang="de-DE" sz="2000" dirty="0" err="1"/>
              <a:t>too</a:t>
            </a:r>
            <a:r>
              <a:rPr lang="de-DE" sz="2000" dirty="0"/>
              <a:t> </a:t>
            </a:r>
            <a:r>
              <a:rPr lang="de-DE" sz="2000" dirty="0" err="1"/>
              <a:t>small</a:t>
            </a:r>
            <a:r>
              <a:rPr lang="de-DE" sz="2000" dirty="0"/>
              <a:t> (</a:t>
            </a:r>
            <a:r>
              <a:rPr lang="de-DE" sz="2000" dirty="0" err="1"/>
              <a:t>four</a:t>
            </a:r>
            <a:r>
              <a:rPr lang="de-DE" sz="2000" dirty="0"/>
              <a:t> meta-</a:t>
            </a:r>
            <a:r>
              <a:rPr lang="de-DE" sz="2000" dirty="0" err="1"/>
              <a:t>studies</a:t>
            </a:r>
            <a:r>
              <a:rPr lang="de-DE" sz="2000" dirty="0"/>
              <a:t>), </a:t>
            </a:r>
            <a:endParaRPr lang="de-DE" sz="2000" dirty="0" smtClean="0"/>
          </a:p>
          <a:p>
            <a:pPr marL="342900" indent="-342900">
              <a:buFont typeface="Arial" charset="0"/>
              <a:buChar char="•"/>
              <a:defRPr/>
            </a:pP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/>
              <a:t>studies</a:t>
            </a:r>
            <a:r>
              <a:rPr lang="de-DE" sz="2000" dirty="0"/>
              <a:t> </a:t>
            </a:r>
            <a:r>
              <a:rPr lang="de-DE" sz="2000" dirty="0" err="1"/>
              <a:t>are</a:t>
            </a:r>
            <a:r>
              <a:rPr lang="de-DE" sz="2000" dirty="0"/>
              <a:t> </a:t>
            </a:r>
            <a:r>
              <a:rPr lang="de-DE" sz="2000" dirty="0" err="1"/>
              <a:t>outdated</a:t>
            </a:r>
            <a:r>
              <a:rPr lang="de-DE" sz="2000" dirty="0"/>
              <a:t> (1980 </a:t>
            </a:r>
            <a:r>
              <a:rPr lang="de-DE" sz="2000" dirty="0" err="1"/>
              <a:t>and</a:t>
            </a:r>
            <a:r>
              <a:rPr lang="de-DE" sz="2000" dirty="0"/>
              <a:t> 1982</a:t>
            </a:r>
            <a:r>
              <a:rPr lang="de-DE" sz="2000" dirty="0" smtClean="0"/>
              <a:t>), 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de-DE" sz="2000" dirty="0" err="1" smtClean="0"/>
              <a:t>because</a:t>
            </a:r>
            <a:r>
              <a:rPr lang="de-DE" sz="2000" dirty="0" smtClean="0"/>
              <a:t> </a:t>
            </a:r>
            <a:r>
              <a:rPr lang="de-DE" sz="2000" dirty="0" err="1"/>
              <a:t>there</a:t>
            </a:r>
            <a:r>
              <a:rPr lang="de-DE" sz="2000" dirty="0"/>
              <a:t> </a:t>
            </a:r>
            <a:r>
              <a:rPr lang="de-DE" sz="2000" dirty="0" err="1"/>
              <a:t>is</a:t>
            </a:r>
            <a:r>
              <a:rPr lang="de-DE" sz="2000" dirty="0"/>
              <a:t> a </a:t>
            </a:r>
            <a:r>
              <a:rPr lang="de-DE" sz="2000" dirty="0" err="1"/>
              <a:t>problem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definition</a:t>
            </a:r>
            <a:r>
              <a:rPr lang="de-DE" sz="2000" dirty="0"/>
              <a:t>. </a:t>
            </a:r>
            <a:endParaRPr lang="de-DE" sz="2000" dirty="0" smtClean="0"/>
          </a:p>
          <a:p>
            <a:pPr>
              <a:defRPr/>
            </a:pPr>
            <a:r>
              <a:rPr lang="de-DE" sz="2000" dirty="0" err="1" smtClean="0"/>
              <a:t>It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/>
              <a:t>also </a:t>
            </a:r>
            <a:r>
              <a:rPr lang="de-DE" sz="2000" dirty="0" err="1" smtClean="0"/>
              <a:t>correct</a:t>
            </a:r>
            <a:r>
              <a:rPr lang="de-DE" sz="2000" dirty="0" smtClean="0"/>
              <a:t>: </a:t>
            </a:r>
            <a:r>
              <a:rPr lang="de-DE" sz="2000" dirty="0" err="1" smtClean="0"/>
              <a:t>Methods</a:t>
            </a:r>
            <a:r>
              <a:rPr lang="de-DE" sz="2000" dirty="0" smtClean="0"/>
              <a:t> </a:t>
            </a:r>
            <a:r>
              <a:rPr lang="de-DE" sz="2000" dirty="0" err="1"/>
              <a:t>of</a:t>
            </a:r>
            <a:r>
              <a:rPr lang="de-DE" sz="2000" dirty="0"/>
              <a:t> open </a:t>
            </a:r>
            <a:r>
              <a:rPr lang="de-DE" sz="2000" dirty="0" err="1"/>
              <a:t>teaching</a:t>
            </a:r>
            <a:r>
              <a:rPr lang="de-DE" sz="2000" dirty="0"/>
              <a:t> </a:t>
            </a:r>
            <a:r>
              <a:rPr lang="de-DE" sz="2000" dirty="0" err="1"/>
              <a:t>achieve</a:t>
            </a:r>
            <a:r>
              <a:rPr lang="de-DE" sz="2000" dirty="0"/>
              <a:t> high </a:t>
            </a:r>
            <a:r>
              <a:rPr lang="de-DE" sz="2000" dirty="0" err="1"/>
              <a:t>effect</a:t>
            </a:r>
            <a:r>
              <a:rPr lang="de-DE" sz="2000" dirty="0"/>
              <a:t> </a:t>
            </a:r>
            <a:r>
              <a:rPr lang="de-DE" sz="2000" dirty="0" err="1"/>
              <a:t>sizes</a:t>
            </a:r>
            <a:r>
              <a:rPr lang="de-DE" sz="2000" dirty="0"/>
              <a:t>: </a:t>
            </a:r>
            <a:endParaRPr lang="de-DE" sz="2000" dirty="0" smtClean="0"/>
          </a:p>
          <a:p>
            <a:pPr marL="342900" indent="-342900">
              <a:buFont typeface="Arial" charset="0"/>
              <a:buChar char="•"/>
              <a:defRPr/>
            </a:pPr>
            <a:r>
              <a:rPr lang="de-DE" sz="2000" dirty="0" err="1" smtClean="0"/>
              <a:t>reciprocal</a:t>
            </a:r>
            <a:r>
              <a:rPr lang="de-DE" sz="2000" dirty="0" smtClean="0"/>
              <a:t> </a:t>
            </a:r>
            <a:r>
              <a:rPr lang="de-DE" sz="2000" dirty="0" err="1"/>
              <a:t>teaching</a:t>
            </a:r>
            <a:r>
              <a:rPr lang="de-DE" sz="2000" dirty="0"/>
              <a:t> (</a:t>
            </a:r>
            <a:r>
              <a:rPr lang="de-DE" sz="2000" dirty="0" err="1"/>
              <a:t>pupils</a:t>
            </a:r>
            <a:r>
              <a:rPr lang="de-DE" sz="2000" dirty="0"/>
              <a:t> </a:t>
            </a:r>
            <a:r>
              <a:rPr lang="de-DE" sz="2000" dirty="0" err="1"/>
              <a:t>as</a:t>
            </a:r>
            <a:r>
              <a:rPr lang="de-DE" sz="2000" dirty="0"/>
              <a:t> </a:t>
            </a:r>
            <a:r>
              <a:rPr lang="de-DE" sz="2000" dirty="0" err="1"/>
              <a:t>teachers</a:t>
            </a:r>
            <a:r>
              <a:rPr lang="de-DE" sz="2000" dirty="0"/>
              <a:t>) .74 </a:t>
            </a:r>
            <a:endParaRPr lang="de-DE" sz="2000" dirty="0" smtClean="0"/>
          </a:p>
          <a:p>
            <a:pPr marL="342900" indent="-342900">
              <a:buFont typeface="Arial" charset="0"/>
              <a:buChar char="•"/>
              <a:defRPr/>
            </a:pPr>
            <a:r>
              <a:rPr lang="de-DE" sz="2000" dirty="0" err="1" smtClean="0"/>
              <a:t>Self-questioning</a:t>
            </a:r>
            <a:r>
              <a:rPr lang="de-DE" sz="2000" dirty="0" smtClean="0"/>
              <a:t> </a:t>
            </a:r>
            <a:r>
              <a:rPr lang="de-DE" sz="2000" dirty="0"/>
              <a:t>.64 </a:t>
            </a:r>
            <a:endParaRPr lang="de-DE" sz="2000" dirty="0" smtClean="0"/>
          </a:p>
          <a:p>
            <a:pPr marL="342900" indent="-342900">
              <a:buFont typeface="Arial" charset="0"/>
              <a:buChar char="•"/>
              <a:defRPr/>
            </a:pPr>
            <a:r>
              <a:rPr lang="de-DE" sz="2000" dirty="0" smtClean="0"/>
              <a:t>Learning </a:t>
            </a:r>
            <a:r>
              <a:rPr lang="de-DE" sz="2000" dirty="0" err="1"/>
              <a:t>skills</a:t>
            </a:r>
            <a:r>
              <a:rPr lang="de-DE" sz="2000" dirty="0"/>
              <a:t> (</a:t>
            </a:r>
            <a:r>
              <a:rPr lang="de-DE" sz="2000" dirty="0" err="1"/>
              <a:t>study</a:t>
            </a:r>
            <a:r>
              <a:rPr lang="de-DE" sz="2000" dirty="0"/>
              <a:t> </a:t>
            </a:r>
            <a:r>
              <a:rPr lang="de-DE" sz="2000" dirty="0" err="1"/>
              <a:t>skills</a:t>
            </a:r>
            <a:r>
              <a:rPr lang="de-DE" sz="2000" dirty="0"/>
              <a:t>) .59</a:t>
            </a:r>
          </a:p>
          <a:p>
            <a:pPr>
              <a:defRPr/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83755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2"/>
          <p:cNvSpPr>
            <a:spLocks noGrp="1"/>
          </p:cNvSpPr>
          <p:nvPr>
            <p:ph type="title"/>
          </p:nvPr>
        </p:nvSpPr>
        <p:spPr>
          <a:xfrm>
            <a:off x="624418" y="692696"/>
            <a:ext cx="9596726" cy="1143000"/>
          </a:xfrm>
        </p:spPr>
        <p:txBody>
          <a:bodyPr/>
          <a:lstStyle/>
          <a:p>
            <a:r>
              <a:rPr lang="de-DE" sz="2400" dirty="0" err="1" smtClean="0">
                <a:solidFill>
                  <a:srgbClr val="8D8D8D"/>
                </a:solidFill>
                <a:ea typeface="ＭＳ Ｐゴシック" pitchFamily="-1" charset="-128"/>
                <a:cs typeface="ＭＳ Ｐゴシック" pitchFamily="-1" charset="-128"/>
              </a:rPr>
              <a:t>Example</a:t>
            </a:r>
            <a:r>
              <a:rPr lang="de-DE" sz="2400" dirty="0" smtClean="0">
                <a:solidFill>
                  <a:srgbClr val="8D8D8D"/>
                </a:solidFill>
                <a:ea typeface="ＭＳ Ｐゴシック" pitchFamily="-1" charset="-128"/>
                <a:cs typeface="ＭＳ Ｐゴシック" pitchFamily="-1" charset="-128"/>
              </a:rPr>
              <a:t>!</a:t>
            </a:r>
            <a:r>
              <a:rPr lang="de-DE" sz="2400" dirty="0">
                <a:solidFill>
                  <a:srgbClr val="8D8D8D"/>
                </a:solidFill>
                <a:ea typeface="ＭＳ Ｐゴシック" pitchFamily="-1" charset="-128"/>
                <a:cs typeface="ＭＳ Ｐゴシック" pitchFamily="-1" charset="-128"/>
              </a:rPr>
              <a:t/>
            </a:r>
            <a:br>
              <a:rPr lang="de-DE" sz="2400" dirty="0">
                <a:solidFill>
                  <a:srgbClr val="8D8D8D"/>
                </a:solidFill>
                <a:ea typeface="ＭＳ Ｐゴシック" pitchFamily="-1" charset="-128"/>
                <a:cs typeface="ＭＳ Ｐゴシック" pitchFamily="-1" charset="-128"/>
              </a:rPr>
            </a:br>
            <a:r>
              <a:rPr lang="de-DE" sz="2400" dirty="0">
                <a:solidFill>
                  <a:srgbClr val="8D8D8D"/>
                </a:solidFill>
                <a:ea typeface="ＭＳ Ｐゴシック" pitchFamily="-1" charset="-128"/>
                <a:cs typeface="ＭＳ Ｐゴシック" pitchFamily="-1" charset="-128"/>
              </a:rPr>
              <a:t>3. </a:t>
            </a:r>
            <a:r>
              <a:rPr lang="de-DE" sz="2400" dirty="0">
                <a:solidFill>
                  <a:srgbClr val="8D8D8D"/>
                </a:solidFill>
              </a:rPr>
              <a:t>Direkte </a:t>
            </a:r>
            <a:r>
              <a:rPr lang="de-DE" sz="2400" dirty="0" smtClean="0">
                <a:solidFill>
                  <a:srgbClr val="8D8D8D"/>
                </a:solidFill>
              </a:rPr>
              <a:t>Instruktion – </a:t>
            </a:r>
            <a:r>
              <a:rPr lang="de-DE" sz="2400" dirty="0" err="1" smtClean="0">
                <a:solidFill>
                  <a:srgbClr val="8D8D8D"/>
                </a:solidFill>
              </a:rPr>
              <a:t>effect</a:t>
            </a:r>
            <a:r>
              <a:rPr lang="de-DE" sz="2400" dirty="0" smtClean="0">
                <a:solidFill>
                  <a:srgbClr val="8D8D8D"/>
                </a:solidFill>
              </a:rPr>
              <a:t> </a:t>
            </a:r>
            <a:r>
              <a:rPr lang="de-DE" sz="2400" dirty="0" err="1" smtClean="0">
                <a:solidFill>
                  <a:srgbClr val="8D8D8D"/>
                </a:solidFill>
              </a:rPr>
              <a:t>size</a:t>
            </a:r>
            <a:r>
              <a:rPr lang="de-DE" sz="2400" dirty="0" smtClean="0">
                <a:solidFill>
                  <a:srgbClr val="8D8D8D"/>
                </a:solidFill>
              </a:rPr>
              <a:t> .59 – </a:t>
            </a:r>
            <a:r>
              <a:rPr lang="de-DE" sz="2400" dirty="0" err="1" smtClean="0">
                <a:solidFill>
                  <a:srgbClr val="8D8D8D"/>
                </a:solidFill>
              </a:rPr>
              <a:t>desired</a:t>
            </a:r>
            <a:r>
              <a:rPr lang="de-DE" sz="2400" dirty="0" smtClean="0">
                <a:solidFill>
                  <a:srgbClr val="8D8D8D"/>
                </a:solidFill>
              </a:rPr>
              <a:t> </a:t>
            </a:r>
            <a:r>
              <a:rPr lang="de-DE" sz="2400" dirty="0" err="1" smtClean="0">
                <a:solidFill>
                  <a:srgbClr val="8D8D8D"/>
                </a:solidFill>
              </a:rPr>
              <a:t>effect</a:t>
            </a:r>
            <a:endParaRPr lang="de-DE" sz="2400" dirty="0">
              <a:solidFill>
                <a:srgbClr val="8D8D8D"/>
              </a:solidFill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de-DE" sz="2000" dirty="0" err="1" smtClean="0"/>
              <a:t>Question</a:t>
            </a:r>
            <a:r>
              <a:rPr lang="de-DE" sz="2000" dirty="0" smtClean="0"/>
              <a:t>: </a:t>
            </a:r>
            <a:r>
              <a:rPr lang="de-DE" sz="2000" dirty="0" err="1" smtClean="0"/>
              <a:t>Why</a:t>
            </a:r>
            <a:r>
              <a:rPr lang="de-DE" sz="2000" dirty="0" smtClean="0"/>
              <a:t> </a:t>
            </a:r>
            <a:r>
              <a:rPr lang="de-DE" sz="2000" dirty="0" err="1" smtClean="0"/>
              <a:t>does</a:t>
            </a:r>
            <a:r>
              <a:rPr lang="de-DE" sz="2000" dirty="0" smtClean="0"/>
              <a:t> </a:t>
            </a:r>
            <a:r>
              <a:rPr lang="de-DE" sz="2000" dirty="0" err="1" smtClean="0"/>
              <a:t>it</a:t>
            </a:r>
            <a:r>
              <a:rPr lang="de-DE" sz="2000" dirty="0" smtClean="0"/>
              <a:t> </a:t>
            </a:r>
            <a:r>
              <a:rPr lang="de-DE" sz="2000" dirty="0" err="1" smtClean="0"/>
              <a:t>work</a:t>
            </a:r>
            <a:r>
              <a:rPr lang="de-DE" sz="2000" dirty="0" smtClean="0"/>
              <a:t>?</a:t>
            </a:r>
            <a:endParaRPr lang="de-DE" sz="2000" dirty="0"/>
          </a:p>
          <a:p>
            <a:pPr>
              <a:defRPr/>
            </a:pPr>
            <a:r>
              <a:rPr lang="de-DE" sz="20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Antwort</a:t>
            </a:r>
            <a:r>
              <a:rPr lang="de-DE" sz="2000" dirty="0"/>
              <a:t>: </a:t>
            </a:r>
            <a:r>
              <a:rPr lang="de-DE" sz="2000" dirty="0" err="1"/>
              <a:t>Because</a:t>
            </a:r>
            <a:r>
              <a:rPr lang="de-DE" sz="2000" dirty="0"/>
              <a:t> </a:t>
            </a:r>
            <a:r>
              <a:rPr lang="de-DE" sz="2000" dirty="0" err="1"/>
              <a:t>it</a:t>
            </a:r>
            <a:r>
              <a:rPr lang="de-DE" sz="2000" dirty="0"/>
              <a:t> </a:t>
            </a:r>
            <a:r>
              <a:rPr lang="de-DE" sz="2000" dirty="0" err="1"/>
              <a:t>is</a:t>
            </a:r>
            <a:r>
              <a:rPr lang="de-DE" sz="2000" dirty="0"/>
              <a:t> </a:t>
            </a:r>
            <a:r>
              <a:rPr lang="de-DE" sz="2000" dirty="0" err="1"/>
              <a:t>demanding</a:t>
            </a:r>
            <a:r>
              <a:rPr lang="de-DE" sz="2000" dirty="0"/>
              <a:t> </a:t>
            </a:r>
            <a:r>
              <a:rPr lang="de-DE" sz="2000" dirty="0" err="1"/>
              <a:t>integrated</a:t>
            </a:r>
            <a:r>
              <a:rPr lang="de-DE" sz="2000" dirty="0"/>
              <a:t> frontal </a:t>
            </a:r>
            <a:r>
              <a:rPr lang="de-DE" sz="2000" dirty="0" err="1" smtClean="0"/>
              <a:t>lessons</a:t>
            </a:r>
            <a:r>
              <a:rPr lang="de-DE" sz="2000" dirty="0" smtClean="0"/>
              <a:t>!</a:t>
            </a:r>
            <a:endParaRPr lang="de-DE" sz="2000" dirty="0"/>
          </a:p>
          <a:p>
            <a:pPr>
              <a:defRPr/>
            </a:pPr>
            <a:endParaRPr lang="de-DE" sz="1800" dirty="0" smtClean="0"/>
          </a:p>
          <a:p>
            <a:pPr>
              <a:defRPr/>
            </a:pPr>
            <a:r>
              <a:rPr lang="de-DE" sz="1800" dirty="0" smtClean="0"/>
              <a:t>„..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teacher</a:t>
            </a:r>
            <a:r>
              <a:rPr lang="de-DE" sz="1800" dirty="0"/>
              <a:t> </a:t>
            </a:r>
            <a:r>
              <a:rPr lang="de-DE" sz="1800" dirty="0" err="1"/>
              <a:t>decides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learning</a:t>
            </a:r>
            <a:r>
              <a:rPr lang="de-DE" sz="1800" dirty="0"/>
              <a:t> </a:t>
            </a:r>
            <a:r>
              <a:rPr lang="de-DE" sz="1800" dirty="0" err="1"/>
              <a:t>intentions</a:t>
            </a:r>
            <a:r>
              <a:rPr lang="de-DE" sz="1800" dirty="0"/>
              <a:t> </a:t>
            </a:r>
            <a:r>
              <a:rPr lang="de-DE" sz="1800" dirty="0" err="1"/>
              <a:t>and</a:t>
            </a:r>
            <a:r>
              <a:rPr lang="de-DE" sz="1800" dirty="0"/>
              <a:t> </a:t>
            </a:r>
            <a:r>
              <a:rPr lang="de-DE" sz="1800" dirty="0" err="1"/>
              <a:t>success</a:t>
            </a:r>
            <a:r>
              <a:rPr lang="de-DE" sz="1800" dirty="0"/>
              <a:t> </a:t>
            </a:r>
            <a:r>
              <a:rPr lang="de-DE" sz="1800" dirty="0" err="1"/>
              <a:t>criteria</a:t>
            </a:r>
            <a:r>
              <a:rPr lang="de-DE" sz="1800" dirty="0"/>
              <a:t>, </a:t>
            </a:r>
            <a:r>
              <a:rPr lang="de-DE" sz="1800" dirty="0" err="1"/>
              <a:t>makes</a:t>
            </a:r>
            <a:r>
              <a:rPr lang="de-DE" sz="1800" dirty="0"/>
              <a:t> </a:t>
            </a:r>
            <a:r>
              <a:rPr lang="de-DE" sz="1800" dirty="0" err="1"/>
              <a:t>them</a:t>
            </a:r>
            <a:r>
              <a:rPr lang="de-DE" sz="1800" dirty="0"/>
              <a:t> transparent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students</a:t>
            </a:r>
            <a:r>
              <a:rPr lang="de-DE" sz="1800" dirty="0"/>
              <a:t>, </a:t>
            </a:r>
            <a:r>
              <a:rPr lang="de-DE" sz="1800" dirty="0" err="1"/>
              <a:t>demonstrates</a:t>
            </a:r>
            <a:r>
              <a:rPr lang="de-DE" sz="1800" dirty="0"/>
              <a:t> </a:t>
            </a:r>
            <a:r>
              <a:rPr lang="de-DE" sz="1800" dirty="0" err="1"/>
              <a:t>them</a:t>
            </a:r>
            <a:r>
              <a:rPr lang="de-DE" sz="1800" dirty="0"/>
              <a:t> </a:t>
            </a:r>
            <a:r>
              <a:rPr lang="de-DE" sz="1800" dirty="0" err="1"/>
              <a:t>by</a:t>
            </a:r>
            <a:r>
              <a:rPr lang="de-DE" sz="1800" dirty="0"/>
              <a:t> </a:t>
            </a:r>
            <a:r>
              <a:rPr lang="de-DE" sz="1800" dirty="0" err="1"/>
              <a:t>modeling</a:t>
            </a:r>
            <a:r>
              <a:rPr lang="de-DE" sz="1800" dirty="0"/>
              <a:t>, </a:t>
            </a:r>
            <a:r>
              <a:rPr lang="de-DE" sz="1800" dirty="0" err="1"/>
              <a:t>evaluates</a:t>
            </a:r>
            <a:r>
              <a:rPr lang="de-DE" sz="1800" dirty="0"/>
              <a:t> </a:t>
            </a:r>
            <a:r>
              <a:rPr lang="de-DE" sz="1800" dirty="0" err="1"/>
              <a:t>if</a:t>
            </a:r>
            <a:r>
              <a:rPr lang="de-DE" sz="1800" dirty="0"/>
              <a:t> </a:t>
            </a:r>
            <a:r>
              <a:rPr lang="de-DE" sz="1800" dirty="0" err="1"/>
              <a:t>they</a:t>
            </a:r>
            <a:r>
              <a:rPr lang="de-DE" sz="1800" dirty="0"/>
              <a:t> </a:t>
            </a:r>
            <a:r>
              <a:rPr lang="de-DE" sz="1800" dirty="0" err="1"/>
              <a:t>understand</a:t>
            </a:r>
            <a:r>
              <a:rPr lang="de-DE" sz="1800" dirty="0"/>
              <a:t> </a:t>
            </a:r>
            <a:r>
              <a:rPr lang="de-DE" sz="1800" dirty="0" err="1"/>
              <a:t>what</a:t>
            </a:r>
            <a:r>
              <a:rPr lang="de-DE" sz="1800" dirty="0"/>
              <a:t> </a:t>
            </a:r>
            <a:r>
              <a:rPr lang="de-DE" sz="1800" dirty="0" err="1"/>
              <a:t>they</a:t>
            </a:r>
            <a:r>
              <a:rPr lang="de-DE" sz="1800" dirty="0"/>
              <a:t> </a:t>
            </a:r>
            <a:r>
              <a:rPr lang="de-DE" sz="1800" dirty="0" err="1"/>
              <a:t>have</a:t>
            </a:r>
            <a:r>
              <a:rPr lang="de-DE" sz="1800" dirty="0"/>
              <a:t> </a:t>
            </a:r>
            <a:r>
              <a:rPr lang="de-DE" sz="1800" dirty="0" err="1"/>
              <a:t>been</a:t>
            </a:r>
            <a:r>
              <a:rPr lang="de-DE" sz="1800" dirty="0"/>
              <a:t> </a:t>
            </a:r>
            <a:r>
              <a:rPr lang="de-DE" sz="1800" dirty="0" err="1"/>
              <a:t>told</a:t>
            </a:r>
            <a:r>
              <a:rPr lang="de-DE" sz="1800" dirty="0"/>
              <a:t> </a:t>
            </a:r>
            <a:r>
              <a:rPr lang="de-DE" sz="1800" dirty="0" err="1"/>
              <a:t>by</a:t>
            </a:r>
            <a:r>
              <a:rPr lang="de-DE" sz="1800" dirty="0"/>
              <a:t> </a:t>
            </a:r>
            <a:r>
              <a:rPr lang="de-DE" sz="1800" dirty="0" err="1"/>
              <a:t>checking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understanding</a:t>
            </a:r>
            <a:r>
              <a:rPr lang="de-DE" sz="1800" dirty="0"/>
              <a:t>, </a:t>
            </a:r>
            <a:r>
              <a:rPr lang="de-DE" sz="1800" dirty="0" err="1"/>
              <a:t>and</a:t>
            </a:r>
            <a:r>
              <a:rPr lang="de-DE" sz="1800" dirty="0"/>
              <a:t> </a:t>
            </a:r>
            <a:r>
              <a:rPr lang="de-DE" sz="1800" dirty="0" err="1"/>
              <a:t>re-telling</a:t>
            </a:r>
            <a:r>
              <a:rPr lang="de-DE" sz="1800" dirty="0"/>
              <a:t> </a:t>
            </a:r>
            <a:r>
              <a:rPr lang="de-DE" sz="1800" dirty="0" err="1"/>
              <a:t>them</a:t>
            </a:r>
            <a:r>
              <a:rPr lang="de-DE" sz="1800" dirty="0"/>
              <a:t> </a:t>
            </a:r>
            <a:r>
              <a:rPr lang="de-DE" sz="1800" dirty="0" err="1"/>
              <a:t>what</a:t>
            </a:r>
            <a:r>
              <a:rPr lang="de-DE" sz="1800" dirty="0"/>
              <a:t> </a:t>
            </a:r>
            <a:r>
              <a:rPr lang="de-DE" sz="1800" dirty="0" err="1"/>
              <a:t>they</a:t>
            </a:r>
            <a:r>
              <a:rPr lang="de-DE" sz="1800" dirty="0"/>
              <a:t> </a:t>
            </a:r>
            <a:r>
              <a:rPr lang="de-DE" sz="1800" dirty="0" err="1"/>
              <a:t>have</a:t>
            </a:r>
            <a:r>
              <a:rPr lang="de-DE" sz="1800" dirty="0"/>
              <a:t> </a:t>
            </a:r>
            <a:r>
              <a:rPr lang="de-DE" sz="1800" dirty="0" err="1"/>
              <a:t>told</a:t>
            </a:r>
            <a:r>
              <a:rPr lang="de-DE" sz="1800" dirty="0"/>
              <a:t> </a:t>
            </a:r>
            <a:r>
              <a:rPr lang="de-DE" sz="1800" dirty="0" err="1"/>
              <a:t>by</a:t>
            </a:r>
            <a:r>
              <a:rPr lang="de-DE" sz="1800" dirty="0"/>
              <a:t> </a:t>
            </a:r>
            <a:r>
              <a:rPr lang="de-DE" sz="1800" dirty="0" err="1"/>
              <a:t>tying</a:t>
            </a:r>
            <a:r>
              <a:rPr lang="de-DE" sz="1800" dirty="0"/>
              <a:t> </a:t>
            </a:r>
            <a:r>
              <a:rPr lang="de-DE" sz="1800" dirty="0" err="1"/>
              <a:t>it</a:t>
            </a:r>
            <a:r>
              <a:rPr lang="de-DE" sz="1800" dirty="0"/>
              <a:t> all </a:t>
            </a:r>
            <a:r>
              <a:rPr lang="de-DE" sz="1800" dirty="0" err="1"/>
              <a:t>together</a:t>
            </a:r>
            <a:r>
              <a:rPr lang="de-DE" sz="1800" dirty="0"/>
              <a:t> </a:t>
            </a:r>
            <a:r>
              <a:rPr lang="de-DE" sz="1800" dirty="0" err="1"/>
              <a:t>with</a:t>
            </a:r>
            <a:r>
              <a:rPr lang="de-DE" sz="1800" dirty="0"/>
              <a:t> </a:t>
            </a:r>
            <a:r>
              <a:rPr lang="de-DE" sz="1800" dirty="0" err="1"/>
              <a:t>closure</a:t>
            </a:r>
            <a:r>
              <a:rPr lang="de-DE" sz="1800" dirty="0"/>
              <a:t>”! (Hattie Studie, S. 206)</a:t>
            </a:r>
            <a:endParaRPr lang="de-DE" sz="2000" dirty="0"/>
          </a:p>
          <a:p>
            <a:pPr indent="0">
              <a:defRPr/>
            </a:pPr>
            <a:r>
              <a:rPr lang="de-DE" sz="2000" dirty="0"/>
              <a:t/>
            </a:r>
            <a:br>
              <a:rPr lang="de-DE" sz="2000" dirty="0"/>
            </a:br>
            <a:endParaRPr lang="de-DE" dirty="0"/>
          </a:p>
          <a:p>
            <a:pPr indent="0"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37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27230" y="900865"/>
            <a:ext cx="8064500" cy="863600"/>
          </a:xfrm>
        </p:spPr>
        <p:txBody>
          <a:bodyPr/>
          <a:lstStyle/>
          <a:p>
            <a:pPr eaLnBrk="1" hangingPunct="1"/>
            <a:r>
              <a:rPr lang="de-DE" dirty="0">
                <a:solidFill>
                  <a:srgbClr val="8D8D8D"/>
                </a:solidFill>
                <a:ea typeface="Times New Roman" pitchFamily="-1" charset="0"/>
                <a:cs typeface="Times New Roman" pitchFamily="-1" charset="0"/>
              </a:rPr>
              <a:t>Hatties </a:t>
            </a:r>
            <a:r>
              <a:rPr lang="de-DE" dirty="0" err="1" smtClean="0">
                <a:solidFill>
                  <a:srgbClr val="8D8D8D"/>
                </a:solidFill>
                <a:ea typeface="Times New Roman" pitchFamily="-1" charset="0"/>
                <a:cs typeface="Times New Roman" pitchFamily="-1" charset="0"/>
              </a:rPr>
              <a:t>conclusion</a:t>
            </a:r>
            <a:endParaRPr lang="de-DE" dirty="0">
              <a:solidFill>
                <a:srgbClr val="8D8D8D"/>
              </a:solidFill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27230" y="1928563"/>
            <a:ext cx="8821570" cy="4103269"/>
          </a:xfrm>
          <a:noFill/>
        </p:spPr>
        <p:txBody>
          <a:bodyPr/>
          <a:lstStyle/>
          <a:p>
            <a:pPr marL="361950" indent="-361950" eaLnBrk="1" hangingPunct="1">
              <a:lnSpc>
                <a:spcPct val="100000"/>
              </a:lnSpc>
              <a:spcAft>
                <a:spcPct val="25000"/>
              </a:spcAft>
              <a:buFont typeface="Wingdings" charset="2"/>
              <a:buChar char="u"/>
            </a:pPr>
            <a:r>
              <a:rPr lang="de-DE" sz="2800" dirty="0" err="1" smtClean="0">
                <a:ea typeface="ＭＳ Ｐゴシック" pitchFamily="-1" charset="-128"/>
                <a:cs typeface="ＭＳ Ｐゴシック" pitchFamily="-1" charset="-128"/>
              </a:rPr>
              <a:t>Don´t</a:t>
            </a:r>
            <a:r>
              <a:rPr lang="de-DE" sz="2800" dirty="0" smtClean="0">
                <a:ea typeface="ＭＳ Ｐゴシック" pitchFamily="-1" charset="-128"/>
                <a:cs typeface="ＭＳ Ｐゴシック" pitchFamily="-1" charset="-128"/>
              </a:rPr>
              <a:t> </a:t>
            </a:r>
            <a:r>
              <a:rPr lang="de-DE" sz="2800" dirty="0" err="1">
                <a:ea typeface="ＭＳ Ｐゴシック" pitchFamily="-1" charset="-128"/>
                <a:cs typeface="ＭＳ Ｐゴシック" pitchFamily="-1" charset="-128"/>
              </a:rPr>
              <a:t>blame</a:t>
            </a:r>
            <a:r>
              <a:rPr lang="de-DE" sz="2800" dirty="0">
                <a:ea typeface="ＭＳ Ｐゴシック" pitchFamily="-1" charset="-128"/>
                <a:cs typeface="ＭＳ Ｐゴシック" pitchFamily="-1" charset="-128"/>
              </a:rPr>
              <a:t> </a:t>
            </a:r>
            <a:r>
              <a:rPr lang="de-DE" sz="2800" dirty="0" err="1">
                <a:ea typeface="ＭＳ Ｐゴシック" pitchFamily="-1" charset="-128"/>
                <a:cs typeface="ＭＳ Ｐゴシック" pitchFamily="-1" charset="-128"/>
              </a:rPr>
              <a:t>the</a:t>
            </a:r>
            <a:r>
              <a:rPr lang="de-DE" sz="2800" dirty="0">
                <a:ea typeface="ＭＳ Ｐゴシック" pitchFamily="-1" charset="-128"/>
                <a:cs typeface="ＭＳ Ｐゴシック" pitchFamily="-1" charset="-128"/>
              </a:rPr>
              <a:t> </a:t>
            </a:r>
            <a:r>
              <a:rPr lang="de-DE" sz="2800" dirty="0" err="1">
                <a:ea typeface="ＭＳ Ｐゴシック" pitchFamily="-1" charset="-128"/>
                <a:cs typeface="ＭＳ Ｐゴシック" pitchFamily="-1" charset="-128"/>
              </a:rPr>
              <a:t>students</a:t>
            </a:r>
            <a:r>
              <a:rPr lang="de-DE" sz="2800" dirty="0">
                <a:ea typeface="ＭＳ Ｐゴシック" pitchFamily="-1" charset="-128"/>
                <a:cs typeface="ＭＳ Ｐゴシック" pitchFamily="-1" charset="-128"/>
              </a:rPr>
              <a:t>!</a:t>
            </a:r>
          </a:p>
          <a:p>
            <a:pPr marL="361950" indent="-361950" eaLnBrk="1" hangingPunct="1">
              <a:spcAft>
                <a:spcPct val="25000"/>
              </a:spcAft>
              <a:buFont typeface="Wingdings" charset="2"/>
              <a:buChar char="u"/>
            </a:pPr>
            <a:r>
              <a:rPr lang="de-DE" sz="2800" dirty="0" smtClean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„</a:t>
            </a:r>
            <a:r>
              <a:rPr lang="de-DE" sz="2800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when</a:t>
            </a:r>
            <a:r>
              <a:rPr lang="de-DE" sz="2800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</a:t>
            </a:r>
            <a:r>
              <a:rPr lang="de-DE" sz="2800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teachers</a:t>
            </a:r>
            <a:r>
              <a:rPr lang="de-DE" sz="2800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</a:t>
            </a:r>
            <a:r>
              <a:rPr lang="de-DE" sz="2800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see</a:t>
            </a:r>
            <a:r>
              <a:rPr lang="de-DE" sz="2800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</a:t>
            </a:r>
            <a:r>
              <a:rPr lang="de-DE" sz="2800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learning</a:t>
            </a:r>
            <a:r>
              <a:rPr lang="de-DE" sz="2800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</a:t>
            </a:r>
            <a:r>
              <a:rPr lang="de-DE" sz="2800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through</a:t>
            </a:r>
            <a:r>
              <a:rPr lang="de-DE" sz="2800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</a:t>
            </a:r>
            <a:r>
              <a:rPr lang="de-DE" sz="2800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the</a:t>
            </a:r>
            <a:r>
              <a:rPr lang="de-DE" sz="2800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</a:t>
            </a:r>
            <a:r>
              <a:rPr lang="de-DE" sz="2800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eyes</a:t>
            </a:r>
            <a:r>
              <a:rPr lang="de-DE" sz="2800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</a:t>
            </a:r>
            <a:r>
              <a:rPr lang="de-DE" sz="2800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of</a:t>
            </a:r>
            <a:r>
              <a:rPr lang="de-DE" sz="2800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</a:t>
            </a:r>
            <a:r>
              <a:rPr lang="de-DE" sz="2800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the</a:t>
            </a:r>
            <a:r>
              <a:rPr lang="de-DE" sz="2800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</a:t>
            </a:r>
            <a:r>
              <a:rPr lang="de-DE" sz="2800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student</a:t>
            </a:r>
            <a:r>
              <a:rPr lang="de-DE" sz="2800" dirty="0" smtClean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“ </a:t>
            </a:r>
            <a:endParaRPr lang="de-DE" sz="2800" dirty="0">
              <a:ea typeface="ＭＳ Ｐゴシック" pitchFamily="-1" charset="-128"/>
              <a:cs typeface="ＭＳ Ｐゴシック" pitchFamily="-1" charset="-128"/>
            </a:endParaRPr>
          </a:p>
          <a:p>
            <a:pPr marL="361950" indent="-361950" eaLnBrk="1" hangingPunct="1">
              <a:lnSpc>
                <a:spcPct val="100000"/>
              </a:lnSpc>
              <a:spcAft>
                <a:spcPct val="25000"/>
              </a:spcAft>
              <a:buFont typeface="Wingdings" charset="2"/>
              <a:buChar char="u"/>
            </a:pPr>
            <a:r>
              <a:rPr lang="de-DE" sz="2800" dirty="0" smtClean="0">
                <a:ea typeface="ＭＳ Ｐゴシック" pitchFamily="-1" charset="-128"/>
                <a:cs typeface="ＭＳ Ｐゴシック" pitchFamily="-1" charset="-128"/>
              </a:rPr>
              <a:t>The </a:t>
            </a:r>
            <a:r>
              <a:rPr lang="de-DE" sz="2800" dirty="0" err="1">
                <a:ea typeface="ＭＳ Ｐゴシック" pitchFamily="-1" charset="-128"/>
                <a:cs typeface="ＭＳ Ｐゴシック" pitchFamily="-1" charset="-128"/>
              </a:rPr>
              <a:t>teacher</a:t>
            </a:r>
            <a:r>
              <a:rPr lang="de-DE" sz="2800" dirty="0">
                <a:ea typeface="ＭＳ Ｐゴシック" pitchFamily="-1" charset="-128"/>
                <a:cs typeface="ＭＳ Ｐゴシック" pitchFamily="-1" charset="-128"/>
              </a:rPr>
              <a:t> </a:t>
            </a:r>
            <a:r>
              <a:rPr lang="de-DE" sz="2800" dirty="0" err="1">
                <a:ea typeface="ＭＳ Ｐゴシック" pitchFamily="-1" charset="-128"/>
                <a:cs typeface="ＭＳ Ｐゴシック" pitchFamily="-1" charset="-128"/>
              </a:rPr>
              <a:t>matters</a:t>
            </a:r>
            <a:r>
              <a:rPr lang="de-DE" sz="2800" dirty="0">
                <a:ea typeface="ＭＳ Ｐゴシック" pitchFamily="-1" charset="-128"/>
                <a:cs typeface="ＭＳ Ｐゴシック" pitchFamily="-1" charset="-128"/>
              </a:rPr>
              <a:t>!</a:t>
            </a:r>
          </a:p>
          <a:p>
            <a:pPr marL="361950" indent="-361950" eaLnBrk="1" hangingPunct="1">
              <a:lnSpc>
                <a:spcPct val="100000"/>
              </a:lnSpc>
              <a:spcAft>
                <a:spcPct val="25000"/>
              </a:spcAft>
              <a:buFont typeface="Wingdings" charset="2"/>
              <a:buChar char="u"/>
            </a:pPr>
            <a:r>
              <a:rPr lang="de-DE" sz="2800" dirty="0" err="1" smtClean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What</a:t>
            </a:r>
            <a:r>
              <a:rPr lang="de-DE" sz="2800" dirty="0" smtClean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</a:t>
            </a:r>
            <a:r>
              <a:rPr lang="de-DE" sz="2800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teachers</a:t>
            </a:r>
            <a:r>
              <a:rPr lang="de-DE" sz="2800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do </a:t>
            </a:r>
            <a:r>
              <a:rPr lang="de-DE" sz="2800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matters</a:t>
            </a:r>
            <a:r>
              <a:rPr lang="de-DE" sz="2000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! 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2135188" y="4221164"/>
            <a:ext cx="76327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spcAft>
                <a:spcPct val="25000"/>
              </a:spcAft>
              <a:buClr>
                <a:srgbClr val="003399"/>
              </a:buClr>
              <a:buSzPct val="70000"/>
              <a:buFont typeface="Wingdings" pitchFamily="-1" charset="2"/>
              <a:buChar char="v"/>
            </a:pPr>
            <a:endParaRPr lang="de-DE" sz="2000"/>
          </a:p>
        </p:txBody>
      </p:sp>
    </p:spTree>
    <p:extLst>
      <p:ext uri="{BB962C8B-B14F-4D97-AF65-F5344CB8AC3E}">
        <p14:creationId xmlns:p14="http://schemas.microsoft.com/office/powerpoint/2010/main" val="104749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2310208"/>
      </p:ext>
    </p:extLst>
  </p:cSld>
  <p:clrMapOvr>
    <a:masterClrMapping/>
  </p:clrMapOvr>
</p:sld>
</file>

<file path=ppt/theme/theme1.xml><?xml version="1.0" encoding="utf-8"?>
<a:theme xmlns:a="http://schemas.openxmlformats.org/drawingml/2006/main" name="2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gentMedDB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2136</Words>
  <Application>Microsoft Macintosh PowerPoint</Application>
  <PresentationFormat>Breitbild</PresentationFormat>
  <Paragraphs>378</Paragraphs>
  <Slides>46</Slides>
  <Notes>25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46</vt:i4>
      </vt:variant>
    </vt:vector>
  </HeadingPairs>
  <TitlesOfParts>
    <vt:vector size="57" baseType="lpstr">
      <vt:lpstr>AgentMedDB</vt:lpstr>
      <vt:lpstr>Arial Unicode MS</vt:lpstr>
      <vt:lpstr>Calibri</vt:lpstr>
      <vt:lpstr>MS Gothic</vt:lpstr>
      <vt:lpstr>MS PGothic</vt:lpstr>
      <vt:lpstr>ＭＳ Ｐゴシック</vt:lpstr>
      <vt:lpstr>Times New Roman</vt:lpstr>
      <vt:lpstr>Verdana</vt:lpstr>
      <vt:lpstr>Wingdings</vt:lpstr>
      <vt:lpstr>Arial</vt:lpstr>
      <vt:lpstr>2_Standarddesign</vt:lpstr>
      <vt:lpstr>Visible Learning - John Hattie´s Research - </vt:lpstr>
      <vt:lpstr>VT4P - Hattie-Study </vt:lpstr>
      <vt:lpstr>PowerPoint-Präsentation</vt:lpstr>
      <vt:lpstr>Beware of the leaderboards! The first impression can be fooled !!</vt:lpstr>
      <vt:lpstr>Example 1. Multi grade/age classes - Effec size .04 = no impact</vt:lpstr>
      <vt:lpstr>Example 2. open vs. Traditional lectures - Effect size .01 = no impact!</vt:lpstr>
      <vt:lpstr>Example! 3. Direkte Instruktion – effect size .59 – desired effect</vt:lpstr>
      <vt:lpstr>Hatties conclusion</vt:lpstr>
      <vt:lpstr>PowerPoint-Präsentation</vt:lpstr>
      <vt:lpstr>4 key topics</vt:lpstr>
      <vt:lpstr>4 key topics</vt:lpstr>
      <vt:lpstr>4 key topics</vt:lpstr>
      <vt:lpstr>4 key topics</vt:lpstr>
      <vt:lpstr>PowerPoint-Präsentation</vt:lpstr>
      <vt:lpstr>What do you think? Active or facilitating Teacher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Do not blame students</vt:lpstr>
      <vt:lpstr>MINDFRAME 3 of 8    teachers/leaders as CHANGE AGENTS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Such that students …</vt:lpstr>
      <vt:lpstr>Students need to learn to ask of themselves</vt:lpstr>
      <vt:lpstr>Bildungspolitische Forderungen</vt:lpstr>
      <vt:lpstr>PowerPoint-Präsentation</vt:lpstr>
      <vt:lpstr>Critical review - revisited</vt:lpstr>
      <vt:lpstr>Critical review - revisited</vt:lpstr>
      <vt:lpstr>PowerPoint-Präsentation</vt:lpstr>
      <vt:lpstr>PowerPoint-Präsentation</vt:lpstr>
      <vt:lpstr>Bildungspolitische Herausforderungen</vt:lpstr>
      <vt:lpstr>PowerPoint-Präsentation</vt:lpstr>
      <vt:lpstr>Bildungspolitische Perspektiven</vt:lpstr>
      <vt:lpstr>Bildungspolitische Perspektiven</vt:lpstr>
      <vt:lpstr>PowerPoint-Präsentation</vt:lpstr>
      <vt:lpstr>Fazit – Schule ist für die Zukunft</vt:lpstr>
      <vt:lpstr>Fazit – Schule ist mehr als ein Lernort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Visible Learning - John Hattie´s Research - </dc:title>
  <dc:creator>Detlev Lindau-Bank</dc:creator>
  <cp:lastModifiedBy>Detlev Lindau-Bank</cp:lastModifiedBy>
  <cp:revision>11</cp:revision>
  <dcterms:created xsi:type="dcterms:W3CDTF">2018-04-22T19:22:06Z</dcterms:created>
  <dcterms:modified xsi:type="dcterms:W3CDTF">2018-04-23T19:21:42Z</dcterms:modified>
</cp:coreProperties>
</file>