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przesunąć slajd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latin typeface="Times New Roman"/>
              </a:rPr>
              <a:t>&lt;główka&gt;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12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7B52622-7E21-463C-A785-065A1B9AC050}" type="slidenum">
              <a:rPr lang="pl-PL" sz="1400" b="0" strike="noStrike" spc="-1">
                <a:latin typeface="Times New Roman"/>
              </a:rPr>
              <a:pPr algn="r"/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21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F91EE65-57CE-4625-9729-A129E7D0277F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478080" y="360"/>
            <a:ext cx="227880" cy="6857280"/>
          </a:xfrm>
          <a:prstGeom prst="rect">
            <a:avLst/>
          </a:prstGeom>
          <a:solidFill>
            <a:srgbClr val="191B0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1371600" y="855720"/>
            <a:ext cx="960048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478080" y="360"/>
            <a:ext cx="227880" cy="6857280"/>
          </a:xfrm>
          <a:prstGeom prst="rect">
            <a:avLst/>
          </a:prstGeom>
          <a:solidFill>
            <a:srgbClr val="191B0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78080" y="360"/>
            <a:ext cx="227880" cy="6857280"/>
          </a:xfrm>
          <a:prstGeom prst="rect">
            <a:avLst/>
          </a:prstGeom>
          <a:solidFill>
            <a:srgbClr val="191B0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1371600" y="855720"/>
            <a:ext cx="960048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480" cy="358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astrona.frycz.rybnik.pl/component/option,com_ponygallery/func,viewcategory/catid,231/Itemid,29/" TargetMode="External"/><Relationship Id="rId2" Type="http://schemas.openxmlformats.org/officeDocument/2006/relationships/hyperlink" Target="https://www.facebook.com/pg/2lo.rybnik/photos/?ref=page_internal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915200" y="1788480"/>
            <a:ext cx="8360640" cy="209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89000"/>
              </a:lnSpc>
            </a:pPr>
            <a:endParaRPr lang="pl-PL" sz="1800" b="0" strike="noStrike" spc="-1">
              <a:latin typeface="Arial"/>
            </a:endParaRPr>
          </a:p>
          <a:p>
            <a:pPr algn="ctr">
              <a:lnSpc>
                <a:spcPct val="89000"/>
              </a:lnSpc>
            </a:pPr>
            <a:r>
              <a:rPr lang="pl-PL" sz="72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OUR SCHOOL</a:t>
            </a:r>
            <a:endParaRPr lang="pl-PL" sz="7200" b="0" strike="noStrike" spc="-1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2679840" y="3956400"/>
            <a:ext cx="6831000" cy="108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2000"/>
              </a:lnSpc>
            </a:pPr>
            <a:r>
              <a:rPr lang="pl-PL" sz="23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Andrzej Frycz Modrzewski High School </a:t>
            </a:r>
            <a:endParaRPr lang="pl-PL" sz="2300" b="0" strike="noStrike" spc="-1">
              <a:latin typeface="Arial"/>
            </a:endParaRPr>
          </a:p>
          <a:p>
            <a:pPr algn="ctr">
              <a:lnSpc>
                <a:spcPct val="112000"/>
              </a:lnSpc>
            </a:pPr>
            <a:r>
              <a:rPr lang="pl-PL" sz="23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with bilingual departments </a:t>
            </a:r>
            <a:endParaRPr lang="pl-PL" sz="2300" b="0" strike="noStrike" spc="-1">
              <a:latin typeface="Arial"/>
            </a:endParaRPr>
          </a:p>
          <a:p>
            <a:pPr algn="ctr">
              <a:lnSpc>
                <a:spcPct val="112000"/>
              </a:lnSpc>
            </a:pPr>
            <a:r>
              <a:rPr lang="pl-PL" sz="23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in Rybnik</a:t>
            </a:r>
            <a:endParaRPr lang="pl-PL" sz="2300" b="0" strike="noStrike" spc="-1">
              <a:latin typeface="Arial"/>
            </a:endParaRPr>
          </a:p>
        </p:txBody>
      </p:sp>
      <p:pic>
        <p:nvPicPr>
          <p:cNvPr id="125" name="Obraz 1"/>
          <p:cNvPicPr/>
          <p:nvPr/>
        </p:nvPicPr>
        <p:blipFill>
          <a:blip r:embed="rId2" cstate="print"/>
          <a:stretch/>
        </p:blipFill>
        <p:spPr>
          <a:xfrm>
            <a:off x="0" y="6021360"/>
            <a:ext cx="2942280" cy="836280"/>
          </a:xfrm>
          <a:prstGeom prst="rect">
            <a:avLst/>
          </a:prstGeom>
          <a:ln w="9360">
            <a:noFill/>
          </a:ln>
        </p:spPr>
      </p:pic>
      <p:pic>
        <p:nvPicPr>
          <p:cNvPr id="126" name="Obraz 1"/>
          <p:cNvPicPr/>
          <p:nvPr/>
        </p:nvPicPr>
        <p:blipFill>
          <a:blip r:embed="rId3" cstate="print"/>
          <a:stretch/>
        </p:blipFill>
        <p:spPr>
          <a:xfrm>
            <a:off x="0" y="0"/>
            <a:ext cx="1337760" cy="1583640"/>
          </a:xfrm>
          <a:prstGeom prst="rect">
            <a:avLst/>
          </a:prstGeom>
          <a:ln w="9360">
            <a:noFill/>
          </a:ln>
        </p:spPr>
      </p:pic>
      <p:pic>
        <p:nvPicPr>
          <p:cNvPr id="127" name="Picture 4"/>
          <p:cNvPicPr/>
          <p:nvPr/>
        </p:nvPicPr>
        <p:blipFill>
          <a:blip r:embed="rId4" cstate="print"/>
          <a:stretch/>
        </p:blipFill>
        <p:spPr>
          <a:xfrm>
            <a:off x="8760240" y="0"/>
            <a:ext cx="3431520" cy="278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6455880" y="5331240"/>
            <a:ext cx="3816000" cy="49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3200" b="1" strike="noStrike" spc="-1">
                <a:solidFill>
                  <a:srgbClr val="FFFFFF"/>
                </a:solidFill>
                <a:latin typeface="Arial"/>
              </a:rPr>
              <a:t>  </a:t>
            </a:r>
            <a:endParaRPr lang="pl-P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1371600" y="3938040"/>
            <a:ext cx="9600480" cy="276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  <p:pic>
        <p:nvPicPr>
          <p:cNvPr id="164" name="Picture 2"/>
          <p:cNvPicPr/>
          <p:nvPr/>
        </p:nvPicPr>
        <p:blipFill>
          <a:blip r:embed="rId2" cstate="print"/>
          <a:stretch/>
        </p:blipFill>
        <p:spPr>
          <a:xfrm>
            <a:off x="0" y="1340640"/>
            <a:ext cx="7073280" cy="5517000"/>
          </a:xfrm>
          <a:prstGeom prst="rect">
            <a:avLst/>
          </a:prstGeom>
          <a:ln>
            <a:noFill/>
          </a:ln>
        </p:spPr>
      </p:pic>
      <p:pic>
        <p:nvPicPr>
          <p:cNvPr id="165" name="Picture 2"/>
          <p:cNvPicPr/>
          <p:nvPr/>
        </p:nvPicPr>
        <p:blipFill>
          <a:blip r:embed="rId3" cstate="print"/>
          <a:stretch/>
        </p:blipFill>
        <p:spPr>
          <a:xfrm>
            <a:off x="7581600" y="260640"/>
            <a:ext cx="4399920" cy="4320000"/>
          </a:xfrm>
          <a:prstGeom prst="rect">
            <a:avLst/>
          </a:prstGeom>
          <a:ln>
            <a:noFill/>
          </a:ln>
        </p:spPr>
      </p:pic>
      <p:sp>
        <p:nvSpPr>
          <p:cNvPr id="166" name="CustomShape 3"/>
          <p:cNvSpPr/>
          <p:nvPr/>
        </p:nvSpPr>
        <p:spPr>
          <a:xfrm>
            <a:off x="551520" y="5805360"/>
            <a:ext cx="54003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                 </a:t>
            </a:r>
            <a:r>
              <a:rPr lang="pl-PL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Theatre Festival in English </a:t>
            </a:r>
            <a:r>
              <a:t/>
            </a:r>
            <a:br/>
            <a:r>
              <a:rPr lang="pl-PL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                    1st Prize  Winners </a:t>
            </a:r>
            <a:r>
              <a:t/>
            </a:r>
            <a:br/>
            <a:r>
              <a:rPr lang="pl-PL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                                 2018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8328240" y="5229360"/>
            <a:ext cx="266400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Theatre Festival 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2019 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Zosia and Dawid </a:t>
            </a:r>
            <a:endParaRPr lang="pl-P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Best actors of the festival 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INTERESTING EVENTS ORGANIZED IN SCHOOL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42360">
              <a:lnSpc>
                <a:spcPct val="94000"/>
              </a:lnSpc>
              <a:buClr>
                <a:srgbClr val="191B0E"/>
              </a:buClr>
              <a:buFont typeface="Source Sans Pro"/>
              <a:buChar char="●"/>
            </a:pPr>
            <a:r>
              <a:rPr lang="pl-PL" sz="2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Day of foreign languages</a:t>
            </a:r>
            <a:endParaRPr lang="pl-PL" sz="2000" b="0" strike="noStrike" spc="-1">
              <a:latin typeface="Arial"/>
            </a:endParaRPr>
          </a:p>
          <a:p>
            <a:pPr marL="914400" lvl="1" indent="-3423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Everyone who was wearing a hat  was “safe” from being questioned by teachers</a:t>
            </a:r>
            <a:endParaRPr lang="pl-PL" sz="2000" b="0" strike="noStrike" spc="-1">
              <a:latin typeface="Arial"/>
            </a:endParaRPr>
          </a:p>
          <a:p>
            <a:pPr marL="914400" lvl="1" indent="-3423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British Desserts competition</a:t>
            </a:r>
            <a:endParaRPr lang="pl-PL" sz="2000" b="0" strike="noStrike" spc="-1">
              <a:latin typeface="Arial"/>
            </a:endParaRPr>
          </a:p>
          <a:p>
            <a:pPr marL="914400" lvl="1" indent="-3423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Numerous quizzes and competitions about foreign languages and countries</a:t>
            </a:r>
            <a:endParaRPr lang="pl-PL" sz="2000" b="0" strike="noStrike" spc="-1">
              <a:latin typeface="Arial"/>
            </a:endParaRPr>
          </a:p>
          <a:p>
            <a:pPr marL="914400">
              <a:lnSpc>
                <a:spcPct val="94000"/>
              </a:lnSpc>
            </a:pPr>
            <a:endParaRPr lang="pl-PL" sz="2000" b="0" strike="noStrike" spc="-1">
              <a:latin typeface="Arial"/>
            </a:endParaRPr>
          </a:p>
        </p:txBody>
      </p:sp>
      <p:pic>
        <p:nvPicPr>
          <p:cNvPr id="170" name="Google Shape;152;p21"/>
          <p:cNvPicPr/>
          <p:nvPr/>
        </p:nvPicPr>
        <p:blipFill>
          <a:blip r:embed="rId2" cstate="print"/>
          <a:stretch/>
        </p:blipFill>
        <p:spPr>
          <a:xfrm>
            <a:off x="3690360" y="3991320"/>
            <a:ext cx="4527720" cy="2546640"/>
          </a:xfrm>
          <a:prstGeom prst="rect">
            <a:avLst/>
          </a:prstGeom>
          <a:ln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8544240" y="5445360"/>
            <a:ext cx="2664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MRS SKOWROŃSKA, MR ADAMCZYK AND ONE OF  STUDENTS </a:t>
            </a: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2"/>
          <p:cNvSpPr/>
          <p:nvPr/>
        </p:nvSpPr>
        <p:spPr>
          <a:xfrm>
            <a:off x="1371600" y="26658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54960">
              <a:lnSpc>
                <a:spcPct val="94000"/>
              </a:lnSpc>
              <a:spcBef>
                <a:spcPts val="1001"/>
              </a:spcBef>
              <a:buClr>
                <a:srgbClr val="191B0E"/>
              </a:buClr>
              <a:buFont typeface="Source Sans Pro"/>
              <a:buChar char="●"/>
            </a:pPr>
            <a:r>
              <a:rPr lang="pl-PL" sz="2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“Otrzęsiny”</a:t>
            </a:r>
            <a:endParaRPr lang="pl-PL" sz="2000" b="0" strike="noStrike" spc="-1">
              <a:latin typeface="Arial"/>
            </a:endParaRPr>
          </a:p>
          <a:p>
            <a:pPr marL="914400" lvl="1" indent="-3549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Organized for first-year students</a:t>
            </a:r>
            <a:endParaRPr lang="pl-PL" sz="2000" b="0" strike="noStrike" spc="-1">
              <a:latin typeface="Arial"/>
            </a:endParaRPr>
          </a:p>
          <a:p>
            <a:pPr marL="914400" lvl="1" indent="-3549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It’s all about integration</a:t>
            </a:r>
            <a:endParaRPr lang="pl-PL" sz="2000" b="0" strike="noStrike" spc="-1">
              <a:latin typeface="Arial"/>
            </a:endParaRPr>
          </a:p>
          <a:p>
            <a:pPr marL="914400" lvl="1" indent="-3549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They consist of many competitions </a:t>
            </a:r>
            <a:endParaRPr lang="pl-PL" sz="2000" b="0" strike="noStrike" spc="-1">
              <a:latin typeface="Arial"/>
            </a:endParaRPr>
          </a:p>
          <a:p>
            <a:pPr marL="914400" lvl="1" indent="-354960">
              <a:lnSpc>
                <a:spcPct val="94000"/>
              </a:lnSpc>
              <a:buClr>
                <a:srgbClr val="191B0E"/>
              </a:buClr>
              <a:buFont typeface="Source Sans Pro"/>
              <a:buChar char="○"/>
            </a:pPr>
            <a:r>
              <a:rPr lang="pl-PL" sz="2000" b="1" i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Each class has a different theme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74" name="Google Shape;160;p22"/>
          <p:cNvPicPr/>
          <p:nvPr/>
        </p:nvPicPr>
        <p:blipFill>
          <a:blip r:embed="rId2" cstate="print"/>
          <a:stretch/>
        </p:blipFill>
        <p:spPr>
          <a:xfrm>
            <a:off x="6470280" y="118080"/>
            <a:ext cx="5048640" cy="3365280"/>
          </a:xfrm>
          <a:prstGeom prst="rect">
            <a:avLst/>
          </a:prstGeom>
          <a:ln>
            <a:noFill/>
          </a:ln>
        </p:spPr>
      </p:pic>
      <p:pic>
        <p:nvPicPr>
          <p:cNvPr id="175" name="Google Shape;161;p22"/>
          <p:cNvPicPr/>
          <p:nvPr/>
        </p:nvPicPr>
        <p:blipFill>
          <a:blip r:embed="rId3" cstate="print"/>
          <a:stretch/>
        </p:blipFill>
        <p:spPr>
          <a:xfrm>
            <a:off x="6470280" y="3543840"/>
            <a:ext cx="5048640" cy="324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 spc="-1">
                <a:solidFill>
                  <a:srgbClr val="000000"/>
                </a:solidFill>
                <a:latin typeface="Source Sans Pro"/>
              </a:rPr>
              <a:t>OPEN HOUSE DAY</a:t>
            </a: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177" name="TextShape 2"/>
          <p:cNvSpPr txBox="1"/>
          <p:nvPr/>
        </p:nvSpPr>
        <p:spPr>
          <a:xfrm>
            <a:off x="1415520" y="504000"/>
            <a:ext cx="10176480" cy="367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2400" b="1" i="1" strike="noStrike" spc="-1">
                <a:solidFill>
                  <a:srgbClr val="000000"/>
                </a:solidFill>
                <a:latin typeface="Liberation "/>
              </a:rPr>
              <a:t>Organised every year for prospective students to show how great our school is!</a:t>
            </a:r>
          </a:p>
        </p:txBody>
      </p:sp>
      <p:pic>
        <p:nvPicPr>
          <p:cNvPr id="178" name="Obraz 177"/>
          <p:cNvPicPr/>
          <p:nvPr/>
        </p:nvPicPr>
        <p:blipFill>
          <a:blip r:embed="rId2" cstate="print"/>
          <a:stretch/>
        </p:blipFill>
        <p:spPr>
          <a:xfrm>
            <a:off x="2742120" y="2736000"/>
            <a:ext cx="6689880" cy="36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 rot="10800000">
            <a:off x="10828080" y="6082920"/>
            <a:ext cx="3579840" cy="157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180" name="TextShape 2"/>
          <p:cNvSpPr txBox="1"/>
          <p:nvPr/>
        </p:nvSpPr>
        <p:spPr>
          <a:xfrm>
            <a:off x="5951880" y="3938040"/>
            <a:ext cx="5020200" cy="215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  <p:pic>
        <p:nvPicPr>
          <p:cNvPr id="181" name="Obraz 180"/>
          <p:cNvPicPr/>
          <p:nvPr/>
        </p:nvPicPr>
        <p:blipFill>
          <a:blip r:embed="rId2" cstate="print"/>
          <a:stretch/>
        </p:blipFill>
        <p:spPr>
          <a:xfrm>
            <a:off x="5544000" y="2520000"/>
            <a:ext cx="6336000" cy="4030920"/>
          </a:xfrm>
          <a:prstGeom prst="rect">
            <a:avLst/>
          </a:prstGeom>
          <a:ln>
            <a:noFill/>
          </a:ln>
        </p:spPr>
      </p:pic>
      <p:pic>
        <p:nvPicPr>
          <p:cNvPr id="182" name="Obraz 181"/>
          <p:cNvPicPr/>
          <p:nvPr/>
        </p:nvPicPr>
        <p:blipFill>
          <a:blip r:embed="rId3" cstate="print"/>
          <a:stretch/>
        </p:blipFill>
        <p:spPr>
          <a:xfrm>
            <a:off x="1296000" y="277920"/>
            <a:ext cx="4943880" cy="404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Google Shape;168;p23"/>
          <p:cNvPicPr/>
          <p:nvPr/>
        </p:nvPicPr>
        <p:blipFill>
          <a:blip r:embed="rId2" cstate="print"/>
          <a:stretch/>
        </p:blipFill>
        <p:spPr>
          <a:xfrm>
            <a:off x="1908360" y="165600"/>
            <a:ext cx="8526600" cy="639468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10488600" y="5517360"/>
            <a:ext cx="1362960" cy="68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pl-PL" sz="24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SPORTS DAY</a:t>
            </a:r>
            <a:endParaRPr lang="pl-PL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371600" y="23436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SPORTS DAY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9" name="Google Shape;176;p24"/>
          <p:cNvPicPr/>
          <p:nvPr/>
        </p:nvPicPr>
        <p:blipFill>
          <a:blip r:embed="rId2" cstate="print"/>
          <a:stretch/>
        </p:blipFill>
        <p:spPr>
          <a:xfrm>
            <a:off x="1008000" y="1294560"/>
            <a:ext cx="5378400" cy="4033440"/>
          </a:xfrm>
          <a:prstGeom prst="rect">
            <a:avLst/>
          </a:prstGeom>
          <a:ln>
            <a:noFill/>
          </a:ln>
        </p:spPr>
      </p:pic>
      <p:pic>
        <p:nvPicPr>
          <p:cNvPr id="190" name="Google Shape;177;p24"/>
          <p:cNvPicPr/>
          <p:nvPr/>
        </p:nvPicPr>
        <p:blipFill>
          <a:blip r:embed="rId3" cstate="print"/>
          <a:stretch/>
        </p:blipFill>
        <p:spPr>
          <a:xfrm>
            <a:off x="6665040" y="2244960"/>
            <a:ext cx="5070960" cy="380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295280" y="1691640"/>
            <a:ext cx="9600480" cy="317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pl-PL" sz="6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SCHOOL </a:t>
            </a:r>
            <a:r>
              <a:t/>
            </a:r>
            <a:br/>
            <a:r>
              <a:rPr lang="pl-PL" sz="6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LIBRARY </a:t>
            </a:r>
            <a:endParaRPr lang="pl-PL" sz="6000" b="0" strike="noStrike" spc="-1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3" name="Google Shape;197;p27"/>
          <p:cNvPicPr/>
          <p:nvPr/>
        </p:nvPicPr>
        <p:blipFill>
          <a:blip r:embed="rId2" cstate="print"/>
          <a:stretch/>
        </p:blipFill>
        <p:spPr>
          <a:xfrm>
            <a:off x="4583880" y="0"/>
            <a:ext cx="514296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az 193"/>
          <p:cNvPicPr/>
          <p:nvPr/>
        </p:nvPicPr>
        <p:blipFill>
          <a:blip r:embed="rId2" cstate="print"/>
          <a:stretch/>
        </p:blipFill>
        <p:spPr>
          <a:xfrm>
            <a:off x="1535400" y="360000"/>
            <a:ext cx="9768600" cy="62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Assembly hall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7" name="Google Shape;204;p28"/>
          <p:cNvPicPr/>
          <p:nvPr/>
        </p:nvPicPr>
        <p:blipFill>
          <a:blip r:embed="rId2" cstate="print"/>
          <a:stretch/>
        </p:blipFill>
        <p:spPr>
          <a:xfrm>
            <a:off x="4367880" y="1386000"/>
            <a:ext cx="7298640" cy="54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A BIT OF OUR SCHOOL’S HISTORY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1343520" y="2997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4120" indent="-383400">
              <a:lnSpc>
                <a:spcPct val="94000"/>
              </a:lnSpc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1935 – MARSHAL JÓZEF PIŁSUDSKI PUBLIC SCHOOL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1939-1941 - GERMAN SCHOOL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1941 -  GERMAN WAR HOSPITAL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1945 – REOPENING OF POLISH SCHOOL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1948 – PRIMARY SCHOOL AND HIGH SCHOOL FOR WOMEN 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1961 – SCHOOL IS BEING NAMED AFTER HANKA SAWICKA 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1999 – SCHOOL IS BEING NAMED AFTER ANDRZEJ FRYCZ MODRZEWSKI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30" name="Obraz 1"/>
          <p:cNvPicPr/>
          <p:nvPr/>
        </p:nvPicPr>
        <p:blipFill>
          <a:blip r:embed="rId3" cstate="print"/>
          <a:stretch/>
        </p:blipFill>
        <p:spPr>
          <a:xfrm>
            <a:off x="10704600" y="116640"/>
            <a:ext cx="1337760" cy="1583640"/>
          </a:xfrm>
          <a:prstGeom prst="rect">
            <a:avLst/>
          </a:prstGeom>
          <a:ln w="9360">
            <a:noFill/>
          </a:ln>
        </p:spPr>
      </p:pic>
      <p:pic>
        <p:nvPicPr>
          <p:cNvPr id="131" name="Obraz 1"/>
          <p:cNvPicPr/>
          <p:nvPr/>
        </p:nvPicPr>
        <p:blipFill>
          <a:blip r:embed="rId4" cstate="print"/>
          <a:stretch/>
        </p:blipFill>
        <p:spPr>
          <a:xfrm>
            <a:off x="0" y="6021360"/>
            <a:ext cx="2942280" cy="836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ERASMUS+ in our school in 2017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Google Shape;211;p29"/>
          <p:cNvPicPr/>
          <p:nvPr/>
        </p:nvPicPr>
        <p:blipFill>
          <a:blip r:embed="rId2" cstate="print"/>
          <a:stretch/>
        </p:blipFill>
        <p:spPr>
          <a:xfrm>
            <a:off x="1872000" y="1728000"/>
            <a:ext cx="9143280" cy="460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18;p30"/>
          <p:cNvPicPr/>
          <p:nvPr/>
        </p:nvPicPr>
        <p:blipFill>
          <a:blip r:embed="rId2" cstate="print"/>
          <a:srcRect l="15409" t="11638" r="15039"/>
          <a:stretch/>
        </p:blipFill>
        <p:spPr>
          <a:xfrm>
            <a:off x="9592560" y="2795760"/>
            <a:ext cx="4399560" cy="419184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pl-PL" sz="4400" b="1" strike="noStrike" spc="-1">
                <a:solidFill>
                  <a:srgbClr val="00B0F0"/>
                </a:solidFill>
                <a:latin typeface="Source Sans Pro"/>
                <a:ea typeface="Source Sans Pro"/>
              </a:rPr>
              <a:t>ERASMUS+ PHOTO GALLERY </a:t>
            </a:r>
            <a:r>
              <a:t/>
            </a:r>
            <a:br/>
            <a:r>
              <a:rPr lang="pl-PL" sz="4400" b="1" strike="noStrike" spc="-1">
                <a:solidFill>
                  <a:srgbClr val="00B0F0"/>
                </a:solidFill>
                <a:latin typeface="Source Sans Pro"/>
                <a:ea typeface="Source Sans Pro"/>
              </a:rPr>
              <a:t>IN OUR  SCHOOL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Google Shape;221;p30"/>
          <p:cNvPicPr/>
          <p:nvPr/>
        </p:nvPicPr>
        <p:blipFill>
          <a:blip r:embed="rId3" cstate="print"/>
          <a:srcRect l="18600" t="10953" r="25101" b="25447"/>
          <a:stretch/>
        </p:blipFill>
        <p:spPr>
          <a:xfrm>
            <a:off x="21960" y="2171880"/>
            <a:ext cx="3272400" cy="468576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222;p30"/>
          <p:cNvPicPr/>
          <p:nvPr/>
        </p:nvPicPr>
        <p:blipFill>
          <a:blip r:embed="rId4" cstate="print"/>
          <a:srcRect l="8640" t="17696" r="52671"/>
          <a:stretch/>
        </p:blipFill>
        <p:spPr>
          <a:xfrm>
            <a:off x="3243240" y="2171880"/>
            <a:ext cx="2639880" cy="583272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223;p30"/>
          <p:cNvPicPr/>
          <p:nvPr/>
        </p:nvPicPr>
        <p:blipFill>
          <a:blip r:embed="rId5" cstate="print"/>
          <a:srcRect l="28224" t="10005" b="14442"/>
          <a:stretch/>
        </p:blipFill>
        <p:spPr>
          <a:xfrm>
            <a:off x="8364960" y="0"/>
            <a:ext cx="4232880" cy="3341880"/>
          </a:xfrm>
          <a:prstGeom prst="rect">
            <a:avLst/>
          </a:prstGeom>
          <a:ln>
            <a:noFill/>
          </a:ln>
        </p:spPr>
      </p:pic>
      <p:pic>
        <p:nvPicPr>
          <p:cNvPr id="207" name="Google Shape;224;p30"/>
          <p:cNvPicPr/>
          <p:nvPr/>
        </p:nvPicPr>
        <p:blipFill>
          <a:blip r:embed="rId6" cstate="print"/>
          <a:srcRect l="12999" t="8782" r="10220" b="4872"/>
          <a:stretch/>
        </p:blipFill>
        <p:spPr>
          <a:xfrm>
            <a:off x="5883840" y="2171880"/>
            <a:ext cx="4970160" cy="463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4"/>
          <p:cNvPicPr/>
          <p:nvPr/>
        </p:nvPicPr>
        <p:blipFill>
          <a:blip r:embed="rId2" cstate="print"/>
          <a:stretch/>
        </p:blipFill>
        <p:spPr>
          <a:xfrm>
            <a:off x="2423520" y="0"/>
            <a:ext cx="6959880" cy="6857640"/>
          </a:xfrm>
          <a:prstGeom prst="rect">
            <a:avLst/>
          </a:prstGeom>
          <a:ln>
            <a:noFill/>
          </a:ln>
        </p:spPr>
      </p:pic>
      <p:pic>
        <p:nvPicPr>
          <p:cNvPr id="209" name="Obraz 1"/>
          <p:cNvPicPr/>
          <p:nvPr/>
        </p:nvPicPr>
        <p:blipFill>
          <a:blip r:embed="rId3" cstate="print"/>
          <a:stretch/>
        </p:blipFill>
        <p:spPr>
          <a:xfrm>
            <a:off x="0" y="6021360"/>
            <a:ext cx="2942280" cy="836280"/>
          </a:xfrm>
          <a:prstGeom prst="rect">
            <a:avLst/>
          </a:prstGeom>
          <a:ln w="9360">
            <a:noFill/>
          </a:ln>
        </p:spPr>
      </p:pic>
      <p:pic>
        <p:nvPicPr>
          <p:cNvPr id="210" name="Obraz 1"/>
          <p:cNvPicPr/>
          <p:nvPr/>
        </p:nvPicPr>
        <p:blipFill>
          <a:blip r:embed="rId4" cstate="print"/>
          <a:stretch/>
        </p:blipFill>
        <p:spPr>
          <a:xfrm>
            <a:off x="10272600" y="116640"/>
            <a:ext cx="1587240" cy="1879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6167880" y="5445360"/>
            <a:ext cx="3939840" cy="43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2800" b="1" strike="noStrike" spc="-1" dirty="0">
                <a:solidFill>
                  <a:srgbClr val="FFFFFF"/>
                </a:solidFill>
                <a:latin typeface="Arial"/>
              </a:rPr>
              <a:t>We </a:t>
            </a:r>
            <a:r>
              <a:rPr lang="pl-PL" sz="2800" b="1" strike="noStrike" spc="-1" dirty="0" err="1">
                <a:solidFill>
                  <a:srgbClr val="FFFFFF"/>
                </a:solidFill>
                <a:latin typeface="Arial"/>
              </a:rPr>
              <a:t>love</a:t>
            </a:r>
            <a:r>
              <a:rPr lang="pl-PL" sz="2800" b="1" strike="noStrike" spc="-1" dirty="0">
                <a:solidFill>
                  <a:srgbClr val="FFFFFF"/>
                </a:solidFill>
                <a:latin typeface="Arial"/>
              </a:rPr>
              <a:t> travelling!</a:t>
            </a:r>
            <a:endParaRPr lang="pl-PL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1371600" y="2925000"/>
            <a:ext cx="9476640" cy="2941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  <p:pic>
        <p:nvPicPr>
          <p:cNvPr id="213" name="Picture 2"/>
          <p:cNvPicPr/>
          <p:nvPr/>
        </p:nvPicPr>
        <p:blipFill>
          <a:blip r:embed="rId2" cstate="print"/>
          <a:stretch/>
        </p:blipFill>
        <p:spPr>
          <a:xfrm>
            <a:off x="1941480" y="1332000"/>
            <a:ext cx="4754520" cy="3809880"/>
          </a:xfrm>
          <a:prstGeom prst="rect">
            <a:avLst/>
          </a:prstGeom>
          <a:ln>
            <a:noFill/>
          </a:ln>
        </p:spPr>
      </p:pic>
      <p:pic>
        <p:nvPicPr>
          <p:cNvPr id="214" name="Picture 5"/>
          <p:cNvPicPr/>
          <p:nvPr/>
        </p:nvPicPr>
        <p:blipFill>
          <a:blip r:embed="rId3" cstate="print"/>
          <a:stretch/>
        </p:blipFill>
        <p:spPr>
          <a:xfrm>
            <a:off x="7032240" y="1917000"/>
            <a:ext cx="4580280" cy="343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Thank you for your attention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4000"/>
              </a:lnSpc>
              <a:spcBef>
                <a:spcPts val="1001"/>
              </a:spcBef>
            </a:pPr>
            <a:r>
              <a:rPr lang="pl-PL" sz="20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Prepared by Pola Karczmarek and Małgorzata Nosiadek  ( adapted)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</a:pPr>
            <a:r>
              <a:rPr lang="pl-PL" sz="20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 photos were taken from II High School’s facebook profile and web page,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</a:pPr>
            <a:r>
              <a:rPr lang="pl-PL" sz="20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  Album wspomnień II LO and  Erasmus plus photo gallery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</a:pP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</a:pPr>
            <a:r>
              <a:rPr lang="pl-PL" sz="2000" b="0" u="sng" strike="noStrike" spc="-1">
                <a:solidFill>
                  <a:srgbClr val="0000FF"/>
                </a:solidFill>
                <a:uFillTx/>
                <a:latin typeface="Source Sans Pro"/>
                <a:ea typeface="Source Sans Pro"/>
                <a:hlinkClick r:id="rId2"/>
              </a:rPr>
              <a:t>https://www.facebook.com/pg/2lo.rybnik/photos/?ref=page_internal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</a:pPr>
            <a:r>
              <a:rPr lang="pl-PL" sz="2000" b="0" u="sng" strike="noStrike" spc="-1">
                <a:solidFill>
                  <a:srgbClr val="0000FF"/>
                </a:solidFill>
                <a:uFillTx/>
                <a:latin typeface="Source Sans Pro"/>
                <a:ea typeface="Source Sans Pro"/>
                <a:hlinkClick r:id="rId3"/>
              </a:rPr>
              <a:t>https://starastrona.frycz.rybnik.pl/component/option,com_ponygallery/func,viewcategory/catid,231/Itemid,29/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r>
              <a:rPr lang="pl-PL" sz="20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https://www.frycz.rybnik.pl/</a:t>
            </a:r>
            <a:endParaRPr lang="pl-PL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OUR</a:t>
            </a:r>
            <a:r>
              <a:rPr lang="pl-PL" sz="44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 </a:t>
            </a: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PATRON – ANDRZEJ FRYCZ MODRZEWSKI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4120" indent="-383400">
              <a:lnSpc>
                <a:spcPct val="94000"/>
              </a:lnSpc>
              <a:buClr>
                <a:srgbClr val="000000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POLISH RENAISSANCE SCHOLAR, HUMANIST AND THEOLOGIAN, 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000000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CALLED "THE FATHER OF POLISH DEMOCRACY”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000000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HE WAS CHOSEN AS OUR PATRON IN SCHOOL VOTING IN 1999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34" name="Google Shape;107;p15"/>
          <p:cNvPicPr/>
          <p:nvPr/>
        </p:nvPicPr>
        <p:blipFill>
          <a:blip r:embed="rId2" cstate="print"/>
          <a:stretch/>
        </p:blipFill>
        <p:spPr>
          <a:xfrm>
            <a:off x="4958640" y="3686040"/>
            <a:ext cx="2426040" cy="2965680"/>
          </a:xfrm>
          <a:prstGeom prst="rect">
            <a:avLst/>
          </a:prstGeom>
          <a:ln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7506720" y="6122160"/>
            <a:ext cx="1937160" cy="52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PORTRAIT OF OUR PATRON</a:t>
            </a: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9000"/>
              </a:lnSpc>
            </a:pPr>
            <a:endParaRPr lang="pl-PL" sz="1800" b="0" strike="noStrike" spc="-1">
              <a:latin typeface="Arial"/>
            </a:endParaRPr>
          </a:p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OUR TEACHERS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4120" indent="-256320" algn="ctr">
              <a:lnSpc>
                <a:spcPct val="94000"/>
              </a:lnSpc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The School Principal:  Maria Malinowska</a:t>
            </a:r>
            <a:endParaRPr lang="pl-PL" sz="2000" b="0" strike="noStrike" spc="-1">
              <a:latin typeface="Arial"/>
            </a:endParaRPr>
          </a:p>
          <a:p>
            <a:pPr marL="384120" indent="-256320" algn="ctr">
              <a:lnSpc>
                <a:spcPct val="94000"/>
              </a:lnSpc>
            </a:pPr>
            <a:r>
              <a:rPr lang="pl-PL" sz="2000" b="1" strike="noStrike" spc="-1">
                <a:solidFill>
                  <a:srgbClr val="FFFFFF"/>
                </a:solidFill>
                <a:latin typeface="Source Sans Pro"/>
                <a:ea typeface="Source Sans Pro"/>
              </a:rPr>
              <a:t> (since 2002)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38" name="Google Shape;115;p16"/>
          <p:cNvPicPr/>
          <p:nvPr/>
        </p:nvPicPr>
        <p:blipFill>
          <a:blip r:embed="rId2" cstate="print"/>
          <a:stretch/>
        </p:blipFill>
        <p:spPr>
          <a:xfrm>
            <a:off x="3359520" y="3069000"/>
            <a:ext cx="5330520" cy="3240000"/>
          </a:xfrm>
          <a:prstGeom prst="rect">
            <a:avLst/>
          </a:prstGeom>
          <a:ln>
            <a:noFill/>
          </a:ln>
        </p:spPr>
      </p:pic>
      <p:sp>
        <p:nvSpPr>
          <p:cNvPr id="139" name="CustomShape 3"/>
          <p:cNvSpPr/>
          <p:nvPr/>
        </p:nvSpPr>
        <p:spPr>
          <a:xfrm>
            <a:off x="4254840" y="6380280"/>
            <a:ext cx="3681720" cy="30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MRS MALINOWSKA DURING SCHOOL JUBILEE</a:t>
            </a: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7435080" cy="378864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 flipH="1">
            <a:off x="-720" y="3285000"/>
            <a:ext cx="3559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pl-PL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2005/2006</a:t>
            </a:r>
            <a:endParaRPr lang="pl-PL" sz="3200" b="0" strike="noStrike" spc="-1">
              <a:latin typeface="Arial"/>
            </a:endParaRPr>
          </a:p>
        </p:txBody>
      </p:sp>
      <p:pic>
        <p:nvPicPr>
          <p:cNvPr id="144" name="Picture 3"/>
          <p:cNvPicPr/>
          <p:nvPr/>
        </p:nvPicPr>
        <p:blipFill>
          <a:blip r:embed="rId3" cstate="print"/>
          <a:stretch/>
        </p:blipFill>
        <p:spPr>
          <a:xfrm>
            <a:off x="3359520" y="2874600"/>
            <a:ext cx="8687880" cy="3983040"/>
          </a:xfrm>
          <a:prstGeom prst="rect">
            <a:avLst/>
          </a:prstGeom>
          <a:ln>
            <a:noFill/>
          </a:ln>
        </p:spPr>
      </p:pic>
      <p:sp>
        <p:nvSpPr>
          <p:cNvPr id="145" name="CustomShape 4"/>
          <p:cNvSpPr/>
          <p:nvPr/>
        </p:nvSpPr>
        <p:spPr>
          <a:xfrm>
            <a:off x="7104240" y="6309360"/>
            <a:ext cx="3600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March 2018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But they are not always that serious...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Google Shape;130;p18"/>
          <p:cNvPicPr/>
          <p:nvPr/>
        </p:nvPicPr>
        <p:blipFill>
          <a:blip r:embed="rId2" cstate="print"/>
          <a:stretch/>
        </p:blipFill>
        <p:spPr>
          <a:xfrm>
            <a:off x="1127520" y="4221000"/>
            <a:ext cx="3744000" cy="2420640"/>
          </a:xfrm>
          <a:prstGeom prst="rect">
            <a:avLst/>
          </a:prstGeom>
          <a:ln>
            <a:noFill/>
          </a:ln>
        </p:spPr>
      </p:pic>
      <p:pic>
        <p:nvPicPr>
          <p:cNvPr id="149" name="Picture 2"/>
          <p:cNvPicPr/>
          <p:nvPr/>
        </p:nvPicPr>
        <p:blipFill>
          <a:blip r:embed="rId3" cstate="print"/>
          <a:stretch/>
        </p:blipFill>
        <p:spPr>
          <a:xfrm>
            <a:off x="5879880" y="2061000"/>
            <a:ext cx="5330160" cy="4032000"/>
          </a:xfrm>
          <a:prstGeom prst="rect">
            <a:avLst/>
          </a:prstGeom>
          <a:ln>
            <a:noFill/>
          </a:ln>
        </p:spPr>
      </p:pic>
      <p:pic>
        <p:nvPicPr>
          <p:cNvPr id="150" name="Picture 4"/>
          <p:cNvPicPr/>
          <p:nvPr/>
        </p:nvPicPr>
        <p:blipFill>
          <a:blip r:embed="rId4" cstate="print"/>
          <a:stretch/>
        </p:blipFill>
        <p:spPr>
          <a:xfrm>
            <a:off x="1559520" y="1340640"/>
            <a:ext cx="2940840" cy="269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1371600" y="3737880"/>
            <a:ext cx="9600480" cy="67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7464240" y="5877360"/>
            <a:ext cx="4104000" cy="369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FFFF00"/>
                </a:solidFill>
                <a:latin typeface="Arial"/>
              </a:rPr>
              <a:t> </a:t>
            </a:r>
            <a:endParaRPr lang="pl-PL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Picture 2"/>
          <p:cNvPicPr/>
          <p:nvPr/>
        </p:nvPicPr>
        <p:blipFill>
          <a:blip r:embed="rId2" cstate="print"/>
          <a:stretch/>
        </p:blipFill>
        <p:spPr>
          <a:xfrm>
            <a:off x="479520" y="1700640"/>
            <a:ext cx="6584760" cy="4938480"/>
          </a:xfrm>
          <a:prstGeom prst="rect">
            <a:avLst/>
          </a:prstGeom>
          <a:ln>
            <a:noFill/>
          </a:ln>
        </p:spPr>
      </p:pic>
      <p:pic>
        <p:nvPicPr>
          <p:cNvPr id="154" name="Google Shape;131;p18"/>
          <p:cNvPicPr/>
          <p:nvPr/>
        </p:nvPicPr>
        <p:blipFill>
          <a:blip r:embed="rId3" cstate="print"/>
          <a:srcRect l="-1693" r="1693"/>
          <a:stretch/>
        </p:blipFill>
        <p:spPr>
          <a:xfrm>
            <a:off x="6455880" y="476640"/>
            <a:ext cx="5226480" cy="34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SCHOOL</a:t>
            </a:r>
            <a:r>
              <a:rPr lang="pl-PL" sz="44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 </a:t>
            </a: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COMMUNITY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342360">
              <a:lnSpc>
                <a:spcPct val="94000"/>
              </a:lnSpc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Every year we welcome younger students who choose one of the six extended profiles</a:t>
            </a:r>
            <a:endParaRPr lang="pl-PL" sz="2000" b="0" strike="noStrike" spc="-1">
              <a:latin typeface="Arial"/>
            </a:endParaRPr>
          </a:p>
          <a:p>
            <a:pPr marL="457200" indent="-342360">
              <a:lnSpc>
                <a:spcPct val="94000"/>
              </a:lnSpc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There are around 530 pupils</a:t>
            </a:r>
            <a:endParaRPr lang="pl-PL" sz="2000" b="0" strike="noStrike" spc="-1">
              <a:latin typeface="Arial"/>
            </a:endParaRPr>
          </a:p>
          <a:p>
            <a:pPr marL="457200">
              <a:lnSpc>
                <a:spcPct val="94000"/>
              </a:lnSpc>
            </a:pPr>
            <a:r>
              <a:rPr lang="pl-PL" sz="2000" b="0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 </a:t>
            </a:r>
            <a:endParaRPr lang="pl-PL" sz="2000" b="0" strike="noStrike" spc="-1">
              <a:latin typeface="Arial"/>
            </a:endParaRPr>
          </a:p>
          <a:p>
            <a:pPr>
              <a:lnSpc>
                <a:spcPct val="94000"/>
              </a:lnSpc>
            </a:pPr>
            <a:endParaRPr lang="pl-PL" sz="2000" b="0" strike="noStrike" spc="-1">
              <a:latin typeface="Arial"/>
            </a:endParaRPr>
          </a:p>
        </p:txBody>
      </p:sp>
      <p:pic>
        <p:nvPicPr>
          <p:cNvPr id="157" name="Google Shape;138;p19"/>
          <p:cNvPicPr/>
          <p:nvPr/>
        </p:nvPicPr>
        <p:blipFill>
          <a:blip r:embed="rId2" cstate="print"/>
          <a:stretch/>
        </p:blipFill>
        <p:spPr>
          <a:xfrm>
            <a:off x="5676480" y="2833560"/>
            <a:ext cx="4774320" cy="358056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5295600" y="6509880"/>
            <a:ext cx="5536440" cy="25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algn="ctr">
              <a:lnSpc>
                <a:spcPct val="100000"/>
              </a:lnSpc>
            </a:pPr>
            <a:r>
              <a:rPr lang="pl-PL" sz="1400" b="1" strike="noStrike" spc="-1">
                <a:solidFill>
                  <a:srgbClr val="000000"/>
                </a:solidFill>
                <a:latin typeface="Source Sans Pro"/>
                <a:ea typeface="Source Sans Pro"/>
              </a:rPr>
              <a:t>STUDENTS DURING THE INAUGURATION OF THE SCHOOL YEAR</a:t>
            </a: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9000"/>
              </a:lnSpc>
            </a:pPr>
            <a:r>
              <a:rPr lang="pl-PL" sz="44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ACHIEVEMENTS OF THE SCHOOL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4120" indent="-383400">
              <a:lnSpc>
                <a:spcPct val="94000"/>
              </a:lnSpc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80th PLACE IN POLAND AND 4th IN SILESIAN VOIVODESHIP IN „PERSPEKTYWY” RANKING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  <a:buClr>
                <a:srgbClr val="191B0E"/>
              </a:buClr>
              <a:buFont typeface="Source Sans Pro"/>
              <a:buChar char="■"/>
            </a:pPr>
            <a:r>
              <a:rPr lang="pl-PL" sz="2000" b="1" strike="noStrike" spc="-1">
                <a:solidFill>
                  <a:srgbClr val="191B0E"/>
                </a:solidFill>
                <a:latin typeface="Source Sans Pro"/>
                <a:ea typeface="Source Sans Pro"/>
              </a:rPr>
              <a:t>NUMEROUS TITLES OF LAUREATES AND FINALISTS IN NATIONAL OLIMPIADS OBTAINED  BY OUR STUDENTS</a:t>
            </a:r>
            <a:endParaRPr lang="pl-PL" sz="2000" b="0" strike="noStrike" spc="-1">
              <a:latin typeface="Arial"/>
            </a:endParaRPr>
          </a:p>
          <a:p>
            <a:pPr marL="384120" indent="-383400">
              <a:lnSpc>
                <a:spcPct val="94000"/>
              </a:lnSpc>
              <a:spcBef>
                <a:spcPts val="1199"/>
              </a:spcBef>
            </a:pPr>
            <a:endParaRPr lang="pl-PL" sz="2000" b="0" strike="noStrike" spc="-1">
              <a:latin typeface="Arial"/>
            </a:endParaRPr>
          </a:p>
          <a:p>
            <a:pPr marL="384120" indent="-256320">
              <a:lnSpc>
                <a:spcPct val="94000"/>
              </a:lnSpc>
              <a:spcBef>
                <a:spcPts val="1199"/>
              </a:spcBef>
            </a:pPr>
            <a:endParaRPr lang="pl-PL" sz="2000" b="0" strike="noStrike" spc="-1">
              <a:latin typeface="Arial"/>
            </a:endParaRPr>
          </a:p>
        </p:txBody>
      </p:sp>
      <p:pic>
        <p:nvPicPr>
          <p:cNvPr id="161" name="Obraz 160"/>
          <p:cNvPicPr/>
          <p:nvPr/>
        </p:nvPicPr>
        <p:blipFill>
          <a:blip r:embed="rId2" cstate="print"/>
          <a:stretch/>
        </p:blipFill>
        <p:spPr>
          <a:xfrm rot="21595200">
            <a:off x="7633800" y="3601800"/>
            <a:ext cx="2811960" cy="294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375</Words>
  <Application>Microsoft Office PowerPoint</Application>
  <PresentationFormat>Niestandardowy</PresentationFormat>
  <Paragraphs>71</Paragraphs>
  <Slides>24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Office Theme</vt:lpstr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Hanna Skowronska</dc:creator>
  <cp:lastModifiedBy>Hanna Skowronska</cp:lastModifiedBy>
  <cp:revision>18</cp:revision>
  <dcterms:modified xsi:type="dcterms:W3CDTF">2019-05-24T19:56:28Z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Niestandardowy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