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6" r:id="rId5"/>
    <p:sldId id="257" r:id="rId6"/>
    <p:sldId id="304" r:id="rId7"/>
    <p:sldId id="260" r:id="rId8"/>
    <p:sldId id="298" r:id="rId9"/>
    <p:sldId id="299" r:id="rId10"/>
    <p:sldId id="300" r:id="rId11"/>
    <p:sldId id="266" r:id="rId12"/>
    <p:sldId id="267" r:id="rId13"/>
    <p:sldId id="268" r:id="rId14"/>
    <p:sldId id="270" r:id="rId15"/>
    <p:sldId id="269" r:id="rId16"/>
    <p:sldId id="302" r:id="rId17"/>
    <p:sldId id="272" r:id="rId18"/>
    <p:sldId id="273" r:id="rId19"/>
    <p:sldId id="274" r:id="rId20"/>
    <p:sldId id="275" r:id="rId21"/>
    <p:sldId id="277" r:id="rId22"/>
    <p:sldId id="278" r:id="rId23"/>
    <p:sldId id="303" r:id="rId24"/>
    <p:sldId id="280" r:id="rId25"/>
    <p:sldId id="279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uovi-my.sharepoint.com/personal/eliisa_kuorikoski_luovi_fi/Documents/20-1-2016%20tiedot%20Elinall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err="1" smtClean="0"/>
              <a:t>Age</a:t>
            </a:r>
            <a:r>
              <a:rPr lang="fi-FI" dirty="0" smtClean="0"/>
              <a:t> </a:t>
            </a:r>
            <a:r>
              <a:rPr lang="fi-FI" dirty="0" err="1" smtClean="0"/>
              <a:t>distribution</a:t>
            </a:r>
            <a:r>
              <a:rPr lang="fi-FI" dirty="0" smtClean="0"/>
              <a:t> 31.12.2014</a:t>
            </a:r>
            <a:endParaRPr lang="fi-FI" dirty="0"/>
          </a:p>
        </c:rich>
      </c:tx>
      <c:layout>
        <c:manualLayout>
          <c:xMode val="edge"/>
          <c:yMode val="edge"/>
          <c:x val="0.11981691129312066"/>
          <c:y val="2.6157779195196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Taul1!$B$20</c:f>
              <c:strCache>
                <c:ptCount val="1"/>
                <c:pt idx="0">
                  <c:v>Female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Taul1!$A$21:$A$25</c:f>
              <c:strCache>
                <c:ptCount val="5"/>
                <c:pt idx="0">
                  <c:v>&lt; 25 yrs</c:v>
                </c:pt>
                <c:pt idx="1">
                  <c:v>25-34 yrs</c:v>
                </c:pt>
                <c:pt idx="2">
                  <c:v>35-44 yrs</c:v>
                </c:pt>
                <c:pt idx="3">
                  <c:v>45-54 yrs</c:v>
                </c:pt>
                <c:pt idx="4">
                  <c:v>over 54 yrs</c:v>
                </c:pt>
              </c:strCache>
            </c:strRef>
          </c:cat>
          <c:val>
            <c:numRef>
              <c:f>Taul1!$B$21:$B$25</c:f>
              <c:numCache>
                <c:formatCode>General</c:formatCode>
                <c:ptCount val="5"/>
                <c:pt idx="0">
                  <c:v>17</c:v>
                </c:pt>
                <c:pt idx="1">
                  <c:v>85</c:v>
                </c:pt>
                <c:pt idx="2">
                  <c:v>166</c:v>
                </c:pt>
                <c:pt idx="3">
                  <c:v>181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D-4C04-970A-CCA1CA81AE4C}"/>
            </c:ext>
          </c:extLst>
        </c:ser>
        <c:ser>
          <c:idx val="1"/>
          <c:order val="1"/>
          <c:tx>
            <c:strRef>
              <c:f>Taul1!$C$20</c:f>
              <c:strCache>
                <c:ptCount val="1"/>
                <c:pt idx="0">
                  <c:v>Male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Taul1!$A$21:$A$25</c:f>
              <c:strCache>
                <c:ptCount val="5"/>
                <c:pt idx="0">
                  <c:v>&lt; 25 yrs</c:v>
                </c:pt>
                <c:pt idx="1">
                  <c:v>25-34 yrs</c:v>
                </c:pt>
                <c:pt idx="2">
                  <c:v>35-44 yrs</c:v>
                </c:pt>
                <c:pt idx="3">
                  <c:v>45-54 yrs</c:v>
                </c:pt>
                <c:pt idx="4">
                  <c:v>over 54 yrs</c:v>
                </c:pt>
              </c:strCache>
            </c:strRef>
          </c:cat>
          <c:val>
            <c:numRef>
              <c:f>Taul1!$C$21:$C$25</c:f>
              <c:numCache>
                <c:formatCode>General</c:formatCode>
                <c:ptCount val="5"/>
                <c:pt idx="0">
                  <c:v>3</c:v>
                </c:pt>
                <c:pt idx="1">
                  <c:v>39</c:v>
                </c:pt>
                <c:pt idx="2">
                  <c:v>73</c:v>
                </c:pt>
                <c:pt idx="3">
                  <c:v>98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D-4C04-970A-CCA1CA81A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9978488"/>
        <c:axId val="499978880"/>
      </c:barChart>
      <c:catAx>
        <c:axId val="49997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9978880"/>
        <c:crosses val="autoZero"/>
        <c:auto val="1"/>
        <c:lblAlgn val="ctr"/>
        <c:lblOffset val="100"/>
        <c:noMultiLvlLbl val="0"/>
      </c:catAx>
      <c:valAx>
        <c:axId val="49997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997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 err="1" smtClean="0"/>
              <a:t>Age</a:t>
            </a:r>
            <a:r>
              <a:rPr lang="fi-FI" sz="1600" dirty="0" smtClean="0"/>
              <a:t> </a:t>
            </a:r>
            <a:r>
              <a:rPr lang="fi-FI" sz="1600" dirty="0" err="1" smtClean="0"/>
              <a:t>distribution</a:t>
            </a:r>
            <a:r>
              <a:rPr lang="fi-FI" sz="1600" dirty="0" smtClean="0"/>
              <a:t> 31.12.2015</a:t>
            </a:r>
            <a:endParaRPr lang="fi-FI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'[Henkilöstötiedot osa1.xlsx]susannalle'!$B$20</c:f>
              <c:strCache>
                <c:ptCount val="1"/>
                <c:pt idx="0">
                  <c:v>Naiset 32 %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'[Henkilöstötiedot osa1.xlsx]susannalle'!$A$21:$A$25</c:f>
              <c:strCache>
                <c:ptCount val="5"/>
                <c:pt idx="0">
                  <c:v>alle 25 v</c:v>
                </c:pt>
                <c:pt idx="1">
                  <c:v>25-34 v</c:v>
                </c:pt>
                <c:pt idx="2">
                  <c:v>35-44 v</c:v>
                </c:pt>
                <c:pt idx="3">
                  <c:v>45-54 v</c:v>
                </c:pt>
                <c:pt idx="4">
                  <c:v>yli 54 v</c:v>
                </c:pt>
              </c:strCache>
            </c:strRef>
          </c:cat>
          <c:val>
            <c:numRef>
              <c:f>'[Henkilöstötiedot osa1.xlsx]susannalle'!$B$21:$B$25</c:f>
              <c:numCache>
                <c:formatCode>General</c:formatCode>
                <c:ptCount val="5"/>
                <c:pt idx="0">
                  <c:v>5</c:v>
                </c:pt>
                <c:pt idx="1">
                  <c:v>72</c:v>
                </c:pt>
                <c:pt idx="2">
                  <c:v>140</c:v>
                </c:pt>
                <c:pt idx="3">
                  <c:v>167</c:v>
                </c:pt>
                <c:pt idx="4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E-4E99-9EC0-0182E2565988}"/>
            </c:ext>
          </c:extLst>
        </c:ser>
        <c:ser>
          <c:idx val="1"/>
          <c:order val="1"/>
          <c:tx>
            <c:strRef>
              <c:f>'[Henkilöstötiedot osa1.xlsx]susannalle'!$C$20</c:f>
              <c:strCache>
                <c:ptCount val="1"/>
                <c:pt idx="0">
                  <c:v>Miehet 68 %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'[Henkilöstötiedot osa1.xlsx]susannalle'!$A$21:$A$25</c:f>
              <c:strCache>
                <c:ptCount val="5"/>
                <c:pt idx="0">
                  <c:v>alle 25 v</c:v>
                </c:pt>
                <c:pt idx="1">
                  <c:v>25-34 v</c:v>
                </c:pt>
                <c:pt idx="2">
                  <c:v>35-44 v</c:v>
                </c:pt>
                <c:pt idx="3">
                  <c:v>45-54 v</c:v>
                </c:pt>
                <c:pt idx="4">
                  <c:v>yli 54 v</c:v>
                </c:pt>
              </c:strCache>
            </c:strRef>
          </c:cat>
          <c:val>
            <c:numRef>
              <c:f>'[Henkilöstötiedot osa1.xlsx]susannalle'!$C$21:$C$25</c:f>
              <c:numCache>
                <c:formatCode>General</c:formatCode>
                <c:ptCount val="5"/>
                <c:pt idx="0">
                  <c:v>3</c:v>
                </c:pt>
                <c:pt idx="1">
                  <c:v>33</c:v>
                </c:pt>
                <c:pt idx="2">
                  <c:v>60</c:v>
                </c:pt>
                <c:pt idx="3">
                  <c:v>83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E-4E99-9EC0-0182E25659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1272912"/>
        <c:axId val="416828152"/>
      </c:barChart>
      <c:catAx>
        <c:axId val="4212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6828152"/>
        <c:crosses val="autoZero"/>
        <c:auto val="1"/>
        <c:lblAlgn val="ctr"/>
        <c:lblOffset val="100"/>
        <c:noMultiLvlLbl val="0"/>
      </c:catAx>
      <c:valAx>
        <c:axId val="41682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127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19843763727908"/>
          <c:y val="0.89965167413853653"/>
          <c:w val="0.34559523616347665"/>
          <c:h val="7.3574878615996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08602150537634E-2"/>
          <c:y val="0.14595507023736518"/>
          <c:w val="0.40913427227483201"/>
          <c:h val="0.6613403305264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3-45CA-B9A8-6DB0EBFBB6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3-45CA-B9A8-6DB0EBFBB6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D3-45CA-B9A8-6DB0EBFBB6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D3-45CA-B9A8-6DB0EBFBB6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D3-45CA-B9A8-6DB0EBFBB6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D3-45CA-B9A8-6DB0EBFBB65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D3-45CA-B9A8-6DB0EBFBB65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D3-45CA-B9A8-6DB0EBFBB65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0D3-45CA-B9A8-6DB0EBFBB65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0D3-45CA-B9A8-6DB0EBFBB65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0D3-45CA-B9A8-6DB0EBFBB65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0D3-45CA-B9A8-6DB0EBFBB65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A902DE7-98DE-418E-BB8C-C1DBB08D89DC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D3-45CA-B9A8-6DB0EBFBB65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EB00F4C-6DFD-4D21-BCF2-DE4F8EE3EFAE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D3-45CA-B9A8-6DB0EBFBB6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Taul1!$A$26:$A$37</c:f>
              <c:strCache>
                <c:ptCount val="12"/>
                <c:pt idx="0">
                  <c:v>01 Hahmottamisen, tarkkaavaisuuden ja keskittymisen vaikeus 13 %</c:v>
                </c:pt>
                <c:pt idx="1">
                  <c:v>02 Kielelliset vaikeudet 10  %</c:v>
                </c:pt>
                <c:pt idx="2">
                  <c:v>03 Vuorovaikutuksen ja käyttäytymisen häiriöt 3 %</c:v>
                </c:pt>
                <c:pt idx="3">
                  <c:v>04 Lievä kehityksen viivästymä 29 %</c:v>
                </c:pt>
                <c:pt idx="4">
                  <c:v>05 Vaikea kehityksen viivästymä, keskivaikea tai vaikea kehitysvamma 16 %</c:v>
                </c:pt>
                <c:pt idx="5">
                  <c:v>06 Psyykkiset pitkäaikaissairaudet 16 %</c:v>
                </c:pt>
                <c:pt idx="6">
                  <c:v>07 Fyysiset pitkäaikaissairaudet 2 %</c:v>
                </c:pt>
                <c:pt idx="7">
                  <c:v>08 Autismin ja Aspergerin oireyhtymään liittyvät oppimisen vaikeudet 8 % </c:v>
                </c:pt>
                <c:pt idx="8">
                  <c:v>09 Liikkumisen ja motoristen toimintojen vaikeus 1 %</c:v>
                </c:pt>
                <c:pt idx="9">
                  <c:v>10 Kuulovamma 1 %</c:v>
                </c:pt>
                <c:pt idx="10">
                  <c:v>11 Näkövamma 0 %</c:v>
                </c:pt>
                <c:pt idx="11">
                  <c:v>12 Muu syy, joka edellyttää erityisopetusta 1 %</c:v>
                </c:pt>
              </c:strCache>
            </c:strRef>
          </c:cat>
          <c:val>
            <c:numRef>
              <c:f>Taul1!$C$26:$C$37</c:f>
              <c:numCache>
                <c:formatCode>0%</c:formatCode>
                <c:ptCount val="12"/>
                <c:pt idx="0">
                  <c:v>0.12585034013605442</c:v>
                </c:pt>
                <c:pt idx="1">
                  <c:v>0.10136054421768707</c:v>
                </c:pt>
                <c:pt idx="2">
                  <c:v>3.4693877551020408E-2</c:v>
                </c:pt>
                <c:pt idx="3">
                  <c:v>0.29319727891156461</c:v>
                </c:pt>
                <c:pt idx="4">
                  <c:v>0.15578231292517006</c:v>
                </c:pt>
                <c:pt idx="5">
                  <c:v>0.15918367346938775</c:v>
                </c:pt>
                <c:pt idx="6">
                  <c:v>1.9047619047619049E-2</c:v>
                </c:pt>
                <c:pt idx="7">
                  <c:v>8.4353741496598633E-2</c:v>
                </c:pt>
                <c:pt idx="8">
                  <c:v>8.8435374149659872E-3</c:v>
                </c:pt>
                <c:pt idx="9">
                  <c:v>7.4829931972789114E-3</c:v>
                </c:pt>
                <c:pt idx="10">
                  <c:v>2.0408163265306124E-3</c:v>
                </c:pt>
                <c:pt idx="11">
                  <c:v>8.1632653061224497E-3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0D3-45CA-B9A8-6DB0EBFBB65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70679764395294"/>
          <c:y val="2.0848140160986688E-3"/>
          <c:w val="0.54284010816124018"/>
          <c:h val="0.99791518598390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Employed, paid job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C4-4E47-88A0-77FD03E9E9F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C4-4E47-88A0-77FD03E9E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VQ's</c:v>
                </c:pt>
                <c:pt idx="1">
                  <c:v>Preparatory 1</c:v>
                </c:pt>
                <c:pt idx="2">
                  <c:v>Preparatory 2</c:v>
                </c:pt>
              </c:strCache>
            </c:strRef>
          </c:cat>
          <c:val>
            <c:numRef>
              <c:f>Taul1!$B$2:$B$4</c:f>
              <c:numCache>
                <c:formatCode>0%</c:formatCode>
                <c:ptCount val="3"/>
                <c:pt idx="0">
                  <c:v>0.13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4-4E47-88A0-77FD03E9E9F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Other employment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VQ's</c:v>
                </c:pt>
                <c:pt idx="1">
                  <c:v>Preparatory 1</c:v>
                </c:pt>
                <c:pt idx="2">
                  <c:v>Preparatory 2</c:v>
                </c:pt>
              </c:strCache>
            </c:strRef>
          </c:cat>
          <c:val>
            <c:numRef>
              <c:f>Taul1!$C$2:$C$4</c:f>
              <c:numCache>
                <c:formatCode>0%</c:formatCode>
                <c:ptCount val="3"/>
                <c:pt idx="0">
                  <c:v>0.32</c:v>
                </c:pt>
                <c:pt idx="1">
                  <c:v>0.05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4-4E47-88A0-77FD03E9E9F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Further studies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CE16226-DAEB-49BE-BD1B-82B73A6DC55E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C4-4E47-88A0-77FD03E9E9F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F2EE3DF-CABD-4BC1-B58C-C7B585A8705A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C4-4E47-88A0-77FD03E9E9F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3C4-4E47-88A0-77FD03E9E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VQ's</c:v>
                </c:pt>
                <c:pt idx="1">
                  <c:v>Preparatory 1</c:v>
                </c:pt>
                <c:pt idx="2">
                  <c:v>Preparatory 2</c:v>
                </c:pt>
              </c:strCache>
            </c:strRef>
          </c:cat>
          <c:val>
            <c:numRef>
              <c:f>Taul1!$D$2:$D$4</c:f>
              <c:numCache>
                <c:formatCode>0%</c:formatCode>
                <c:ptCount val="3"/>
                <c:pt idx="0">
                  <c:v>0.05</c:v>
                </c:pt>
                <c:pt idx="1">
                  <c:v>0.91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C4-4E47-88A0-77FD03E9E9F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Other placement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2828969421551357E-3"/>
                  <c:y val="2.525746832354389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3C4-4E47-88A0-77FD03E9E9FF}"/>
                </c:ext>
              </c:extLst>
            </c:dLbl>
            <c:dLbl>
              <c:idx val="2"/>
              <c:layout>
                <c:manualLayout>
                  <c:x val="1.8565793884310546E-2"/>
                  <c:y val="-3.20769847634322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3C4-4E47-88A0-77FD03E9E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VQ's</c:v>
                </c:pt>
                <c:pt idx="1">
                  <c:v>Preparatory 1</c:v>
                </c:pt>
                <c:pt idx="2">
                  <c:v>Preparatory 2</c:v>
                </c:pt>
              </c:strCache>
            </c:strRef>
          </c:cat>
          <c:val>
            <c:numRef>
              <c:f>Taul1!$E$2:$E$4</c:f>
              <c:numCache>
                <c:formatCode>0%</c:formatCode>
                <c:ptCount val="3"/>
                <c:pt idx="0">
                  <c:v>0.18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C4-4E47-88A0-77FD03E9E9FF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C4-4E47-88A0-77FD03E9E9F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C4-4E47-88A0-77FD03E9E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VQ's</c:v>
                </c:pt>
                <c:pt idx="1">
                  <c:v>Preparatory 1</c:v>
                </c:pt>
                <c:pt idx="2">
                  <c:v>Preparatory 2</c:v>
                </c:pt>
              </c:strCache>
            </c:strRef>
          </c:cat>
          <c:val>
            <c:numRef>
              <c:f>Taul1!$F$2:$F$4</c:f>
              <c:numCache>
                <c:formatCode>0%</c:formatCode>
                <c:ptCount val="3"/>
                <c:pt idx="0">
                  <c:v>0.21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3C4-4E47-88A0-77FD03E9E9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495397504"/>
        <c:axId val="495400456"/>
      </c:barChart>
      <c:catAx>
        <c:axId val="495397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5400456"/>
        <c:crosses val="autoZero"/>
        <c:auto val="1"/>
        <c:lblAlgn val="ctr"/>
        <c:lblOffset val="100"/>
        <c:noMultiLvlLbl val="0"/>
      </c:catAx>
      <c:valAx>
        <c:axId val="4954004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53975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63FC4-52CB-40D6-AAE7-0507D69DE16A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5653055-C5C1-4ACE-B558-F542AC056FD5}">
      <dgm:prSet phldrT="[Teksti]" custT="1"/>
      <dgm:spPr/>
      <dgm:t>
        <a:bodyPr/>
        <a:lstStyle/>
        <a:p>
          <a:endParaRPr lang="fi-FI" sz="1200" dirty="0"/>
        </a:p>
      </dgm:t>
    </dgm:pt>
    <dgm:pt modelId="{F2F16C85-1C07-460D-9A88-3411C5950D9A}" type="parTrans" cxnId="{8EB2E2E7-2733-475D-BC83-5E77C8DCEE09}">
      <dgm:prSet/>
      <dgm:spPr/>
      <dgm:t>
        <a:bodyPr/>
        <a:lstStyle/>
        <a:p>
          <a:endParaRPr lang="fi-FI"/>
        </a:p>
      </dgm:t>
    </dgm:pt>
    <dgm:pt modelId="{E3128A54-7FC2-4E08-9ACA-BE49524632E3}" type="sibTrans" cxnId="{8EB2E2E7-2733-475D-BC83-5E77C8DCEE09}">
      <dgm:prSet/>
      <dgm:spPr/>
      <dgm:t>
        <a:bodyPr/>
        <a:lstStyle/>
        <a:p>
          <a:endParaRPr lang="fi-FI"/>
        </a:p>
      </dgm:t>
    </dgm:pt>
    <dgm:pt modelId="{2D17B5EE-FCFA-42B3-9088-79DAB1C107FE}">
      <dgm:prSet phldrT="[Teksti]"/>
      <dgm:spPr/>
      <dgm:t>
        <a:bodyPr/>
        <a:lstStyle/>
        <a:p>
          <a:endParaRPr lang="fi-FI" dirty="0"/>
        </a:p>
      </dgm:t>
    </dgm:pt>
    <dgm:pt modelId="{B72EE423-1305-45E5-AD82-D68E54DF226C}" type="parTrans" cxnId="{6EC39800-59C5-4EFC-9AA2-8F35F61609B4}">
      <dgm:prSet/>
      <dgm:spPr/>
      <dgm:t>
        <a:bodyPr/>
        <a:lstStyle/>
        <a:p>
          <a:endParaRPr lang="fi-FI"/>
        </a:p>
      </dgm:t>
    </dgm:pt>
    <dgm:pt modelId="{89A448D2-A339-46B3-9816-2FD34E3197F1}" type="sibTrans" cxnId="{6EC39800-59C5-4EFC-9AA2-8F35F61609B4}">
      <dgm:prSet/>
      <dgm:spPr/>
      <dgm:t>
        <a:bodyPr/>
        <a:lstStyle/>
        <a:p>
          <a:endParaRPr lang="fi-FI"/>
        </a:p>
      </dgm:t>
    </dgm:pt>
    <dgm:pt modelId="{C3176B30-982A-4660-9A87-67606B137FC2}" type="pres">
      <dgm:prSet presAssocID="{7DE63FC4-52CB-40D6-AAE7-0507D69DE16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731F8D69-6EDB-4F04-A373-A12DAC6C0E80}" type="pres">
      <dgm:prSet presAssocID="{55653055-C5C1-4ACE-B558-F542AC056FD5}" presName="composite" presStyleCnt="0"/>
      <dgm:spPr/>
    </dgm:pt>
    <dgm:pt modelId="{468E5FD1-A708-4AD5-A681-AC270FC53D69}" type="pres">
      <dgm:prSet presAssocID="{55653055-C5C1-4ACE-B558-F542AC056FD5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149ED0-8DCC-4159-8DC5-0D803293322E}" type="pres">
      <dgm:prSet presAssocID="{55653055-C5C1-4ACE-B558-F542AC056FD5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ACA436-991F-4090-A878-8B3620643C65}" type="pres">
      <dgm:prSet presAssocID="{55653055-C5C1-4ACE-B558-F542AC056FD5}" presName="BalanceSpacing" presStyleCnt="0"/>
      <dgm:spPr/>
    </dgm:pt>
    <dgm:pt modelId="{4C395E82-8E92-4844-895F-6DCEFAF973F1}" type="pres">
      <dgm:prSet presAssocID="{55653055-C5C1-4ACE-B558-F542AC056FD5}" presName="BalanceSpacing1" presStyleCnt="0"/>
      <dgm:spPr/>
    </dgm:pt>
    <dgm:pt modelId="{C613230D-8033-4DC9-824A-73AF53D0CD0C}" type="pres">
      <dgm:prSet presAssocID="{E3128A54-7FC2-4E08-9ACA-BE49524632E3}" presName="Accent1Text" presStyleLbl="node1" presStyleIdx="1" presStyleCnt="4"/>
      <dgm:spPr/>
      <dgm:t>
        <a:bodyPr/>
        <a:lstStyle/>
        <a:p>
          <a:endParaRPr lang="fi-FI"/>
        </a:p>
      </dgm:t>
    </dgm:pt>
    <dgm:pt modelId="{CDC74D76-8D32-4ACC-B936-72C46246958F}" type="pres">
      <dgm:prSet presAssocID="{E3128A54-7FC2-4E08-9ACA-BE49524632E3}" presName="spaceBetweenRectangles" presStyleCnt="0"/>
      <dgm:spPr/>
    </dgm:pt>
    <dgm:pt modelId="{29A2E398-58F9-4680-A6BC-1984349C9B94}" type="pres">
      <dgm:prSet presAssocID="{2D17B5EE-FCFA-42B3-9088-79DAB1C107FE}" presName="composite" presStyleCnt="0"/>
      <dgm:spPr/>
    </dgm:pt>
    <dgm:pt modelId="{757BC8E6-41EE-41D7-883D-8B44474D3B80}" type="pres">
      <dgm:prSet presAssocID="{2D17B5EE-FCFA-42B3-9088-79DAB1C107FE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A9CE0B0-56E1-4416-8554-0CEC27212EBE}" type="pres">
      <dgm:prSet presAssocID="{2D17B5EE-FCFA-42B3-9088-79DAB1C107F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DB35CD-80DA-4A1D-B4CE-73549F1FC49E}" type="pres">
      <dgm:prSet presAssocID="{2D17B5EE-FCFA-42B3-9088-79DAB1C107FE}" presName="BalanceSpacing" presStyleCnt="0"/>
      <dgm:spPr/>
    </dgm:pt>
    <dgm:pt modelId="{7A0D37C6-FD63-403A-B207-E809A2F284A5}" type="pres">
      <dgm:prSet presAssocID="{2D17B5EE-FCFA-42B3-9088-79DAB1C107FE}" presName="BalanceSpacing1" presStyleCnt="0"/>
      <dgm:spPr/>
    </dgm:pt>
    <dgm:pt modelId="{E4C284ED-1013-4450-8C76-49875C874148}" type="pres">
      <dgm:prSet presAssocID="{89A448D2-A339-46B3-9816-2FD34E3197F1}" presName="Accent1Text" presStyleLbl="node1" presStyleIdx="3" presStyleCnt="4"/>
      <dgm:spPr/>
      <dgm:t>
        <a:bodyPr/>
        <a:lstStyle/>
        <a:p>
          <a:endParaRPr lang="fi-FI"/>
        </a:p>
      </dgm:t>
    </dgm:pt>
  </dgm:ptLst>
  <dgm:cxnLst>
    <dgm:cxn modelId="{AAE11132-63E4-458C-A65C-644B640D00F2}" type="presOf" srcId="{89A448D2-A339-46B3-9816-2FD34E3197F1}" destId="{E4C284ED-1013-4450-8C76-49875C874148}" srcOrd="0" destOrd="0" presId="urn:microsoft.com/office/officeart/2008/layout/AlternatingHexagons"/>
    <dgm:cxn modelId="{ED7016AA-5458-4AEA-870B-DA253E39F0CE}" type="presOf" srcId="{2D17B5EE-FCFA-42B3-9088-79DAB1C107FE}" destId="{757BC8E6-41EE-41D7-883D-8B44474D3B80}" srcOrd="0" destOrd="0" presId="urn:microsoft.com/office/officeart/2008/layout/AlternatingHexagons"/>
    <dgm:cxn modelId="{7AAA93E4-956B-404D-A49B-8D30490114F6}" type="presOf" srcId="{55653055-C5C1-4ACE-B558-F542AC056FD5}" destId="{468E5FD1-A708-4AD5-A681-AC270FC53D69}" srcOrd="0" destOrd="0" presId="urn:microsoft.com/office/officeart/2008/layout/AlternatingHexagons"/>
    <dgm:cxn modelId="{8EB2E2E7-2733-475D-BC83-5E77C8DCEE09}" srcId="{7DE63FC4-52CB-40D6-AAE7-0507D69DE16A}" destId="{55653055-C5C1-4ACE-B558-F542AC056FD5}" srcOrd="0" destOrd="0" parTransId="{F2F16C85-1C07-460D-9A88-3411C5950D9A}" sibTransId="{E3128A54-7FC2-4E08-9ACA-BE49524632E3}"/>
    <dgm:cxn modelId="{737E751C-0544-4F30-961A-8F06628B0411}" type="presOf" srcId="{7DE63FC4-52CB-40D6-AAE7-0507D69DE16A}" destId="{C3176B30-982A-4660-9A87-67606B137FC2}" srcOrd="0" destOrd="0" presId="urn:microsoft.com/office/officeart/2008/layout/AlternatingHexagons"/>
    <dgm:cxn modelId="{6EC39800-59C5-4EFC-9AA2-8F35F61609B4}" srcId="{7DE63FC4-52CB-40D6-AAE7-0507D69DE16A}" destId="{2D17B5EE-FCFA-42B3-9088-79DAB1C107FE}" srcOrd="1" destOrd="0" parTransId="{B72EE423-1305-45E5-AD82-D68E54DF226C}" sibTransId="{89A448D2-A339-46B3-9816-2FD34E3197F1}"/>
    <dgm:cxn modelId="{A8D7DE73-267F-423E-9C04-361037795276}" type="presOf" srcId="{E3128A54-7FC2-4E08-9ACA-BE49524632E3}" destId="{C613230D-8033-4DC9-824A-73AF53D0CD0C}" srcOrd="0" destOrd="0" presId="urn:microsoft.com/office/officeart/2008/layout/AlternatingHexagons"/>
    <dgm:cxn modelId="{8A7010F1-8468-483D-86FB-8405F74B634D}" type="presParOf" srcId="{C3176B30-982A-4660-9A87-67606B137FC2}" destId="{731F8D69-6EDB-4F04-A373-A12DAC6C0E80}" srcOrd="0" destOrd="0" presId="urn:microsoft.com/office/officeart/2008/layout/AlternatingHexagons"/>
    <dgm:cxn modelId="{4FF19F34-6CAC-4EF5-A292-35CA7746C0CF}" type="presParOf" srcId="{731F8D69-6EDB-4F04-A373-A12DAC6C0E80}" destId="{468E5FD1-A708-4AD5-A681-AC270FC53D69}" srcOrd="0" destOrd="0" presId="urn:microsoft.com/office/officeart/2008/layout/AlternatingHexagons"/>
    <dgm:cxn modelId="{A84C3D55-2123-4FD8-A1A4-5074AF2DECD7}" type="presParOf" srcId="{731F8D69-6EDB-4F04-A373-A12DAC6C0E80}" destId="{EF149ED0-8DCC-4159-8DC5-0D803293322E}" srcOrd="1" destOrd="0" presId="urn:microsoft.com/office/officeart/2008/layout/AlternatingHexagons"/>
    <dgm:cxn modelId="{EC6F6A7E-45DA-45A2-A188-2D02AF174F72}" type="presParOf" srcId="{731F8D69-6EDB-4F04-A373-A12DAC6C0E80}" destId="{71ACA436-991F-4090-A878-8B3620643C65}" srcOrd="2" destOrd="0" presId="urn:microsoft.com/office/officeart/2008/layout/AlternatingHexagons"/>
    <dgm:cxn modelId="{9DA004B0-473F-4E69-9A5F-3909EC8D143F}" type="presParOf" srcId="{731F8D69-6EDB-4F04-A373-A12DAC6C0E80}" destId="{4C395E82-8E92-4844-895F-6DCEFAF973F1}" srcOrd="3" destOrd="0" presId="urn:microsoft.com/office/officeart/2008/layout/AlternatingHexagons"/>
    <dgm:cxn modelId="{10E4B6F2-68F5-4ECF-8F67-09A1232388F3}" type="presParOf" srcId="{731F8D69-6EDB-4F04-A373-A12DAC6C0E80}" destId="{C613230D-8033-4DC9-824A-73AF53D0CD0C}" srcOrd="4" destOrd="0" presId="urn:microsoft.com/office/officeart/2008/layout/AlternatingHexagons"/>
    <dgm:cxn modelId="{E061AD30-B5D2-4270-9590-8D282B53A625}" type="presParOf" srcId="{C3176B30-982A-4660-9A87-67606B137FC2}" destId="{CDC74D76-8D32-4ACC-B936-72C46246958F}" srcOrd="1" destOrd="0" presId="urn:microsoft.com/office/officeart/2008/layout/AlternatingHexagons"/>
    <dgm:cxn modelId="{DC751932-B159-472D-AE9B-477DE9C04E08}" type="presParOf" srcId="{C3176B30-982A-4660-9A87-67606B137FC2}" destId="{29A2E398-58F9-4680-A6BC-1984349C9B94}" srcOrd="2" destOrd="0" presId="urn:microsoft.com/office/officeart/2008/layout/AlternatingHexagons"/>
    <dgm:cxn modelId="{1851128A-09DF-4A9D-B065-157B2BA78E1D}" type="presParOf" srcId="{29A2E398-58F9-4680-A6BC-1984349C9B94}" destId="{757BC8E6-41EE-41D7-883D-8B44474D3B80}" srcOrd="0" destOrd="0" presId="urn:microsoft.com/office/officeart/2008/layout/AlternatingHexagons"/>
    <dgm:cxn modelId="{7EC5AB3C-0A40-4051-ABAC-50CBD4EF4748}" type="presParOf" srcId="{29A2E398-58F9-4680-A6BC-1984349C9B94}" destId="{BA9CE0B0-56E1-4416-8554-0CEC27212EBE}" srcOrd="1" destOrd="0" presId="urn:microsoft.com/office/officeart/2008/layout/AlternatingHexagons"/>
    <dgm:cxn modelId="{7FA56A64-0302-413F-9361-82704320F7FD}" type="presParOf" srcId="{29A2E398-58F9-4680-A6BC-1984349C9B94}" destId="{00DB35CD-80DA-4A1D-B4CE-73549F1FC49E}" srcOrd="2" destOrd="0" presId="urn:microsoft.com/office/officeart/2008/layout/AlternatingHexagons"/>
    <dgm:cxn modelId="{AF552799-9B9C-486B-9CCF-41C4A72AD973}" type="presParOf" srcId="{29A2E398-58F9-4680-A6BC-1984349C9B94}" destId="{7A0D37C6-FD63-403A-B207-E809A2F284A5}" srcOrd="3" destOrd="0" presId="urn:microsoft.com/office/officeart/2008/layout/AlternatingHexagons"/>
    <dgm:cxn modelId="{C7D8F711-B21E-4827-A560-62466A8EDC29}" type="presParOf" srcId="{29A2E398-58F9-4680-A6BC-1984349C9B94}" destId="{E4C284ED-1013-4450-8C76-49875C87414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E5FD1-A708-4AD5-A681-AC270FC53D69}">
      <dsp:nvSpPr>
        <dsp:cNvPr id="0" name=""/>
        <dsp:cNvSpPr/>
      </dsp:nvSpPr>
      <dsp:spPr>
        <a:xfrm rot="5400000">
          <a:off x="2670277" y="905085"/>
          <a:ext cx="1753761" cy="15257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/>
        </a:p>
      </dsp:txBody>
      <dsp:txXfrm rot="-5400000">
        <a:off x="3022037" y="1064385"/>
        <a:ext cx="1050240" cy="1207173"/>
      </dsp:txXfrm>
    </dsp:sp>
    <dsp:sp modelId="{EF149ED0-8DCC-4159-8DC5-0D803293322E}">
      <dsp:nvSpPr>
        <dsp:cNvPr id="0" name=""/>
        <dsp:cNvSpPr/>
      </dsp:nvSpPr>
      <dsp:spPr>
        <a:xfrm>
          <a:off x="4356343" y="1141843"/>
          <a:ext cx="1957197" cy="105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3230D-8033-4DC9-824A-73AF53D0CD0C}">
      <dsp:nvSpPr>
        <dsp:cNvPr id="0" name=""/>
        <dsp:cNvSpPr/>
      </dsp:nvSpPr>
      <dsp:spPr>
        <a:xfrm rot="5400000">
          <a:off x="1022442" y="905085"/>
          <a:ext cx="1753761" cy="15257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1374202" y="1064385"/>
        <a:ext cx="1050240" cy="1207173"/>
      </dsp:txXfrm>
    </dsp:sp>
    <dsp:sp modelId="{757BC8E6-41EE-41D7-883D-8B44474D3B80}">
      <dsp:nvSpPr>
        <dsp:cNvPr id="0" name=""/>
        <dsp:cNvSpPr/>
      </dsp:nvSpPr>
      <dsp:spPr>
        <a:xfrm rot="5400000">
          <a:off x="1843203" y="2393678"/>
          <a:ext cx="1753761" cy="15257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800" kern="1200" dirty="0"/>
        </a:p>
      </dsp:txBody>
      <dsp:txXfrm rot="-5400000">
        <a:off x="2194963" y="2552978"/>
        <a:ext cx="1050240" cy="1207173"/>
      </dsp:txXfrm>
    </dsp:sp>
    <dsp:sp modelId="{BA9CE0B0-56E1-4416-8554-0CEC27212EBE}">
      <dsp:nvSpPr>
        <dsp:cNvPr id="0" name=""/>
        <dsp:cNvSpPr/>
      </dsp:nvSpPr>
      <dsp:spPr>
        <a:xfrm>
          <a:off x="0" y="2630435"/>
          <a:ext cx="1894062" cy="105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284ED-1013-4450-8C76-49875C874148}">
      <dsp:nvSpPr>
        <dsp:cNvPr id="0" name=""/>
        <dsp:cNvSpPr/>
      </dsp:nvSpPr>
      <dsp:spPr>
        <a:xfrm rot="5400000">
          <a:off x="3491037" y="2393678"/>
          <a:ext cx="1753761" cy="15257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3842797" y="2552978"/>
        <a:ext cx="1050240" cy="120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0.48004</cdr:x>
      <cdr:y>0.33541</cdr:y>
    </cdr:from>
    <cdr:to>
      <cdr:x>1</cdr:x>
      <cdr:y>0.41738</cdr:y>
    </cdr:to>
    <cdr:sp macro="" textlink="">
      <cdr:nvSpPr>
        <cdr:cNvPr id="2" name="Tekstiruutu 7"/>
        <cdr:cNvSpPr txBox="1"/>
      </cdr:nvSpPr>
      <cdr:spPr>
        <a:xfrm xmlns:a="http://schemas.openxmlformats.org/drawingml/2006/main">
          <a:off x="4078906" y="1763109"/>
          <a:ext cx="4418037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dirty="0" err="1">
              <a:latin typeface="Calibri" panose="020F0502020204030204" pitchFamily="34" charset="0"/>
            </a:rPr>
            <a:t>Severe</a:t>
          </a:r>
          <a:r>
            <a:rPr lang="fi-FI" sz="1100" dirty="0">
              <a:latin typeface="Calibri" panose="020F0502020204030204" pitchFamily="34" charset="0"/>
            </a:rPr>
            <a:t> </a:t>
          </a:r>
          <a:r>
            <a:rPr lang="fi-FI" sz="1100" dirty="0" err="1">
              <a:latin typeface="Calibri" panose="020F0502020204030204" pitchFamily="34" charset="0"/>
            </a:rPr>
            <a:t>delayed</a:t>
          </a:r>
          <a:r>
            <a:rPr lang="fi-FI" sz="1100" dirty="0">
              <a:latin typeface="Calibri" panose="020F0502020204030204" pitchFamily="34" charset="0"/>
            </a:rPr>
            <a:t> </a:t>
          </a:r>
          <a:r>
            <a:rPr lang="fi-FI" sz="1100" dirty="0" err="1" smtClean="0">
              <a:latin typeface="Calibri" panose="020F0502020204030204" pitchFamily="34" charset="0"/>
            </a:rPr>
            <a:t>development</a:t>
          </a:r>
          <a:r>
            <a:rPr lang="fi-FI" sz="1100" dirty="0" smtClean="0">
              <a:latin typeface="Calibri" panose="020F0502020204030204" pitchFamily="34" charset="0"/>
            </a:rPr>
            <a:t> 16 %</a:t>
          </a:r>
          <a:br>
            <a:rPr lang="fi-FI" sz="1100" dirty="0" smtClean="0">
              <a:latin typeface="Calibri" panose="020F0502020204030204" pitchFamily="34" charset="0"/>
            </a:rPr>
          </a:br>
          <a:endParaRPr lang="fi-FI" sz="1100" dirty="0"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E749-F046-4127-ADDF-0330DB29C050}" type="datetimeFigureOut">
              <a:rPr lang="en-US" smtClean="0"/>
              <a:pPr/>
              <a:t>11/27/2017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E4FEC-976B-40BE-A5AC-0A78E4EC45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6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4FEC-976B-40BE-A5AC-0A78E4EC456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7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4FEC-976B-40BE-A5AC-0A78E4EC456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2134800"/>
            <a:ext cx="6094800" cy="1144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351600"/>
            <a:ext cx="6094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0000" y="6120000"/>
            <a:ext cx="3600000" cy="166520"/>
          </a:xfrm>
        </p:spPr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00000" y="6300000"/>
            <a:ext cx="3600000" cy="200834"/>
          </a:xfrm>
        </p:spPr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DE5C3-AF77-4ED9-B877-63DB1A6550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0034" y="540000"/>
            <a:ext cx="6480000" cy="1143000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0034" y="1800000"/>
            <a:ext cx="4038600" cy="414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91034" y="1800000"/>
            <a:ext cx="4038600" cy="414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DE5C3-AF77-4ED9-B877-63DB1A65508D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5C3-AF77-4ED9-B877-63DB1A65508D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10/2017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Luovi Vocational College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52ABF-7714-41B6-903A-7229564CD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10/2017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Luovi Vocational College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52ABF-7714-41B6-903A-7229564CD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logokuva2009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5600" y="381600"/>
            <a:ext cx="1188720" cy="5980176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64800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00000" y="6120000"/>
            <a:ext cx="3600000" cy="1665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00000" y="6300000"/>
            <a:ext cx="3600000" cy="2008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noProof="0" smtClean="0"/>
              <a:t>Luovi Vocational College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1836000"/>
            <a:ext cx="684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E5C3-AF77-4ED9-B877-63DB1A65508D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Luovi </a:t>
            </a:r>
            <a:r>
              <a:rPr lang="en-GB" dirty="0"/>
              <a:t>Vocational</a:t>
            </a:r>
            <a:r>
              <a:rPr lang="fi-FI" dirty="0"/>
              <a:t> College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Providing VET – supporting individual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10/2017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Luovi Vocational College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188640"/>
            <a:ext cx="6480000" cy="1143000"/>
          </a:xfrm>
        </p:spPr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Education</a:t>
            </a:r>
            <a:r>
              <a:rPr lang="fi-FI" dirty="0" smtClean="0"/>
              <a:t> System in Finland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340768"/>
            <a:ext cx="6767695" cy="5394292"/>
          </a:xfrm>
        </p:spPr>
      </p:pic>
    </p:spTree>
    <p:extLst>
      <p:ext uri="{BB962C8B-B14F-4D97-AF65-F5344CB8AC3E}">
        <p14:creationId xmlns:p14="http://schemas.microsoft.com/office/powerpoint/2010/main" val="34656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Initial</a:t>
            </a:r>
            <a:r>
              <a:rPr lang="fi-FI" dirty="0" smtClean="0"/>
              <a:t> VET in Luovi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3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Students</a:t>
            </a:r>
            <a:r>
              <a:rPr lang="fi-FI" dirty="0" smtClean="0"/>
              <a:t> at Luovi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students have need for special support</a:t>
            </a:r>
          </a:p>
          <a:p>
            <a:r>
              <a:rPr lang="en-US" dirty="0" smtClean="0"/>
              <a:t>Support </a:t>
            </a:r>
            <a:r>
              <a:rPr lang="en-US" dirty="0"/>
              <a:t>is based on the Finnish legislation</a:t>
            </a:r>
          </a:p>
          <a:p>
            <a:r>
              <a:rPr lang="en-US" dirty="0" smtClean="0"/>
              <a:t>Student </a:t>
            </a:r>
            <a:r>
              <a:rPr lang="en-US" dirty="0"/>
              <a:t>selection is done by a multidisciplinary team</a:t>
            </a:r>
          </a:p>
          <a:p>
            <a:r>
              <a:rPr lang="en-US" dirty="0" smtClean="0"/>
              <a:t>Luovi </a:t>
            </a:r>
            <a:r>
              <a:rPr lang="en-US" dirty="0"/>
              <a:t>offers guidance to IVET and Training-try-outs before applying</a:t>
            </a:r>
          </a:p>
          <a:p>
            <a:r>
              <a:rPr lang="en-US" dirty="0"/>
              <a:t>Reasons for special support may include mental health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social problems, minor developmental delays, </a:t>
            </a:r>
            <a:br>
              <a:rPr lang="en-US" dirty="0"/>
            </a:br>
            <a:r>
              <a:rPr lang="en-US" dirty="0" smtClean="0"/>
              <a:t>reading </a:t>
            </a:r>
            <a:r>
              <a:rPr lang="en-US" dirty="0"/>
              <a:t>and writing difficulties and </a:t>
            </a:r>
            <a:r>
              <a:rPr lang="en-US" dirty="0" smtClean="0"/>
              <a:t>developmental </a:t>
            </a:r>
            <a:r>
              <a:rPr lang="en-US" dirty="0"/>
              <a:t>disorders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935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474907"/>
              </p:ext>
            </p:extLst>
          </p:nvPr>
        </p:nvGraphicFramePr>
        <p:xfrm>
          <a:off x="395536" y="1196753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1"/>
          <p:cNvSpPr txBox="1">
            <a:spLocks/>
          </p:cNvSpPr>
          <p:nvPr/>
        </p:nvSpPr>
        <p:spPr>
          <a:xfrm>
            <a:off x="539552" y="404664"/>
            <a:ext cx="648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dirty="0" err="1" smtClean="0"/>
              <a:t>Students</a:t>
            </a:r>
            <a:r>
              <a:rPr lang="fi-FI" dirty="0" smtClean="0"/>
              <a:t> at Luovi</a:t>
            </a:r>
            <a:br>
              <a:rPr lang="fi-FI" dirty="0" smtClean="0"/>
            </a:br>
            <a:r>
              <a:rPr lang="fi-FI" sz="1600" dirty="0" err="1" smtClean="0"/>
              <a:t>Reasons</a:t>
            </a:r>
            <a:r>
              <a:rPr lang="fi-FI" sz="1600" dirty="0" smtClean="0"/>
              <a:t> for </a:t>
            </a:r>
            <a:r>
              <a:rPr lang="fi-FI" sz="1600" dirty="0" err="1" smtClean="0"/>
              <a:t>special</a:t>
            </a:r>
            <a:r>
              <a:rPr lang="fi-FI" sz="1600" dirty="0" smtClean="0"/>
              <a:t> </a:t>
            </a:r>
            <a:r>
              <a:rPr lang="fi-FI" sz="1600" dirty="0" err="1" smtClean="0"/>
              <a:t>needs</a:t>
            </a:r>
            <a:r>
              <a:rPr lang="fi-FI" sz="1600" dirty="0" smtClean="0"/>
              <a:t> </a:t>
            </a:r>
            <a:r>
              <a:rPr lang="fi-FI" sz="1600" dirty="0" err="1" smtClean="0"/>
              <a:t>education</a:t>
            </a:r>
            <a:r>
              <a:rPr lang="fi-FI" sz="1600" dirty="0" smtClean="0"/>
              <a:t> and </a:t>
            </a:r>
            <a:r>
              <a:rPr lang="fi-FI" sz="1600" dirty="0" err="1" smtClean="0"/>
              <a:t>training</a:t>
            </a:r>
            <a:r>
              <a:rPr lang="fi-FI" sz="1600" dirty="0" smtClean="0"/>
              <a:t> 20.1.2016</a:t>
            </a:r>
            <a:endParaRPr lang="fi-FI" sz="1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4480942" y="1223174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Difficulties in conceptualization, attentiveness and </a:t>
            </a:r>
            <a:r>
              <a:rPr lang="en-US" sz="1100" dirty="0" smtClean="0">
                <a:latin typeface="Calibri" panose="020F0502020204030204" pitchFamily="34" charset="0"/>
              </a:rPr>
              <a:t>concentration 13 %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490467" y="1655222"/>
            <a:ext cx="41677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Verbal difficulties 10 %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480942" y="2095807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Interaction and behavioral problems 3 %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490467" y="2518508"/>
            <a:ext cx="29618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Delayed development 29 %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1" name="Tekstiruutu 7"/>
          <p:cNvSpPr txBox="1"/>
          <p:nvPr/>
        </p:nvSpPr>
        <p:spPr>
          <a:xfrm>
            <a:off x="4480942" y="3415163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alibri" panose="020F0502020204030204" pitchFamily="34" charset="0"/>
              </a:rPr>
              <a:t>Long-</a:t>
            </a:r>
            <a:r>
              <a:rPr lang="fi-FI" dirty="0" err="1">
                <a:latin typeface="Calibri" panose="020F0502020204030204" pitchFamily="34" charset="0"/>
              </a:rPr>
              <a:t>term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mental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illnesses</a:t>
            </a:r>
            <a:r>
              <a:rPr lang="fi-FI" dirty="0" smtClean="0">
                <a:latin typeface="Calibri" panose="020F0502020204030204" pitchFamily="34" charset="0"/>
              </a:rPr>
              <a:t> 16 </a:t>
            </a:r>
            <a:r>
              <a:rPr lang="fi-FI" sz="1100" dirty="0" smtClean="0">
                <a:latin typeface="Calibri" panose="020F0502020204030204" pitchFamily="34" charset="0"/>
              </a:rPr>
              <a:t>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2" name="Tekstiruutu 7"/>
          <p:cNvSpPr txBox="1"/>
          <p:nvPr/>
        </p:nvSpPr>
        <p:spPr>
          <a:xfrm>
            <a:off x="4490467" y="3860086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latin typeface="Calibri" panose="020F0502020204030204" pitchFamily="34" charset="0"/>
              </a:rPr>
              <a:t>Long-</a:t>
            </a:r>
            <a:r>
              <a:rPr lang="fi-FI" dirty="0" err="1" smtClean="0">
                <a:latin typeface="Calibri" panose="020F0502020204030204" pitchFamily="34" charset="0"/>
              </a:rPr>
              <a:t>term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physical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illnesses</a:t>
            </a:r>
            <a:r>
              <a:rPr lang="fi-FI" dirty="0" smtClean="0">
                <a:latin typeface="Calibri" panose="020F0502020204030204" pitchFamily="34" charset="0"/>
              </a:rPr>
              <a:t> 12 </a:t>
            </a:r>
            <a:r>
              <a:rPr lang="fi-FI" sz="1100" dirty="0" smtClean="0">
                <a:latin typeface="Calibri" panose="020F0502020204030204" pitchFamily="34" charset="0"/>
              </a:rPr>
              <a:t>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3" name="Tekstiruutu 7"/>
          <p:cNvSpPr txBox="1"/>
          <p:nvPr/>
        </p:nvSpPr>
        <p:spPr>
          <a:xfrm>
            <a:off x="4490466" y="4322185"/>
            <a:ext cx="44020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Learning difficulties due to autism and Asperger </a:t>
            </a:r>
            <a:r>
              <a:rPr lang="en-US" dirty="0" smtClean="0">
                <a:latin typeface="Calibri" panose="020F0502020204030204" pitchFamily="34" charset="0"/>
              </a:rPr>
              <a:t>syndrome </a:t>
            </a:r>
            <a:r>
              <a:rPr lang="fi-FI" dirty="0" smtClean="0">
                <a:latin typeface="Calibri" panose="020F0502020204030204" pitchFamily="34" charset="0"/>
              </a:rPr>
              <a:t>8 </a:t>
            </a:r>
            <a:r>
              <a:rPr lang="fi-FI" sz="1100" dirty="0" smtClean="0">
                <a:latin typeface="Calibri" panose="020F0502020204030204" pitchFamily="34" charset="0"/>
              </a:rPr>
              <a:t>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4" name="Tekstiruutu 7"/>
          <p:cNvSpPr txBox="1"/>
          <p:nvPr/>
        </p:nvSpPr>
        <p:spPr>
          <a:xfrm>
            <a:off x="4480938" y="4712063"/>
            <a:ext cx="41955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latin typeface="Calibri" panose="020F0502020204030204" pitchFamily="34" charset="0"/>
              </a:rPr>
              <a:t>Mobility</a:t>
            </a:r>
            <a:r>
              <a:rPr lang="fi-FI" dirty="0">
                <a:latin typeface="Calibri" panose="020F0502020204030204" pitchFamily="34" charset="0"/>
              </a:rPr>
              <a:t> and </a:t>
            </a:r>
            <a:r>
              <a:rPr lang="fi-FI" dirty="0" err="1">
                <a:latin typeface="Calibri" panose="020F0502020204030204" pitchFamily="34" charset="0"/>
              </a:rPr>
              <a:t>motor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difficulties</a:t>
            </a:r>
            <a:r>
              <a:rPr lang="fi-FI" dirty="0" smtClean="0">
                <a:latin typeface="Calibri" panose="020F0502020204030204" pitchFamily="34" charset="0"/>
              </a:rPr>
              <a:t> 1 </a:t>
            </a:r>
            <a:r>
              <a:rPr lang="fi-FI" sz="1100" dirty="0" smtClean="0">
                <a:latin typeface="Calibri" panose="020F0502020204030204" pitchFamily="34" charset="0"/>
              </a:rPr>
              <a:t>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5" name="Tekstiruutu 7"/>
          <p:cNvSpPr txBox="1"/>
          <p:nvPr/>
        </p:nvSpPr>
        <p:spPr>
          <a:xfrm>
            <a:off x="4480938" y="5149368"/>
            <a:ext cx="4177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latin typeface="Calibri" panose="020F0502020204030204" pitchFamily="34" charset="0"/>
              </a:rPr>
              <a:t>Hearing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impaired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students</a:t>
            </a:r>
            <a:r>
              <a:rPr lang="fi-FI" dirty="0" smtClean="0">
                <a:latin typeface="Calibri" panose="020F0502020204030204" pitchFamily="34" charset="0"/>
              </a:rPr>
              <a:t> 1 </a:t>
            </a:r>
            <a:r>
              <a:rPr lang="fi-FI" sz="1100" dirty="0" smtClean="0">
                <a:latin typeface="Calibri" panose="020F0502020204030204" pitchFamily="34" charset="0"/>
              </a:rPr>
              <a:t>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6" name="Tekstiruutu 7"/>
          <p:cNvSpPr txBox="1"/>
          <p:nvPr/>
        </p:nvSpPr>
        <p:spPr>
          <a:xfrm>
            <a:off x="4480942" y="5604174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latin typeface="Calibri" panose="020F0502020204030204" pitchFamily="34" charset="0"/>
              </a:rPr>
              <a:t>Visually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impaired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students</a:t>
            </a:r>
            <a:r>
              <a:rPr lang="fi-FI" dirty="0" smtClean="0">
                <a:latin typeface="Calibri" panose="020F0502020204030204" pitchFamily="34" charset="0"/>
              </a:rPr>
              <a:t> 0 </a:t>
            </a:r>
            <a:r>
              <a:rPr lang="fi-FI" sz="1100" dirty="0" smtClean="0">
                <a:latin typeface="Calibri" panose="020F0502020204030204" pitchFamily="34" charset="0"/>
              </a:rPr>
              <a:t>%</a:t>
            </a: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17" name="Tekstiruutu 7"/>
          <p:cNvSpPr txBox="1"/>
          <p:nvPr/>
        </p:nvSpPr>
        <p:spPr>
          <a:xfrm>
            <a:off x="4475588" y="6023598"/>
            <a:ext cx="41764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Other grounds for special needs education</a:t>
            </a:r>
            <a:r>
              <a:rPr lang="fi-FI" dirty="0" smtClean="0">
                <a:latin typeface="Calibri" panose="020F0502020204030204" pitchFamily="34" charset="0"/>
              </a:rPr>
              <a:t> 1 </a:t>
            </a:r>
            <a:r>
              <a:rPr lang="fi-FI" sz="1100" dirty="0" smtClean="0">
                <a:latin typeface="Calibri" panose="020F0502020204030204" pitchFamily="34" charset="0"/>
              </a:rPr>
              <a:t>%</a:t>
            </a:r>
            <a:endParaRPr lang="fi-FI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9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Studying</a:t>
            </a:r>
            <a:r>
              <a:rPr lang="fi-FI" dirty="0" smtClean="0"/>
              <a:t> at Luovi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Learning by doing  </a:t>
            </a:r>
          </a:p>
          <a:p>
            <a:r>
              <a:rPr lang="en-US" dirty="0"/>
              <a:t> Versatile learning and learning </a:t>
            </a:r>
            <a:r>
              <a:rPr lang="en-US" dirty="0" smtClean="0"/>
              <a:t>environments</a:t>
            </a:r>
          </a:p>
          <a:p>
            <a:pPr lvl="1"/>
            <a:r>
              <a:rPr lang="en-US" sz="1800" dirty="0" smtClean="0"/>
              <a:t>e.g</a:t>
            </a:r>
            <a:r>
              <a:rPr lang="en-US" sz="1800" dirty="0"/>
              <a:t>. cafes, green houses, practice </a:t>
            </a:r>
            <a:r>
              <a:rPr lang="en-US" sz="1800" dirty="0" smtClean="0"/>
              <a:t>firms, </a:t>
            </a:r>
            <a:br>
              <a:rPr lang="en-US" sz="1800" dirty="0" smtClean="0"/>
            </a:br>
            <a:r>
              <a:rPr lang="en-US" sz="1800" dirty="0" smtClean="0"/>
              <a:t>restaurants </a:t>
            </a:r>
            <a:r>
              <a:rPr lang="en-US" sz="1800" dirty="0"/>
              <a:t>and </a:t>
            </a:r>
            <a:r>
              <a:rPr lang="en-US" sz="1800" dirty="0" smtClean="0"/>
              <a:t>shops</a:t>
            </a:r>
            <a:endParaRPr lang="en-US" sz="1800" dirty="0"/>
          </a:p>
          <a:p>
            <a:pPr marL="342900" lvl="1" indent="-342900">
              <a:buClrTx/>
              <a:buFont typeface="Arial" pitchFamily="34" charset="0"/>
              <a:buChar char="–"/>
            </a:pPr>
            <a:r>
              <a:rPr lang="en-US" dirty="0" smtClean="0"/>
              <a:t>Extensive </a:t>
            </a:r>
            <a:r>
              <a:rPr lang="en-US" dirty="0"/>
              <a:t>student services through </a:t>
            </a:r>
            <a:r>
              <a:rPr lang="en-US" dirty="0" smtClean="0"/>
              <a:t>IVET-process</a:t>
            </a:r>
          </a:p>
          <a:p>
            <a:r>
              <a:rPr lang="en-US" dirty="0" smtClean="0"/>
              <a:t>Preparatory </a:t>
            </a:r>
            <a:r>
              <a:rPr lang="en-US" dirty="0"/>
              <a:t>and rehabilitative training </a:t>
            </a:r>
            <a:r>
              <a:rPr lang="en-US" dirty="0" smtClean="0"/>
              <a:t>and </a:t>
            </a:r>
            <a:r>
              <a:rPr lang="en-US" dirty="0"/>
              <a:t>guidance</a:t>
            </a:r>
          </a:p>
          <a:p>
            <a:r>
              <a:rPr lang="en-US" dirty="0" smtClean="0"/>
              <a:t>Vocational </a:t>
            </a:r>
            <a:r>
              <a:rPr lang="en-US" dirty="0"/>
              <a:t>qualifications, which give g</a:t>
            </a:r>
            <a:r>
              <a:rPr lang="en-US" dirty="0" smtClean="0"/>
              <a:t>eneral </a:t>
            </a:r>
            <a:r>
              <a:rPr lang="en-US" dirty="0"/>
              <a:t>eligibility for higher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Individual study plan for each student</a:t>
            </a:r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73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Preparatory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Pre-vocational </a:t>
            </a:r>
            <a:r>
              <a:rPr lang="en-US" dirty="0"/>
              <a:t>preparatory instruction and </a:t>
            </a:r>
            <a:br>
              <a:rPr lang="en-US" dirty="0"/>
            </a:br>
            <a:r>
              <a:rPr lang="en-US" dirty="0" smtClean="0"/>
              <a:t>guidance (60 competence points)</a:t>
            </a:r>
          </a:p>
          <a:p>
            <a:pPr lvl="1"/>
            <a:r>
              <a:rPr lang="en-US" sz="1800" dirty="0" smtClean="0"/>
              <a:t>Basic </a:t>
            </a:r>
            <a:r>
              <a:rPr lang="en-US" sz="1800" dirty="0"/>
              <a:t>skills for VET</a:t>
            </a:r>
          </a:p>
          <a:p>
            <a:pPr lvl="1"/>
            <a:r>
              <a:rPr lang="en-US" sz="1800" dirty="0"/>
              <a:t>Vocationally oriented </a:t>
            </a:r>
          </a:p>
          <a:p>
            <a:r>
              <a:rPr lang="en-US" dirty="0" smtClean="0"/>
              <a:t>For </a:t>
            </a:r>
            <a:r>
              <a:rPr lang="en-US" dirty="0"/>
              <a:t>work and independent life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(60 competence points)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example cookery, building maintenance,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metalwork</a:t>
            </a:r>
            <a:r>
              <a:rPr lang="en-US" sz="1800" dirty="0"/>
              <a:t>, storage work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25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qualifications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  <a:r>
              <a:rPr lang="en-US" dirty="0"/>
              <a:t>of studies </a:t>
            </a:r>
            <a:r>
              <a:rPr lang="en-US" dirty="0" smtClean="0"/>
              <a:t>180 competence points</a:t>
            </a:r>
            <a:endParaRPr lang="en-US" dirty="0"/>
          </a:p>
          <a:p>
            <a:r>
              <a:rPr lang="en-US" dirty="0" smtClean="0"/>
              <a:t>135 competence points </a:t>
            </a:r>
            <a:r>
              <a:rPr lang="en-US" dirty="0"/>
              <a:t>vocational studies, including minimum </a:t>
            </a:r>
            <a:r>
              <a:rPr lang="en-US" dirty="0" smtClean="0"/>
              <a:t>30 competence points </a:t>
            </a:r>
            <a:r>
              <a:rPr lang="en-US" dirty="0"/>
              <a:t>on-the-job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10 competence points free-choice </a:t>
            </a:r>
            <a:r>
              <a:rPr lang="en-US" dirty="0"/>
              <a:t>studies</a:t>
            </a:r>
          </a:p>
          <a:p>
            <a:r>
              <a:rPr lang="en-US" dirty="0" smtClean="0"/>
              <a:t>35 competence points </a:t>
            </a:r>
            <a:r>
              <a:rPr lang="en-US" dirty="0"/>
              <a:t>core subjects: languages, </a:t>
            </a:r>
            <a:r>
              <a:rPr lang="en-US" dirty="0" err="1"/>
              <a:t>maths</a:t>
            </a:r>
            <a:r>
              <a:rPr lang="en-US" dirty="0"/>
              <a:t>, arts, </a:t>
            </a:r>
            <a:r>
              <a:rPr lang="en-US" dirty="0" smtClean="0"/>
              <a:t>workplace </a:t>
            </a:r>
            <a:r>
              <a:rPr lang="en-US" dirty="0"/>
              <a:t>studies, physical and health education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341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Initial</a:t>
            </a:r>
            <a:r>
              <a:rPr lang="fi-FI" dirty="0" smtClean="0"/>
              <a:t> VET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fields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  <a:p>
            <a:pPr lvl="1"/>
            <a:r>
              <a:rPr lang="en-US" sz="1800" dirty="0"/>
              <a:t>Audio visual communication</a:t>
            </a:r>
          </a:p>
          <a:p>
            <a:r>
              <a:rPr lang="en-US" dirty="0"/>
              <a:t>Natural resources and Environment</a:t>
            </a:r>
          </a:p>
          <a:p>
            <a:pPr lvl="1"/>
            <a:r>
              <a:rPr lang="en-US" sz="1800" dirty="0"/>
              <a:t>Horticulture, agriculture</a:t>
            </a:r>
          </a:p>
          <a:p>
            <a:r>
              <a:rPr lang="en-US" dirty="0"/>
              <a:t>Natural sciences</a:t>
            </a:r>
          </a:p>
          <a:p>
            <a:pPr lvl="1"/>
            <a:r>
              <a:rPr lang="en-US" sz="1800" dirty="0"/>
              <a:t>IT</a:t>
            </a:r>
          </a:p>
          <a:p>
            <a:r>
              <a:rPr lang="en-US" dirty="0" smtClean="0"/>
              <a:t>Social </a:t>
            </a:r>
            <a:r>
              <a:rPr lang="en-US" dirty="0"/>
              <a:t>sciences, business and administration</a:t>
            </a:r>
          </a:p>
          <a:p>
            <a:r>
              <a:rPr lang="en-US" dirty="0"/>
              <a:t>Technology and Transportation</a:t>
            </a:r>
          </a:p>
          <a:p>
            <a:pPr lvl="1"/>
            <a:r>
              <a:rPr lang="en-US" sz="1800" dirty="0"/>
              <a:t>Metal, woodwork, electronics, logistics</a:t>
            </a:r>
          </a:p>
          <a:p>
            <a:r>
              <a:rPr lang="en-US" dirty="0"/>
              <a:t>Tourism, catering and Home economics</a:t>
            </a:r>
          </a:p>
          <a:p>
            <a:r>
              <a:rPr lang="en-US" dirty="0" smtClean="0"/>
              <a:t>17 </a:t>
            </a:r>
            <a:r>
              <a:rPr lang="en-US" dirty="0"/>
              <a:t>Vocational Qualifications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97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1019252"/>
            <a:ext cx="6480000" cy="656752"/>
          </a:xfrm>
        </p:spPr>
        <p:txBody>
          <a:bodyPr/>
          <a:lstStyle/>
          <a:p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welfare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0337" y="1887271"/>
            <a:ext cx="4038600" cy="4140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welfare services has a focus on preventive measures supporting the whole vocational </a:t>
            </a:r>
            <a:r>
              <a:rPr lang="en-US" dirty="0" smtClean="0"/>
              <a:t>college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addition, the student has the right to individual student welfare </a:t>
            </a:r>
            <a:r>
              <a:rPr lang="en-US" dirty="0" smtClean="0"/>
              <a:t>services</a:t>
            </a:r>
          </a:p>
          <a:p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VET legislation and Curricula, Student Welfare legislation and action-plans</a:t>
            </a:r>
          </a:p>
          <a:p>
            <a:r>
              <a:rPr lang="en-US" dirty="0"/>
              <a:t>T</a:t>
            </a:r>
            <a:r>
              <a:rPr lang="en-US" dirty="0" smtClean="0"/>
              <a:t>ogether </a:t>
            </a:r>
            <a:r>
              <a:rPr lang="en-US" dirty="0"/>
              <a:t>with the student, </a:t>
            </a:r>
            <a:r>
              <a:rPr lang="en-US" dirty="0" err="1"/>
              <a:t>carers</a:t>
            </a:r>
            <a:r>
              <a:rPr lang="en-US" dirty="0"/>
              <a:t>, Luovi’s staff and external service providers, e.g. municipalities </a:t>
            </a:r>
            <a:endParaRPr lang="fi-FI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dirty="0" smtClean="0"/>
              <a:t>Luovi </a:t>
            </a:r>
            <a:r>
              <a:rPr lang="fi-FI" noProof="0" dirty="0" err="1" smtClean="0"/>
              <a:t>Vocational</a:t>
            </a:r>
            <a:r>
              <a:rPr lang="fi-FI" noProof="0" dirty="0" smtClean="0"/>
              <a:t> College</a:t>
            </a:r>
            <a:endParaRPr lang="fi-FI" noProof="0" dirty="0"/>
          </a:p>
        </p:txBody>
      </p:sp>
      <p:grpSp>
        <p:nvGrpSpPr>
          <p:cNvPr id="4" name="Ryhmä 3"/>
          <p:cNvGrpSpPr/>
          <p:nvPr/>
        </p:nvGrpSpPr>
        <p:grpSpPr>
          <a:xfrm>
            <a:off x="3803075" y="1556792"/>
            <a:ext cx="6313541" cy="4824536"/>
            <a:chOff x="3731067" y="764704"/>
            <a:chExt cx="6313541" cy="4824536"/>
          </a:xfrm>
        </p:grpSpPr>
        <p:graphicFrame>
          <p:nvGraphicFramePr>
            <p:cNvPr id="6" name="Kaaviokuva 5"/>
            <p:cNvGraphicFramePr/>
            <p:nvPr>
              <p:extLst>
                <p:ext uri="{D42A27DB-BD31-4B8C-83A1-F6EECF244321}">
                  <p14:modId xmlns:p14="http://schemas.microsoft.com/office/powerpoint/2010/main" val="277680398"/>
                </p:ext>
              </p:extLst>
            </p:nvPr>
          </p:nvGraphicFramePr>
          <p:xfrm>
            <a:off x="3731067" y="764704"/>
            <a:ext cx="6313541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Tekstiruutu 10"/>
            <p:cNvSpPr txBox="1"/>
            <p:nvPr/>
          </p:nvSpPr>
          <p:spPr>
            <a:xfrm>
              <a:off x="7596336" y="3329116"/>
              <a:ext cx="13681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Success 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in studies </a:t>
              </a:r>
            </a:p>
            <a:p>
              <a:endParaRPr lang="en-US" sz="10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Placement 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after studies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5220072" y="2060848"/>
              <a:ext cx="936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>
                  <a:solidFill>
                    <a:schemeClr val="bg1"/>
                  </a:solidFill>
                </a:rPr>
                <a:t>Student</a:t>
              </a:r>
              <a:r>
                <a:rPr lang="fi-FI" sz="1400" dirty="0" smtClean="0">
                  <a:solidFill>
                    <a:schemeClr val="bg1"/>
                  </a:solidFill>
                </a:rPr>
                <a:t> </a:t>
              </a:r>
              <a:r>
                <a:rPr lang="fi-FI" sz="1400" dirty="0" err="1" smtClean="0">
                  <a:solidFill>
                    <a:schemeClr val="bg1"/>
                  </a:solidFill>
                </a:rPr>
                <a:t>welfare</a:t>
              </a:r>
              <a:r>
                <a:rPr lang="fi-FI" sz="1400" dirty="0" smtClean="0">
                  <a:solidFill>
                    <a:schemeClr val="bg1"/>
                  </a:solidFill>
                </a:rPr>
                <a:t> </a:t>
              </a:r>
              <a:r>
                <a:rPr lang="fi-FI" sz="1400" dirty="0" err="1" smtClean="0">
                  <a:solidFill>
                    <a:schemeClr val="bg1"/>
                  </a:solidFill>
                </a:rPr>
                <a:t>services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6588224" y="1844824"/>
              <a:ext cx="17281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i-FI" sz="1300" dirty="0" err="1">
                  <a:solidFill>
                    <a:schemeClr val="bg1"/>
                  </a:solidFill>
                </a:rPr>
                <a:t>Supporting</a:t>
              </a:r>
              <a:r>
                <a:rPr lang="fi-FI" sz="1300" dirty="0">
                  <a:solidFill>
                    <a:schemeClr val="bg1"/>
                  </a:solidFill>
                </a:rPr>
                <a:t> and </a:t>
              </a:r>
              <a:r>
                <a:rPr lang="fi-FI" sz="1300" dirty="0" err="1">
                  <a:solidFill>
                    <a:schemeClr val="bg1"/>
                  </a:solidFill>
                </a:rPr>
                <a:t>developing</a:t>
              </a:r>
              <a:endParaRPr lang="fi-FI" sz="1300" dirty="0">
                <a:solidFill>
                  <a:schemeClr val="bg1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i-FI" sz="1300" dirty="0" err="1">
                  <a:solidFill>
                    <a:schemeClr val="bg1"/>
                  </a:solidFill>
                </a:rPr>
                <a:t>Well-being</a:t>
              </a:r>
              <a:endParaRPr lang="fi-FI" sz="1300" dirty="0">
                <a:solidFill>
                  <a:schemeClr val="bg1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i-FI" sz="1300" dirty="0" err="1">
                  <a:solidFill>
                    <a:schemeClr val="bg1"/>
                  </a:solidFill>
                </a:rPr>
                <a:t>Participation</a:t>
              </a:r>
              <a:endParaRPr lang="fi-FI" sz="1300" dirty="0">
                <a:solidFill>
                  <a:schemeClr val="bg1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i-FI" sz="1300" dirty="0" err="1">
                  <a:solidFill>
                    <a:schemeClr val="bg1"/>
                  </a:solidFill>
                </a:rPr>
                <a:t>Sense</a:t>
              </a:r>
              <a:r>
                <a:rPr lang="fi-FI" sz="1300" dirty="0">
                  <a:solidFill>
                    <a:schemeClr val="bg1"/>
                  </a:solidFill>
                </a:rPr>
                <a:t> </a:t>
              </a:r>
              <a:r>
                <a:rPr lang="fi-FI" sz="1300" dirty="0" smtClean="0">
                  <a:solidFill>
                    <a:schemeClr val="bg1"/>
                  </a:solidFill>
                </a:rPr>
                <a:t>of </a:t>
              </a:r>
              <a:r>
                <a:rPr lang="fi-FI" sz="1300" dirty="0" err="1" smtClean="0">
                  <a:solidFill>
                    <a:schemeClr val="bg1"/>
                  </a:solidFill>
                </a:rPr>
                <a:t>community</a:t>
              </a:r>
              <a:r>
                <a:rPr lang="fi-FI" sz="1300" dirty="0" smtClean="0">
                  <a:solidFill>
                    <a:schemeClr val="bg1"/>
                  </a:solidFill>
                </a:rPr>
                <a:t> </a:t>
              </a:r>
              <a:endParaRPr lang="fi-FI" sz="1300" dirty="0">
                <a:solidFill>
                  <a:schemeClr val="bg1"/>
                </a:solidFill>
              </a:endParaRPr>
            </a:p>
            <a:p>
              <a:endParaRPr lang="fi-FI" dirty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6050822" y="3729225"/>
              <a:ext cx="930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err="1" smtClean="0">
                  <a:solidFill>
                    <a:schemeClr val="bg1"/>
                  </a:solidFill>
                </a:rPr>
                <a:t>Student</a:t>
              </a:r>
              <a:endParaRPr lang="fi-FI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8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"/>
          <a:stretch/>
        </p:blipFill>
        <p:spPr>
          <a:xfrm>
            <a:off x="251521" y="620688"/>
            <a:ext cx="7200800" cy="5353769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489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Luovi in </a:t>
            </a:r>
            <a:r>
              <a:rPr lang="fi-FI" dirty="0" err="1" smtClean="0"/>
              <a:t>figures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largest special needs VET provider in Finland</a:t>
            </a:r>
          </a:p>
          <a:p>
            <a:r>
              <a:rPr lang="en-US" dirty="0"/>
              <a:t> Spread across over 20 sites </a:t>
            </a:r>
          </a:p>
          <a:p>
            <a:r>
              <a:rPr lang="en-US" dirty="0"/>
              <a:t> Staff around 7</a:t>
            </a:r>
            <a:r>
              <a:rPr lang="en-US" dirty="0" smtClean="0"/>
              <a:t>00</a:t>
            </a:r>
            <a:endParaRPr lang="en-US" dirty="0"/>
          </a:p>
          <a:p>
            <a:r>
              <a:rPr lang="en-US" dirty="0"/>
              <a:t> About 1 500 students in initial VET (IVET)</a:t>
            </a:r>
          </a:p>
          <a:p>
            <a:r>
              <a:rPr lang="en-US" dirty="0"/>
              <a:t> </a:t>
            </a:r>
            <a:r>
              <a:rPr lang="en-US" dirty="0" smtClean="0"/>
              <a:t>About 300 participants </a:t>
            </a:r>
            <a:r>
              <a:rPr lang="en-US" dirty="0"/>
              <a:t>in continuing </a:t>
            </a:r>
            <a:r>
              <a:rPr lang="en-US" dirty="0" smtClean="0"/>
              <a:t>VET (</a:t>
            </a:r>
            <a:r>
              <a:rPr lang="en-US" dirty="0"/>
              <a:t>CVET)</a:t>
            </a:r>
          </a:p>
          <a:p>
            <a:r>
              <a:rPr lang="en-US" dirty="0"/>
              <a:t>Turnover </a:t>
            </a:r>
            <a:r>
              <a:rPr lang="en-US" dirty="0" smtClean="0"/>
              <a:t>55,9 </a:t>
            </a:r>
            <a:r>
              <a:rPr lang="en-US" dirty="0"/>
              <a:t>million euro (</a:t>
            </a:r>
            <a:r>
              <a:rPr lang="en-US" dirty="0" smtClean="0"/>
              <a:t>2016)</a:t>
            </a:r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dirty="0" smtClean="0"/>
              <a:t>Luovi </a:t>
            </a:r>
            <a:r>
              <a:rPr lang="fi-FI" noProof="0" dirty="0" err="1" smtClean="0"/>
              <a:t>Vocational</a:t>
            </a:r>
            <a:r>
              <a:rPr lang="fi-FI" noProof="0" dirty="0" smtClean="0"/>
              <a:t> College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136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Placement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completing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800" dirty="0" smtClean="0"/>
              <a:t>(</a:t>
            </a:r>
            <a:r>
              <a:rPr lang="fi-FI" sz="1800" dirty="0" err="1" smtClean="0"/>
              <a:t>September</a:t>
            </a:r>
            <a:r>
              <a:rPr lang="fi-FI" sz="1800" dirty="0" smtClean="0"/>
              <a:t> – October 2015)</a:t>
            </a:r>
            <a:endParaRPr lang="fi-FI" sz="1800" dirty="0"/>
          </a:p>
        </p:txBody>
      </p:sp>
      <p:graphicFrame>
        <p:nvGraphicFramePr>
          <p:cNvPr id="4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900113" y="1836738"/>
          <a:ext cx="6840537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017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Continuing</a:t>
            </a:r>
            <a:r>
              <a:rPr lang="fi-FI" dirty="0" smtClean="0"/>
              <a:t> VET in Luovi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36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Continuing</a:t>
            </a:r>
            <a:r>
              <a:rPr lang="fi-FI" dirty="0" smtClean="0"/>
              <a:t> VET in Luovi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target is to improve the professional skills and  </a:t>
            </a:r>
            <a:br>
              <a:rPr lang="en-US" dirty="0"/>
            </a:br>
            <a:r>
              <a:rPr lang="en-US" dirty="0" smtClean="0"/>
              <a:t>employability </a:t>
            </a:r>
            <a:r>
              <a:rPr lang="en-US" dirty="0"/>
              <a:t>of adults with special needs</a:t>
            </a:r>
          </a:p>
          <a:p>
            <a:r>
              <a:rPr lang="en-US" dirty="0" smtClean="0"/>
              <a:t>Preparatory </a:t>
            </a:r>
            <a:r>
              <a:rPr lang="en-US" dirty="0"/>
              <a:t>training for competence-based qualifications</a:t>
            </a:r>
          </a:p>
          <a:p>
            <a:r>
              <a:rPr lang="en-US" dirty="0" smtClean="0"/>
              <a:t>Competence-based </a:t>
            </a:r>
            <a:r>
              <a:rPr lang="en-US" dirty="0"/>
              <a:t>qualifications</a:t>
            </a:r>
          </a:p>
          <a:p>
            <a:pPr lvl="1"/>
            <a:r>
              <a:rPr lang="en-US" sz="1800" dirty="0" smtClean="0"/>
              <a:t>Further </a:t>
            </a:r>
            <a:r>
              <a:rPr lang="en-US" sz="1800" dirty="0"/>
              <a:t>vocational qualifications</a:t>
            </a:r>
          </a:p>
          <a:p>
            <a:pPr lvl="1"/>
            <a:r>
              <a:rPr lang="en-US" sz="1800" dirty="0" smtClean="0"/>
              <a:t>Specialist </a:t>
            </a:r>
            <a:r>
              <a:rPr lang="en-US" sz="1800" dirty="0"/>
              <a:t>vocational qualifications </a:t>
            </a:r>
          </a:p>
          <a:p>
            <a:r>
              <a:rPr lang="en-US" dirty="0" smtClean="0"/>
              <a:t>In-house </a:t>
            </a:r>
            <a:r>
              <a:rPr lang="en-US" dirty="0"/>
              <a:t>training for firms</a:t>
            </a:r>
          </a:p>
          <a:p>
            <a:r>
              <a:rPr lang="en-US" dirty="0" smtClean="0"/>
              <a:t>Apprenticeship </a:t>
            </a:r>
            <a:r>
              <a:rPr lang="en-US" dirty="0"/>
              <a:t>training </a:t>
            </a:r>
          </a:p>
          <a:p>
            <a:r>
              <a:rPr lang="en-US" dirty="0" smtClean="0"/>
              <a:t>Funded </a:t>
            </a:r>
            <a:r>
              <a:rPr lang="en-US" dirty="0"/>
              <a:t>mainly by </a:t>
            </a:r>
            <a:r>
              <a:rPr lang="en-US" dirty="0" smtClean="0"/>
              <a:t>the Ministry </a:t>
            </a:r>
            <a:r>
              <a:rPr lang="en-US" dirty="0"/>
              <a:t>of Education and Culture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995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Students</a:t>
            </a:r>
            <a:r>
              <a:rPr lang="fi-FI" dirty="0" smtClean="0"/>
              <a:t> in </a:t>
            </a:r>
            <a:r>
              <a:rPr lang="fi-FI" dirty="0" err="1" smtClean="0"/>
              <a:t>Continuing</a:t>
            </a:r>
            <a:r>
              <a:rPr lang="fi-FI" dirty="0" smtClean="0"/>
              <a:t> VET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Adults changing career or field of studies</a:t>
            </a:r>
          </a:p>
          <a:p>
            <a:r>
              <a:rPr lang="en-US" dirty="0"/>
              <a:t> Unemployed adults</a:t>
            </a:r>
          </a:p>
          <a:p>
            <a:r>
              <a:rPr lang="en-US" dirty="0"/>
              <a:t> Adults with mental health problems</a:t>
            </a:r>
          </a:p>
          <a:p>
            <a:r>
              <a:rPr lang="en-US" dirty="0"/>
              <a:t> Adults with learning and social problems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Focused on:</a:t>
            </a:r>
          </a:p>
          <a:p>
            <a:pPr lvl="1"/>
            <a:r>
              <a:rPr lang="en-US" dirty="0" smtClean="0"/>
              <a:t>adults </a:t>
            </a:r>
            <a:r>
              <a:rPr lang="en-US" dirty="0"/>
              <a:t>with special </a:t>
            </a:r>
            <a:r>
              <a:rPr lang="en-US" dirty="0" smtClean="0"/>
              <a:t>needs </a:t>
            </a:r>
          </a:p>
          <a:p>
            <a:pPr lvl="1"/>
            <a:r>
              <a:rPr lang="en-US" dirty="0" smtClean="0"/>
              <a:t>persons working with young people and adults with special needs</a:t>
            </a:r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642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Luovi’s</a:t>
            </a:r>
            <a:r>
              <a:rPr lang="fi-FI" dirty="0" smtClean="0"/>
              <a:t> </a:t>
            </a:r>
            <a:r>
              <a:rPr lang="fi-FI" dirty="0" err="1" smtClean="0"/>
              <a:t>Expert</a:t>
            </a:r>
            <a:r>
              <a:rPr lang="fi-FI" dirty="0" smtClean="0"/>
              <a:t> Services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3914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Luovi as a Special needs VET expertise provider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Luovi’s task as a developer of special VET is based on the authorization by the Ministry of Education and Culture</a:t>
            </a:r>
          </a:p>
          <a:p>
            <a:r>
              <a:rPr lang="en-US" sz="1800" dirty="0"/>
              <a:t>Expert services to mainstream VET and other partners include</a:t>
            </a:r>
          </a:p>
          <a:p>
            <a:pPr lvl="1"/>
            <a:r>
              <a:rPr lang="en-US" sz="1800" dirty="0"/>
              <a:t>training, consultation and supervision of work</a:t>
            </a:r>
          </a:p>
          <a:p>
            <a:pPr lvl="1"/>
            <a:r>
              <a:rPr lang="en-US" sz="1800" dirty="0"/>
              <a:t>publications, research reports and teaching materials</a:t>
            </a:r>
          </a:p>
          <a:p>
            <a:r>
              <a:rPr lang="en-US" sz="1800" dirty="0"/>
              <a:t>The aims of the services are</a:t>
            </a:r>
          </a:p>
          <a:p>
            <a:pPr lvl="1"/>
            <a:r>
              <a:rPr lang="en-US" sz="1800" dirty="0"/>
              <a:t>supporting the professional development of teachers and </a:t>
            </a:r>
            <a:r>
              <a:rPr lang="en-US" sz="1800" dirty="0" err="1"/>
              <a:t>counselling</a:t>
            </a:r>
            <a:r>
              <a:rPr lang="en-US" sz="1800" dirty="0"/>
              <a:t> staff who work with SEN students </a:t>
            </a:r>
          </a:p>
          <a:p>
            <a:pPr lvl="1"/>
            <a:r>
              <a:rPr lang="en-US" sz="1800" dirty="0"/>
              <a:t>producing new knowledge and materials in the field of special VET </a:t>
            </a:r>
          </a:p>
          <a:p>
            <a:pPr lvl="1"/>
            <a:r>
              <a:rPr lang="en-US" sz="1800" dirty="0"/>
              <a:t>increasing awareness of special VET by making the work with SEN students visible</a:t>
            </a:r>
          </a:p>
          <a:p>
            <a:pPr lvl="1"/>
            <a:r>
              <a:rPr lang="en-US" sz="1800" dirty="0"/>
              <a:t>promoting educational and social inclusion of students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5616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Training, consultation and  supervision of work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topic areas</a:t>
            </a:r>
          </a:p>
          <a:p>
            <a:pPr lvl="1"/>
            <a:r>
              <a:rPr lang="en-US" sz="1800" dirty="0"/>
              <a:t>Encountering and </a:t>
            </a:r>
            <a:r>
              <a:rPr lang="en-US" sz="1800" dirty="0" err="1"/>
              <a:t>counselling</a:t>
            </a:r>
            <a:r>
              <a:rPr lang="en-US" sz="1800" dirty="0"/>
              <a:t> SEN students </a:t>
            </a:r>
          </a:p>
          <a:p>
            <a:pPr lvl="1"/>
            <a:r>
              <a:rPr lang="en-US" sz="1800" dirty="0"/>
              <a:t>Guidelines for the individual education plan process: how to design and evaluate the individual  learning and placement pathways</a:t>
            </a:r>
          </a:p>
          <a:p>
            <a:pPr lvl="1"/>
            <a:r>
              <a:rPr lang="en-US" sz="1800" dirty="0"/>
              <a:t>Evaluation and outcome measurement of special needs VET services, e.g. Peer Review and QOLIS</a:t>
            </a:r>
          </a:p>
          <a:p>
            <a:r>
              <a:rPr lang="en-US" dirty="0"/>
              <a:t>Tailor-made services in cooperation with the customer</a:t>
            </a:r>
          </a:p>
          <a:p>
            <a:r>
              <a:rPr lang="en-US" dirty="0"/>
              <a:t>Funded by project funding or by the customer</a:t>
            </a:r>
          </a:p>
          <a:p>
            <a:r>
              <a:rPr lang="en-US" dirty="0" smtClean="0"/>
              <a:t>Services </a:t>
            </a:r>
            <a:r>
              <a:rPr lang="en-US" dirty="0"/>
              <a:t>provided by Luovi’s recognized professionals  </a:t>
            </a:r>
          </a:p>
          <a:p>
            <a:r>
              <a:rPr lang="en-US" dirty="0"/>
              <a:t>About </a:t>
            </a:r>
            <a:r>
              <a:rPr lang="en-US" dirty="0" smtClean="0"/>
              <a:t>5700 </a:t>
            </a:r>
            <a:r>
              <a:rPr lang="en-US" dirty="0"/>
              <a:t>participants in the training and consultation services in </a:t>
            </a:r>
            <a:r>
              <a:rPr lang="en-US" dirty="0" smtClean="0"/>
              <a:t>2014</a:t>
            </a:r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0701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reports </a:t>
            </a:r>
            <a:r>
              <a:rPr lang="en-US" dirty="0" smtClean="0"/>
              <a:t>and </a:t>
            </a:r>
            <a:r>
              <a:rPr lang="en-US" dirty="0"/>
              <a:t>teaching materials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Contents are related to the current issues of special VET, focus on the topics with limited information available, </a:t>
            </a:r>
            <a:r>
              <a:rPr lang="en-US" dirty="0" smtClean="0"/>
              <a:t>such </a:t>
            </a:r>
            <a:r>
              <a:rPr lang="en-US" dirty="0"/>
              <a:t>as </a:t>
            </a:r>
          </a:p>
          <a:p>
            <a:pPr lvl="1"/>
            <a:r>
              <a:rPr lang="en-US" sz="1800" dirty="0"/>
              <a:t>teaching, guidance and empowerment of SEN students </a:t>
            </a:r>
          </a:p>
          <a:p>
            <a:pPr lvl="1"/>
            <a:r>
              <a:rPr lang="en-US" sz="1800" dirty="0"/>
              <a:t>encountering and supporting depressed young people </a:t>
            </a:r>
          </a:p>
          <a:p>
            <a:pPr lvl="1"/>
            <a:r>
              <a:rPr lang="en-US" sz="1800" dirty="0"/>
              <a:t>cooperation with families</a:t>
            </a:r>
          </a:p>
          <a:p>
            <a:r>
              <a:rPr lang="en-US" dirty="0"/>
              <a:t>The need for special support is taken into account in teaching materials</a:t>
            </a:r>
          </a:p>
          <a:p>
            <a:pPr lvl="1"/>
            <a:r>
              <a:rPr lang="en-US" sz="1800" dirty="0"/>
              <a:t>plain language / using clear language</a:t>
            </a:r>
          </a:p>
          <a:p>
            <a:pPr lvl="1"/>
            <a:r>
              <a:rPr lang="en-US" sz="1800" dirty="0"/>
              <a:t>images supporting the text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36" y="4582592"/>
            <a:ext cx="1144501" cy="157239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0000">
            <a:off x="7670781" y="4989383"/>
            <a:ext cx="756361" cy="1092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000">
            <a:off x="5670697" y="4792590"/>
            <a:ext cx="954545" cy="1354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875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International </a:t>
            </a:r>
            <a:r>
              <a:rPr lang="fi-FI" dirty="0" err="1" smtClean="0"/>
              <a:t>cooperation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3688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International </a:t>
            </a:r>
            <a:r>
              <a:rPr lang="fi-FI" dirty="0" err="1" smtClean="0"/>
              <a:t>cooperation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Internationalisation</a:t>
            </a:r>
            <a:r>
              <a:rPr lang="en-US" dirty="0"/>
              <a:t> at home</a:t>
            </a:r>
          </a:p>
          <a:p>
            <a:pPr lvl="1"/>
            <a:r>
              <a:rPr lang="en-US" dirty="0"/>
              <a:t>Tutoring and hosting visitors</a:t>
            </a:r>
          </a:p>
          <a:p>
            <a:pPr lvl="1"/>
            <a:r>
              <a:rPr lang="en-US" dirty="0"/>
              <a:t>International events</a:t>
            </a:r>
          </a:p>
          <a:p>
            <a:pPr lvl="1"/>
            <a:r>
              <a:rPr lang="en-US" dirty="0"/>
              <a:t>Foreign trainees</a:t>
            </a:r>
          </a:p>
          <a:p>
            <a:r>
              <a:rPr lang="en-US" dirty="0"/>
              <a:t>Competitive actions (</a:t>
            </a:r>
            <a:r>
              <a:rPr lang="en-US" dirty="0" err="1"/>
              <a:t>Abilympics</a:t>
            </a:r>
            <a:r>
              <a:rPr lang="en-US" dirty="0"/>
              <a:t>)</a:t>
            </a:r>
          </a:p>
          <a:p>
            <a:r>
              <a:rPr lang="en-US" dirty="0"/>
              <a:t> Projects</a:t>
            </a:r>
          </a:p>
          <a:p>
            <a:pPr lvl="1"/>
            <a:r>
              <a:rPr lang="en-US" dirty="0"/>
              <a:t>e.g. Erasmus + strategic partnerships, </a:t>
            </a:r>
            <a:r>
              <a:rPr lang="en-US" dirty="0" err="1"/>
              <a:t>Nordplus</a:t>
            </a:r>
            <a:r>
              <a:rPr lang="en-US" dirty="0"/>
              <a:t>  and projects funded by Finnish National Board of Education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Language and culture</a:t>
            </a:r>
          </a:p>
          <a:p>
            <a:r>
              <a:rPr lang="en-US" dirty="0"/>
              <a:t>Development of activities as network cooperation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702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öristetty suorakulmio 2"/>
          <p:cNvSpPr/>
          <p:nvPr/>
        </p:nvSpPr>
        <p:spPr>
          <a:xfrm>
            <a:off x="179513" y="1700808"/>
            <a:ext cx="8640959" cy="44614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" name="Ryhmä 6"/>
          <p:cNvGrpSpPr/>
          <p:nvPr/>
        </p:nvGrpSpPr>
        <p:grpSpPr>
          <a:xfrm>
            <a:off x="435125" y="2060848"/>
            <a:ext cx="8000107" cy="3769572"/>
            <a:chOff x="189383" y="568371"/>
            <a:chExt cx="8000107" cy="3769572"/>
          </a:xfrm>
          <a:solidFill>
            <a:schemeClr val="bg2">
              <a:lumMod val="75000"/>
            </a:schemeClr>
          </a:solidFill>
        </p:grpSpPr>
        <p:sp>
          <p:nvSpPr>
            <p:cNvPr id="8" name="Pyöristetty suorakulmio 7"/>
            <p:cNvSpPr/>
            <p:nvPr/>
          </p:nvSpPr>
          <p:spPr>
            <a:xfrm>
              <a:off x="189383" y="1127227"/>
              <a:ext cx="5973079" cy="32107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1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VET Services</a:t>
              </a:r>
            </a:p>
            <a:p>
              <a:pPr algn="ctr"/>
              <a:r>
                <a:rPr lang="fi-FI" sz="1100" dirty="0" err="1">
                  <a:solidFill>
                    <a:schemeClr val="tx1"/>
                  </a:solidFill>
                </a:rPr>
                <a:t>Director</a:t>
              </a:r>
              <a:r>
                <a:rPr lang="fi-FI" sz="1100" dirty="0">
                  <a:solidFill>
                    <a:schemeClr val="tx1"/>
                  </a:solidFill>
                </a:rPr>
                <a:t> of </a:t>
              </a:r>
              <a:r>
                <a:rPr lang="fi-FI" sz="1100" dirty="0" err="1">
                  <a:solidFill>
                    <a:schemeClr val="tx1"/>
                  </a:solidFill>
                </a:rPr>
                <a:t>Education</a:t>
              </a:r>
              <a:r>
                <a:rPr lang="fi-FI" sz="1100" dirty="0">
                  <a:solidFill>
                    <a:schemeClr val="tx1"/>
                  </a:solidFill>
                </a:rPr>
                <a:t>*</a:t>
              </a:r>
            </a:p>
            <a:p>
              <a:pPr algn="ctr"/>
              <a:endParaRPr lang="fi-FI" sz="400" b="1" dirty="0">
                <a:solidFill>
                  <a:schemeClr val="tx1"/>
                </a:solidFill>
              </a:endParaRPr>
            </a:p>
            <a:p>
              <a:pPr algn="ctr"/>
              <a:r>
                <a:rPr lang="fi-FI" sz="1200" b="1" dirty="0" err="1">
                  <a:solidFill>
                    <a:schemeClr val="tx1"/>
                  </a:solidFill>
                </a:rPr>
                <a:t>Sites</a:t>
              </a:r>
              <a:r>
                <a:rPr lang="fi-FI" sz="1200" b="1" dirty="0">
                  <a:solidFill>
                    <a:schemeClr val="tx1"/>
                  </a:solidFill>
                </a:rPr>
                <a:t> and </a:t>
              </a:r>
              <a:r>
                <a:rPr lang="fi-FI" sz="1200" b="1" dirty="0" err="1">
                  <a:solidFill>
                    <a:schemeClr val="tx1"/>
                  </a:solidFill>
                </a:rPr>
                <a:t>Units</a:t>
              </a:r>
              <a:endParaRPr lang="fi-FI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fi-FI" sz="1100" dirty="0" err="1">
                  <a:solidFill>
                    <a:schemeClr val="tx1"/>
                  </a:solidFill>
                </a:rPr>
                <a:t>Unit</a:t>
              </a:r>
              <a:r>
                <a:rPr lang="fi-FI" sz="1100" dirty="0">
                  <a:solidFill>
                    <a:schemeClr val="tx1"/>
                  </a:solidFill>
                </a:rPr>
                <a:t> Directors</a:t>
              </a:r>
            </a:p>
            <a:p>
              <a:pPr algn="ctr"/>
              <a:r>
                <a:rPr lang="fi-FI" sz="1200" dirty="0" smtClean="0">
                  <a:solidFill>
                    <a:schemeClr val="tx1"/>
                  </a:solidFill>
                  <a:ea typeface="ＭＳ Ｐゴシック" pitchFamily="-80" charset="-128"/>
                </a:rPr>
                <a:t/>
              </a:r>
              <a:br>
                <a:rPr lang="fi-FI" sz="1200" dirty="0" smtClean="0">
                  <a:solidFill>
                    <a:schemeClr val="tx1"/>
                  </a:solidFill>
                  <a:ea typeface="ＭＳ Ｐゴシック" pitchFamily="-80" charset="-128"/>
                </a:rPr>
              </a:br>
              <a:endParaRPr lang="fi-FI" sz="1400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 smtClean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10" name="Pyöristetty suorakulmio 9"/>
            <p:cNvSpPr/>
            <p:nvPr/>
          </p:nvSpPr>
          <p:spPr>
            <a:xfrm>
              <a:off x="189384" y="568371"/>
              <a:ext cx="800010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Luovi </a:t>
              </a:r>
              <a:r>
                <a:rPr lang="fi-FI" sz="1400" b="1" dirty="0" err="1">
                  <a:solidFill>
                    <a:schemeClr val="tx1"/>
                  </a:solidFill>
                </a:rPr>
                <a:t>Vocational</a:t>
              </a:r>
              <a:r>
                <a:rPr lang="fi-FI" sz="1400" b="1" dirty="0">
                  <a:solidFill>
                    <a:schemeClr val="tx1"/>
                  </a:solidFill>
                </a:rPr>
                <a:t> College</a:t>
              </a:r>
            </a:p>
            <a:p>
              <a:pPr algn="ctr"/>
              <a:r>
                <a:rPr lang="fi-FI" sz="1100" dirty="0" err="1">
                  <a:solidFill>
                    <a:schemeClr val="tx1"/>
                  </a:solidFill>
                </a:rPr>
                <a:t>Director</a:t>
              </a:r>
              <a:r>
                <a:rPr lang="fi-FI" sz="11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2" name="Tekstikehys 11"/>
            <p:cNvSpPr txBox="1"/>
            <p:nvPr/>
          </p:nvSpPr>
          <p:spPr>
            <a:xfrm>
              <a:off x="1589954" y="2080539"/>
              <a:ext cx="792088" cy="1492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 smtClean="0"/>
                <a:t>Helsinki</a:t>
              </a:r>
            </a:p>
            <a:p>
              <a:pPr algn="ctr"/>
              <a:endParaRPr lang="fi-FI" sz="1000" b="1" dirty="0" smtClean="0"/>
            </a:p>
            <a:p>
              <a:pPr algn="ctr"/>
              <a:r>
                <a:rPr lang="fi-FI" sz="1000" b="1" dirty="0" smtClean="0"/>
                <a:t/>
              </a:r>
              <a:br>
                <a:rPr lang="fi-FI" sz="1000" b="1" dirty="0" smtClean="0"/>
              </a:br>
              <a:endParaRPr lang="fi-FI" sz="1000" b="1" dirty="0"/>
            </a:p>
            <a:p>
              <a:pPr algn="ctr"/>
              <a:endParaRPr lang="fi-FI" sz="1000" b="1" dirty="0" smtClean="0"/>
            </a:p>
            <a:p>
              <a:pPr algn="ctr"/>
              <a:endParaRPr lang="fi-FI" sz="1000" b="1" dirty="0"/>
            </a:p>
            <a:p>
              <a:pPr algn="ctr"/>
              <a:endParaRPr lang="fi-FI" sz="1000" b="1" dirty="0" smtClean="0"/>
            </a:p>
            <a:p>
              <a:pPr algn="ctr"/>
              <a:endParaRPr lang="fi-FI" sz="1000" b="1" dirty="0"/>
            </a:p>
            <a:p>
              <a:pPr algn="ctr"/>
              <a:endParaRPr lang="fi-FI" sz="1000" b="1" dirty="0"/>
            </a:p>
          </p:txBody>
        </p:sp>
        <p:sp>
          <p:nvSpPr>
            <p:cNvPr id="13" name="Tekstikehys 12"/>
            <p:cNvSpPr txBox="1"/>
            <p:nvPr/>
          </p:nvSpPr>
          <p:spPr>
            <a:xfrm>
              <a:off x="2382042" y="2080539"/>
              <a:ext cx="792088" cy="16466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 smtClean="0"/>
                <a:t>Liperi</a:t>
              </a:r>
              <a:br>
                <a:rPr lang="fi-FI" sz="1100" b="1" dirty="0" smtClean="0"/>
              </a:br>
              <a:r>
                <a:rPr lang="fi-FI" sz="1000" dirty="0">
                  <a:ea typeface="ＭＳ Ｐゴシック" pitchFamily="-80" charset="-128"/>
                </a:rPr>
                <a:t>Imatra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>
                  <a:ea typeface="ＭＳ Ｐゴシック" pitchFamily="-80" charset="-128"/>
                </a:rPr>
                <a:t>Kuopio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 smtClean="0">
                  <a:ea typeface="ＭＳ Ｐゴシック" pitchFamily="-80" charset="-128"/>
                </a:rPr>
                <a:t>Joensuu</a:t>
              </a:r>
              <a:br>
                <a:rPr lang="fi-FI" sz="1000" dirty="0" smtClean="0">
                  <a:ea typeface="ＭＳ Ｐゴシック" pitchFamily="-80" charset="-128"/>
                </a:rPr>
              </a:br>
              <a:r>
                <a:rPr lang="fi-FI" sz="1000" dirty="0" smtClean="0">
                  <a:ea typeface="ＭＳ Ｐゴシック" pitchFamily="-80" charset="-128"/>
                </a:rPr>
                <a:t>Lappeen-ranta</a:t>
              </a:r>
              <a:endParaRPr lang="fi-FI" sz="1000" dirty="0">
                <a:ea typeface="ＭＳ Ｐゴシック" pitchFamily="-80" charset="-128"/>
              </a:endParaRPr>
            </a:p>
            <a:p>
              <a:pPr algn="ctr"/>
              <a:endParaRPr lang="fi-FI" sz="1000" dirty="0" smtClean="0"/>
            </a:p>
            <a:p>
              <a:pPr algn="ctr"/>
              <a:endParaRPr lang="fi-FI" sz="1000" dirty="0" smtClean="0"/>
            </a:p>
            <a:p>
              <a:pPr algn="ctr"/>
              <a:endParaRPr lang="fi-FI" sz="1000" dirty="0" smtClean="0"/>
            </a:p>
            <a:p>
              <a:pPr algn="ctr"/>
              <a:endParaRPr lang="fi-FI" sz="1000" dirty="0" smtClean="0"/>
            </a:p>
          </p:txBody>
        </p:sp>
        <p:sp>
          <p:nvSpPr>
            <p:cNvPr id="14" name="Tekstikehys 13"/>
            <p:cNvSpPr txBox="1"/>
            <p:nvPr/>
          </p:nvSpPr>
          <p:spPr>
            <a:xfrm>
              <a:off x="3174130" y="2080539"/>
              <a:ext cx="792088" cy="1492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 smtClean="0"/>
                <a:t>Muhos</a:t>
              </a:r>
            </a:p>
            <a:p>
              <a:pPr algn="ctr"/>
              <a:r>
                <a:rPr lang="fi-FI" sz="1000" dirty="0">
                  <a:ea typeface="ＭＳ Ｐゴシック" pitchFamily="-80" charset="-128"/>
                </a:rPr>
                <a:t>Kajaani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>
                  <a:ea typeface="ＭＳ Ｐゴシック" pitchFamily="-80" charset="-128"/>
                </a:rPr>
                <a:t>Kempele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>
                  <a:ea typeface="ＭＳ Ｐゴシック" pitchFamily="-80" charset="-128"/>
                </a:rPr>
                <a:t>Liminka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>
                  <a:ea typeface="ＭＳ Ｐゴシック" pitchFamily="-80" charset="-128"/>
                </a:rPr>
                <a:t>Lumijoki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>
                  <a:ea typeface="ＭＳ Ｐゴシック" pitchFamily="-80" charset="-128"/>
                </a:rPr>
                <a:t>Raahe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>
                  <a:ea typeface="ＭＳ Ｐゴシック" pitchFamily="-80" charset="-128"/>
                </a:rPr>
                <a:t>Suomus-</a:t>
              </a:r>
              <a:br>
                <a:rPr lang="fi-FI" sz="1000" dirty="0">
                  <a:ea typeface="ＭＳ Ｐゴシック" pitchFamily="-80" charset="-128"/>
                </a:rPr>
              </a:br>
              <a:r>
                <a:rPr lang="fi-FI" sz="1000" dirty="0">
                  <a:ea typeface="ＭＳ Ｐゴシック" pitchFamily="-80" charset="-128"/>
                </a:rPr>
                <a:t>salmi</a:t>
              </a:r>
            </a:p>
            <a:p>
              <a:pPr algn="ctr"/>
              <a:endParaRPr lang="fi-FI" sz="1000" dirty="0" smtClean="0"/>
            </a:p>
          </p:txBody>
        </p:sp>
        <p:sp>
          <p:nvSpPr>
            <p:cNvPr id="16" name="Tekstikehys 15"/>
            <p:cNvSpPr txBox="1"/>
            <p:nvPr/>
          </p:nvSpPr>
          <p:spPr>
            <a:xfrm>
              <a:off x="4743446" y="2080539"/>
              <a:ext cx="806948" cy="1492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 smtClean="0"/>
                <a:t>Tampere</a:t>
              </a:r>
              <a:endParaRPr lang="fi-FI" sz="1000" dirty="0" smtClean="0">
                <a:ea typeface="ＭＳ Ｐゴシック" pitchFamily="-80" charset="-128"/>
              </a:endParaRPr>
            </a:p>
            <a:p>
              <a:pPr algn="ctr"/>
              <a:r>
                <a:rPr lang="fi-FI" sz="1000" dirty="0" smtClean="0"/>
                <a:t>Pori</a:t>
              </a:r>
            </a:p>
            <a:p>
              <a:pPr algn="ctr"/>
              <a:r>
                <a:rPr lang="fi-FI" sz="1000" dirty="0" smtClean="0">
                  <a:ea typeface="ＭＳ Ｐゴシック" pitchFamily="-80" charset="-128"/>
                </a:rPr>
                <a:t/>
              </a:r>
              <a:br>
                <a:rPr lang="fi-FI" sz="1000" dirty="0" smtClean="0">
                  <a:ea typeface="ＭＳ Ｐゴシック" pitchFamily="-80" charset="-128"/>
                </a:rPr>
              </a:br>
              <a:endParaRPr lang="fi-FI" sz="1000" dirty="0" smtClean="0">
                <a:ea typeface="ＭＳ Ｐゴシック" pitchFamily="-80" charset="-128"/>
              </a:endParaRPr>
            </a:p>
            <a:p>
              <a:pPr algn="ctr"/>
              <a:endParaRPr lang="fi-FI" sz="1000" dirty="0" smtClean="0">
                <a:ea typeface="ＭＳ Ｐゴシック" pitchFamily="-80" charset="-128"/>
              </a:endParaRPr>
            </a:p>
            <a:p>
              <a:pPr algn="ctr"/>
              <a:endParaRPr lang="fi-FI" sz="1000" dirty="0" smtClean="0">
                <a:ea typeface="ＭＳ Ｐゴシック" pitchFamily="-80" charset="-128"/>
              </a:endParaRPr>
            </a:p>
            <a:p>
              <a:pPr marL="171450" indent="-171450" algn="ctr">
                <a:buFontTx/>
                <a:buChar char="-"/>
              </a:pPr>
              <a:endParaRPr lang="fi-FI" sz="1000" dirty="0" smtClean="0">
                <a:ea typeface="ＭＳ Ｐゴシック" pitchFamily="-80" charset="-128"/>
              </a:endParaRPr>
            </a:p>
            <a:p>
              <a:pPr marL="171450" indent="-171450" algn="ctr">
                <a:buFontTx/>
                <a:buChar char="-"/>
              </a:pPr>
              <a:endParaRPr lang="fi-FI" sz="1000" dirty="0" smtClean="0">
                <a:ea typeface="ＭＳ Ｐゴシック" pitchFamily="-80" charset="-128"/>
              </a:endParaRPr>
            </a:p>
            <a:p>
              <a:pPr marL="171450" indent="-171450" algn="ctr">
                <a:buFontTx/>
                <a:buChar char="-"/>
              </a:pPr>
              <a:endParaRPr lang="fi-FI" sz="1000" dirty="0" smtClean="0">
                <a:ea typeface="ＭＳ Ｐゴシック" pitchFamily="-80" charset="-128"/>
              </a:endParaRPr>
            </a:p>
          </p:txBody>
        </p:sp>
      </p:grpSp>
      <p:sp>
        <p:nvSpPr>
          <p:cNvPr id="61" name="Otsikko 1"/>
          <p:cNvSpPr txBox="1">
            <a:spLocks/>
          </p:cNvSpPr>
          <p:nvPr/>
        </p:nvSpPr>
        <p:spPr>
          <a:xfrm>
            <a:off x="406531" y="701824"/>
            <a:ext cx="6480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Organisation</a:t>
            </a:r>
            <a:r>
              <a:rPr lang="en-US" sz="2400" b="1" dirty="0">
                <a:solidFill>
                  <a:schemeClr val="tx2"/>
                </a:solidFill>
              </a:rPr>
              <a:t> of Luovi Vocational College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331889" y="6306699"/>
            <a:ext cx="3600000" cy="166520"/>
          </a:xfrm>
        </p:spPr>
        <p:txBody>
          <a:bodyPr/>
          <a:lstStyle/>
          <a:p>
            <a:r>
              <a:rPr lang="fi-FI" smtClean="0"/>
              <a:t>10/2017</a:t>
            </a:r>
            <a:endParaRPr lang="fi-FI" noProof="0" dirty="0"/>
          </a:p>
        </p:txBody>
      </p:sp>
      <p:sp>
        <p:nvSpPr>
          <p:cNvPr id="55" name="Pyöristetty suorakulmio 54"/>
          <p:cNvSpPr/>
          <p:nvPr/>
        </p:nvSpPr>
        <p:spPr>
          <a:xfrm>
            <a:off x="6490859" y="2619704"/>
            <a:ext cx="1944000" cy="7646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Communication</a:t>
            </a:r>
            <a:r>
              <a:rPr lang="fi-FI" sz="1100" b="1" dirty="0">
                <a:solidFill>
                  <a:schemeClr val="tx1"/>
                </a:solidFill>
              </a:rPr>
              <a:t> and </a:t>
            </a:r>
            <a:r>
              <a:rPr lang="fi-FI" sz="1100" b="1" dirty="0" err="1">
                <a:solidFill>
                  <a:schemeClr val="tx1"/>
                </a:solidFill>
              </a:rPr>
              <a:t>Information</a:t>
            </a:r>
            <a:r>
              <a:rPr lang="fi-FI" sz="1100" b="1" dirty="0">
                <a:solidFill>
                  <a:schemeClr val="tx1"/>
                </a:solidFill>
              </a:rPr>
              <a:t> Services</a:t>
            </a:r>
          </a:p>
          <a:p>
            <a:pPr algn="ctr"/>
            <a:r>
              <a:rPr lang="fi-FI" sz="1100" dirty="0" err="1">
                <a:solidFill>
                  <a:schemeClr val="tx1"/>
                </a:solidFill>
              </a:rPr>
              <a:t>Director</a:t>
            </a:r>
            <a:r>
              <a:rPr lang="fi-FI" sz="1100" dirty="0">
                <a:solidFill>
                  <a:schemeClr val="tx1"/>
                </a:solidFill>
              </a:rPr>
              <a:t> of </a:t>
            </a:r>
            <a:r>
              <a:rPr lang="fi-FI" sz="1100" dirty="0" err="1">
                <a:solidFill>
                  <a:schemeClr val="tx1"/>
                </a:solidFill>
              </a:rPr>
              <a:t>Communications</a:t>
            </a:r>
            <a:r>
              <a:rPr lang="fi-FI" sz="1100" dirty="0">
                <a:solidFill>
                  <a:schemeClr val="tx1"/>
                </a:solidFill>
              </a:rPr>
              <a:t> and </a:t>
            </a:r>
            <a:r>
              <a:rPr lang="fi-FI" sz="1100" dirty="0" err="1">
                <a:solidFill>
                  <a:schemeClr val="tx1"/>
                </a:solidFill>
              </a:rPr>
              <a:t>Information</a:t>
            </a:r>
            <a:r>
              <a:rPr lang="fi-FI" sz="1100" dirty="0">
                <a:solidFill>
                  <a:schemeClr val="tx1"/>
                </a:solidFill>
              </a:rPr>
              <a:t> Services*</a:t>
            </a:r>
          </a:p>
        </p:txBody>
      </p:sp>
      <p:sp>
        <p:nvSpPr>
          <p:cNvPr id="56" name="Pyöristetty suorakulmio 55"/>
          <p:cNvSpPr/>
          <p:nvPr/>
        </p:nvSpPr>
        <p:spPr>
          <a:xfrm>
            <a:off x="6490642" y="5065732"/>
            <a:ext cx="1944589" cy="7646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Human Resources</a:t>
            </a:r>
          </a:p>
          <a:p>
            <a:pPr algn="ctr"/>
            <a:r>
              <a:rPr lang="fi-FI" sz="1100" dirty="0" err="1">
                <a:solidFill>
                  <a:schemeClr val="tx1"/>
                </a:solidFill>
              </a:rPr>
              <a:t>Director</a:t>
            </a:r>
            <a:r>
              <a:rPr lang="fi-FI" sz="1100" dirty="0">
                <a:solidFill>
                  <a:schemeClr val="tx1"/>
                </a:solidFill>
              </a:rPr>
              <a:t> of Human Resources*</a:t>
            </a:r>
          </a:p>
        </p:txBody>
      </p:sp>
      <p:sp>
        <p:nvSpPr>
          <p:cNvPr id="58" name="Pyöristetty suorakulmio 57"/>
          <p:cNvSpPr/>
          <p:nvPr/>
        </p:nvSpPr>
        <p:spPr>
          <a:xfrm>
            <a:off x="6490859" y="3429000"/>
            <a:ext cx="1944000" cy="763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Development</a:t>
            </a:r>
            <a:endParaRPr lang="fi-FI" sz="1100" b="1" dirty="0">
              <a:solidFill>
                <a:schemeClr val="tx1"/>
              </a:solidFill>
            </a:endParaRPr>
          </a:p>
          <a:p>
            <a:pPr algn="ctr"/>
            <a:r>
              <a:rPr lang="fi-FI" sz="1100" dirty="0" err="1">
                <a:solidFill>
                  <a:schemeClr val="tx1"/>
                </a:solidFill>
              </a:rPr>
              <a:t>Director</a:t>
            </a:r>
            <a:r>
              <a:rPr lang="fi-FI" sz="1100" dirty="0">
                <a:solidFill>
                  <a:schemeClr val="tx1"/>
                </a:solidFill>
              </a:rPr>
              <a:t> of </a:t>
            </a:r>
            <a:r>
              <a:rPr lang="fi-FI" sz="1100" dirty="0" err="1">
                <a:solidFill>
                  <a:schemeClr val="tx1"/>
                </a:solidFill>
              </a:rPr>
              <a:t>Development</a:t>
            </a:r>
            <a:r>
              <a:rPr lang="fi-FI" sz="1100" dirty="0">
                <a:solidFill>
                  <a:schemeClr val="tx1"/>
                </a:solidFill>
              </a:rPr>
              <a:t> *</a:t>
            </a:r>
          </a:p>
        </p:txBody>
      </p:sp>
      <p:sp>
        <p:nvSpPr>
          <p:cNvPr id="60" name="Pyöristetty suorakulmio 59"/>
          <p:cNvSpPr/>
          <p:nvPr/>
        </p:nvSpPr>
        <p:spPr>
          <a:xfrm>
            <a:off x="6490859" y="4247263"/>
            <a:ext cx="1944000" cy="763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Finance and </a:t>
            </a:r>
            <a:r>
              <a:rPr lang="fi-FI" sz="1100" b="1" dirty="0" err="1">
                <a:solidFill>
                  <a:schemeClr val="tx1"/>
                </a:solidFill>
              </a:rPr>
              <a:t>Administration</a:t>
            </a:r>
            <a:endParaRPr lang="fi-FI" sz="1100" b="1" dirty="0">
              <a:solidFill>
                <a:schemeClr val="tx1"/>
              </a:solidFill>
            </a:endParaRPr>
          </a:p>
          <a:p>
            <a:pPr algn="ctr"/>
            <a:r>
              <a:rPr lang="fi-FI" sz="1100" dirty="0" err="1">
                <a:solidFill>
                  <a:schemeClr val="tx1"/>
                </a:solidFill>
              </a:rPr>
              <a:t>Director</a:t>
            </a:r>
            <a:r>
              <a:rPr lang="fi-FI" sz="1100" dirty="0">
                <a:solidFill>
                  <a:schemeClr val="tx1"/>
                </a:solidFill>
              </a:rPr>
              <a:t> of Financial and </a:t>
            </a:r>
            <a:r>
              <a:rPr lang="fi-FI" sz="1100" dirty="0" err="1">
                <a:solidFill>
                  <a:schemeClr val="tx1"/>
                </a:solidFill>
              </a:rPr>
              <a:t>Administration</a:t>
            </a:r>
            <a:r>
              <a:rPr lang="fi-FI" sz="11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2530203" y="6280430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* = </a:t>
            </a:r>
            <a:r>
              <a:rPr lang="fi-FI" sz="1200" dirty="0" err="1"/>
              <a:t>Luovi’s</a:t>
            </a:r>
            <a:r>
              <a:rPr lang="fi-FI" sz="1200" dirty="0"/>
              <a:t> </a:t>
            </a:r>
            <a:r>
              <a:rPr lang="fi-FI" sz="1200" dirty="0" err="1"/>
              <a:t>executive</a:t>
            </a:r>
            <a:r>
              <a:rPr lang="fi-FI" sz="1200" dirty="0"/>
              <a:t> </a:t>
            </a:r>
            <a:r>
              <a:rPr lang="fi-FI" sz="1200" dirty="0" err="1"/>
              <a:t>group</a:t>
            </a:r>
            <a:endParaRPr lang="fi-FI" sz="1200" dirty="0"/>
          </a:p>
        </p:txBody>
      </p:sp>
      <p:sp>
        <p:nvSpPr>
          <p:cNvPr id="28" name="Tekstikehys 13"/>
          <p:cNvSpPr txBox="1"/>
          <p:nvPr/>
        </p:nvSpPr>
        <p:spPr>
          <a:xfrm>
            <a:off x="1043608" y="3583137"/>
            <a:ext cx="792088" cy="14927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Alavus</a:t>
            </a:r>
          </a:p>
          <a:p>
            <a:pPr algn="ctr"/>
            <a:r>
              <a:rPr lang="fi-FI" sz="1000" dirty="0" smtClean="0">
                <a:ea typeface="ＭＳ Ｐゴシック" pitchFamily="-80" charset="-128"/>
              </a:rPr>
              <a:t>Kokkola</a:t>
            </a:r>
          </a:p>
          <a:p>
            <a:pPr algn="ctr"/>
            <a:r>
              <a:rPr lang="fi-FI" sz="1000" dirty="0" smtClean="0">
                <a:ea typeface="ＭＳ Ｐゴシック" pitchFamily="-80" charset="-128"/>
              </a:rPr>
              <a:t>Reisjärvi</a:t>
            </a:r>
            <a:br>
              <a:rPr lang="fi-FI" sz="1000" dirty="0" smtClean="0">
                <a:ea typeface="ＭＳ Ｐゴシック" pitchFamily="-80" charset="-128"/>
              </a:rPr>
            </a:br>
            <a:r>
              <a:rPr lang="fi-FI" sz="1000" dirty="0" smtClean="0">
                <a:ea typeface="ＭＳ Ｐゴシック" pitchFamily="-80" charset="-128"/>
              </a:rPr>
              <a:t>Seinäjoki</a:t>
            </a:r>
            <a:br>
              <a:rPr lang="fi-FI" sz="1000" dirty="0" smtClean="0">
                <a:ea typeface="ＭＳ Ｐゴシック" pitchFamily="-80" charset="-128"/>
              </a:rPr>
            </a:br>
            <a:r>
              <a:rPr lang="fi-FI" sz="1000" dirty="0" smtClean="0">
                <a:ea typeface="ＭＳ Ｐゴシック" pitchFamily="-80" charset="-128"/>
              </a:rPr>
              <a:t>Vaasa</a:t>
            </a:r>
            <a:br>
              <a:rPr lang="fi-FI" sz="1000" dirty="0" smtClean="0">
                <a:ea typeface="ＭＳ Ｐゴシック" pitchFamily="-80" charset="-128"/>
              </a:rPr>
            </a:br>
            <a:r>
              <a:rPr lang="fi-FI" sz="1000" dirty="0" smtClean="0">
                <a:ea typeface="ＭＳ Ｐゴシック" pitchFamily="-80" charset="-128"/>
              </a:rPr>
              <a:t>Ylivieska</a:t>
            </a:r>
            <a:endParaRPr lang="fi-FI" sz="1000" dirty="0">
              <a:ea typeface="ＭＳ Ｐゴシック" pitchFamily="-80" charset="-128"/>
            </a:endParaRPr>
          </a:p>
          <a:p>
            <a:pPr algn="ctr"/>
            <a:endParaRPr lang="fi-FI" sz="1000" dirty="0" smtClean="0">
              <a:ea typeface="ＭＳ Ｐゴシック" pitchFamily="-80" charset="-128"/>
            </a:endParaRPr>
          </a:p>
          <a:p>
            <a:pPr algn="ctr"/>
            <a:endParaRPr lang="fi-FI" sz="1000" dirty="0" smtClean="0">
              <a:ea typeface="ＭＳ Ｐゴシック" pitchFamily="-80" charset="-128"/>
            </a:endParaRPr>
          </a:p>
          <a:p>
            <a:pPr algn="ctr"/>
            <a:endParaRPr lang="fi-FI" sz="1000" dirty="0" smtClean="0"/>
          </a:p>
        </p:txBody>
      </p:sp>
      <p:sp>
        <p:nvSpPr>
          <p:cNvPr id="29" name="Tekstikehys 13"/>
          <p:cNvSpPr txBox="1"/>
          <p:nvPr/>
        </p:nvSpPr>
        <p:spPr>
          <a:xfrm>
            <a:off x="4211960" y="3582743"/>
            <a:ext cx="792088" cy="14927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Oulu</a:t>
            </a:r>
          </a:p>
          <a:p>
            <a:pPr algn="ctr"/>
            <a:r>
              <a:rPr lang="fi-FI" sz="1000" dirty="0">
                <a:ea typeface="ＭＳ Ｐゴシック" pitchFamily="-80" charset="-128"/>
              </a:rPr>
              <a:t>Kemi</a:t>
            </a:r>
          </a:p>
          <a:p>
            <a:pPr algn="ctr"/>
            <a:r>
              <a:rPr lang="fi-FI" sz="1000" dirty="0" smtClean="0">
                <a:ea typeface="ＭＳ Ｐゴシック" pitchFamily="-80" charset="-128"/>
              </a:rPr>
              <a:t>Rovaniemi</a:t>
            </a:r>
          </a:p>
          <a:p>
            <a:pPr algn="ctr"/>
            <a:endParaRPr lang="fi-FI" sz="1000" dirty="0">
              <a:ea typeface="ＭＳ Ｐゴシック" pitchFamily="-80" charset="-128"/>
            </a:endParaRPr>
          </a:p>
          <a:p>
            <a:pPr algn="ctr"/>
            <a:endParaRPr lang="fi-FI" sz="1000" dirty="0" smtClean="0">
              <a:ea typeface="ＭＳ Ｐゴシック" pitchFamily="-80" charset="-128"/>
            </a:endParaRPr>
          </a:p>
          <a:p>
            <a:pPr algn="ctr"/>
            <a:endParaRPr lang="fi-FI" sz="1000" dirty="0">
              <a:ea typeface="ＭＳ Ｐゴシック" pitchFamily="-80" charset="-128"/>
            </a:endParaRPr>
          </a:p>
          <a:p>
            <a:pPr algn="ctr"/>
            <a:endParaRPr lang="fi-FI" sz="1000" dirty="0" smtClean="0">
              <a:ea typeface="ＭＳ Ｐゴシック" pitchFamily="-80" charset="-128"/>
            </a:endParaRPr>
          </a:p>
          <a:p>
            <a:pPr algn="ctr"/>
            <a:endParaRPr lang="fi-FI" sz="1000" dirty="0">
              <a:ea typeface="ＭＳ Ｐゴシック" pitchFamily="-80" charset="-128"/>
            </a:endParaRPr>
          </a:p>
          <a:p>
            <a:pPr algn="ctr"/>
            <a:endParaRPr lang="fi-FI" sz="1000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31889" y="6453336"/>
            <a:ext cx="3600000" cy="200834"/>
          </a:xfrm>
        </p:spPr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 dirty="0"/>
          </a:p>
        </p:txBody>
      </p:sp>
      <p:sp>
        <p:nvSpPr>
          <p:cNvPr id="20" name="Tekstikehys 24"/>
          <p:cNvSpPr txBox="1"/>
          <p:nvPr/>
        </p:nvSpPr>
        <p:spPr>
          <a:xfrm>
            <a:off x="1043608" y="5085184"/>
            <a:ext cx="4752528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Student Services</a:t>
            </a:r>
            <a:endParaRPr lang="fi-FI" sz="1100" dirty="0" smtClean="0"/>
          </a:p>
        </p:txBody>
      </p:sp>
      <p:sp>
        <p:nvSpPr>
          <p:cNvPr id="21" name="Tekstikehys 24"/>
          <p:cNvSpPr txBox="1"/>
          <p:nvPr/>
        </p:nvSpPr>
        <p:spPr>
          <a:xfrm>
            <a:off x="1043608" y="5356125"/>
            <a:ext cx="4752528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err="1" smtClean="0"/>
              <a:t>Study</a:t>
            </a:r>
            <a:r>
              <a:rPr lang="fi-FI" sz="1100" b="1" dirty="0" smtClean="0"/>
              <a:t> Services</a:t>
            </a:r>
            <a:endParaRPr lang="fi-FI" sz="1100" dirty="0" smtClean="0"/>
          </a:p>
        </p:txBody>
      </p:sp>
    </p:spTree>
    <p:extLst>
      <p:ext uri="{BB962C8B-B14F-4D97-AF65-F5344CB8AC3E}">
        <p14:creationId xmlns:p14="http://schemas.microsoft.com/office/powerpoint/2010/main" val="14074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International </a:t>
            </a:r>
            <a:r>
              <a:rPr lang="fi-FI" dirty="0" err="1" smtClean="0"/>
              <a:t>cooperation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Luovi </a:t>
            </a:r>
            <a:r>
              <a:rPr lang="fi-FI" dirty="0" err="1"/>
              <a:t>works</a:t>
            </a:r>
            <a:r>
              <a:rPr lang="fi-FI" dirty="0"/>
              <a:t> in an </a:t>
            </a:r>
            <a:r>
              <a:rPr lang="fi-FI" dirty="0" err="1"/>
              <a:t>active</a:t>
            </a:r>
            <a:r>
              <a:rPr lang="fi-FI" dirty="0"/>
              <a:t> and </a:t>
            </a:r>
            <a:r>
              <a:rPr lang="fi-FI" dirty="0" err="1"/>
              <a:t>goal-oriented</a:t>
            </a:r>
            <a:r>
              <a:rPr lang="fi-FI" dirty="0"/>
              <a:t> manner in international </a:t>
            </a:r>
            <a:r>
              <a:rPr lang="fi-FI" dirty="0" err="1"/>
              <a:t>networks</a:t>
            </a:r>
            <a:r>
              <a:rPr lang="fi-FI" dirty="0"/>
              <a:t>:</a:t>
            </a:r>
          </a:p>
          <a:p>
            <a:pPr lvl="1"/>
            <a:r>
              <a:rPr lang="fi-FI" dirty="0" smtClean="0"/>
              <a:t>European </a:t>
            </a:r>
            <a:r>
              <a:rPr lang="fi-FI" dirty="0"/>
              <a:t>Forum for </a:t>
            </a:r>
            <a:r>
              <a:rPr lang="fi-FI" dirty="0" err="1"/>
              <a:t>Vocational</a:t>
            </a:r>
            <a:r>
              <a:rPr lang="fi-FI" dirty="0"/>
              <a:t> and </a:t>
            </a:r>
            <a:r>
              <a:rPr lang="fi-FI" dirty="0" smtClean="0"/>
              <a:t>Technical </a:t>
            </a:r>
            <a:r>
              <a:rPr lang="fi-FI" dirty="0" err="1"/>
              <a:t>Education</a:t>
            </a:r>
            <a:r>
              <a:rPr lang="fi-FI" dirty="0"/>
              <a:t> (EFVET)</a:t>
            </a:r>
          </a:p>
          <a:p>
            <a:pPr lvl="1"/>
            <a:r>
              <a:rPr lang="fi-FI" dirty="0"/>
              <a:t>International </a:t>
            </a:r>
            <a:r>
              <a:rPr lang="fi-FI" dirty="0" err="1"/>
              <a:t>Vocational</a:t>
            </a:r>
            <a:r>
              <a:rPr lang="fi-FI" dirty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Training</a:t>
            </a:r>
            <a:r>
              <a:rPr lang="fi-FI" dirty="0"/>
              <a:t> Association (IVETA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Action for </a:t>
            </a:r>
            <a:r>
              <a:rPr lang="fi-FI" dirty="0" err="1" smtClean="0"/>
              <a:t>Families</a:t>
            </a:r>
            <a:r>
              <a:rPr lang="fi-FI" dirty="0" smtClean="0"/>
              <a:t> and </a:t>
            </a:r>
            <a:r>
              <a:rPr lang="fi-FI" dirty="0" err="1" smtClean="0"/>
              <a:t>Youth</a:t>
            </a:r>
            <a:r>
              <a:rPr lang="fi-FI" dirty="0" smtClean="0"/>
              <a:t> (AFFY)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2266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Luovi </a:t>
            </a:r>
            <a:r>
              <a:rPr lang="fi-FI" dirty="0" err="1"/>
              <a:t>q</a:t>
            </a:r>
            <a:r>
              <a:rPr lang="fi-FI" dirty="0" err="1" smtClean="0"/>
              <a:t>uality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2412852" cy="2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06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Quality</a:t>
            </a:r>
            <a:r>
              <a:rPr lang="fi-FI" dirty="0" smtClean="0"/>
              <a:t> in VET in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Quality Framework for VET in Finland  </a:t>
            </a:r>
          </a:p>
          <a:p>
            <a:pPr lvl="1"/>
            <a:r>
              <a:rPr lang="en-US" sz="1800" dirty="0"/>
              <a:t>VET legislation: act and degree</a:t>
            </a:r>
          </a:p>
          <a:p>
            <a:pPr lvl="1"/>
            <a:r>
              <a:rPr lang="en-US" sz="1800" dirty="0"/>
              <a:t>Education and Research in Finland, </a:t>
            </a:r>
            <a:br>
              <a:rPr lang="en-US" sz="1800" dirty="0"/>
            </a:br>
            <a:r>
              <a:rPr lang="en-US" sz="1800" dirty="0"/>
              <a:t>Development Plan (2011-2016)</a:t>
            </a:r>
          </a:p>
          <a:p>
            <a:pPr lvl="1"/>
            <a:r>
              <a:rPr lang="en-US" sz="1800" dirty="0"/>
              <a:t>National Core Curricula for VET </a:t>
            </a:r>
            <a:r>
              <a:rPr lang="en-US" sz="1800" dirty="0" smtClean="0"/>
              <a:t>study </a:t>
            </a:r>
            <a:r>
              <a:rPr lang="en-US" sz="1800" dirty="0"/>
              <a:t>fields </a:t>
            </a:r>
          </a:p>
          <a:p>
            <a:pPr lvl="1"/>
            <a:r>
              <a:rPr lang="en-US" sz="1800" dirty="0"/>
              <a:t>Quality Management Recommendation </a:t>
            </a:r>
            <a:r>
              <a:rPr lang="en-US" sz="1800" dirty="0" smtClean="0"/>
              <a:t>for </a:t>
            </a:r>
            <a:r>
              <a:rPr lang="en-US" sz="1800" dirty="0"/>
              <a:t>VET </a:t>
            </a:r>
          </a:p>
          <a:p>
            <a:pPr lvl="1"/>
            <a:r>
              <a:rPr lang="en-US" sz="1800" dirty="0"/>
              <a:t>Quality management strategy 2012-2020</a:t>
            </a:r>
          </a:p>
          <a:p>
            <a:pPr lvl="1"/>
            <a:r>
              <a:rPr lang="en-US" sz="1800" dirty="0"/>
              <a:t>National education evaluations with special topics by the Finnish Education and Evaluation Council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67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Luovi </a:t>
            </a:r>
            <a:r>
              <a:rPr lang="fi-FI" dirty="0" err="1" smtClean="0"/>
              <a:t>quality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Luovi’s quality-work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romotes </a:t>
            </a:r>
            <a:r>
              <a:rPr lang="en-US" dirty="0"/>
              <a:t>and verifies homogenous and </a:t>
            </a:r>
            <a:r>
              <a:rPr lang="en-US" dirty="0" smtClean="0"/>
              <a:t>high ‘Luovi quality’</a:t>
            </a:r>
            <a:endParaRPr lang="en-US" dirty="0"/>
          </a:p>
          <a:p>
            <a:pPr lvl="1"/>
            <a:r>
              <a:rPr lang="en-US" dirty="0" smtClean="0"/>
              <a:t>Implements </a:t>
            </a:r>
            <a:r>
              <a:rPr lang="en-US" dirty="0"/>
              <a:t>quality to daily work and  for the work of all staff and students </a:t>
            </a:r>
          </a:p>
          <a:p>
            <a:r>
              <a:rPr lang="en-US" dirty="0"/>
              <a:t>Quality work is based on EQAVET </a:t>
            </a:r>
            <a:r>
              <a:rPr lang="en-US" dirty="0" smtClean="0"/>
              <a:t>framework, EFQM Excellence model and </a:t>
            </a:r>
            <a:r>
              <a:rPr lang="en-US" dirty="0"/>
              <a:t>EQUASS approach </a:t>
            </a:r>
          </a:p>
          <a:p>
            <a:r>
              <a:rPr lang="en-US" dirty="0"/>
              <a:t>Quality guidelines in Luovi are </a:t>
            </a:r>
          </a:p>
          <a:p>
            <a:pPr lvl="1"/>
            <a:r>
              <a:rPr lang="en-US" dirty="0"/>
              <a:t>Quality-work in Luovi </a:t>
            </a:r>
            <a:r>
              <a:rPr lang="en-US" dirty="0" smtClean="0"/>
              <a:t>2016 </a:t>
            </a:r>
            <a:r>
              <a:rPr lang="en-US" dirty="0"/>
              <a:t>- </a:t>
            </a:r>
            <a:r>
              <a:rPr lang="en-US" dirty="0" smtClean="0"/>
              <a:t>2020 (</a:t>
            </a:r>
            <a:r>
              <a:rPr lang="en-US" dirty="0"/>
              <a:t>r</a:t>
            </a:r>
            <a:r>
              <a:rPr lang="en-US" dirty="0" smtClean="0"/>
              <a:t>oad 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Luovi’s process map</a:t>
            </a:r>
          </a:p>
          <a:p>
            <a:pPr lvl="1"/>
            <a:r>
              <a:rPr lang="en-US" dirty="0"/>
              <a:t>Objectives and indicators (Luovi compass)</a:t>
            </a:r>
          </a:p>
          <a:p>
            <a:pPr lvl="1"/>
            <a:r>
              <a:rPr lang="en-US" dirty="0"/>
              <a:t>Evaluation and feedback system and annual plan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660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Outcome</a:t>
            </a:r>
            <a:r>
              <a:rPr lang="fi-FI" dirty="0" smtClean="0"/>
              <a:t> </a:t>
            </a:r>
            <a:r>
              <a:rPr lang="fi-FI" dirty="0" err="1" smtClean="0"/>
              <a:t>measurement</a:t>
            </a:r>
            <a:r>
              <a:rPr lang="fi-FI" dirty="0" smtClean="0"/>
              <a:t> in Luovi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measures for the impact of special needs VET are</a:t>
            </a:r>
          </a:p>
          <a:p>
            <a:pPr lvl="1"/>
            <a:r>
              <a:rPr lang="en-US" dirty="0"/>
              <a:t>Quality of Life (QOLIS)</a:t>
            </a:r>
          </a:p>
          <a:p>
            <a:pPr lvl="1"/>
            <a:r>
              <a:rPr lang="en-US" dirty="0"/>
              <a:t>Placement after </a:t>
            </a:r>
            <a:r>
              <a:rPr lang="en-US" dirty="0" smtClean="0"/>
              <a:t>studies</a:t>
            </a:r>
            <a:endParaRPr lang="en-US" dirty="0"/>
          </a:p>
          <a:p>
            <a:r>
              <a:rPr lang="en-US" dirty="0" smtClean="0"/>
              <a:t>These indicators are developed </a:t>
            </a:r>
            <a:r>
              <a:rPr lang="en-US" dirty="0"/>
              <a:t>with Finnish Special Needs VET providers’ network </a:t>
            </a:r>
            <a:r>
              <a:rPr lang="en-US" dirty="0" smtClean="0"/>
              <a:t>and </a:t>
            </a:r>
            <a:r>
              <a:rPr lang="en-US" dirty="0"/>
              <a:t>QOLIS </a:t>
            </a:r>
            <a:r>
              <a:rPr lang="en-US" dirty="0" smtClean="0"/>
              <a:t>also with European </a:t>
            </a:r>
            <a:r>
              <a:rPr lang="en-US" dirty="0"/>
              <a:t>Platform for Rehabilitation (EPR)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788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2" y="1056791"/>
            <a:ext cx="3602736" cy="360273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4658209"/>
            <a:ext cx="60960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www.luovi.fi</a:t>
            </a:r>
            <a:endParaRPr kumimoji="0" lang="fi-FI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51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Units</a:t>
            </a:r>
            <a:r>
              <a:rPr lang="fi-FI" dirty="0" smtClean="0"/>
              <a:t> and </a:t>
            </a:r>
            <a:r>
              <a:rPr lang="fi-FI" dirty="0" err="1" smtClean="0"/>
              <a:t>Sites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- </a:t>
            </a:r>
            <a:r>
              <a:rPr lang="en-GB" dirty="0"/>
              <a:t>Administration based in Oulu</a:t>
            </a:r>
          </a:p>
          <a:p>
            <a:pPr marL="0" indent="0">
              <a:buFontTx/>
              <a:buChar char="-"/>
            </a:pPr>
            <a:r>
              <a:rPr lang="en-GB" dirty="0"/>
              <a:t> Units: </a:t>
            </a:r>
            <a:r>
              <a:rPr lang="en-GB" dirty="0" err="1"/>
              <a:t>Alavus</a:t>
            </a:r>
            <a:r>
              <a:rPr lang="en-GB" dirty="0"/>
              <a:t>, Helsinki, </a:t>
            </a:r>
            <a:r>
              <a:rPr lang="en-GB" dirty="0" err="1" smtClean="0"/>
              <a:t>Liperi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Muhos</a:t>
            </a:r>
            <a:r>
              <a:rPr lang="en-GB" dirty="0"/>
              <a:t>, </a:t>
            </a:r>
            <a:r>
              <a:rPr lang="en-GB" dirty="0" smtClean="0"/>
              <a:t>Oulu </a:t>
            </a:r>
            <a:r>
              <a:rPr lang="en-GB" dirty="0"/>
              <a:t>and Tampere</a:t>
            </a:r>
          </a:p>
          <a:p>
            <a:pPr marL="0" indent="0">
              <a:buFontTx/>
              <a:buChar char="-"/>
            </a:pPr>
            <a:r>
              <a:rPr lang="en-GB" dirty="0"/>
              <a:t> Sites in </a:t>
            </a:r>
            <a:r>
              <a:rPr lang="en-GB" dirty="0" smtClean="0"/>
              <a:t>18 </a:t>
            </a:r>
            <a:r>
              <a:rPr lang="en-GB" dirty="0"/>
              <a:t>locations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dirty="0" smtClean="0"/>
              <a:t>Luovi </a:t>
            </a:r>
            <a:r>
              <a:rPr lang="fi-FI" noProof="0" dirty="0" err="1" smtClean="0"/>
              <a:t>Vocational</a:t>
            </a:r>
            <a:r>
              <a:rPr lang="fi-FI" noProof="0" dirty="0" smtClean="0"/>
              <a:t> College</a:t>
            </a:r>
            <a:endParaRPr lang="fi-FI" noProof="0" dirty="0"/>
          </a:p>
        </p:txBody>
      </p:sp>
      <p:pic>
        <p:nvPicPr>
          <p:cNvPr id="114" name="Picture 69" descr="kartta_uu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168" y="1268413"/>
            <a:ext cx="312102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70"/>
          <p:cNvSpPr txBox="1">
            <a:spLocks noChangeArrowheads="1"/>
          </p:cNvSpPr>
          <p:nvPr/>
        </p:nvSpPr>
        <p:spPr bwMode="auto">
          <a:xfrm>
            <a:off x="6681818" y="4983163"/>
            <a:ext cx="5229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800" b="1" u="sng" dirty="0">
                <a:ea typeface="ＭＳ Ｐゴシック" pitchFamily="-80" charset="-128"/>
              </a:rPr>
              <a:t>Alavus</a:t>
            </a:r>
          </a:p>
        </p:txBody>
      </p:sp>
      <p:sp>
        <p:nvSpPr>
          <p:cNvPr id="116" name="Oval 71"/>
          <p:cNvSpPr>
            <a:spLocks noChangeArrowheads="1"/>
          </p:cNvSpPr>
          <p:nvPr/>
        </p:nvSpPr>
        <p:spPr bwMode="auto">
          <a:xfrm>
            <a:off x="6661181" y="505618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17" name="Oval 72"/>
          <p:cNvSpPr>
            <a:spLocks noChangeArrowheads="1"/>
          </p:cNvSpPr>
          <p:nvPr/>
        </p:nvSpPr>
        <p:spPr bwMode="auto">
          <a:xfrm>
            <a:off x="6854856" y="5724525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18" name="Oval 73"/>
          <p:cNvSpPr>
            <a:spLocks noChangeArrowheads="1"/>
          </p:cNvSpPr>
          <p:nvPr/>
        </p:nvSpPr>
        <p:spPr bwMode="auto">
          <a:xfrm>
            <a:off x="8050243" y="5199063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19" name="Oval 74"/>
          <p:cNvSpPr>
            <a:spLocks noChangeArrowheads="1"/>
          </p:cNvSpPr>
          <p:nvPr/>
        </p:nvSpPr>
        <p:spPr bwMode="auto">
          <a:xfrm>
            <a:off x="7124928" y="3996272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0" name="Text Box 75"/>
          <p:cNvSpPr txBox="1">
            <a:spLocks noChangeArrowheads="1"/>
          </p:cNvSpPr>
          <p:nvPr/>
        </p:nvSpPr>
        <p:spPr bwMode="auto">
          <a:xfrm>
            <a:off x="6524016" y="3843834"/>
            <a:ext cx="591829" cy="1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800" dirty="0" smtClean="0">
                <a:ea typeface="ＭＳ Ｐゴシック" pitchFamily="-80" charset="-128"/>
              </a:rPr>
              <a:t>Kempele</a:t>
            </a:r>
            <a:endParaRPr lang="fi-FI" sz="800" dirty="0">
              <a:ea typeface="ＭＳ Ｐゴシック" pitchFamily="-80" charset="-128"/>
            </a:endParaRPr>
          </a:p>
        </p:txBody>
      </p:sp>
      <p:sp>
        <p:nvSpPr>
          <p:cNvPr id="121" name="Oval 79"/>
          <p:cNvSpPr>
            <a:spLocks noChangeArrowheads="1"/>
          </p:cNvSpPr>
          <p:nvPr/>
        </p:nvSpPr>
        <p:spPr bwMode="auto">
          <a:xfrm>
            <a:off x="7693056" y="4962525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2" name="Text Box 80"/>
          <p:cNvSpPr txBox="1">
            <a:spLocks noChangeArrowheads="1"/>
          </p:cNvSpPr>
          <p:nvPr/>
        </p:nvSpPr>
        <p:spPr bwMode="auto">
          <a:xfrm>
            <a:off x="7683535" y="4840288"/>
            <a:ext cx="5032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>
                <a:ea typeface="ＭＳ Ｐゴシック" pitchFamily="-80" charset="-128"/>
              </a:rPr>
              <a:t>Kuopio</a:t>
            </a:r>
          </a:p>
        </p:txBody>
      </p:sp>
      <p:sp>
        <p:nvSpPr>
          <p:cNvPr id="123" name="Oval 81"/>
          <p:cNvSpPr>
            <a:spLocks noChangeArrowheads="1"/>
          </p:cNvSpPr>
          <p:nvPr/>
        </p:nvSpPr>
        <p:spPr bwMode="auto">
          <a:xfrm>
            <a:off x="6161118" y="484028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4" name="Oval 82"/>
          <p:cNvSpPr>
            <a:spLocks noChangeArrowheads="1"/>
          </p:cNvSpPr>
          <p:nvPr/>
        </p:nvSpPr>
        <p:spPr bwMode="auto">
          <a:xfrm>
            <a:off x="6450043" y="497998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25" name="Text Box 83"/>
          <p:cNvSpPr txBox="1">
            <a:spLocks noChangeArrowheads="1"/>
          </p:cNvSpPr>
          <p:nvPr/>
        </p:nvSpPr>
        <p:spPr bwMode="auto">
          <a:xfrm>
            <a:off x="5775356" y="4841875"/>
            <a:ext cx="474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800">
                <a:ea typeface="ＭＳ Ｐゴシック" pitchFamily="-80" charset="-128"/>
              </a:rPr>
              <a:t>Vaasa</a:t>
            </a:r>
          </a:p>
        </p:txBody>
      </p:sp>
      <p:sp>
        <p:nvSpPr>
          <p:cNvPr id="126" name="Text Box 84"/>
          <p:cNvSpPr txBox="1">
            <a:spLocks noChangeArrowheads="1"/>
          </p:cNvSpPr>
          <p:nvPr/>
        </p:nvSpPr>
        <p:spPr bwMode="auto">
          <a:xfrm>
            <a:off x="6043633" y="5072075"/>
            <a:ext cx="5984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>
                <a:ea typeface="ＭＳ Ｐゴシック" pitchFamily="-80" charset="-128"/>
              </a:rPr>
              <a:t>Seinäjoki</a:t>
            </a:r>
          </a:p>
        </p:txBody>
      </p:sp>
      <p:sp>
        <p:nvSpPr>
          <p:cNvPr id="129" name="Text Box 87"/>
          <p:cNvSpPr txBox="1">
            <a:spLocks noChangeArrowheads="1"/>
          </p:cNvSpPr>
          <p:nvPr/>
        </p:nvSpPr>
        <p:spPr bwMode="auto">
          <a:xfrm>
            <a:off x="7689881" y="5127625"/>
            <a:ext cx="465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b="1" u="sng" dirty="0">
                <a:ea typeface="ＭＳ Ｐゴシック" pitchFamily="-80" charset="-128"/>
              </a:rPr>
              <a:t>Liperi</a:t>
            </a:r>
          </a:p>
        </p:txBody>
      </p:sp>
      <p:sp>
        <p:nvSpPr>
          <p:cNvPr id="130" name="Text Box 88"/>
          <p:cNvSpPr txBox="1">
            <a:spLocks noChangeArrowheads="1"/>
          </p:cNvSpPr>
          <p:nvPr/>
        </p:nvSpPr>
        <p:spPr bwMode="auto">
          <a:xfrm>
            <a:off x="6521481" y="46958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i-FI" sz="800">
              <a:ea typeface="ＭＳ Ｐゴシック" pitchFamily="-80" charset="-128"/>
            </a:endParaRPr>
          </a:p>
        </p:txBody>
      </p:sp>
      <p:sp>
        <p:nvSpPr>
          <p:cNvPr id="131" name="Oval 89"/>
          <p:cNvSpPr>
            <a:spLocks noChangeArrowheads="1"/>
          </p:cNvSpPr>
          <p:nvPr/>
        </p:nvSpPr>
        <p:spPr bwMode="auto">
          <a:xfrm>
            <a:off x="6661181" y="454818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32" name="Text Box 90"/>
          <p:cNvSpPr txBox="1">
            <a:spLocks noChangeArrowheads="1"/>
          </p:cNvSpPr>
          <p:nvPr/>
        </p:nvSpPr>
        <p:spPr bwMode="auto">
          <a:xfrm>
            <a:off x="6186509" y="4357694"/>
            <a:ext cx="5476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>
                <a:ea typeface="ＭＳ Ｐゴシック" pitchFamily="-80" charset="-128"/>
              </a:rPr>
              <a:t>Kokkola</a:t>
            </a:r>
          </a:p>
        </p:txBody>
      </p:sp>
      <p:sp>
        <p:nvSpPr>
          <p:cNvPr id="133" name="Oval 91"/>
          <p:cNvSpPr>
            <a:spLocks noChangeArrowheads="1"/>
          </p:cNvSpPr>
          <p:nvPr/>
        </p:nvSpPr>
        <p:spPr bwMode="auto">
          <a:xfrm>
            <a:off x="6157943" y="5700713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34" name="Text Box 92"/>
          <p:cNvSpPr txBox="1">
            <a:spLocks noChangeArrowheads="1"/>
          </p:cNvSpPr>
          <p:nvPr/>
        </p:nvSpPr>
        <p:spPr bwMode="auto">
          <a:xfrm>
            <a:off x="5961093" y="5786455"/>
            <a:ext cx="3674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 smtClean="0">
                <a:ea typeface="ＭＳ Ｐゴシック" pitchFamily="-80" charset="-128"/>
              </a:rPr>
              <a:t>Pori</a:t>
            </a:r>
            <a:endParaRPr lang="fi-FI" sz="800" dirty="0">
              <a:ea typeface="ＭＳ Ｐゴシック" pitchFamily="-80" charset="-128"/>
            </a:endParaRPr>
          </a:p>
        </p:txBody>
      </p:sp>
      <p:sp>
        <p:nvSpPr>
          <p:cNvPr id="135" name="Oval 93"/>
          <p:cNvSpPr>
            <a:spLocks noChangeArrowheads="1"/>
          </p:cNvSpPr>
          <p:nvPr/>
        </p:nvSpPr>
        <p:spPr bwMode="auto">
          <a:xfrm>
            <a:off x="7745443" y="4259263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37" name="Oval 96"/>
          <p:cNvSpPr>
            <a:spLocks noChangeArrowheads="1"/>
          </p:cNvSpPr>
          <p:nvPr/>
        </p:nvSpPr>
        <p:spPr bwMode="auto">
          <a:xfrm>
            <a:off x="7242206" y="3324225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38" name="Text Box 97"/>
          <p:cNvSpPr txBox="1">
            <a:spLocks noChangeArrowheads="1"/>
          </p:cNvSpPr>
          <p:nvPr/>
        </p:nvSpPr>
        <p:spPr bwMode="auto">
          <a:xfrm>
            <a:off x="7761318" y="4191000"/>
            <a:ext cx="525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>
                <a:ea typeface="ＭＳ Ｐゴシック" pitchFamily="-80" charset="-128"/>
              </a:rPr>
              <a:t>Kajaani</a:t>
            </a:r>
          </a:p>
        </p:txBody>
      </p:sp>
      <p:sp>
        <p:nvSpPr>
          <p:cNvPr id="140" name="Text Box 100"/>
          <p:cNvSpPr txBox="1">
            <a:spLocks noChangeArrowheads="1"/>
          </p:cNvSpPr>
          <p:nvPr/>
        </p:nvSpPr>
        <p:spPr bwMode="auto">
          <a:xfrm>
            <a:off x="7018368" y="3113088"/>
            <a:ext cx="665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>
                <a:ea typeface="ＭＳ Ｐゴシック" pitchFamily="-80" charset="-128"/>
              </a:rPr>
              <a:t>Rovaniemi</a:t>
            </a:r>
          </a:p>
        </p:txBody>
      </p:sp>
      <p:sp>
        <p:nvSpPr>
          <p:cNvPr id="141" name="Text Box 101"/>
          <p:cNvSpPr txBox="1">
            <a:spLocks noChangeArrowheads="1"/>
          </p:cNvSpPr>
          <p:nvPr/>
        </p:nvSpPr>
        <p:spPr bwMode="auto">
          <a:xfrm>
            <a:off x="6450043" y="3978275"/>
            <a:ext cx="56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 smtClean="0">
                <a:ea typeface="ＭＳ Ｐゴシック" pitchFamily="-80" charset="-128"/>
              </a:rPr>
              <a:t>Lumijoki</a:t>
            </a:r>
            <a:endParaRPr lang="fi-FI" sz="800" dirty="0">
              <a:ea typeface="ＭＳ Ｐゴシック" pitchFamily="-80" charset="-128"/>
            </a:endParaRPr>
          </a:p>
        </p:txBody>
      </p:sp>
      <p:sp>
        <p:nvSpPr>
          <p:cNvPr id="142" name="Oval 102"/>
          <p:cNvSpPr>
            <a:spLocks noChangeArrowheads="1"/>
          </p:cNvSpPr>
          <p:nvPr/>
        </p:nvSpPr>
        <p:spPr bwMode="auto">
          <a:xfrm>
            <a:off x="6948264" y="407288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43" name="Oval 104"/>
          <p:cNvSpPr>
            <a:spLocks noChangeArrowheads="1"/>
          </p:cNvSpPr>
          <p:nvPr/>
        </p:nvSpPr>
        <p:spPr bwMode="auto">
          <a:xfrm>
            <a:off x="7104093" y="390048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44" name="Oval 105"/>
          <p:cNvSpPr>
            <a:spLocks noChangeArrowheads="1"/>
          </p:cNvSpPr>
          <p:nvPr/>
        </p:nvSpPr>
        <p:spPr bwMode="auto">
          <a:xfrm>
            <a:off x="7251731" y="4043363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45" name="Oval 106"/>
          <p:cNvSpPr>
            <a:spLocks noChangeArrowheads="1"/>
          </p:cNvSpPr>
          <p:nvPr/>
        </p:nvSpPr>
        <p:spPr bwMode="auto">
          <a:xfrm>
            <a:off x="7035831" y="4043363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46" name="Oval 107"/>
          <p:cNvSpPr>
            <a:spLocks noChangeArrowheads="1"/>
          </p:cNvSpPr>
          <p:nvPr/>
        </p:nvSpPr>
        <p:spPr bwMode="auto">
          <a:xfrm>
            <a:off x="7035831" y="6348413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47" name="Text Box 108"/>
          <p:cNvSpPr txBox="1">
            <a:spLocks noChangeArrowheads="1"/>
          </p:cNvSpPr>
          <p:nvPr/>
        </p:nvSpPr>
        <p:spPr bwMode="auto">
          <a:xfrm>
            <a:off x="7139018" y="3832225"/>
            <a:ext cx="4187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b="1" u="sng" dirty="0">
                <a:ea typeface="ＭＳ Ｐゴシック" pitchFamily="-80" charset="-128"/>
              </a:rPr>
              <a:t>Oulu</a:t>
            </a:r>
          </a:p>
        </p:txBody>
      </p:sp>
      <p:sp>
        <p:nvSpPr>
          <p:cNvPr id="148" name="Text Box 109"/>
          <p:cNvSpPr txBox="1">
            <a:spLocks noChangeArrowheads="1"/>
          </p:cNvSpPr>
          <p:nvPr/>
        </p:nvSpPr>
        <p:spPr bwMode="auto">
          <a:xfrm>
            <a:off x="6891368" y="4119563"/>
            <a:ext cx="5741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b="1" dirty="0">
                <a:ea typeface="ＭＳ Ｐゴシック" pitchFamily="-80" charset="-128"/>
              </a:rPr>
              <a:t>Liminka</a:t>
            </a:r>
          </a:p>
        </p:txBody>
      </p:sp>
      <p:sp>
        <p:nvSpPr>
          <p:cNvPr id="149" name="Text Box 110"/>
          <p:cNvSpPr txBox="1">
            <a:spLocks noChangeArrowheads="1"/>
          </p:cNvSpPr>
          <p:nvPr/>
        </p:nvSpPr>
        <p:spPr bwMode="auto">
          <a:xfrm>
            <a:off x="7323168" y="3978275"/>
            <a:ext cx="5148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b="1" u="sng" dirty="0">
                <a:ea typeface="ＭＳ Ｐゴシック" pitchFamily="-80" charset="-128"/>
              </a:rPr>
              <a:t>Muhos</a:t>
            </a:r>
          </a:p>
        </p:txBody>
      </p:sp>
      <p:sp>
        <p:nvSpPr>
          <p:cNvPr id="150" name="Text Box 111"/>
          <p:cNvSpPr txBox="1">
            <a:spLocks noChangeArrowheads="1"/>
          </p:cNvSpPr>
          <p:nvPr/>
        </p:nvSpPr>
        <p:spPr bwMode="auto">
          <a:xfrm>
            <a:off x="6819931" y="5562600"/>
            <a:ext cx="6142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b="1" u="sng" dirty="0">
                <a:ea typeface="ＭＳ Ｐゴシック" pitchFamily="-80" charset="-128"/>
              </a:rPr>
              <a:t>Tampere</a:t>
            </a:r>
          </a:p>
        </p:txBody>
      </p:sp>
      <p:sp>
        <p:nvSpPr>
          <p:cNvPr id="151" name="Text Box 113"/>
          <p:cNvSpPr txBox="1">
            <a:spLocks noChangeArrowheads="1"/>
          </p:cNvSpPr>
          <p:nvPr/>
        </p:nvSpPr>
        <p:spPr bwMode="auto">
          <a:xfrm>
            <a:off x="6753256" y="6143644"/>
            <a:ext cx="5806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b="1" u="sng" dirty="0">
                <a:ea typeface="ＭＳ Ｐゴシック" pitchFamily="-80" charset="-128"/>
              </a:rPr>
              <a:t>Helsinki</a:t>
            </a:r>
          </a:p>
        </p:txBody>
      </p:sp>
      <p:sp>
        <p:nvSpPr>
          <p:cNvPr id="152" name="Oval 115"/>
          <p:cNvSpPr>
            <a:spLocks noChangeArrowheads="1"/>
          </p:cNvSpPr>
          <p:nvPr/>
        </p:nvSpPr>
        <p:spPr bwMode="auto">
          <a:xfrm>
            <a:off x="7905781" y="404653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3" name="Text Box 116"/>
          <p:cNvSpPr txBox="1">
            <a:spLocks noChangeArrowheads="1"/>
          </p:cNvSpPr>
          <p:nvPr/>
        </p:nvSpPr>
        <p:spPr bwMode="auto">
          <a:xfrm>
            <a:off x="7761318" y="3905250"/>
            <a:ext cx="7953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>
                <a:ea typeface="ＭＳ Ｐゴシック" pitchFamily="-80" charset="-128"/>
              </a:rPr>
              <a:t>Suomussalmi</a:t>
            </a:r>
          </a:p>
        </p:txBody>
      </p:sp>
      <p:sp>
        <p:nvSpPr>
          <p:cNvPr id="154" name="Oval 117"/>
          <p:cNvSpPr>
            <a:spLocks noChangeArrowheads="1"/>
          </p:cNvSpPr>
          <p:nvPr/>
        </p:nvSpPr>
        <p:spPr bwMode="auto">
          <a:xfrm>
            <a:off x="7113618" y="46228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5" name="Text Box 118"/>
          <p:cNvSpPr txBox="1">
            <a:spLocks noChangeArrowheads="1"/>
          </p:cNvSpPr>
          <p:nvPr/>
        </p:nvSpPr>
        <p:spPr bwMode="auto">
          <a:xfrm>
            <a:off x="6986364" y="4653136"/>
            <a:ext cx="5730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800" dirty="0">
                <a:ea typeface="ＭＳ Ｐゴシック" pitchFamily="-80" charset="-128"/>
              </a:rPr>
              <a:t>Reisjärvi</a:t>
            </a:r>
          </a:p>
        </p:txBody>
      </p:sp>
      <p:sp>
        <p:nvSpPr>
          <p:cNvPr id="156" name="Oval 119"/>
          <p:cNvSpPr>
            <a:spLocks noChangeArrowheads="1"/>
          </p:cNvSpPr>
          <p:nvPr/>
        </p:nvSpPr>
        <p:spPr bwMode="auto">
          <a:xfrm>
            <a:off x="7761318" y="6067444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7" name="Text Box 120"/>
          <p:cNvSpPr txBox="1">
            <a:spLocks noChangeArrowheads="1"/>
          </p:cNvSpPr>
          <p:nvPr/>
        </p:nvSpPr>
        <p:spPr bwMode="auto">
          <a:xfrm>
            <a:off x="7740352" y="6095008"/>
            <a:ext cx="8175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800" dirty="0">
                <a:ea typeface="ＭＳ Ｐゴシック" pitchFamily="-80" charset="-128"/>
              </a:rPr>
              <a:t>Lappeenranta</a:t>
            </a:r>
          </a:p>
        </p:txBody>
      </p:sp>
      <p:sp>
        <p:nvSpPr>
          <p:cNvPr id="158" name="Oval 123"/>
          <p:cNvSpPr>
            <a:spLocks noChangeArrowheads="1"/>
          </p:cNvSpPr>
          <p:nvPr/>
        </p:nvSpPr>
        <p:spPr bwMode="auto">
          <a:xfrm>
            <a:off x="7042181" y="361473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59" name="Text Box 124"/>
          <p:cNvSpPr txBox="1">
            <a:spLocks noChangeArrowheads="1"/>
          </p:cNvSpPr>
          <p:nvPr/>
        </p:nvSpPr>
        <p:spPr bwMode="auto">
          <a:xfrm>
            <a:off x="7042181" y="3543300"/>
            <a:ext cx="415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>
                <a:ea typeface="ＭＳ Ｐゴシック" pitchFamily="-80" charset="-128"/>
              </a:rPr>
              <a:t>Kemi</a:t>
            </a:r>
          </a:p>
        </p:txBody>
      </p:sp>
      <p:sp>
        <p:nvSpPr>
          <p:cNvPr id="160" name="Text Box 90"/>
          <p:cNvSpPr txBox="1">
            <a:spLocks noChangeArrowheads="1"/>
          </p:cNvSpPr>
          <p:nvPr/>
        </p:nvSpPr>
        <p:spPr bwMode="auto">
          <a:xfrm>
            <a:off x="6459028" y="4077072"/>
            <a:ext cx="489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 smtClean="0">
                <a:ea typeface="ＭＳ Ｐゴシック" pitchFamily="-80" charset="-128"/>
              </a:rPr>
              <a:t>Raahe</a:t>
            </a:r>
            <a:endParaRPr lang="fi-FI" sz="800" dirty="0">
              <a:ea typeface="ＭＳ Ｐゴシック" pitchFamily="-80" charset="-128"/>
            </a:endParaRPr>
          </a:p>
        </p:txBody>
      </p:sp>
      <p:sp>
        <p:nvSpPr>
          <p:cNvPr id="161" name="Oval 96"/>
          <p:cNvSpPr>
            <a:spLocks noChangeArrowheads="1"/>
          </p:cNvSpPr>
          <p:nvPr/>
        </p:nvSpPr>
        <p:spPr bwMode="auto">
          <a:xfrm>
            <a:off x="6876256" y="414908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2" name="Text Box 66"/>
          <p:cNvSpPr txBox="1">
            <a:spLocks noChangeArrowheads="1"/>
          </p:cNvSpPr>
          <p:nvPr/>
        </p:nvSpPr>
        <p:spPr bwMode="auto">
          <a:xfrm>
            <a:off x="7740352" y="5733256"/>
            <a:ext cx="4764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800" dirty="0" smtClean="0">
                <a:ea typeface="ＭＳ Ｐゴシック" pitchFamily="-80" charset="-128"/>
              </a:rPr>
              <a:t>Imatra</a:t>
            </a:r>
            <a:endParaRPr lang="fi-FI" sz="800" dirty="0">
              <a:ea typeface="ＭＳ Ｐゴシック" pitchFamily="-80" charset="-128"/>
            </a:endParaRPr>
          </a:p>
        </p:txBody>
      </p:sp>
      <p:sp>
        <p:nvSpPr>
          <p:cNvPr id="163" name="Oval 89"/>
          <p:cNvSpPr>
            <a:spLocks noChangeArrowheads="1"/>
          </p:cNvSpPr>
          <p:nvPr/>
        </p:nvSpPr>
        <p:spPr bwMode="auto">
          <a:xfrm>
            <a:off x="7884377" y="5924568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4" name="Oval 117"/>
          <p:cNvSpPr>
            <a:spLocks noChangeArrowheads="1"/>
          </p:cNvSpPr>
          <p:nvPr/>
        </p:nvSpPr>
        <p:spPr bwMode="auto">
          <a:xfrm>
            <a:off x="6962837" y="4357694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5" name="Text Box 118"/>
          <p:cNvSpPr txBox="1">
            <a:spLocks noChangeArrowheads="1"/>
          </p:cNvSpPr>
          <p:nvPr/>
        </p:nvSpPr>
        <p:spPr bwMode="auto">
          <a:xfrm>
            <a:off x="6985193" y="4288072"/>
            <a:ext cx="59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800" dirty="0" smtClean="0">
                <a:ea typeface="ＭＳ Ｐゴシック" pitchFamily="-80" charset="-128"/>
              </a:rPr>
              <a:t>Ylivieska</a:t>
            </a:r>
            <a:endParaRPr lang="fi-FI" sz="800" dirty="0">
              <a:ea typeface="ＭＳ Ｐゴシック" pitchFamily="-80" charset="-128"/>
            </a:endParaRPr>
          </a:p>
        </p:txBody>
      </p:sp>
      <p:sp>
        <p:nvSpPr>
          <p:cNvPr id="54" name="Text Box 80"/>
          <p:cNvSpPr txBox="1">
            <a:spLocks noChangeArrowheads="1"/>
          </p:cNvSpPr>
          <p:nvPr/>
        </p:nvSpPr>
        <p:spPr bwMode="auto">
          <a:xfrm>
            <a:off x="8101210" y="5014888"/>
            <a:ext cx="5757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 smtClean="0">
                <a:ea typeface="ＭＳ Ｐゴシック" pitchFamily="-80" charset="-128"/>
              </a:rPr>
              <a:t>Joensuu</a:t>
            </a:r>
            <a:endParaRPr lang="fi-FI" sz="800" dirty="0">
              <a:ea typeface="ＭＳ Ｐゴシック" pitchFamily="-80" charset="-128"/>
            </a:endParaRPr>
          </a:p>
        </p:txBody>
      </p:sp>
      <p:sp>
        <p:nvSpPr>
          <p:cNvPr id="55" name="Oval 107"/>
          <p:cNvSpPr>
            <a:spLocks noChangeArrowheads="1"/>
          </p:cNvSpPr>
          <p:nvPr/>
        </p:nvSpPr>
        <p:spPr bwMode="auto">
          <a:xfrm>
            <a:off x="8100392" y="5085184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5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Our</a:t>
            </a:r>
            <a:r>
              <a:rPr lang="fi-FI" dirty="0" smtClean="0"/>
              <a:t> mission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2112206"/>
            <a:ext cx="6840000" cy="396000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To </a:t>
            </a:r>
            <a:r>
              <a:rPr lang="fi-FI" sz="2400" dirty="0" err="1" smtClean="0"/>
              <a:t>provide</a:t>
            </a:r>
            <a:r>
              <a:rPr lang="fi-FI" sz="2400" dirty="0" smtClean="0"/>
              <a:t> </a:t>
            </a:r>
            <a:r>
              <a:rPr lang="fi-FI" sz="2400" dirty="0" err="1" smtClean="0"/>
              <a:t>our</a:t>
            </a:r>
            <a:r>
              <a:rPr lang="fi-FI" sz="2400" dirty="0" smtClean="0"/>
              <a:t> </a:t>
            </a:r>
            <a:r>
              <a:rPr lang="fi-FI" sz="2400" dirty="0" err="1" smtClean="0"/>
              <a:t>students</a:t>
            </a:r>
            <a:r>
              <a:rPr lang="fi-FI" sz="2400" dirty="0" smtClean="0"/>
              <a:t> </a:t>
            </a:r>
            <a:r>
              <a:rPr lang="fi-FI" sz="2400" dirty="0" err="1" smtClean="0"/>
              <a:t>routes</a:t>
            </a:r>
            <a:r>
              <a:rPr lang="fi-FI" sz="2400" dirty="0" smtClean="0"/>
              <a:t> to </a:t>
            </a:r>
            <a:r>
              <a:rPr lang="fi-FI" sz="2400" dirty="0" err="1" smtClean="0"/>
              <a:t>employment</a:t>
            </a:r>
            <a:r>
              <a:rPr lang="fi-FI" sz="2400" dirty="0" smtClean="0"/>
              <a:t> </a:t>
            </a:r>
            <a:br>
              <a:rPr lang="fi-FI" sz="2400" dirty="0" smtClean="0"/>
            </a:br>
            <a:r>
              <a:rPr lang="fi-FI" sz="2400" dirty="0" smtClean="0"/>
              <a:t>and </a:t>
            </a:r>
            <a:r>
              <a:rPr lang="fi-FI" sz="2400" dirty="0" err="1" smtClean="0"/>
              <a:t>good</a:t>
            </a:r>
            <a:r>
              <a:rPr lang="fi-FI" sz="2400" dirty="0" smtClean="0"/>
              <a:t> life.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4" y="1556792"/>
            <a:ext cx="6070796" cy="607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Our</a:t>
            </a:r>
            <a:r>
              <a:rPr lang="fi-FI" dirty="0" smtClean="0"/>
              <a:t> vision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2112206"/>
            <a:ext cx="6840000" cy="396000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To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best</a:t>
            </a:r>
            <a:r>
              <a:rPr lang="fi-FI" sz="2400" dirty="0" smtClean="0"/>
              <a:t> </a:t>
            </a:r>
            <a:r>
              <a:rPr lang="fi-FI" sz="2400" dirty="0" err="1" smtClean="0"/>
              <a:t>place</a:t>
            </a:r>
            <a:r>
              <a:rPr lang="fi-FI" sz="2400" dirty="0" smtClean="0"/>
              <a:t> in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world</a:t>
            </a:r>
            <a:r>
              <a:rPr lang="fi-FI" sz="2400" dirty="0" smtClean="0"/>
              <a:t> of </a:t>
            </a:r>
            <a:br>
              <a:rPr lang="fi-FI" sz="2400" dirty="0" smtClean="0"/>
            </a:br>
            <a:r>
              <a:rPr lang="fi-FI" sz="2400" dirty="0" err="1" smtClean="0"/>
              <a:t>diverse</a:t>
            </a:r>
            <a:r>
              <a:rPr lang="fi-FI" sz="2400" dirty="0" smtClean="0"/>
              <a:t> </a:t>
            </a:r>
            <a:r>
              <a:rPr lang="fi-FI" sz="2400" dirty="0" err="1" smtClean="0"/>
              <a:t>people</a:t>
            </a:r>
            <a:r>
              <a:rPr lang="fi-FI" sz="2400" dirty="0" smtClean="0"/>
              <a:t> and </a:t>
            </a:r>
            <a:r>
              <a:rPr lang="fi-FI" sz="2400" dirty="0" err="1" smtClean="0"/>
              <a:t>competence</a:t>
            </a:r>
            <a:r>
              <a:rPr lang="fi-FI" sz="2400" dirty="0" smtClean="0"/>
              <a:t>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00" y="1226226"/>
            <a:ext cx="5492705" cy="54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values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8662" y="2071678"/>
            <a:ext cx="6840000" cy="3960000"/>
          </a:xfrm>
        </p:spPr>
        <p:txBody>
          <a:bodyPr/>
          <a:lstStyle/>
          <a:p>
            <a:pPr marL="0" indent="0"/>
            <a:r>
              <a:rPr lang="fi-FI" sz="2400" dirty="0" smtClean="0"/>
              <a:t> </a:t>
            </a:r>
            <a:r>
              <a:rPr lang="fi-FI" sz="2400" b="1" dirty="0" smtClean="0">
                <a:solidFill>
                  <a:srgbClr val="C40C30"/>
                </a:solidFill>
              </a:rPr>
              <a:t>L</a:t>
            </a:r>
            <a:r>
              <a:rPr lang="fi-FI" sz="2400" dirty="0" smtClean="0"/>
              <a:t>uovuus / </a:t>
            </a:r>
            <a:r>
              <a:rPr lang="fi-FI" sz="2400" dirty="0" err="1" smtClean="0"/>
              <a:t>Creativity</a:t>
            </a:r>
            <a:endParaRPr lang="fi-FI" sz="2400" dirty="0" smtClean="0"/>
          </a:p>
          <a:p>
            <a:pPr marL="0" indent="0"/>
            <a:r>
              <a:rPr lang="fi-FI" sz="2400" dirty="0" smtClean="0"/>
              <a:t> </a:t>
            </a:r>
            <a:r>
              <a:rPr lang="fi-FI" sz="2400" b="1" dirty="0" err="1" smtClean="0">
                <a:solidFill>
                  <a:srgbClr val="C40C30"/>
                </a:solidFill>
              </a:rPr>
              <a:t>U</a:t>
            </a:r>
            <a:r>
              <a:rPr lang="fi-FI" sz="2400" dirty="0" err="1" smtClean="0"/>
              <a:t>udistajuus</a:t>
            </a:r>
            <a:r>
              <a:rPr lang="fi-FI" sz="2400" dirty="0" smtClean="0"/>
              <a:t> / Innovation</a:t>
            </a:r>
          </a:p>
          <a:p>
            <a:pPr marL="0" indent="0"/>
            <a:r>
              <a:rPr lang="fi-FI" sz="2400" dirty="0" smtClean="0"/>
              <a:t> </a:t>
            </a:r>
            <a:r>
              <a:rPr lang="fi-FI" sz="2400" b="1" dirty="0" smtClean="0">
                <a:solidFill>
                  <a:srgbClr val="C40C30"/>
                </a:solidFill>
              </a:rPr>
              <a:t>O</a:t>
            </a:r>
            <a:r>
              <a:rPr lang="fi-FI" sz="2400" dirty="0" smtClean="0"/>
              <a:t>saaminen / </a:t>
            </a:r>
            <a:r>
              <a:rPr lang="fi-FI" sz="2400" dirty="0" err="1" smtClean="0"/>
              <a:t>Competence</a:t>
            </a:r>
            <a:endParaRPr lang="fi-FI" sz="2400" dirty="0" smtClean="0"/>
          </a:p>
          <a:p>
            <a:pPr marL="0" indent="0"/>
            <a:r>
              <a:rPr lang="fi-FI" sz="2400" dirty="0" smtClean="0"/>
              <a:t> </a:t>
            </a:r>
            <a:r>
              <a:rPr lang="fi-FI" sz="2400" b="1" dirty="0" smtClean="0">
                <a:solidFill>
                  <a:srgbClr val="C40C30"/>
                </a:solidFill>
              </a:rPr>
              <a:t>V</a:t>
            </a:r>
            <a:r>
              <a:rPr lang="fi-FI" sz="2400" dirty="0" smtClean="0"/>
              <a:t>älittäminen / </a:t>
            </a:r>
            <a:r>
              <a:rPr lang="fi-FI" sz="2400" dirty="0" err="1" smtClean="0"/>
              <a:t>Caring</a:t>
            </a:r>
            <a:endParaRPr lang="fi-FI" sz="2400" dirty="0" smtClean="0"/>
          </a:p>
          <a:p>
            <a:pPr marL="0" indent="0"/>
            <a:r>
              <a:rPr lang="fi-FI" sz="2400" dirty="0" smtClean="0"/>
              <a:t> </a:t>
            </a:r>
            <a:r>
              <a:rPr lang="fi-FI" sz="2400" b="1" dirty="0" smtClean="0">
                <a:solidFill>
                  <a:srgbClr val="C40C30"/>
                </a:solidFill>
              </a:rPr>
              <a:t>I</a:t>
            </a:r>
            <a:r>
              <a:rPr lang="fi-FI" sz="2400" dirty="0" smtClean="0"/>
              <a:t>lo / </a:t>
            </a:r>
            <a:r>
              <a:rPr lang="fi-FI" sz="2400" dirty="0" err="1" smtClean="0"/>
              <a:t>Joy</a:t>
            </a:r>
            <a:endParaRPr lang="fi-FI" sz="24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5" r="1914"/>
          <a:stretch/>
        </p:blipFill>
        <p:spPr>
          <a:xfrm>
            <a:off x="5220072" y="1412776"/>
            <a:ext cx="3299623" cy="41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Luovi’s</a:t>
            </a:r>
            <a:r>
              <a:rPr lang="fi-FI" dirty="0" smtClean="0"/>
              <a:t> </a:t>
            </a:r>
            <a:r>
              <a:rPr lang="fi-FI" dirty="0" err="1" smtClean="0"/>
              <a:t>financing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1836000"/>
            <a:ext cx="6840000" cy="2457096"/>
          </a:xfrm>
        </p:spPr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smtClean="0"/>
              <a:t>55,9 </a:t>
            </a:r>
            <a:r>
              <a:rPr lang="fi-FI" dirty="0"/>
              <a:t>m€ (</a:t>
            </a:r>
            <a:r>
              <a:rPr lang="fi-FI" dirty="0" smtClean="0"/>
              <a:t>2016) </a:t>
            </a:r>
          </a:p>
          <a:p>
            <a:r>
              <a:rPr lang="fi-FI" dirty="0" err="1" smtClean="0"/>
              <a:t>Financing</a:t>
            </a:r>
            <a:r>
              <a:rPr lang="fi-FI" dirty="0" smtClean="0"/>
              <a:t> </a:t>
            </a:r>
            <a:r>
              <a:rPr lang="fi-FI" dirty="0" err="1" smtClean="0"/>
              <a:t>comes</a:t>
            </a:r>
            <a:r>
              <a:rPr lang="fi-FI" dirty="0" smtClean="0"/>
              <a:t> </a:t>
            </a:r>
            <a:r>
              <a:rPr lang="fi-FI" dirty="0" err="1"/>
              <a:t>mainly</a:t>
            </a:r>
            <a:r>
              <a:rPr lang="fi-FI" dirty="0"/>
              <a:t> as </a:t>
            </a:r>
            <a:r>
              <a:rPr lang="fi-FI" dirty="0" smtClean="0"/>
              <a:t>a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/>
              <a:t>subsidy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Ministry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r>
              <a:rPr lang="fi-FI" dirty="0"/>
              <a:t> and Training</a:t>
            </a:r>
          </a:p>
          <a:p>
            <a:r>
              <a:rPr lang="fi-FI" dirty="0" err="1" smtClean="0"/>
              <a:t>Financing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initial</a:t>
            </a:r>
            <a:r>
              <a:rPr lang="fi-FI" dirty="0"/>
              <a:t> </a:t>
            </a:r>
            <a:r>
              <a:rPr lang="fi-FI" dirty="0" err="1"/>
              <a:t>vocational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and </a:t>
            </a:r>
            <a:r>
              <a:rPr lang="fi-FI" dirty="0" err="1"/>
              <a:t>training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is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/>
              <a:t>places</a:t>
            </a:r>
            <a:r>
              <a:rPr lang="fi-FI" dirty="0"/>
              <a:t> and </a:t>
            </a: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classification</a:t>
            </a:r>
            <a:r>
              <a:rPr lang="fi-FI" dirty="0"/>
              <a:t> IVET</a:t>
            </a:r>
          </a:p>
          <a:p>
            <a:r>
              <a:rPr lang="fi-FI" dirty="0" err="1" smtClean="0"/>
              <a:t>Financing</a:t>
            </a:r>
            <a:r>
              <a:rPr lang="fi-FI" dirty="0" smtClean="0"/>
              <a:t> of </a:t>
            </a:r>
            <a:r>
              <a:rPr lang="fi-FI" dirty="0" err="1" smtClean="0"/>
              <a:t>continuing</a:t>
            </a:r>
            <a:r>
              <a:rPr lang="fi-FI" dirty="0" smtClean="0"/>
              <a:t> </a:t>
            </a:r>
            <a:r>
              <a:rPr lang="fi-FI" dirty="0" err="1"/>
              <a:t>vocational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training</a:t>
            </a:r>
            <a:r>
              <a:rPr lang="fi-FI" dirty="0" smtClean="0"/>
              <a:t> CVET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34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Luovi’s</a:t>
            </a:r>
            <a:r>
              <a:rPr lang="fi-FI" dirty="0" smtClean="0"/>
              <a:t> </a:t>
            </a:r>
            <a:r>
              <a:rPr lang="fi-FI" dirty="0" err="1" smtClean="0"/>
              <a:t>staff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1836000"/>
            <a:ext cx="6840000" cy="944928"/>
          </a:xfrm>
        </p:spPr>
        <p:txBody>
          <a:bodyPr/>
          <a:lstStyle/>
          <a:p>
            <a:r>
              <a:rPr lang="en-US" dirty="0"/>
              <a:t>Luovi employs </a:t>
            </a:r>
            <a:r>
              <a:rPr lang="en-US" dirty="0" smtClean="0"/>
              <a:t>around 700 experts</a:t>
            </a:r>
            <a:endParaRPr lang="en-US" dirty="0"/>
          </a:p>
          <a:p>
            <a:r>
              <a:rPr lang="en-US" dirty="0" smtClean="0"/>
              <a:t>82 % </a:t>
            </a:r>
            <a:r>
              <a:rPr lang="en-US" dirty="0"/>
              <a:t>of </a:t>
            </a:r>
            <a:r>
              <a:rPr lang="en-US" dirty="0" smtClean="0"/>
              <a:t>staff </a:t>
            </a:r>
            <a:r>
              <a:rPr lang="en-US" dirty="0"/>
              <a:t>work within teaching and student services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10/2017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noProof="0" smtClean="0"/>
              <a:t>Luovi Vocational College</a:t>
            </a:r>
            <a:endParaRPr lang="fi-FI" noProof="0"/>
          </a:p>
        </p:txBody>
      </p:sp>
      <p:graphicFrame>
        <p:nvGraphicFramePr>
          <p:cNvPr id="10" name="Kaavi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250220"/>
              </p:ext>
            </p:extLst>
          </p:nvPr>
        </p:nvGraphicFramePr>
        <p:xfrm>
          <a:off x="3491880" y="6741368"/>
          <a:ext cx="6087104" cy="312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isällön paikkamerkki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49849"/>
              </p:ext>
            </p:extLst>
          </p:nvPr>
        </p:nvGraphicFramePr>
        <p:xfrm>
          <a:off x="1079731" y="2890006"/>
          <a:ext cx="6840537" cy="332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3707904" y="5857527"/>
            <a:ext cx="9718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dirty="0" err="1" smtClean="0">
                <a:latin typeface="Calibri" panose="020F0502020204030204" pitchFamily="34" charset="0"/>
              </a:rPr>
              <a:t>Female</a:t>
            </a:r>
            <a:r>
              <a:rPr lang="fi-FI" sz="1200" dirty="0" smtClean="0">
                <a:latin typeface="Calibri" panose="020F0502020204030204" pitchFamily="34" charset="0"/>
              </a:rPr>
              <a:t> 68 %</a:t>
            </a:r>
            <a:endParaRPr lang="fi-FI" sz="1200" dirty="0">
              <a:latin typeface="Calibri" panose="020F050202020403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788024" y="5850745"/>
            <a:ext cx="9718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</a:rPr>
              <a:t>M</a:t>
            </a:r>
            <a:r>
              <a:rPr lang="fi-FI" sz="1200" dirty="0" smtClean="0">
                <a:latin typeface="Calibri" panose="020F0502020204030204" pitchFamily="34" charset="0"/>
              </a:rPr>
              <a:t>ale 32 %</a:t>
            </a:r>
            <a:endParaRPr lang="fi-FI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ovi-pp-malli-eng">
  <a:themeElements>
    <a:clrScheme name="Luovi_värit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CA1836"/>
      </a:accent1>
      <a:accent2>
        <a:srgbClr val="CAAE84"/>
      </a:accent2>
      <a:accent3>
        <a:srgbClr val="383838"/>
      </a:accent3>
      <a:accent4>
        <a:srgbClr val="DDDBD5"/>
      </a:accent4>
      <a:accent5>
        <a:srgbClr val="757575"/>
      </a:accent5>
      <a:accent6>
        <a:srgbClr val="76A1AA"/>
      </a:accent6>
      <a:hlink>
        <a:srgbClr val="0033CC"/>
      </a:hlink>
      <a:folHlink>
        <a:srgbClr val="C2788F"/>
      </a:folHlink>
    </a:clrScheme>
    <a:fontScheme name="Luovi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601021-61bf-4052-a150-0c77d9d3e294">
      <Value>12</Value>
      <Value>54</Value>
      <Value>82</Value>
    </TaxCatchAll>
    <Asiakirjan_x0020_pvm xmlns="0d601021-61bf-4052-a150-0c77d9d3e294">2014-07-31T21:00:00+00:00</Asiakirjan_x0020_pvm>
    <TaxKeywordTaxHTField xmlns="0d601021-61bf-4052-a150-0c77d9d3e2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Esittelymateriaali</TermName>
          <TermId xmlns="http://schemas.microsoft.com/office/infopath/2007/PartnerControls">cfbcc8cb-fdb0-4718-9750-5cd1d4c9a503</TermId>
        </TermInfo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082171a7-bbfc-487a-b1d0-7bf8569861b7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2112253a-b3f9-4985-b710-bf1a8795e5aa</TermId>
        </TermInfo>
      </Terms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uovi Esitys (englanti)" ma:contentTypeID="0x010100938AC722AC56D74D97C67245E13AED8200FEBCCA84F3FE964C84EC482C0DC7BEC2" ma:contentTypeVersion="10" ma:contentTypeDescription="Luo vaakamallinen PowerPoint-esitys englanniksi" ma:contentTypeScope="" ma:versionID="9272bf9f2b4e53391747a2db0d0bbaa6">
  <xsd:schema xmlns:xsd="http://www.w3.org/2001/XMLSchema" xmlns:xs="http://www.w3.org/2001/XMLSchema" xmlns:p="http://schemas.microsoft.com/office/2006/metadata/properties" xmlns:ns2="0d601021-61bf-4052-a150-0c77d9d3e294" targetNamespace="http://schemas.microsoft.com/office/2006/metadata/properties" ma:root="true" ma:fieldsID="0d1b69039fb81aabd49b1f1f1ea23b70" ns2:_="">
    <xsd:import namespace="0d601021-61bf-4052-a150-0c77d9d3e294"/>
    <xsd:element name="properties">
      <xsd:complexType>
        <xsd:sequence>
          <xsd:element name="documentManagement">
            <xsd:complexType>
              <xsd:all>
                <xsd:element ref="ns2:Asiakirjan_x0020_pvm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01021-61bf-4052-a150-0c77d9d3e294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8" ma:displayName="Asiakirjan pvm" ma:default="[today]" ma:format="DateOnly" ma:internalName="Asiakirjan_x0020_pvm">
      <xsd:simpleType>
        <xsd:restriction base="dms:DateTime"/>
      </xsd:simpleType>
    </xsd:element>
    <xsd:element name="TaxKeywordTaxHTField" ma:index="9" nillable="true" ma:taxonomy="true" ma:internalName="TaxKeywordTaxHTField" ma:taxonomyFieldName="TaxKeyword" ma:displayName="Yrityksen avainsanat" ma:fieldId="{23f27201-bee3-471e-b2e7-b64fd8b7ca38}" ma:taxonomyMulti="true" ma:sspId="485376c0-c249-46f4-9fba-8611563aa4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Luokituksen Kaikki-sarake" ma:hidden="true" ma:list="{295721d6-dd98-49c1-8a42-4e3fe43bdd1f}" ma:internalName="TaxCatchAll" ma:showField="CatchAllData" ma:web="0d601021-61bf-4052-a150-0c77d9d3e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Luokituksen Kaikki-sarake1" ma:hidden="true" ma:list="{295721d6-dd98-49c1-8a42-4e3fe43bdd1f}" ma:internalName="TaxCatchAllLabel" ma:readOnly="true" ma:showField="CatchAllDataLabel" ma:web="0d601021-61bf-4052-a150-0c77d9d3e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BF1FD-9F82-4DB6-9BB0-D3D5033CA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02ECB-887D-4EE1-B0C1-71C48E9753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d601021-61bf-4052-a150-0c77d9d3e29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461246-78E3-415C-B2F0-A6DBE47DC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601021-61bf-4052-a150-0c77d9d3e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Luovi-pp-malli-eng</Template>
  <TotalTime>488</TotalTime>
  <Words>1284</Words>
  <Application>Microsoft Office PowerPoint</Application>
  <PresentationFormat>Näytössä katseltava diaesitys (4:3)</PresentationFormat>
  <Paragraphs>351</Paragraphs>
  <Slides>35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39" baseType="lpstr">
      <vt:lpstr>ＭＳ Ｐゴシック</vt:lpstr>
      <vt:lpstr>Arial</vt:lpstr>
      <vt:lpstr>Calibri</vt:lpstr>
      <vt:lpstr>Luovi-pp-malli-eng</vt:lpstr>
      <vt:lpstr>Luovi Vocational College </vt:lpstr>
      <vt:lpstr>Luovi in figures</vt:lpstr>
      <vt:lpstr>PowerPoint-esitys</vt:lpstr>
      <vt:lpstr>Units and Sites</vt:lpstr>
      <vt:lpstr>Our mission</vt:lpstr>
      <vt:lpstr>Our vision</vt:lpstr>
      <vt:lpstr>Our values</vt:lpstr>
      <vt:lpstr>Luovi’s financing</vt:lpstr>
      <vt:lpstr>Luovi’s staff</vt:lpstr>
      <vt:lpstr>The Education System in Finland</vt:lpstr>
      <vt:lpstr>Initial VET in Luovi</vt:lpstr>
      <vt:lpstr>Students at Luovi</vt:lpstr>
      <vt:lpstr>PowerPoint-esitys</vt:lpstr>
      <vt:lpstr>Studying at Luovi</vt:lpstr>
      <vt:lpstr>Preparatory training</vt:lpstr>
      <vt:lpstr>Vocational qualifications</vt:lpstr>
      <vt:lpstr>Initial VET study fields</vt:lpstr>
      <vt:lpstr>Student welfare services</vt:lpstr>
      <vt:lpstr>PowerPoint-esitys</vt:lpstr>
      <vt:lpstr>Placement after completing studies (September – October 2015)</vt:lpstr>
      <vt:lpstr>Continuing VET in Luovi</vt:lpstr>
      <vt:lpstr>Continuing VET in Luovi</vt:lpstr>
      <vt:lpstr>Students in Continuing VET</vt:lpstr>
      <vt:lpstr>Luovi’s Expert Services</vt:lpstr>
      <vt:lpstr>Luovi as a Special needs VET expertise provider</vt:lpstr>
      <vt:lpstr>Training, consultation and  supervision of work</vt:lpstr>
      <vt:lpstr>Research reports and teaching materials</vt:lpstr>
      <vt:lpstr>International cooperation</vt:lpstr>
      <vt:lpstr>International cooperation</vt:lpstr>
      <vt:lpstr>International cooperation</vt:lpstr>
      <vt:lpstr>Luovi quality</vt:lpstr>
      <vt:lpstr>Quality in VET in Finland</vt:lpstr>
      <vt:lpstr>Luovi quality</vt:lpstr>
      <vt:lpstr>Outcome measurement in Luovi</vt:lpstr>
      <vt:lpstr>PowerPoint-esitys</vt:lpstr>
    </vt:vector>
  </TitlesOfParts>
  <Company>Ammattiopisto Luovi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Luovi Vocational College</dc:title>
  <dc:creator>Susanna Kangas</dc:creator>
  <cp:keywords>viestintä; Esittelymateriaali; PowerPoint</cp:keywords>
  <cp:lastModifiedBy>Tiina Mikkola</cp:lastModifiedBy>
  <cp:revision>76</cp:revision>
  <dcterms:created xsi:type="dcterms:W3CDTF">2013-04-11T06:46:48Z</dcterms:created>
  <dcterms:modified xsi:type="dcterms:W3CDTF">2017-11-27T07:31:57Z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54;#Esittelymateriaali|cfbcc8cb-fdb0-4718-9750-5cd1d4c9a503;#12;#viestintä|082171a7-bbfc-487a-b1d0-7bf8569861b7;#82;#PowerPoint|2112253a-b3f9-4985-b710-bf1a8795e5aa</vt:lpwstr>
  </property>
  <property fmtid="{D5CDD505-2E9C-101B-9397-08002B2CF9AE}" pid="3" name="Asiakirjatyyppi">
    <vt:lpwstr>Esitys</vt:lpwstr>
  </property>
  <property fmtid="{D5CDD505-2E9C-101B-9397-08002B2CF9AE}" pid="4" name="DLCPolicyLabelValue">
    <vt:lpwstr>1.0</vt:lpwstr>
  </property>
  <property fmtid="{D5CDD505-2E9C-101B-9397-08002B2CF9AE}" pid="5" name="ContentTypeId">
    <vt:lpwstr>0x010100938AC722AC56D74D97C67245E13AED8200FEBCCA84F3FE964C84EC482C0DC7BEC2</vt:lpwstr>
  </property>
  <property fmtid="{D5CDD505-2E9C-101B-9397-08002B2CF9AE}" pid="6" name="Julkisuusluokka">
    <vt:lpwstr>Julkinen</vt:lpwstr>
  </property>
</Properties>
</file>