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Poppins Bold" panose="020B0604020202020204" charset="-18"/>
      <p:regular r:id="rId12"/>
    </p:embeddedFont>
    <p:embeddedFont>
      <p:font typeface="Anonymous Pro" panose="020B0604020202020204" charset="0"/>
      <p:regular r:id="rId13"/>
      <p:bold r:id="rId14"/>
      <p:italic r:id="rId15"/>
      <p:boldItalic r:id="rId16"/>
    </p:embeddedFont>
    <p:embeddedFont>
      <p:font typeface="Lora" panose="020B0604020202020204" charset="-18"/>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41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teaching.berkeley.edu/active-learning-strategies" TargetMode="External"/><Relationship Id="rId5"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250400" y="-2066679"/>
            <a:ext cx="5747466" cy="4971558"/>
          </a:xfrm>
          <a:prstGeom prst="rect">
            <a:avLst/>
          </a:prstGeom>
        </p:spPr>
      </p:pic>
      <p:pic>
        <p:nvPicPr>
          <p:cNvPr id="3" name="Picture 3"/>
          <p:cNvPicPr>
            <a:picLocks noChangeAspect="1"/>
          </p:cNvPicPr>
          <p:nvPr/>
        </p:nvPicPr>
        <p:blipFill>
          <a:blip r:embed="rId3"/>
          <a:srcRect/>
          <a:stretch>
            <a:fillRect/>
          </a:stretch>
        </p:blipFill>
        <p:spPr>
          <a:xfrm rot="-511962">
            <a:off x="-2510745" y="-4308011"/>
            <a:ext cx="7078890" cy="6724946"/>
          </a:xfrm>
          <a:prstGeom prst="rect">
            <a:avLst/>
          </a:prstGeom>
        </p:spPr>
      </p:pic>
      <p:pic>
        <p:nvPicPr>
          <p:cNvPr id="4" name="Picture 4"/>
          <p:cNvPicPr>
            <a:picLocks noChangeAspect="1"/>
          </p:cNvPicPr>
          <p:nvPr/>
        </p:nvPicPr>
        <p:blipFill>
          <a:blip r:embed="rId4"/>
          <a:srcRect/>
          <a:stretch>
            <a:fillRect/>
          </a:stretch>
        </p:blipFill>
        <p:spPr>
          <a:xfrm rot="3070677">
            <a:off x="14520330" y="8931073"/>
            <a:ext cx="9193586" cy="2620172"/>
          </a:xfrm>
          <a:prstGeom prst="rect">
            <a:avLst/>
          </a:prstGeom>
        </p:spPr>
      </p:pic>
      <p:pic>
        <p:nvPicPr>
          <p:cNvPr id="5" name="Picture 5"/>
          <p:cNvPicPr>
            <a:picLocks noChangeAspect="1"/>
          </p:cNvPicPr>
          <p:nvPr/>
        </p:nvPicPr>
        <p:blipFill>
          <a:blip r:embed="rId5"/>
          <a:srcRect/>
          <a:stretch>
            <a:fillRect/>
          </a:stretch>
        </p:blipFill>
        <p:spPr>
          <a:xfrm>
            <a:off x="16170946" y="3491837"/>
            <a:ext cx="5388172" cy="5118763"/>
          </a:xfrm>
          <a:prstGeom prst="rect">
            <a:avLst/>
          </a:prstGeom>
        </p:spPr>
      </p:pic>
      <p:pic>
        <p:nvPicPr>
          <p:cNvPr id="6" name="Picture 6"/>
          <p:cNvPicPr>
            <a:picLocks noChangeAspect="1"/>
          </p:cNvPicPr>
          <p:nvPr/>
        </p:nvPicPr>
        <p:blipFill>
          <a:blip r:embed="rId6"/>
          <a:srcRect/>
          <a:stretch>
            <a:fillRect/>
          </a:stretch>
        </p:blipFill>
        <p:spPr>
          <a:xfrm>
            <a:off x="11899855" y="7702140"/>
            <a:ext cx="5511845" cy="5456727"/>
          </a:xfrm>
          <a:prstGeom prst="rect">
            <a:avLst/>
          </a:prstGeom>
        </p:spPr>
      </p:pic>
      <p:sp>
        <p:nvSpPr>
          <p:cNvPr id="7" name="TextBox 7"/>
          <p:cNvSpPr txBox="1"/>
          <p:nvPr/>
        </p:nvSpPr>
        <p:spPr>
          <a:xfrm>
            <a:off x="1028700" y="7692615"/>
            <a:ext cx="10190866" cy="594425"/>
          </a:xfrm>
          <a:prstGeom prst="rect">
            <a:avLst/>
          </a:prstGeom>
        </p:spPr>
        <p:txBody>
          <a:bodyPr lIns="0" tIns="0" rIns="0" bIns="0" rtlCol="0" anchor="t">
            <a:spAutoFit/>
          </a:bodyPr>
          <a:lstStyle/>
          <a:p>
            <a:pPr algn="l">
              <a:lnSpc>
                <a:spcPts val="4840"/>
              </a:lnSpc>
            </a:pPr>
            <a:r>
              <a:rPr lang="en-US" sz="4000" spc="400">
                <a:solidFill>
                  <a:srgbClr val="FFFFFF"/>
                </a:solidFill>
                <a:latin typeface="Anonymous Pro"/>
              </a:rPr>
              <a:t>PRESENTED BY EMILIA KUCZERA</a:t>
            </a:r>
          </a:p>
        </p:txBody>
      </p:sp>
      <p:sp>
        <p:nvSpPr>
          <p:cNvPr id="8" name="TextBox 8"/>
          <p:cNvSpPr txBox="1"/>
          <p:nvPr/>
        </p:nvSpPr>
        <p:spPr>
          <a:xfrm>
            <a:off x="1028700" y="3205750"/>
            <a:ext cx="12395182" cy="3510374"/>
          </a:xfrm>
          <a:prstGeom prst="rect">
            <a:avLst/>
          </a:prstGeom>
        </p:spPr>
        <p:txBody>
          <a:bodyPr lIns="0" tIns="0" rIns="0" bIns="0" rtlCol="0" anchor="t">
            <a:spAutoFit/>
          </a:bodyPr>
          <a:lstStyle/>
          <a:p>
            <a:pPr algn="l">
              <a:lnSpc>
                <a:spcPts val="13955"/>
              </a:lnSpc>
            </a:pPr>
            <a:r>
              <a:rPr lang="en-US" sz="11533">
                <a:solidFill>
                  <a:srgbClr val="FFFFFF"/>
                </a:solidFill>
                <a:latin typeface="Poppins Bold"/>
              </a:rPr>
              <a:t>Learning strategies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4297"/>
        </a:solidFill>
        <a:effectLst/>
      </p:bgPr>
    </p:bg>
    <p:spTree>
      <p:nvGrpSpPr>
        <p:cNvPr id="1" name=""/>
        <p:cNvGrpSpPr/>
        <p:nvPr/>
      </p:nvGrpSpPr>
      <p:grpSpPr>
        <a:xfrm>
          <a:off x="0" y="0"/>
          <a:ext cx="0" cy="0"/>
          <a:chOff x="0" y="0"/>
          <a:chExt cx="0" cy="0"/>
        </a:xfrm>
      </p:grpSpPr>
      <p:grpSp>
        <p:nvGrpSpPr>
          <p:cNvPr id="2" name="Group 2"/>
          <p:cNvGrpSpPr/>
          <p:nvPr/>
        </p:nvGrpSpPr>
        <p:grpSpPr>
          <a:xfrm>
            <a:off x="964837" y="1412411"/>
            <a:ext cx="16294463" cy="5814329"/>
            <a:chOff x="0" y="0"/>
            <a:chExt cx="21725951" cy="7752438"/>
          </a:xfrm>
        </p:grpSpPr>
        <p:sp>
          <p:nvSpPr>
            <p:cNvPr id="3" name="TextBox 3"/>
            <p:cNvSpPr txBox="1"/>
            <p:nvPr/>
          </p:nvSpPr>
          <p:spPr>
            <a:xfrm>
              <a:off x="0" y="1841009"/>
              <a:ext cx="21725951" cy="4451944"/>
            </a:xfrm>
            <a:prstGeom prst="rect">
              <a:avLst/>
            </a:prstGeom>
          </p:spPr>
          <p:txBody>
            <a:bodyPr lIns="0" tIns="0" rIns="0" bIns="0" rtlCol="0" anchor="t">
              <a:spAutoFit/>
            </a:bodyPr>
            <a:lstStyle/>
            <a:p>
              <a:pPr algn="ctr">
                <a:lnSpc>
                  <a:spcPts val="13495"/>
                </a:lnSpc>
              </a:pPr>
              <a:r>
                <a:rPr lang="en-US" sz="11246" spc="337" dirty="0">
                  <a:solidFill>
                    <a:srgbClr val="000000"/>
                  </a:solidFill>
                  <a:latin typeface="Poppins Bold"/>
                </a:rPr>
                <a:t>THANK YOU FOR ATTENTION</a:t>
              </a:r>
            </a:p>
          </p:txBody>
        </p:sp>
        <p:sp>
          <p:nvSpPr>
            <p:cNvPr id="4" name="TextBox 4"/>
            <p:cNvSpPr txBox="1"/>
            <p:nvPr/>
          </p:nvSpPr>
          <p:spPr>
            <a:xfrm>
              <a:off x="0" y="-9525"/>
              <a:ext cx="17562482" cy="1042317"/>
            </a:xfrm>
            <a:prstGeom prst="rect">
              <a:avLst/>
            </a:prstGeom>
          </p:spPr>
          <p:txBody>
            <a:bodyPr lIns="0" tIns="0" rIns="0" bIns="0" rtlCol="0" anchor="t">
              <a:spAutoFit/>
            </a:bodyPr>
            <a:lstStyle/>
            <a:p>
              <a:pPr algn="l">
                <a:lnSpc>
                  <a:spcPts val="6378"/>
                </a:lnSpc>
              </a:pPr>
              <a:endParaRPr/>
            </a:p>
          </p:txBody>
        </p:sp>
        <p:sp>
          <p:nvSpPr>
            <p:cNvPr id="5" name="TextBox 5"/>
            <p:cNvSpPr txBox="1"/>
            <p:nvPr/>
          </p:nvSpPr>
          <p:spPr>
            <a:xfrm>
              <a:off x="0" y="6925707"/>
              <a:ext cx="17065547" cy="826731"/>
            </a:xfrm>
            <a:prstGeom prst="rect">
              <a:avLst/>
            </a:prstGeom>
          </p:spPr>
          <p:txBody>
            <a:bodyPr lIns="0" tIns="0" rIns="0" bIns="0" rtlCol="0" anchor="t">
              <a:spAutoFit/>
            </a:bodyPr>
            <a:lstStyle/>
            <a:p>
              <a:pPr algn="l">
                <a:lnSpc>
                  <a:spcPts val="5412"/>
                </a:lnSpc>
              </a:pPr>
              <a:endParaRPr/>
            </a:p>
          </p:txBody>
        </p:sp>
      </p:grpSp>
      <p:pic>
        <p:nvPicPr>
          <p:cNvPr id="6" name="Picture 6"/>
          <p:cNvPicPr>
            <a:picLocks noChangeAspect="1"/>
          </p:cNvPicPr>
          <p:nvPr/>
        </p:nvPicPr>
        <p:blipFill>
          <a:blip r:embed="rId2"/>
          <a:srcRect/>
          <a:stretch>
            <a:fillRect/>
          </a:stretch>
        </p:blipFill>
        <p:spPr>
          <a:xfrm rot="915811">
            <a:off x="1754336" y="8521354"/>
            <a:ext cx="8950269" cy="4385632"/>
          </a:xfrm>
          <a:prstGeom prst="rect">
            <a:avLst/>
          </a:prstGeom>
        </p:spPr>
      </p:pic>
      <p:pic>
        <p:nvPicPr>
          <p:cNvPr id="7" name="Picture 7"/>
          <p:cNvPicPr>
            <a:picLocks noChangeAspect="1"/>
          </p:cNvPicPr>
          <p:nvPr/>
        </p:nvPicPr>
        <p:blipFill>
          <a:blip r:embed="rId3"/>
          <a:srcRect/>
          <a:stretch>
            <a:fillRect/>
          </a:stretch>
        </p:blipFill>
        <p:spPr>
          <a:xfrm rot="-880760">
            <a:off x="-1606736" y="8116908"/>
            <a:ext cx="7803697" cy="7413512"/>
          </a:xfrm>
          <a:prstGeom prst="rect">
            <a:avLst/>
          </a:prstGeom>
        </p:spPr>
      </p:pic>
      <p:pic>
        <p:nvPicPr>
          <p:cNvPr id="8" name="Picture 8"/>
          <p:cNvPicPr>
            <a:picLocks noChangeAspect="1"/>
          </p:cNvPicPr>
          <p:nvPr/>
        </p:nvPicPr>
        <p:blipFill>
          <a:blip r:embed="rId4"/>
          <a:srcRect/>
          <a:stretch>
            <a:fillRect/>
          </a:stretch>
        </p:blipFill>
        <p:spPr>
          <a:xfrm>
            <a:off x="15270638" y="4319575"/>
            <a:ext cx="6264667" cy="6202020"/>
          </a:xfrm>
          <a:prstGeom prst="rect">
            <a:avLst/>
          </a:prstGeom>
        </p:spPr>
      </p:pic>
      <p:pic>
        <p:nvPicPr>
          <p:cNvPr id="9" name="Picture 9"/>
          <p:cNvPicPr>
            <a:picLocks noChangeAspect="1"/>
          </p:cNvPicPr>
          <p:nvPr/>
        </p:nvPicPr>
        <p:blipFill>
          <a:blip r:embed="rId5"/>
          <a:srcRect/>
          <a:stretch>
            <a:fillRect/>
          </a:stretch>
        </p:blipFill>
        <p:spPr>
          <a:xfrm rot="-1042175">
            <a:off x="11808753" y="7570014"/>
            <a:ext cx="6923770" cy="2838746"/>
          </a:xfrm>
          <a:prstGeom prst="rect">
            <a:avLst/>
          </a:prstGeom>
        </p:spPr>
      </p:pic>
      <p:sp>
        <p:nvSpPr>
          <p:cNvPr id="10" name="pole tekstowe 9"/>
          <p:cNvSpPr txBox="1"/>
          <p:nvPr/>
        </p:nvSpPr>
        <p:spPr>
          <a:xfrm>
            <a:off x="2594345" y="8489816"/>
            <a:ext cx="11387855" cy="2123658"/>
          </a:xfrm>
          <a:prstGeom prst="rect">
            <a:avLst/>
          </a:prstGeom>
          <a:noFill/>
        </p:spPr>
        <p:txBody>
          <a:bodyPr wrap="square" rtlCol="0">
            <a:spAutoFit/>
          </a:bodyPr>
          <a:lstStyle/>
          <a:p>
            <a:r>
              <a:rPr lang="pl-PL" sz="3200" dirty="0" err="1" smtClean="0"/>
              <a:t>Sources</a:t>
            </a:r>
            <a:r>
              <a:rPr lang="pl-PL" sz="3200" dirty="0" smtClean="0"/>
              <a:t>:</a:t>
            </a:r>
          </a:p>
          <a:p>
            <a:r>
              <a:rPr lang="pl-PL" sz="3200" dirty="0" smtClean="0">
                <a:hlinkClick r:id="rId6"/>
              </a:rPr>
              <a:t>https</a:t>
            </a:r>
            <a:r>
              <a:rPr lang="pl-PL" sz="3200" dirty="0">
                <a:hlinkClick r:id="rId6"/>
              </a:rPr>
              <a:t>://</a:t>
            </a:r>
            <a:r>
              <a:rPr lang="pl-PL" sz="3200" dirty="0" smtClean="0">
                <a:hlinkClick r:id="rId6"/>
              </a:rPr>
              <a:t>teaching.berkeley.edu/active-learning-strategies</a:t>
            </a:r>
            <a:endParaRPr lang="pl-PL" sz="3200" dirty="0" smtClean="0"/>
          </a:p>
          <a:p>
            <a:r>
              <a:rPr lang="pl-PL" sz="3200" dirty="0"/>
              <a:t>https://www.cultofpedagogy.com/learning-strategies/</a:t>
            </a:r>
            <a:endParaRPr lang="pl-PL" sz="3200" dirty="0" smtClean="0"/>
          </a:p>
          <a:p>
            <a:endParaRPr lang="pl-PL"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4297"/>
        </a:solidFill>
        <a:effectLst/>
      </p:bgPr>
    </p:bg>
    <p:spTree>
      <p:nvGrpSpPr>
        <p:cNvPr id="1" name=""/>
        <p:cNvGrpSpPr/>
        <p:nvPr/>
      </p:nvGrpSpPr>
      <p:grpSpPr>
        <a:xfrm>
          <a:off x="0" y="0"/>
          <a:ext cx="0" cy="0"/>
          <a:chOff x="0" y="0"/>
          <a:chExt cx="0" cy="0"/>
        </a:xfrm>
      </p:grpSpPr>
      <p:sp>
        <p:nvSpPr>
          <p:cNvPr id="2" name="TextBox 2"/>
          <p:cNvSpPr txBox="1"/>
          <p:nvPr/>
        </p:nvSpPr>
        <p:spPr>
          <a:xfrm>
            <a:off x="1652484" y="2705100"/>
            <a:ext cx="12880194" cy="6261978"/>
          </a:xfrm>
          <a:prstGeom prst="rect">
            <a:avLst/>
          </a:prstGeom>
        </p:spPr>
        <p:txBody>
          <a:bodyPr lIns="0" tIns="0" rIns="0" bIns="0" rtlCol="0" anchor="t">
            <a:spAutoFit/>
          </a:bodyPr>
          <a:lstStyle/>
          <a:p>
            <a:pPr algn="l">
              <a:lnSpc>
                <a:spcPts val="5760"/>
              </a:lnSpc>
            </a:pPr>
            <a:r>
              <a:rPr lang="en-US" sz="4800">
                <a:solidFill>
                  <a:srgbClr val="000000"/>
                </a:solidFill>
                <a:latin typeface="Poppins Bold"/>
              </a:rPr>
              <a:t>During our lives we learn all the time not only at school. But it is preparation for exams that often gives students sleepless nights and causes nervousness. Fortunately, there are multiple ways to manage with strenuous learning by heart which enable us getting dreamy grades and being proud of ourselves.</a:t>
            </a:r>
          </a:p>
        </p:txBody>
      </p:sp>
      <p:pic>
        <p:nvPicPr>
          <p:cNvPr id="3" name="Picture 3"/>
          <p:cNvPicPr>
            <a:picLocks noChangeAspect="1"/>
          </p:cNvPicPr>
          <p:nvPr/>
        </p:nvPicPr>
        <p:blipFill>
          <a:blip r:embed="rId2"/>
          <a:srcRect/>
          <a:stretch>
            <a:fillRect/>
          </a:stretch>
        </p:blipFill>
        <p:spPr>
          <a:xfrm>
            <a:off x="14914350" y="4852278"/>
            <a:ext cx="8312727" cy="8229600"/>
          </a:xfrm>
          <a:prstGeom prst="rect">
            <a:avLst/>
          </a:prstGeom>
        </p:spPr>
      </p:pic>
      <p:pic>
        <p:nvPicPr>
          <p:cNvPr id="4" name="Picture 4"/>
          <p:cNvPicPr>
            <a:picLocks noChangeAspect="1"/>
          </p:cNvPicPr>
          <p:nvPr/>
        </p:nvPicPr>
        <p:blipFill>
          <a:blip r:embed="rId3"/>
          <a:srcRect/>
          <a:stretch>
            <a:fillRect/>
          </a:stretch>
        </p:blipFill>
        <p:spPr>
          <a:xfrm>
            <a:off x="-1674511" y="-1486913"/>
            <a:ext cx="6653989" cy="4192013"/>
          </a:xfrm>
          <a:prstGeom prst="rect">
            <a:avLst/>
          </a:prstGeom>
        </p:spPr>
      </p:pic>
      <p:pic>
        <p:nvPicPr>
          <p:cNvPr id="5" name="Picture 5"/>
          <p:cNvPicPr>
            <a:picLocks noChangeAspect="1"/>
          </p:cNvPicPr>
          <p:nvPr/>
        </p:nvPicPr>
        <p:blipFill>
          <a:blip r:embed="rId4"/>
          <a:srcRect/>
          <a:stretch>
            <a:fillRect/>
          </a:stretch>
        </p:blipFill>
        <p:spPr>
          <a:xfrm rot="274368">
            <a:off x="13124081" y="-1697065"/>
            <a:ext cx="5738452" cy="54515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322267">
            <a:off x="7314617" y="5194139"/>
            <a:ext cx="5367975" cy="4240700"/>
          </a:xfrm>
          <a:prstGeom prst="rect">
            <a:avLst/>
          </a:prstGeom>
        </p:spPr>
      </p:pic>
      <p:pic>
        <p:nvPicPr>
          <p:cNvPr id="3" name="Picture 3"/>
          <p:cNvPicPr>
            <a:picLocks noChangeAspect="1"/>
          </p:cNvPicPr>
          <p:nvPr/>
        </p:nvPicPr>
        <p:blipFill>
          <a:blip r:embed="rId3"/>
          <a:srcRect/>
          <a:stretch>
            <a:fillRect/>
          </a:stretch>
        </p:blipFill>
        <p:spPr>
          <a:xfrm rot="621176">
            <a:off x="9011362" y="-916882"/>
            <a:ext cx="5367975" cy="4240700"/>
          </a:xfrm>
          <a:prstGeom prst="rect">
            <a:avLst/>
          </a:prstGeom>
        </p:spPr>
      </p:pic>
      <p:pic>
        <p:nvPicPr>
          <p:cNvPr id="4" name="Picture 4"/>
          <p:cNvPicPr>
            <a:picLocks noChangeAspect="1"/>
          </p:cNvPicPr>
          <p:nvPr/>
        </p:nvPicPr>
        <p:blipFill>
          <a:blip r:embed="rId4"/>
          <a:srcRect t="265" r="8" b="266"/>
          <a:stretch>
            <a:fillRect/>
          </a:stretch>
        </p:blipFill>
        <p:spPr>
          <a:xfrm rot="621176">
            <a:off x="9227002" y="-437983"/>
            <a:ext cx="4936695" cy="3282902"/>
          </a:xfrm>
          <a:prstGeom prst="rect">
            <a:avLst/>
          </a:prstGeom>
        </p:spPr>
      </p:pic>
      <p:pic>
        <p:nvPicPr>
          <p:cNvPr id="5" name="Picture 5"/>
          <p:cNvPicPr>
            <a:picLocks noChangeAspect="1"/>
          </p:cNvPicPr>
          <p:nvPr/>
        </p:nvPicPr>
        <p:blipFill>
          <a:blip r:embed="rId5"/>
          <a:srcRect t="2035" r="-19" b="1965"/>
          <a:stretch>
            <a:fillRect/>
          </a:stretch>
        </p:blipFill>
        <p:spPr>
          <a:xfrm rot="1322267">
            <a:off x="7687416" y="5743309"/>
            <a:ext cx="4915854" cy="3142361"/>
          </a:xfrm>
          <a:prstGeom prst="rect">
            <a:avLst/>
          </a:prstGeom>
        </p:spPr>
      </p:pic>
      <p:pic>
        <p:nvPicPr>
          <p:cNvPr id="6" name="Picture 6"/>
          <p:cNvPicPr>
            <a:picLocks noChangeAspect="1"/>
          </p:cNvPicPr>
          <p:nvPr/>
        </p:nvPicPr>
        <p:blipFill>
          <a:blip r:embed="rId2"/>
          <a:srcRect/>
          <a:stretch>
            <a:fillRect/>
          </a:stretch>
        </p:blipFill>
        <p:spPr>
          <a:xfrm rot="-447367">
            <a:off x="13373812" y="2131118"/>
            <a:ext cx="5367975" cy="4240700"/>
          </a:xfrm>
          <a:prstGeom prst="rect">
            <a:avLst/>
          </a:prstGeom>
        </p:spPr>
      </p:pic>
      <p:grpSp>
        <p:nvGrpSpPr>
          <p:cNvPr id="7" name="Group 7"/>
          <p:cNvGrpSpPr/>
          <p:nvPr/>
        </p:nvGrpSpPr>
        <p:grpSpPr>
          <a:xfrm>
            <a:off x="5287593" y="520487"/>
            <a:ext cx="4857750" cy="3821491"/>
            <a:chOff x="0" y="0"/>
            <a:chExt cx="6477000" cy="5095322"/>
          </a:xfrm>
        </p:grpSpPr>
        <p:sp>
          <p:nvSpPr>
            <p:cNvPr id="8" name="AutoShape 8"/>
            <p:cNvSpPr/>
            <p:nvPr/>
          </p:nvSpPr>
          <p:spPr>
            <a:xfrm>
              <a:off x="0" y="0"/>
              <a:ext cx="6477000" cy="5095322"/>
            </a:xfrm>
            <a:prstGeom prst="rect">
              <a:avLst/>
            </a:prstGeom>
            <a:solidFill>
              <a:srgbClr val="FF4297"/>
            </a:solidFill>
          </p:spPr>
        </p:sp>
        <p:sp>
          <p:nvSpPr>
            <p:cNvPr id="9" name="TextBox 9"/>
            <p:cNvSpPr txBox="1"/>
            <p:nvPr/>
          </p:nvSpPr>
          <p:spPr>
            <a:xfrm>
              <a:off x="457823" y="4116600"/>
              <a:ext cx="5561354" cy="523097"/>
            </a:xfrm>
            <a:prstGeom prst="rect">
              <a:avLst/>
            </a:prstGeom>
          </p:spPr>
          <p:txBody>
            <a:bodyPr lIns="0" tIns="0" rIns="0" bIns="0" rtlCol="0" anchor="t">
              <a:spAutoFit/>
            </a:bodyPr>
            <a:lstStyle/>
            <a:p>
              <a:pPr algn="l">
                <a:lnSpc>
                  <a:spcPts val="3359"/>
                </a:lnSpc>
              </a:pPr>
              <a:endParaRPr/>
            </a:p>
          </p:txBody>
        </p:sp>
        <p:sp>
          <p:nvSpPr>
            <p:cNvPr id="10" name="TextBox 10"/>
            <p:cNvSpPr txBox="1"/>
            <p:nvPr/>
          </p:nvSpPr>
          <p:spPr>
            <a:xfrm>
              <a:off x="457823" y="318739"/>
              <a:ext cx="5458610" cy="3717104"/>
            </a:xfrm>
            <a:prstGeom prst="rect">
              <a:avLst/>
            </a:prstGeom>
          </p:spPr>
          <p:txBody>
            <a:bodyPr lIns="0" tIns="0" rIns="0" bIns="0" rtlCol="0" anchor="t">
              <a:spAutoFit/>
            </a:bodyPr>
            <a:lstStyle/>
            <a:p>
              <a:pPr algn="ctr">
                <a:lnSpc>
                  <a:spcPts val="4620"/>
                </a:lnSpc>
              </a:pPr>
              <a:r>
                <a:rPr lang="en-US" sz="3300" spc="99">
                  <a:solidFill>
                    <a:srgbClr val="000000"/>
                  </a:solidFill>
                  <a:latin typeface="Poppins Bold"/>
                </a:rPr>
                <a:t>DRAW SOME SCHEMATIC PICTURES WHICH SHOW MAIN IDEAS.</a:t>
              </a:r>
            </a:p>
          </p:txBody>
        </p:sp>
      </p:grpSp>
      <p:pic>
        <p:nvPicPr>
          <p:cNvPr id="11" name="Picture 11"/>
          <p:cNvPicPr>
            <a:picLocks noChangeAspect="1"/>
          </p:cNvPicPr>
          <p:nvPr/>
        </p:nvPicPr>
        <p:blipFill>
          <a:blip r:embed="rId6"/>
          <a:srcRect t="11779" r="6" b="11715"/>
          <a:stretch>
            <a:fillRect/>
          </a:stretch>
        </p:blipFill>
        <p:spPr>
          <a:xfrm rot="-447367">
            <a:off x="13566863" y="2488979"/>
            <a:ext cx="5063786" cy="3101384"/>
          </a:xfrm>
          <a:prstGeom prst="rect">
            <a:avLst/>
          </a:prstGeom>
        </p:spPr>
      </p:pic>
      <p:grpSp>
        <p:nvGrpSpPr>
          <p:cNvPr id="12" name="Group 12"/>
          <p:cNvGrpSpPr/>
          <p:nvPr/>
        </p:nvGrpSpPr>
        <p:grpSpPr>
          <a:xfrm>
            <a:off x="12287816" y="5649090"/>
            <a:ext cx="4857750" cy="4244738"/>
            <a:chOff x="0" y="0"/>
            <a:chExt cx="6477000" cy="5659650"/>
          </a:xfrm>
        </p:grpSpPr>
        <p:sp>
          <p:nvSpPr>
            <p:cNvPr id="13" name="AutoShape 13"/>
            <p:cNvSpPr/>
            <p:nvPr/>
          </p:nvSpPr>
          <p:spPr>
            <a:xfrm>
              <a:off x="0" y="0"/>
              <a:ext cx="6477000" cy="5659650"/>
            </a:xfrm>
            <a:prstGeom prst="rect">
              <a:avLst/>
            </a:prstGeom>
            <a:solidFill>
              <a:srgbClr val="FF4297"/>
            </a:solidFill>
          </p:spPr>
        </p:sp>
        <p:sp>
          <p:nvSpPr>
            <p:cNvPr id="14" name="TextBox 14"/>
            <p:cNvSpPr txBox="1"/>
            <p:nvPr/>
          </p:nvSpPr>
          <p:spPr>
            <a:xfrm>
              <a:off x="457823" y="318739"/>
              <a:ext cx="5458610" cy="3717104"/>
            </a:xfrm>
            <a:prstGeom prst="rect">
              <a:avLst/>
            </a:prstGeom>
          </p:spPr>
          <p:txBody>
            <a:bodyPr lIns="0" tIns="0" rIns="0" bIns="0" rtlCol="0" anchor="t">
              <a:spAutoFit/>
            </a:bodyPr>
            <a:lstStyle/>
            <a:p>
              <a:pPr algn="ctr">
                <a:lnSpc>
                  <a:spcPts val="4620"/>
                </a:lnSpc>
              </a:pPr>
              <a:r>
                <a:rPr lang="en-US" sz="3300" spc="99">
                  <a:solidFill>
                    <a:srgbClr val="000000"/>
                  </a:solidFill>
                  <a:latin typeface="Poppins Bold"/>
                </a:rPr>
                <a:t>CREATE DIAGRAMS TO REMEMBER STATISTICAL DATA.</a:t>
              </a:r>
            </a:p>
          </p:txBody>
        </p:sp>
      </p:grpSp>
      <p:pic>
        <p:nvPicPr>
          <p:cNvPr id="15" name="Picture 15"/>
          <p:cNvPicPr>
            <a:picLocks noChangeAspect="1"/>
          </p:cNvPicPr>
          <p:nvPr/>
        </p:nvPicPr>
        <p:blipFill>
          <a:blip r:embed="rId7"/>
          <a:srcRect/>
          <a:stretch>
            <a:fillRect/>
          </a:stretch>
        </p:blipFill>
        <p:spPr>
          <a:xfrm rot="-947859">
            <a:off x="9070596" y="8729743"/>
            <a:ext cx="3695505" cy="2328168"/>
          </a:xfrm>
          <a:prstGeom prst="rect">
            <a:avLst/>
          </a:prstGeom>
        </p:spPr>
      </p:pic>
      <p:grpSp>
        <p:nvGrpSpPr>
          <p:cNvPr id="16" name="Group 16"/>
          <p:cNvGrpSpPr/>
          <p:nvPr/>
        </p:nvGrpSpPr>
        <p:grpSpPr>
          <a:xfrm>
            <a:off x="4114451" y="7170919"/>
            <a:ext cx="4857750" cy="3116081"/>
            <a:chOff x="0" y="0"/>
            <a:chExt cx="6477000" cy="4154775"/>
          </a:xfrm>
        </p:grpSpPr>
        <p:sp>
          <p:nvSpPr>
            <p:cNvPr id="17" name="AutoShape 17"/>
            <p:cNvSpPr/>
            <p:nvPr/>
          </p:nvSpPr>
          <p:spPr>
            <a:xfrm>
              <a:off x="0" y="0"/>
              <a:ext cx="6477000" cy="4154775"/>
            </a:xfrm>
            <a:prstGeom prst="rect">
              <a:avLst/>
            </a:prstGeom>
            <a:solidFill>
              <a:srgbClr val="FF4297"/>
            </a:solidFill>
          </p:spPr>
        </p:sp>
        <p:sp>
          <p:nvSpPr>
            <p:cNvPr id="18" name="TextBox 18"/>
            <p:cNvSpPr txBox="1"/>
            <p:nvPr/>
          </p:nvSpPr>
          <p:spPr>
            <a:xfrm>
              <a:off x="457823" y="318739"/>
              <a:ext cx="5458610" cy="2212228"/>
            </a:xfrm>
            <a:prstGeom prst="rect">
              <a:avLst/>
            </a:prstGeom>
          </p:spPr>
          <p:txBody>
            <a:bodyPr lIns="0" tIns="0" rIns="0" bIns="0" rtlCol="0" anchor="t">
              <a:spAutoFit/>
            </a:bodyPr>
            <a:lstStyle/>
            <a:p>
              <a:pPr algn="ctr">
                <a:lnSpc>
                  <a:spcPts val="4620"/>
                </a:lnSpc>
              </a:pPr>
              <a:r>
                <a:rPr lang="en-US" sz="3300" spc="99">
                  <a:solidFill>
                    <a:srgbClr val="000000"/>
                  </a:solidFill>
                  <a:latin typeface="Poppins Bold"/>
                </a:rPr>
                <a:t>USE MIND MAP TO GROUP INFORMATION.</a:t>
              </a:r>
            </a:p>
          </p:txBody>
        </p:sp>
      </p:grpSp>
      <p:pic>
        <p:nvPicPr>
          <p:cNvPr id="19" name="Picture 19"/>
          <p:cNvPicPr>
            <a:picLocks noChangeAspect="1"/>
          </p:cNvPicPr>
          <p:nvPr/>
        </p:nvPicPr>
        <p:blipFill>
          <a:blip r:embed="rId8"/>
          <a:srcRect/>
          <a:stretch>
            <a:fillRect/>
          </a:stretch>
        </p:blipFill>
        <p:spPr>
          <a:xfrm rot="274368">
            <a:off x="-229981" y="-4568523"/>
            <a:ext cx="6701971" cy="6366872"/>
          </a:xfrm>
          <a:prstGeom prst="rect">
            <a:avLst/>
          </a:prstGeom>
        </p:spPr>
      </p:pic>
      <p:sp>
        <p:nvSpPr>
          <p:cNvPr id="20" name="TextBox 20"/>
          <p:cNvSpPr txBox="1"/>
          <p:nvPr/>
        </p:nvSpPr>
        <p:spPr>
          <a:xfrm>
            <a:off x="1028700" y="3504113"/>
            <a:ext cx="8769891" cy="3076060"/>
          </a:xfrm>
          <a:prstGeom prst="rect">
            <a:avLst/>
          </a:prstGeom>
        </p:spPr>
        <p:txBody>
          <a:bodyPr lIns="0" tIns="0" rIns="0" bIns="0" rtlCol="0" anchor="t">
            <a:spAutoFit/>
          </a:bodyPr>
          <a:lstStyle/>
          <a:p>
            <a:pPr algn="l">
              <a:lnSpc>
                <a:spcPts val="8160"/>
              </a:lnSpc>
            </a:pPr>
            <a:r>
              <a:rPr lang="en-US" sz="6800" spc="204">
                <a:solidFill>
                  <a:srgbClr val="FFFFFF"/>
                </a:solidFill>
                <a:latin typeface="Poppins Bold"/>
              </a:rPr>
              <a:t>1. MAKE INFORMATION VISUAL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32308" y="1278272"/>
            <a:ext cx="8389926" cy="4055268"/>
          </a:xfrm>
          <a:prstGeom prst="rect">
            <a:avLst/>
          </a:prstGeom>
        </p:spPr>
        <p:txBody>
          <a:bodyPr lIns="0" tIns="0" rIns="0" bIns="0" rtlCol="0" anchor="t">
            <a:spAutoFit/>
          </a:bodyPr>
          <a:lstStyle/>
          <a:p>
            <a:pPr>
              <a:lnSpc>
                <a:spcPts val="10799"/>
              </a:lnSpc>
            </a:pPr>
            <a:r>
              <a:rPr lang="en-US" sz="8999">
                <a:solidFill>
                  <a:srgbClr val="FFFFFF"/>
                </a:solidFill>
                <a:latin typeface="Poppins Bold"/>
              </a:rPr>
              <a:t>2. Straighten your workplace</a:t>
            </a:r>
          </a:p>
        </p:txBody>
      </p:sp>
      <p:pic>
        <p:nvPicPr>
          <p:cNvPr id="3" name="Picture 3"/>
          <p:cNvPicPr>
            <a:picLocks noChangeAspect="1"/>
          </p:cNvPicPr>
          <p:nvPr/>
        </p:nvPicPr>
        <p:blipFill>
          <a:blip r:embed="rId2"/>
          <a:srcRect/>
          <a:stretch>
            <a:fillRect/>
          </a:stretch>
        </p:blipFill>
        <p:spPr>
          <a:xfrm>
            <a:off x="-2952727" y="5997799"/>
            <a:ext cx="7770069" cy="4895144"/>
          </a:xfrm>
          <a:prstGeom prst="rect">
            <a:avLst/>
          </a:prstGeom>
        </p:spPr>
      </p:pic>
      <p:sp>
        <p:nvSpPr>
          <p:cNvPr id="4" name="AutoShape 4"/>
          <p:cNvSpPr/>
          <p:nvPr/>
        </p:nvSpPr>
        <p:spPr>
          <a:xfrm>
            <a:off x="1047535" y="5669297"/>
            <a:ext cx="7577285" cy="3139406"/>
          </a:xfrm>
          <a:prstGeom prst="rect">
            <a:avLst/>
          </a:prstGeom>
          <a:solidFill>
            <a:srgbClr val="FF4297"/>
          </a:solidFill>
        </p:spPr>
      </p:sp>
      <p:sp>
        <p:nvSpPr>
          <p:cNvPr id="5" name="TextBox 5"/>
          <p:cNvSpPr txBox="1"/>
          <p:nvPr/>
        </p:nvSpPr>
        <p:spPr>
          <a:xfrm>
            <a:off x="1609357" y="6271934"/>
            <a:ext cx="7035827" cy="1816237"/>
          </a:xfrm>
          <a:prstGeom prst="rect">
            <a:avLst/>
          </a:prstGeom>
        </p:spPr>
        <p:txBody>
          <a:bodyPr lIns="0" tIns="0" rIns="0" bIns="0" rtlCol="0" anchor="t">
            <a:spAutoFit/>
          </a:bodyPr>
          <a:lstStyle/>
          <a:p>
            <a:pPr algn="l">
              <a:lnSpc>
                <a:spcPts val="5023"/>
              </a:lnSpc>
            </a:pPr>
            <a:r>
              <a:rPr lang="en-US" sz="3587" spc="107">
                <a:solidFill>
                  <a:srgbClr val="000000"/>
                </a:solidFill>
                <a:latin typeface="Poppins Bold"/>
              </a:rPr>
              <a:t>Buy few devices like penners which will help you to keep order.</a:t>
            </a:r>
          </a:p>
        </p:txBody>
      </p:sp>
      <p:sp>
        <p:nvSpPr>
          <p:cNvPr id="6" name="AutoShape 6"/>
          <p:cNvSpPr/>
          <p:nvPr/>
        </p:nvSpPr>
        <p:spPr>
          <a:xfrm>
            <a:off x="9700850" y="5669297"/>
            <a:ext cx="7577285" cy="3139406"/>
          </a:xfrm>
          <a:prstGeom prst="rect">
            <a:avLst/>
          </a:prstGeom>
          <a:solidFill>
            <a:srgbClr val="FF4297"/>
          </a:solidFill>
        </p:spPr>
      </p:sp>
      <p:sp>
        <p:nvSpPr>
          <p:cNvPr id="7" name="TextBox 7"/>
          <p:cNvSpPr txBox="1"/>
          <p:nvPr/>
        </p:nvSpPr>
        <p:spPr>
          <a:xfrm>
            <a:off x="10448290" y="6323154"/>
            <a:ext cx="6829844" cy="1765016"/>
          </a:xfrm>
          <a:prstGeom prst="rect">
            <a:avLst/>
          </a:prstGeom>
        </p:spPr>
        <p:txBody>
          <a:bodyPr lIns="0" tIns="0" rIns="0" bIns="0" rtlCol="0" anchor="t">
            <a:spAutoFit/>
          </a:bodyPr>
          <a:lstStyle/>
          <a:p>
            <a:pPr algn="l">
              <a:lnSpc>
                <a:spcPts val="4876"/>
              </a:lnSpc>
            </a:pPr>
            <a:r>
              <a:rPr lang="en-US" sz="3482" spc="104">
                <a:solidFill>
                  <a:srgbClr val="000000"/>
                </a:solidFill>
                <a:latin typeface="Poppins Bold"/>
              </a:rPr>
              <a:t>Get rid of unnecessary things from your desk which distract you. </a:t>
            </a:r>
          </a:p>
        </p:txBody>
      </p:sp>
      <p:pic>
        <p:nvPicPr>
          <p:cNvPr id="8" name="Picture 8"/>
          <p:cNvPicPr>
            <a:picLocks noChangeAspect="1"/>
          </p:cNvPicPr>
          <p:nvPr/>
        </p:nvPicPr>
        <p:blipFill>
          <a:blip r:embed="rId3"/>
          <a:srcRect/>
          <a:stretch>
            <a:fillRect/>
          </a:stretch>
        </p:blipFill>
        <p:spPr>
          <a:xfrm rot="274368">
            <a:off x="13117115" y="-1344908"/>
            <a:ext cx="5804856" cy="5514613"/>
          </a:xfrm>
          <a:prstGeom prst="rect">
            <a:avLst/>
          </a:prstGeom>
        </p:spPr>
      </p:pic>
      <p:sp>
        <p:nvSpPr>
          <p:cNvPr id="9" name="AutoShape 9"/>
          <p:cNvSpPr/>
          <p:nvPr/>
        </p:nvSpPr>
        <p:spPr>
          <a:xfrm>
            <a:off x="10241317" y="1268747"/>
            <a:ext cx="7577285" cy="3139406"/>
          </a:xfrm>
          <a:prstGeom prst="rect">
            <a:avLst/>
          </a:prstGeom>
          <a:solidFill>
            <a:srgbClr val="FF4297"/>
          </a:solidFill>
        </p:spPr>
      </p:sp>
      <p:sp>
        <p:nvSpPr>
          <p:cNvPr id="10" name="TextBox 10"/>
          <p:cNvSpPr txBox="1"/>
          <p:nvPr/>
        </p:nvSpPr>
        <p:spPr>
          <a:xfrm>
            <a:off x="10540212" y="2185906"/>
            <a:ext cx="6864204" cy="1174962"/>
          </a:xfrm>
          <a:prstGeom prst="rect">
            <a:avLst/>
          </a:prstGeom>
        </p:spPr>
        <p:txBody>
          <a:bodyPr lIns="0" tIns="0" rIns="0" bIns="0" rtlCol="0" anchor="t">
            <a:spAutoFit/>
          </a:bodyPr>
          <a:lstStyle/>
          <a:p>
            <a:pPr algn="ctr">
              <a:lnSpc>
                <a:spcPts val="4900"/>
              </a:lnSpc>
            </a:pPr>
            <a:r>
              <a:rPr lang="en-US" sz="3500" spc="105">
                <a:solidFill>
                  <a:srgbClr val="000000"/>
                </a:solidFill>
                <a:latin typeface="Poppins Bold"/>
              </a:rPr>
              <a:t>Sort out all papers into separate files.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8DE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24998">
            <a:off x="912689" y="-1200754"/>
            <a:ext cx="5476712" cy="11777876"/>
          </a:xfrm>
          <a:prstGeom prst="rect">
            <a:avLst/>
          </a:prstGeom>
        </p:spPr>
      </p:pic>
      <p:pic>
        <p:nvPicPr>
          <p:cNvPr id="3" name="Picture 3"/>
          <p:cNvPicPr>
            <a:picLocks noChangeAspect="1"/>
          </p:cNvPicPr>
          <p:nvPr/>
        </p:nvPicPr>
        <p:blipFill>
          <a:blip r:embed="rId3"/>
          <a:srcRect/>
          <a:stretch>
            <a:fillRect/>
          </a:stretch>
        </p:blipFill>
        <p:spPr>
          <a:xfrm rot="253424">
            <a:off x="2820004" y="790500"/>
            <a:ext cx="5528310" cy="8706000"/>
          </a:xfrm>
          <a:prstGeom prst="rect">
            <a:avLst/>
          </a:prstGeom>
        </p:spPr>
      </p:pic>
      <p:sp>
        <p:nvSpPr>
          <p:cNvPr id="4" name="TextBox 4"/>
          <p:cNvSpPr txBox="1"/>
          <p:nvPr/>
        </p:nvSpPr>
        <p:spPr>
          <a:xfrm>
            <a:off x="9418015" y="2561429"/>
            <a:ext cx="6773093" cy="5946639"/>
          </a:xfrm>
          <a:prstGeom prst="rect">
            <a:avLst/>
          </a:prstGeom>
        </p:spPr>
        <p:txBody>
          <a:bodyPr lIns="0" tIns="0" rIns="0" bIns="0" rtlCol="0" anchor="t">
            <a:spAutoFit/>
          </a:bodyPr>
          <a:lstStyle/>
          <a:p>
            <a:pPr algn="ctr">
              <a:lnSpc>
                <a:spcPts val="9470"/>
              </a:lnSpc>
            </a:pPr>
            <a:r>
              <a:rPr lang="en-US" sz="6764" spc="202">
                <a:solidFill>
                  <a:srgbClr val="000000"/>
                </a:solidFill>
                <a:latin typeface="Poppins Bold"/>
              </a:rPr>
              <a:t>3.Use specific examples to understand abstract ideas.</a:t>
            </a:r>
          </a:p>
        </p:txBody>
      </p:sp>
      <p:pic>
        <p:nvPicPr>
          <p:cNvPr id="5" name="Picture 5"/>
          <p:cNvPicPr>
            <a:picLocks noChangeAspect="1"/>
          </p:cNvPicPr>
          <p:nvPr/>
        </p:nvPicPr>
        <p:blipFill>
          <a:blip r:embed="rId4"/>
          <a:srcRect/>
          <a:stretch>
            <a:fillRect/>
          </a:stretch>
        </p:blipFill>
        <p:spPr>
          <a:xfrm>
            <a:off x="11615024" y="-5482041"/>
            <a:ext cx="8312727" cy="8229600"/>
          </a:xfrm>
          <a:prstGeom prst="rect">
            <a:avLst/>
          </a:prstGeom>
        </p:spPr>
      </p:pic>
      <p:pic>
        <p:nvPicPr>
          <p:cNvPr id="6" name="Picture 6"/>
          <p:cNvPicPr>
            <a:picLocks noChangeAspect="1"/>
          </p:cNvPicPr>
          <p:nvPr/>
        </p:nvPicPr>
        <p:blipFill>
          <a:blip r:embed="rId5"/>
          <a:srcRect/>
          <a:stretch>
            <a:fillRect/>
          </a:stretch>
        </p:blipFill>
        <p:spPr>
          <a:xfrm rot="274368">
            <a:off x="5668392" y="7561235"/>
            <a:ext cx="5738452" cy="5451529"/>
          </a:xfrm>
          <a:prstGeom prst="rect">
            <a:avLst/>
          </a:prstGeom>
        </p:spPr>
      </p:pic>
      <p:pic>
        <p:nvPicPr>
          <p:cNvPr id="7" name="Picture 7"/>
          <p:cNvPicPr>
            <a:picLocks noChangeAspect="1"/>
          </p:cNvPicPr>
          <p:nvPr/>
        </p:nvPicPr>
        <p:blipFill>
          <a:blip r:embed="rId6"/>
          <a:srcRect l="10191" r="5373"/>
          <a:stretch>
            <a:fillRect/>
          </a:stretch>
        </p:blipFill>
        <p:spPr>
          <a:xfrm rot="255006">
            <a:off x="3067690" y="1457699"/>
            <a:ext cx="5032939" cy="68733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l="6453" r="4830" b="494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978374">
            <a:off x="-1188420" y="4602657"/>
            <a:ext cx="6718387" cy="2754539"/>
          </a:xfrm>
          <a:prstGeom prst="rect">
            <a:avLst/>
          </a:prstGeom>
        </p:spPr>
      </p:pic>
      <p:grpSp>
        <p:nvGrpSpPr>
          <p:cNvPr id="3" name="Group 3"/>
          <p:cNvGrpSpPr/>
          <p:nvPr/>
        </p:nvGrpSpPr>
        <p:grpSpPr>
          <a:xfrm>
            <a:off x="1214547" y="2660354"/>
            <a:ext cx="15185687" cy="4966292"/>
            <a:chOff x="0" y="0"/>
            <a:chExt cx="20247583" cy="6621722"/>
          </a:xfrm>
        </p:grpSpPr>
        <p:sp>
          <p:nvSpPr>
            <p:cNvPr id="4" name="AutoShape 4"/>
            <p:cNvSpPr/>
            <p:nvPr/>
          </p:nvSpPr>
          <p:spPr>
            <a:xfrm>
              <a:off x="0" y="0"/>
              <a:ext cx="20247583" cy="6621722"/>
            </a:xfrm>
            <a:prstGeom prst="rect">
              <a:avLst/>
            </a:prstGeom>
            <a:solidFill>
              <a:srgbClr val="FF4297"/>
            </a:solidFill>
          </p:spPr>
        </p:sp>
        <p:sp>
          <p:nvSpPr>
            <p:cNvPr id="5" name="TextBox 5"/>
            <p:cNvSpPr txBox="1"/>
            <p:nvPr/>
          </p:nvSpPr>
          <p:spPr>
            <a:xfrm>
              <a:off x="1645872" y="1492617"/>
              <a:ext cx="16106748" cy="3617734"/>
            </a:xfrm>
            <a:prstGeom prst="rect">
              <a:avLst/>
            </a:prstGeom>
          </p:spPr>
          <p:txBody>
            <a:bodyPr lIns="0" tIns="0" rIns="0" bIns="0" rtlCol="0" anchor="t">
              <a:spAutoFit/>
            </a:bodyPr>
            <a:lstStyle/>
            <a:p>
              <a:pPr algn="l">
                <a:lnSpc>
                  <a:spcPts val="7404"/>
                </a:lnSpc>
              </a:pPr>
              <a:r>
                <a:rPr lang="en-US" sz="5289" spc="158">
                  <a:solidFill>
                    <a:srgbClr val="000000"/>
                  </a:solidFill>
                  <a:latin typeface="Anonymous Pro"/>
                </a:rPr>
                <a:t>4. Devide learning in time, take regular breaks and repeat new knowledge constantly.</a:t>
              </a:r>
            </a:p>
          </p:txBody>
        </p:sp>
      </p:grpSp>
      <p:pic>
        <p:nvPicPr>
          <p:cNvPr id="6" name="Picture 6"/>
          <p:cNvPicPr>
            <a:picLocks noChangeAspect="1"/>
          </p:cNvPicPr>
          <p:nvPr/>
        </p:nvPicPr>
        <p:blipFill>
          <a:blip r:embed="rId4"/>
          <a:srcRect/>
          <a:stretch>
            <a:fillRect/>
          </a:stretch>
        </p:blipFill>
        <p:spPr>
          <a:xfrm rot="274368">
            <a:off x="5213464" y="7961285"/>
            <a:ext cx="5738452" cy="54515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8DEEB"/>
        </a:solidFill>
        <a:effectLst/>
      </p:bgPr>
    </p:bg>
    <p:spTree>
      <p:nvGrpSpPr>
        <p:cNvPr id="1" name=""/>
        <p:cNvGrpSpPr/>
        <p:nvPr/>
      </p:nvGrpSpPr>
      <p:grpSpPr>
        <a:xfrm>
          <a:off x="0" y="0"/>
          <a:ext cx="0" cy="0"/>
          <a:chOff x="0" y="0"/>
          <a:chExt cx="0" cy="0"/>
        </a:xfrm>
      </p:grpSpPr>
      <p:sp>
        <p:nvSpPr>
          <p:cNvPr id="2" name="TextBox 2"/>
          <p:cNvSpPr txBox="1"/>
          <p:nvPr/>
        </p:nvSpPr>
        <p:spPr>
          <a:xfrm>
            <a:off x="2410486" y="533400"/>
            <a:ext cx="13467028" cy="4064793"/>
          </a:xfrm>
          <a:prstGeom prst="rect">
            <a:avLst/>
          </a:prstGeom>
        </p:spPr>
        <p:txBody>
          <a:bodyPr lIns="0" tIns="0" rIns="0" bIns="0" rtlCol="0" anchor="t">
            <a:spAutoFit/>
          </a:bodyPr>
          <a:lstStyle/>
          <a:p>
            <a:pPr algn="ctr">
              <a:lnSpc>
                <a:spcPts val="10800"/>
              </a:lnSpc>
            </a:pPr>
            <a:r>
              <a:rPr lang="en-US" sz="9000">
                <a:solidFill>
                  <a:srgbClr val="000000"/>
                </a:solidFill>
                <a:latin typeface="Poppins Bold"/>
              </a:rPr>
              <a:t>5. Explain and describe ideas with many details.</a:t>
            </a:r>
          </a:p>
        </p:txBody>
      </p:sp>
      <p:grpSp>
        <p:nvGrpSpPr>
          <p:cNvPr id="3" name="Group 3"/>
          <p:cNvGrpSpPr/>
          <p:nvPr/>
        </p:nvGrpSpPr>
        <p:grpSpPr>
          <a:xfrm>
            <a:off x="-36924" y="4892856"/>
            <a:ext cx="18361848" cy="1088844"/>
            <a:chOff x="0" y="0"/>
            <a:chExt cx="24482464" cy="1451792"/>
          </a:xfrm>
        </p:grpSpPr>
        <p:pic>
          <p:nvPicPr>
            <p:cNvPr id="4" name="Picture 4"/>
            <p:cNvPicPr>
              <a:picLocks noChangeAspect="1"/>
            </p:cNvPicPr>
            <p:nvPr/>
          </p:nvPicPr>
          <p:blipFill>
            <a:blip r:embed="rId2"/>
            <a:srcRect/>
            <a:stretch>
              <a:fillRect/>
            </a:stretch>
          </p:blipFill>
          <p:spPr>
            <a:xfrm>
              <a:off x="0" y="175040"/>
              <a:ext cx="24482464" cy="1101711"/>
            </a:xfrm>
            <a:prstGeom prst="rect">
              <a:avLst/>
            </a:prstGeom>
          </p:spPr>
        </p:pic>
        <p:pic>
          <p:nvPicPr>
            <p:cNvPr id="5" name="Picture 5"/>
            <p:cNvPicPr>
              <a:picLocks noChangeAspect="1"/>
            </p:cNvPicPr>
            <p:nvPr/>
          </p:nvPicPr>
          <p:blipFill>
            <a:blip r:embed="rId3"/>
            <a:srcRect/>
            <a:stretch>
              <a:fillRect/>
            </a:stretch>
          </p:blipFill>
          <p:spPr>
            <a:xfrm>
              <a:off x="1393122" y="0"/>
              <a:ext cx="1466456" cy="1451792"/>
            </a:xfrm>
            <a:prstGeom prst="rect">
              <a:avLst/>
            </a:prstGeom>
          </p:spPr>
        </p:pic>
        <p:pic>
          <p:nvPicPr>
            <p:cNvPr id="6" name="Picture 6"/>
            <p:cNvPicPr>
              <a:picLocks noChangeAspect="1"/>
            </p:cNvPicPr>
            <p:nvPr/>
          </p:nvPicPr>
          <p:blipFill>
            <a:blip r:embed="rId3"/>
            <a:srcRect/>
            <a:stretch>
              <a:fillRect/>
            </a:stretch>
          </p:blipFill>
          <p:spPr>
            <a:xfrm rot="-10800000">
              <a:off x="7070571" y="0"/>
              <a:ext cx="1466456" cy="1451792"/>
            </a:xfrm>
            <a:prstGeom prst="rect">
              <a:avLst/>
            </a:prstGeom>
          </p:spPr>
        </p:pic>
        <p:pic>
          <p:nvPicPr>
            <p:cNvPr id="7" name="Picture 7"/>
            <p:cNvPicPr>
              <a:picLocks noChangeAspect="1"/>
            </p:cNvPicPr>
            <p:nvPr/>
          </p:nvPicPr>
          <p:blipFill>
            <a:blip r:embed="rId3"/>
            <a:srcRect/>
            <a:stretch>
              <a:fillRect/>
            </a:stretch>
          </p:blipFill>
          <p:spPr>
            <a:xfrm>
              <a:off x="12708519" y="0"/>
              <a:ext cx="1466456" cy="1451792"/>
            </a:xfrm>
            <a:prstGeom prst="rect">
              <a:avLst/>
            </a:prstGeom>
          </p:spPr>
        </p:pic>
        <p:pic>
          <p:nvPicPr>
            <p:cNvPr id="8" name="Picture 8"/>
            <p:cNvPicPr>
              <a:picLocks noChangeAspect="1"/>
            </p:cNvPicPr>
            <p:nvPr/>
          </p:nvPicPr>
          <p:blipFill>
            <a:blip r:embed="rId3"/>
            <a:srcRect/>
            <a:stretch>
              <a:fillRect/>
            </a:stretch>
          </p:blipFill>
          <p:spPr>
            <a:xfrm rot="-10800000">
              <a:off x="18414655" y="0"/>
              <a:ext cx="1466456" cy="1451792"/>
            </a:xfrm>
            <a:prstGeom prst="rect">
              <a:avLst/>
            </a:prstGeom>
          </p:spPr>
        </p:pic>
      </p:grpSp>
      <p:pic>
        <p:nvPicPr>
          <p:cNvPr id="9" name="Picture 9"/>
          <p:cNvPicPr>
            <a:picLocks noChangeAspect="1"/>
          </p:cNvPicPr>
          <p:nvPr/>
        </p:nvPicPr>
        <p:blipFill>
          <a:blip r:embed="rId4"/>
          <a:srcRect/>
          <a:stretch>
            <a:fillRect/>
          </a:stretch>
        </p:blipFill>
        <p:spPr>
          <a:xfrm rot="-435321">
            <a:off x="12655811" y="8731521"/>
            <a:ext cx="5742528" cy="2354436"/>
          </a:xfrm>
          <a:prstGeom prst="rect">
            <a:avLst/>
          </a:prstGeom>
        </p:spPr>
      </p:pic>
      <p:pic>
        <p:nvPicPr>
          <p:cNvPr id="10" name="Picture 10"/>
          <p:cNvPicPr>
            <a:picLocks noChangeAspect="1"/>
          </p:cNvPicPr>
          <p:nvPr/>
        </p:nvPicPr>
        <p:blipFill>
          <a:blip r:embed="rId5"/>
          <a:srcRect/>
          <a:stretch>
            <a:fillRect/>
          </a:stretch>
        </p:blipFill>
        <p:spPr>
          <a:xfrm rot="-880760">
            <a:off x="5879733" y="8441715"/>
            <a:ext cx="5698718" cy="5413782"/>
          </a:xfrm>
          <a:prstGeom prst="rect">
            <a:avLst/>
          </a:prstGeom>
        </p:spPr>
      </p:pic>
      <p:pic>
        <p:nvPicPr>
          <p:cNvPr id="11" name="Picture 11"/>
          <p:cNvPicPr>
            <a:picLocks noChangeAspect="1"/>
          </p:cNvPicPr>
          <p:nvPr/>
        </p:nvPicPr>
        <p:blipFill>
          <a:blip r:embed="rId6"/>
          <a:srcRect/>
          <a:stretch>
            <a:fillRect/>
          </a:stretch>
        </p:blipFill>
        <p:spPr>
          <a:xfrm>
            <a:off x="-392775" y="8378329"/>
            <a:ext cx="4661351" cy="4032069"/>
          </a:xfrm>
          <a:prstGeom prst="rect">
            <a:avLst/>
          </a:prstGeom>
        </p:spPr>
      </p:pic>
      <p:sp>
        <p:nvSpPr>
          <p:cNvPr id="12" name="TextBox 12"/>
          <p:cNvSpPr txBox="1"/>
          <p:nvPr/>
        </p:nvSpPr>
        <p:spPr>
          <a:xfrm>
            <a:off x="-1376799" y="6840276"/>
            <a:ext cx="19250358" cy="967740"/>
          </a:xfrm>
          <a:prstGeom prst="rect">
            <a:avLst/>
          </a:prstGeom>
        </p:spPr>
        <p:txBody>
          <a:bodyPr lIns="0" tIns="0" rIns="0" bIns="0" rtlCol="0" anchor="t">
            <a:spAutoFit/>
          </a:bodyPr>
          <a:lstStyle/>
          <a:p>
            <a:pPr algn="ctr">
              <a:lnSpc>
                <a:spcPts val="7650"/>
              </a:lnSpc>
            </a:pPr>
            <a:r>
              <a:rPr lang="en-US" sz="6375">
                <a:solidFill>
                  <a:srgbClr val="000000"/>
                </a:solidFill>
                <a:latin typeface="Lora"/>
              </a:rPr>
              <a:t>    from general                               to specific</a:t>
            </a:r>
          </a:p>
        </p:txBody>
      </p:sp>
      <p:pic>
        <p:nvPicPr>
          <p:cNvPr id="13" name="Picture 13"/>
          <p:cNvPicPr>
            <a:picLocks noChangeAspect="1"/>
          </p:cNvPicPr>
          <p:nvPr/>
        </p:nvPicPr>
        <p:blipFill>
          <a:blip r:embed="rId7"/>
          <a:srcRect/>
          <a:stretch>
            <a:fillRect/>
          </a:stretch>
        </p:blipFill>
        <p:spPr>
          <a:xfrm>
            <a:off x="8001166" y="6735587"/>
            <a:ext cx="2285668" cy="11771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8DEEB"/>
        </a:solidFill>
        <a:effectLst/>
      </p:bgPr>
    </p:bg>
    <p:spTree>
      <p:nvGrpSpPr>
        <p:cNvPr id="1" name=""/>
        <p:cNvGrpSpPr/>
        <p:nvPr/>
      </p:nvGrpSpPr>
      <p:grpSpPr>
        <a:xfrm>
          <a:off x="0" y="0"/>
          <a:ext cx="0" cy="0"/>
          <a:chOff x="0" y="0"/>
          <a:chExt cx="0" cy="0"/>
        </a:xfrm>
      </p:grpSpPr>
      <p:sp>
        <p:nvSpPr>
          <p:cNvPr id="2" name="AutoShape 2"/>
          <p:cNvSpPr/>
          <p:nvPr/>
        </p:nvSpPr>
        <p:spPr>
          <a:xfrm>
            <a:off x="5225417" y="-319092"/>
            <a:ext cx="13389746" cy="10925183"/>
          </a:xfrm>
          <a:prstGeom prst="rect">
            <a:avLst/>
          </a:prstGeom>
          <a:solidFill>
            <a:srgbClr val="000000"/>
          </a:solidFill>
        </p:spPr>
      </p:sp>
      <p:pic>
        <p:nvPicPr>
          <p:cNvPr id="3" name="Picture 3"/>
          <p:cNvPicPr>
            <a:picLocks noChangeAspect="1"/>
          </p:cNvPicPr>
          <p:nvPr/>
        </p:nvPicPr>
        <p:blipFill>
          <a:blip r:embed="rId2"/>
          <a:srcRect/>
          <a:stretch>
            <a:fillRect/>
          </a:stretch>
        </p:blipFill>
        <p:spPr>
          <a:xfrm rot="815825">
            <a:off x="4286037" y="9119649"/>
            <a:ext cx="6485282" cy="2334702"/>
          </a:xfrm>
          <a:prstGeom prst="rect">
            <a:avLst/>
          </a:prstGeom>
        </p:spPr>
      </p:pic>
      <p:sp>
        <p:nvSpPr>
          <p:cNvPr id="4" name="TextBox 4"/>
          <p:cNvSpPr txBox="1"/>
          <p:nvPr/>
        </p:nvSpPr>
        <p:spPr>
          <a:xfrm rot="-5400000">
            <a:off x="-1551887" y="3810216"/>
            <a:ext cx="8122822" cy="2526763"/>
          </a:xfrm>
          <a:prstGeom prst="rect">
            <a:avLst/>
          </a:prstGeom>
        </p:spPr>
        <p:txBody>
          <a:bodyPr lIns="0" tIns="0" rIns="0" bIns="0" rtlCol="0" anchor="t">
            <a:spAutoFit/>
          </a:bodyPr>
          <a:lstStyle/>
          <a:p>
            <a:pPr algn="l">
              <a:lnSpc>
                <a:spcPts val="6720"/>
              </a:lnSpc>
            </a:pPr>
            <a:r>
              <a:rPr lang="en-US" sz="5600">
                <a:solidFill>
                  <a:srgbClr val="000000"/>
                </a:solidFill>
                <a:latin typeface="Poppins Bold"/>
              </a:rPr>
              <a:t>6. Switch topics and subjects repeatedly while learning.</a:t>
            </a:r>
          </a:p>
        </p:txBody>
      </p:sp>
      <p:grpSp>
        <p:nvGrpSpPr>
          <p:cNvPr id="5" name="Group 5"/>
          <p:cNvGrpSpPr/>
          <p:nvPr/>
        </p:nvGrpSpPr>
        <p:grpSpPr>
          <a:xfrm>
            <a:off x="13070450" y="1151991"/>
            <a:ext cx="2975634" cy="297563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297"/>
            </a:solidFill>
          </p:spPr>
        </p:sp>
      </p:grpSp>
      <p:grpSp>
        <p:nvGrpSpPr>
          <p:cNvPr id="7" name="Group 7"/>
          <p:cNvGrpSpPr/>
          <p:nvPr/>
        </p:nvGrpSpPr>
        <p:grpSpPr>
          <a:xfrm>
            <a:off x="7471671" y="5368604"/>
            <a:ext cx="2975634" cy="297563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297"/>
            </a:solidFill>
          </p:spPr>
        </p:sp>
      </p:grpSp>
      <p:grpSp>
        <p:nvGrpSpPr>
          <p:cNvPr id="9" name="Group 9"/>
          <p:cNvGrpSpPr/>
          <p:nvPr/>
        </p:nvGrpSpPr>
        <p:grpSpPr>
          <a:xfrm>
            <a:off x="13070450" y="5368604"/>
            <a:ext cx="2975634" cy="297563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297"/>
            </a:solidFill>
          </p:spPr>
        </p:sp>
      </p:grpSp>
      <p:grpSp>
        <p:nvGrpSpPr>
          <p:cNvPr id="11" name="Group 11"/>
          <p:cNvGrpSpPr/>
          <p:nvPr/>
        </p:nvGrpSpPr>
        <p:grpSpPr>
          <a:xfrm>
            <a:off x="7471671" y="1151991"/>
            <a:ext cx="2975634" cy="297563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297"/>
            </a:solidFill>
          </p:spPr>
        </p:sp>
      </p:grpSp>
      <p:sp>
        <p:nvSpPr>
          <p:cNvPr id="13" name="TextBox 13"/>
          <p:cNvSpPr txBox="1"/>
          <p:nvPr/>
        </p:nvSpPr>
        <p:spPr>
          <a:xfrm>
            <a:off x="6956031" y="4304285"/>
            <a:ext cx="4006913" cy="482929"/>
          </a:xfrm>
          <a:prstGeom prst="rect">
            <a:avLst/>
          </a:prstGeom>
        </p:spPr>
        <p:txBody>
          <a:bodyPr lIns="0" tIns="0" rIns="0" bIns="0" rtlCol="0" anchor="t">
            <a:spAutoFit/>
          </a:bodyPr>
          <a:lstStyle/>
          <a:p>
            <a:pPr algn="ctr">
              <a:lnSpc>
                <a:spcPts val="3920"/>
              </a:lnSpc>
            </a:pPr>
            <a:r>
              <a:rPr lang="en-US" sz="2800" spc="84">
                <a:solidFill>
                  <a:srgbClr val="FFFFFF"/>
                </a:solidFill>
                <a:latin typeface="Anonymous Pro"/>
              </a:rPr>
              <a:t>Maths</a:t>
            </a:r>
          </a:p>
        </p:txBody>
      </p:sp>
      <p:sp>
        <p:nvSpPr>
          <p:cNvPr id="14" name="TextBox 14"/>
          <p:cNvSpPr txBox="1"/>
          <p:nvPr/>
        </p:nvSpPr>
        <p:spPr>
          <a:xfrm>
            <a:off x="12554810" y="4304285"/>
            <a:ext cx="4006913" cy="482929"/>
          </a:xfrm>
          <a:prstGeom prst="rect">
            <a:avLst/>
          </a:prstGeom>
        </p:spPr>
        <p:txBody>
          <a:bodyPr lIns="0" tIns="0" rIns="0" bIns="0" rtlCol="0" anchor="t">
            <a:spAutoFit/>
          </a:bodyPr>
          <a:lstStyle/>
          <a:p>
            <a:pPr algn="ctr">
              <a:lnSpc>
                <a:spcPts val="3920"/>
              </a:lnSpc>
            </a:pPr>
            <a:r>
              <a:rPr lang="en-US" sz="2800" spc="84">
                <a:solidFill>
                  <a:srgbClr val="FFFFFF"/>
                </a:solidFill>
                <a:latin typeface="Anonymous Pro"/>
              </a:rPr>
              <a:t>Art</a:t>
            </a:r>
          </a:p>
        </p:txBody>
      </p:sp>
      <p:sp>
        <p:nvSpPr>
          <p:cNvPr id="15" name="TextBox 15"/>
          <p:cNvSpPr txBox="1"/>
          <p:nvPr/>
        </p:nvSpPr>
        <p:spPr>
          <a:xfrm>
            <a:off x="6956031" y="8658492"/>
            <a:ext cx="4006913" cy="482929"/>
          </a:xfrm>
          <a:prstGeom prst="rect">
            <a:avLst/>
          </a:prstGeom>
        </p:spPr>
        <p:txBody>
          <a:bodyPr lIns="0" tIns="0" rIns="0" bIns="0" rtlCol="0" anchor="t">
            <a:spAutoFit/>
          </a:bodyPr>
          <a:lstStyle/>
          <a:p>
            <a:pPr algn="ctr">
              <a:lnSpc>
                <a:spcPts val="3920"/>
              </a:lnSpc>
            </a:pPr>
            <a:r>
              <a:rPr lang="en-US" sz="2800" spc="84">
                <a:solidFill>
                  <a:srgbClr val="FFFFFF"/>
                </a:solidFill>
                <a:latin typeface="Anonymous Pro"/>
              </a:rPr>
              <a:t>Biology</a:t>
            </a:r>
          </a:p>
        </p:txBody>
      </p:sp>
      <p:sp>
        <p:nvSpPr>
          <p:cNvPr id="16" name="TextBox 16"/>
          <p:cNvSpPr txBox="1"/>
          <p:nvPr/>
        </p:nvSpPr>
        <p:spPr>
          <a:xfrm>
            <a:off x="12554810" y="8658492"/>
            <a:ext cx="4006913" cy="482929"/>
          </a:xfrm>
          <a:prstGeom prst="rect">
            <a:avLst/>
          </a:prstGeom>
        </p:spPr>
        <p:txBody>
          <a:bodyPr lIns="0" tIns="0" rIns="0" bIns="0" rtlCol="0" anchor="t">
            <a:spAutoFit/>
          </a:bodyPr>
          <a:lstStyle/>
          <a:p>
            <a:pPr algn="ctr">
              <a:lnSpc>
                <a:spcPts val="3920"/>
              </a:lnSpc>
            </a:pPr>
            <a:r>
              <a:rPr lang="en-US" sz="2800" spc="84">
                <a:solidFill>
                  <a:srgbClr val="FFFFFF"/>
                </a:solidFill>
                <a:latin typeface="Anonymous Pro"/>
              </a:rPr>
              <a:t>History</a:t>
            </a:r>
          </a:p>
        </p:txBody>
      </p:sp>
      <p:pic>
        <p:nvPicPr>
          <p:cNvPr id="17" name="Picture 17"/>
          <p:cNvPicPr>
            <a:picLocks noChangeAspect="1"/>
          </p:cNvPicPr>
          <p:nvPr/>
        </p:nvPicPr>
        <p:blipFill>
          <a:blip r:embed="rId3"/>
          <a:srcRect/>
          <a:stretch>
            <a:fillRect/>
          </a:stretch>
        </p:blipFill>
        <p:spPr>
          <a:xfrm rot="274368">
            <a:off x="14568177" y="-2941121"/>
            <a:ext cx="4562182" cy="4334073"/>
          </a:xfrm>
          <a:prstGeom prst="rect">
            <a:avLst/>
          </a:prstGeom>
        </p:spPr>
      </p:pic>
      <p:pic>
        <p:nvPicPr>
          <p:cNvPr id="18" name="Picture 18"/>
          <p:cNvPicPr>
            <a:picLocks noChangeAspect="1"/>
          </p:cNvPicPr>
          <p:nvPr/>
        </p:nvPicPr>
        <p:blipFill>
          <a:blip r:embed="rId4"/>
          <a:srcRect/>
          <a:stretch>
            <a:fillRect/>
          </a:stretch>
        </p:blipFill>
        <p:spPr>
          <a:xfrm>
            <a:off x="7528679" y="2254187"/>
            <a:ext cx="2299358" cy="1371299"/>
          </a:xfrm>
          <a:prstGeom prst="rect">
            <a:avLst/>
          </a:prstGeom>
        </p:spPr>
      </p:pic>
      <p:pic>
        <p:nvPicPr>
          <p:cNvPr id="19" name="Picture 19"/>
          <p:cNvPicPr>
            <a:picLocks noChangeAspect="1"/>
          </p:cNvPicPr>
          <p:nvPr/>
        </p:nvPicPr>
        <p:blipFill>
          <a:blip r:embed="rId5"/>
          <a:srcRect/>
          <a:stretch>
            <a:fillRect/>
          </a:stretch>
        </p:blipFill>
        <p:spPr>
          <a:xfrm>
            <a:off x="8193285" y="5368604"/>
            <a:ext cx="1532406" cy="3329979"/>
          </a:xfrm>
          <a:prstGeom prst="rect">
            <a:avLst/>
          </a:prstGeom>
        </p:spPr>
      </p:pic>
      <p:pic>
        <p:nvPicPr>
          <p:cNvPr id="20" name="Picture 20"/>
          <p:cNvPicPr>
            <a:picLocks noChangeAspect="1"/>
          </p:cNvPicPr>
          <p:nvPr/>
        </p:nvPicPr>
        <p:blipFill>
          <a:blip r:embed="rId6"/>
          <a:srcRect/>
          <a:stretch>
            <a:fillRect/>
          </a:stretch>
        </p:blipFill>
        <p:spPr>
          <a:xfrm>
            <a:off x="13070450" y="5510220"/>
            <a:ext cx="2434450" cy="3423074"/>
          </a:xfrm>
          <a:prstGeom prst="rect">
            <a:avLst/>
          </a:prstGeom>
        </p:spPr>
      </p:pic>
      <p:pic>
        <p:nvPicPr>
          <p:cNvPr id="21" name="Picture 21"/>
          <p:cNvPicPr>
            <a:picLocks noChangeAspect="1"/>
          </p:cNvPicPr>
          <p:nvPr/>
        </p:nvPicPr>
        <p:blipFill>
          <a:blip r:embed="rId7"/>
          <a:srcRect/>
          <a:stretch>
            <a:fillRect/>
          </a:stretch>
        </p:blipFill>
        <p:spPr>
          <a:xfrm>
            <a:off x="13114758" y="2348851"/>
            <a:ext cx="2575823" cy="5819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8DEEB"/>
        </a:solidFill>
        <a:effectLst/>
      </p:bgPr>
    </p:bg>
    <p:spTree>
      <p:nvGrpSpPr>
        <p:cNvPr id="1" name=""/>
        <p:cNvGrpSpPr/>
        <p:nvPr/>
      </p:nvGrpSpPr>
      <p:grpSpPr>
        <a:xfrm>
          <a:off x="0" y="0"/>
          <a:ext cx="0" cy="0"/>
          <a:chOff x="0" y="0"/>
          <a:chExt cx="0" cy="0"/>
        </a:xfrm>
      </p:grpSpPr>
      <p:sp>
        <p:nvSpPr>
          <p:cNvPr id="2" name="AutoShape 2"/>
          <p:cNvSpPr/>
          <p:nvPr/>
        </p:nvSpPr>
        <p:spPr>
          <a:xfrm>
            <a:off x="-307258" y="8510711"/>
            <a:ext cx="18942325" cy="2078148"/>
          </a:xfrm>
          <a:prstGeom prst="rect">
            <a:avLst/>
          </a:prstGeom>
          <a:solidFill>
            <a:srgbClr val="000000"/>
          </a:solidFill>
        </p:spPr>
      </p:sp>
      <p:sp>
        <p:nvSpPr>
          <p:cNvPr id="3" name="TextBox 3"/>
          <p:cNvSpPr txBox="1"/>
          <p:nvPr/>
        </p:nvSpPr>
        <p:spPr>
          <a:xfrm>
            <a:off x="2434003" y="1028700"/>
            <a:ext cx="9431388" cy="6371837"/>
          </a:xfrm>
          <a:prstGeom prst="rect">
            <a:avLst/>
          </a:prstGeom>
        </p:spPr>
        <p:txBody>
          <a:bodyPr lIns="0" tIns="0" rIns="0" bIns="0" rtlCol="0" anchor="t">
            <a:spAutoFit/>
          </a:bodyPr>
          <a:lstStyle/>
          <a:p>
            <a:pPr algn="ctr">
              <a:lnSpc>
                <a:spcPts val="8640"/>
              </a:lnSpc>
            </a:pPr>
            <a:r>
              <a:rPr lang="en-US" sz="7200">
                <a:solidFill>
                  <a:srgbClr val="000000"/>
                </a:solidFill>
                <a:latin typeface="Poppins Bold"/>
              </a:rPr>
              <a:t>As we see there are many strategies which make learning easier and more effective.</a:t>
            </a:r>
          </a:p>
        </p:txBody>
      </p:sp>
      <p:pic>
        <p:nvPicPr>
          <p:cNvPr id="4" name="Picture 4"/>
          <p:cNvPicPr>
            <a:picLocks noChangeAspect="1"/>
          </p:cNvPicPr>
          <p:nvPr/>
        </p:nvPicPr>
        <p:blipFill>
          <a:blip r:embed="rId2"/>
          <a:srcRect/>
          <a:stretch>
            <a:fillRect/>
          </a:stretch>
        </p:blipFill>
        <p:spPr>
          <a:xfrm rot="274368">
            <a:off x="12125637" y="-411404"/>
            <a:ext cx="7173618" cy="6814938"/>
          </a:xfrm>
          <a:prstGeom prst="rect">
            <a:avLst/>
          </a:prstGeom>
        </p:spPr>
      </p:pic>
      <p:pic>
        <p:nvPicPr>
          <p:cNvPr id="5" name="Picture 5"/>
          <p:cNvPicPr>
            <a:picLocks noChangeAspect="1"/>
          </p:cNvPicPr>
          <p:nvPr/>
        </p:nvPicPr>
        <p:blipFill>
          <a:blip r:embed="rId3"/>
          <a:srcRect/>
          <a:stretch>
            <a:fillRect/>
          </a:stretch>
        </p:blipFill>
        <p:spPr>
          <a:xfrm rot="-6447190">
            <a:off x="-2357659" y="2407115"/>
            <a:ext cx="6013667" cy="24656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207</Words>
  <Application>Microsoft Office PowerPoint</Application>
  <PresentationFormat>Niestandardowy</PresentationFormat>
  <Paragraphs>25</Paragraphs>
  <Slides>10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Poppins Bold</vt:lpstr>
      <vt:lpstr>Anonymous Pro</vt:lpstr>
      <vt:lpstr>Lora</vt:lpstr>
      <vt:lpstr>Calibri</vt:lpstr>
      <vt:lpstr>Arial</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strategies</dc:title>
  <cp:lastModifiedBy>Emilia</cp:lastModifiedBy>
  <cp:revision>2</cp:revision>
  <dcterms:created xsi:type="dcterms:W3CDTF">2006-08-16T00:00:00Z</dcterms:created>
  <dcterms:modified xsi:type="dcterms:W3CDTF">2019-05-10T17:45:58Z</dcterms:modified>
  <dc:identifier>DADZjon9NDI</dc:identifier>
</cp:coreProperties>
</file>