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1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2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3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4.xml" ContentType="application/vnd.openxmlformats-officedocument.themeOverr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5.xml" ContentType="application/vnd.openxmlformats-officedocument.themeOverr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6.xml" ContentType="application/vnd.openxmlformats-officedocument.themeOverr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7.xml" ContentType="application/vnd.openxmlformats-officedocument.themeOverr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theme/themeOverride8.xml" ContentType="application/vnd.openxmlformats-officedocument.themeOverr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theme/themeOverride9.xml" ContentType="application/vnd.openxmlformats-officedocument.themeOverr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theme/themeOverride10.xml" ContentType="application/vnd.openxmlformats-officedocument.themeOverr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theme/themeOverride11.xml" ContentType="application/vnd.openxmlformats-officedocument.themeOverr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theme/themeOverride12.xml" ContentType="application/vnd.openxmlformats-officedocument.themeOverrid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theme/themeOverride13.xml" ContentType="application/vnd.openxmlformats-officedocument.themeOverrid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theme/themeOverride1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6" r:id="rId3"/>
    <p:sldId id="257" r:id="rId4"/>
    <p:sldId id="265" r:id="rId5"/>
    <p:sldId id="258" r:id="rId6"/>
    <p:sldId id="267" r:id="rId7"/>
    <p:sldId id="259" r:id="rId8"/>
    <p:sldId id="260" r:id="rId9"/>
    <p:sldId id="268" r:id="rId10"/>
    <p:sldId id="261" r:id="rId11"/>
    <p:sldId id="269" r:id="rId12"/>
    <p:sldId id="262" r:id="rId13"/>
    <p:sldId id="270" r:id="rId14"/>
    <p:sldId id="263" r:id="rId15"/>
    <p:sldId id="271" r:id="rId16"/>
    <p:sldId id="264" r:id="rId17"/>
    <p:sldId id="272" r:id="rId18"/>
    <p:sldId id="273" r:id="rId1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ED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1" d="100"/>
          <a:sy n="61" d="100"/>
        </p:scale>
        <p:origin x="3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package" Target="../embeddings/Microsoft_Excel-Arbeitsblatt10.xlsx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package" Target="../embeddings/Microsoft_Excel-Arbeitsblatt11.xlsx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package" Target="../embeddings/Microsoft_Excel-Arbeitsblatt12.xlsx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package" Target="../embeddings/Microsoft_Excel-Arbeitsblatt13.xlsx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package" Target="../embeddings/Microsoft_Excel-Arbeitsblatt14.xlsx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1.xml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package" Target="../embeddings/Microsoft_Excel-Arbeitsblatt15.xlsx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2.xml"/><Relationship Id="rId2" Type="http://schemas.microsoft.com/office/2011/relationships/chartColorStyle" Target="colors16.xml"/><Relationship Id="rId1" Type="http://schemas.microsoft.com/office/2011/relationships/chartStyle" Target="style16.xml"/><Relationship Id="rId4" Type="http://schemas.openxmlformats.org/officeDocument/2006/relationships/package" Target="../embeddings/Microsoft_Excel-Arbeitsblatt16.xlsx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3.xml"/><Relationship Id="rId2" Type="http://schemas.microsoft.com/office/2011/relationships/chartColorStyle" Target="colors17.xml"/><Relationship Id="rId1" Type="http://schemas.microsoft.com/office/2011/relationships/chartStyle" Target="style17.xml"/><Relationship Id="rId4" Type="http://schemas.openxmlformats.org/officeDocument/2006/relationships/package" Target="../embeddings/Microsoft_Excel-Arbeitsblatt17.xlsx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4.xml"/><Relationship Id="rId2" Type="http://schemas.microsoft.com/office/2011/relationships/chartColorStyle" Target="colors18.xml"/><Relationship Id="rId1" Type="http://schemas.microsoft.com/office/2011/relationships/chartStyle" Target="style18.xml"/><Relationship Id="rId4" Type="http://schemas.openxmlformats.org/officeDocument/2006/relationships/package" Target="../embeddings/Microsoft_Excel-Arbeitsblatt18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-Arbeitsblatt5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Microsoft_Excel-Arbeitsblatt6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package" Target="../embeddings/Microsoft_Excel-Arbeitsblatt7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package" Target="../embeddings/Microsoft_Excel-Arbeitsblatt8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package" Target="../embeddings/Microsoft_Excel-Arbeitsblat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Question</a:t>
            </a:r>
            <a:r>
              <a:rPr lang="en-US" baseline="0" dirty="0" smtClean="0"/>
              <a:t> 1a</a:t>
            </a:r>
            <a:endParaRPr lang="en-US" dirty="0"/>
          </a:p>
        </c:rich>
      </c:tx>
      <c:layout>
        <c:manualLayout>
          <c:xMode val="edge"/>
          <c:yMode val="edge"/>
          <c:x val="0.22385402192373013"/>
          <c:y val="1.167456998284205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>
        <c:manualLayout>
          <c:layoutTarget val="inner"/>
          <c:xMode val="edge"/>
          <c:yMode val="edge"/>
          <c:x val="1.922765169059744E-3"/>
          <c:y val="0.1451440913116839"/>
          <c:w val="0.64321348618187435"/>
          <c:h val="0.76594256755048673"/>
        </c:manualLayout>
      </c:layout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Chart</c:v>
                </c:pt>
              </c:strCache>
            </c:strRef>
          </c:tx>
          <c:spPr>
            <a:solidFill>
              <a:srgbClr val="92D050"/>
            </a:solidFill>
          </c:spPr>
          <c:dPt>
            <c:idx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23ED3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Tabelle1!$A$2:$A$5</c:f>
              <c:strCache>
                <c:ptCount val="3"/>
                <c:pt idx="0">
                  <c:v>Not agree (1-2 Pts)</c:v>
                </c:pt>
                <c:pt idx="1">
                  <c:v>Partly agree (3-4 Pts)</c:v>
                </c:pt>
                <c:pt idx="2">
                  <c:v>Strongly agree (5-6 Pts)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0</c:v>
                </c:pt>
                <c:pt idx="1">
                  <c:v>5</c:v>
                </c:pt>
                <c:pt idx="2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layout>
        <c:manualLayout>
          <c:xMode val="edge"/>
          <c:yMode val="edge"/>
          <c:x val="0.7067669937996881"/>
          <c:y val="0.24560879179735859"/>
          <c:w val="0.18176991662806857"/>
          <c:h val="0.5405057019243276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dirty="0" err="1" smtClean="0"/>
              <a:t>Question</a:t>
            </a:r>
            <a:r>
              <a:rPr lang="de-DE" baseline="0" dirty="0" smtClean="0"/>
              <a:t> 21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rgbClr val="92D050"/>
            </a:solidFill>
          </c:spPr>
          <c:dPt>
            <c:idx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23ED36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Tabelle1!$A$2:$A$4</c:f>
              <c:strCache>
                <c:ptCount val="3"/>
                <c:pt idx="0">
                  <c:v>Not agree (1-2 Pts)</c:v>
                </c:pt>
                <c:pt idx="1">
                  <c:v>Partly agree (3-4 Pts)</c:v>
                </c:pt>
                <c:pt idx="2">
                  <c:v>Strongly agree (5-6 Pts)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5</c:v>
                </c:pt>
                <c:pt idx="1">
                  <c:v>19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4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dirty="0" err="1" smtClean="0"/>
              <a:t>Question</a:t>
            </a:r>
            <a:r>
              <a:rPr lang="de-DE" baseline="0" dirty="0" smtClean="0"/>
              <a:t> 26</a:t>
            </a:r>
            <a:endParaRPr lang="de-DE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rgbClr val="92D050"/>
            </a:solidFill>
          </c:spPr>
          <c:dPt>
            <c:idx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23ED36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Tabelle1!$A$2:$A$4</c:f>
              <c:strCache>
                <c:ptCount val="3"/>
                <c:pt idx="0">
                  <c:v>Not agree (1-2 Pts)</c:v>
                </c:pt>
                <c:pt idx="1">
                  <c:v>Partly agree (3-4 Pts)</c:v>
                </c:pt>
                <c:pt idx="2">
                  <c:v>Strongly agree (5-6 Pts)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1</c:v>
                </c:pt>
                <c:pt idx="1">
                  <c:v>16</c:v>
                </c:pt>
                <c:pt idx="2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4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dirty="0" err="1" smtClean="0"/>
              <a:t>Question</a:t>
            </a:r>
            <a:r>
              <a:rPr lang="de-DE" baseline="0" dirty="0" smtClean="0"/>
              <a:t> 32</a:t>
            </a:r>
            <a:endParaRPr lang="de-DE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rgbClr val="92D050"/>
            </a:solidFill>
          </c:spPr>
          <c:dPt>
            <c:idx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23ED36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Tabelle1!$A$2:$A$4</c:f>
              <c:strCache>
                <c:ptCount val="3"/>
                <c:pt idx="0">
                  <c:v>Not agree (1-2 Pts)</c:v>
                </c:pt>
                <c:pt idx="1">
                  <c:v>Partly agree (3-4 Pts)</c:v>
                </c:pt>
                <c:pt idx="2">
                  <c:v>Strongly agree (5-6 Pts)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5</c:v>
                </c:pt>
                <c:pt idx="1">
                  <c:v>13</c:v>
                </c:pt>
                <c:pt idx="2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4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dirty="0" err="1" smtClean="0"/>
              <a:t>Question</a:t>
            </a:r>
            <a:r>
              <a:rPr lang="de-DE" dirty="0" smtClean="0"/>
              <a:t> 35</a:t>
            </a:r>
            <a:endParaRPr lang="de-DE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rgbClr val="92D050"/>
            </a:solidFill>
          </c:spPr>
          <c:dPt>
            <c:idx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23ED36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Tabelle1!$A$2:$A$4</c:f>
              <c:strCache>
                <c:ptCount val="3"/>
                <c:pt idx="0">
                  <c:v>Not agree (1-2 Pts)</c:v>
                </c:pt>
                <c:pt idx="1">
                  <c:v>Partly agree (3-4 Pts)</c:v>
                </c:pt>
                <c:pt idx="2">
                  <c:v>Strongly agree (5-6 Pts)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3</c:v>
                </c:pt>
                <c:pt idx="1">
                  <c:v>10</c:v>
                </c:pt>
                <c:pt idx="2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4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dirty="0" err="1" smtClean="0"/>
              <a:t>Question</a:t>
            </a:r>
            <a:r>
              <a:rPr lang="de-DE" dirty="0" smtClean="0"/>
              <a:t> 38a</a:t>
            </a:r>
            <a:endParaRPr lang="de-DE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rgbClr val="92D050"/>
            </a:solidFill>
          </c:spPr>
          <c:dPt>
            <c:idx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23ED36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Tabelle1!$A$2:$A$4</c:f>
              <c:strCache>
                <c:ptCount val="3"/>
                <c:pt idx="0">
                  <c:v>Not agree (1-2 Pts)</c:v>
                </c:pt>
                <c:pt idx="1">
                  <c:v>Partly agree (3-4 Pts)</c:v>
                </c:pt>
                <c:pt idx="2">
                  <c:v>Strongly agree (5-6 pts)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3</c:v>
                </c:pt>
                <c:pt idx="1">
                  <c:v>15</c:v>
                </c:pt>
                <c:pt idx="2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4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dirty="0" err="1" smtClean="0"/>
              <a:t>Question</a:t>
            </a:r>
            <a:r>
              <a:rPr lang="de-DE" dirty="0" smtClean="0"/>
              <a:t> 40</a:t>
            </a:r>
            <a:endParaRPr lang="de-DE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rgbClr val="92D050"/>
            </a:solidFill>
          </c:spPr>
          <c:dPt>
            <c:idx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23ED36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Tabelle1!$A$2:$A$4</c:f>
              <c:strCache>
                <c:ptCount val="3"/>
                <c:pt idx="0">
                  <c:v>Not agree (1-2 Pts)</c:v>
                </c:pt>
                <c:pt idx="1">
                  <c:v>Partly agree (3-4 Pts)</c:v>
                </c:pt>
                <c:pt idx="2">
                  <c:v>Strongly agree (5-6 Pts)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11</c:v>
                </c:pt>
                <c:pt idx="1">
                  <c:v>8</c:v>
                </c:pt>
                <c:pt idx="2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4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dirty="0" err="1" smtClean="0"/>
              <a:t>Question</a:t>
            </a:r>
            <a:r>
              <a:rPr lang="de-DE" dirty="0" smtClean="0"/>
              <a:t> 42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rgbClr val="92D050"/>
            </a:solidFill>
          </c:spPr>
          <c:dPt>
            <c:idx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23ED36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Tabelle1!$A$2:$A$4</c:f>
              <c:strCache>
                <c:ptCount val="3"/>
                <c:pt idx="0">
                  <c:v>Not agree (1-2 Pts)</c:v>
                </c:pt>
                <c:pt idx="1">
                  <c:v>Partly agree (3-4 Pts)</c:v>
                </c:pt>
                <c:pt idx="2">
                  <c:v>Strongly agree (5-6 Pts)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4</c:v>
                </c:pt>
                <c:pt idx="1">
                  <c:v>9</c:v>
                </c:pt>
                <c:pt idx="2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4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dirty="0" err="1" smtClean="0"/>
              <a:t>Question</a:t>
            </a:r>
            <a:r>
              <a:rPr lang="de-DE" dirty="0" smtClean="0"/>
              <a:t> 43b</a:t>
            </a:r>
            <a:endParaRPr lang="de-DE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rgbClr val="92D050"/>
            </a:solidFill>
          </c:spPr>
          <c:dPt>
            <c:idx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23ED36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Tabelle1!$A$2:$A$4</c:f>
              <c:strCache>
                <c:ptCount val="3"/>
                <c:pt idx="0">
                  <c:v>Not agree (1-2 Pts)</c:v>
                </c:pt>
                <c:pt idx="1">
                  <c:v>Partly agree (3-4 Pts)</c:v>
                </c:pt>
                <c:pt idx="2">
                  <c:v>Strongly agree (5-6 Pts)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0</c:v>
                </c:pt>
                <c:pt idx="1">
                  <c:v>15</c:v>
                </c:pt>
                <c:pt idx="2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4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dirty="0" err="1" smtClean="0"/>
              <a:t>Question</a:t>
            </a:r>
            <a:r>
              <a:rPr lang="de-DE" dirty="0" smtClean="0"/>
              <a:t> 43g</a:t>
            </a:r>
            <a:endParaRPr lang="de-DE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rgbClr val="92D050"/>
            </a:solidFill>
          </c:spPr>
          <c:dPt>
            <c:idx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23ED36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Tabelle1!$A$2:$A$4</c:f>
              <c:strCache>
                <c:ptCount val="3"/>
                <c:pt idx="0">
                  <c:v>Not agree (1-2 Pts)</c:v>
                </c:pt>
                <c:pt idx="1">
                  <c:v>Partly agree (3-4 Pts)</c:v>
                </c:pt>
                <c:pt idx="2">
                  <c:v>Strongly agree (5-6 Pts)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0</c:v>
                </c:pt>
                <c:pt idx="1">
                  <c:v>6</c:v>
                </c:pt>
                <c:pt idx="2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Question 1b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23ED36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Tabelle1!$A$2:$A$4</c:f>
              <c:strCache>
                <c:ptCount val="3"/>
                <c:pt idx="0">
                  <c:v>Not agree (1-2 Pts)</c:v>
                </c:pt>
                <c:pt idx="1">
                  <c:v>Partly agree (3-4 Pts)</c:v>
                </c:pt>
                <c:pt idx="2">
                  <c:v>Strongly agree (5-6 Pts)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2</c:v>
                </c:pt>
                <c:pt idx="1">
                  <c:v>7</c:v>
                </c:pt>
                <c:pt idx="2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1960784313725477"/>
          <c:y val="0.13180911250746322"/>
          <c:w val="0.1583333333333333"/>
          <c:h val="0.6492927003142481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Question</a:t>
            </a:r>
            <a:r>
              <a:rPr lang="en-US" baseline="0" dirty="0" smtClean="0"/>
              <a:t> 4c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Verkauf</c:v>
                </c:pt>
              </c:strCache>
            </c:strRef>
          </c:tx>
          <c:spPr>
            <a:solidFill>
              <a:srgbClr val="92D050"/>
            </a:solidFill>
          </c:spPr>
          <c:dPt>
            <c:idx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23ED36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Tabelle1!$A$2:$A$4</c:f>
              <c:strCache>
                <c:ptCount val="3"/>
                <c:pt idx="0">
                  <c:v>Not agree (1-2 Pts)</c:v>
                </c:pt>
                <c:pt idx="1">
                  <c:v>Partly agree 3-4 Pts)</c:v>
                </c:pt>
                <c:pt idx="2">
                  <c:v>Strongly agree (5-6 Pts)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4</c:v>
                </c:pt>
                <c:pt idx="1">
                  <c:v>11</c:v>
                </c:pt>
                <c:pt idx="2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Question 4d</c:v>
                </c:pt>
              </c:strCache>
            </c:strRef>
          </c:tx>
          <c:spPr>
            <a:solidFill>
              <a:srgbClr val="92D050"/>
            </a:solidFill>
          </c:spPr>
          <c:dPt>
            <c:idx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23ED36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Tabelle1!$A$2:$A$4</c:f>
              <c:strCache>
                <c:ptCount val="3"/>
                <c:pt idx="0">
                  <c:v>Not agree (1-2 Pts)</c:v>
                </c:pt>
                <c:pt idx="1">
                  <c:v>Partly agree (3-4 Pts)</c:v>
                </c:pt>
                <c:pt idx="2">
                  <c:v>Strongly agree (5-6 Pts)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2</c:v>
                </c:pt>
                <c:pt idx="1">
                  <c:v>14</c:v>
                </c:pt>
                <c:pt idx="2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dirty="0" err="1" smtClean="0"/>
              <a:t>Question</a:t>
            </a:r>
            <a:r>
              <a:rPr lang="de-DE" baseline="0" dirty="0" smtClean="0"/>
              <a:t> 9c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rgbClr val="92D050"/>
            </a:solidFill>
          </c:spPr>
          <c:dPt>
            <c:idx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23ED36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Tabelle1!$A$2:$A$4</c:f>
              <c:strCache>
                <c:ptCount val="3"/>
                <c:pt idx="0">
                  <c:v>Not agree (1-2 Pts)</c:v>
                </c:pt>
                <c:pt idx="1">
                  <c:v>Partly agree (3-4 Pts)</c:v>
                </c:pt>
                <c:pt idx="2">
                  <c:v>Strongly agree (5-6 Pts)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5</c:v>
                </c:pt>
                <c:pt idx="1">
                  <c:v>12</c:v>
                </c:pt>
                <c:pt idx="2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dirty="0" err="1" smtClean="0"/>
              <a:t>Question</a:t>
            </a:r>
            <a:r>
              <a:rPr lang="de-DE" dirty="0" smtClean="0"/>
              <a:t> 10</a:t>
            </a:r>
            <a:endParaRPr lang="de-DE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rgbClr val="92D050"/>
            </a:solidFill>
          </c:spPr>
          <c:dPt>
            <c:idx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23ED36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Tabelle1!$A$2:$A$4</c:f>
              <c:strCache>
                <c:ptCount val="3"/>
                <c:pt idx="0">
                  <c:v>Not agree (1-2 Pts)</c:v>
                </c:pt>
                <c:pt idx="1">
                  <c:v>Partly agree (3-4 Pts)</c:v>
                </c:pt>
                <c:pt idx="2">
                  <c:v>Strongly agree (5-6 Pts)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6</c:v>
                </c:pt>
                <c:pt idx="1">
                  <c:v>9</c:v>
                </c:pt>
                <c:pt idx="2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dirty="0" err="1" smtClean="0"/>
              <a:t>Question</a:t>
            </a:r>
            <a:r>
              <a:rPr lang="de-DE" dirty="0" smtClean="0"/>
              <a:t> 12</a:t>
            </a:r>
            <a:endParaRPr lang="de-DE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rgbClr val="92D050"/>
            </a:solidFill>
          </c:spPr>
          <c:dPt>
            <c:idx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23ED36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Tabelle1!$A$2:$A$4</c:f>
              <c:strCache>
                <c:ptCount val="3"/>
                <c:pt idx="0">
                  <c:v>Not agree (1-2 Pts)</c:v>
                </c:pt>
                <c:pt idx="1">
                  <c:v>Partly agree (3-4 Pts)</c:v>
                </c:pt>
                <c:pt idx="2">
                  <c:v>Strongly agree (5-6 Pts)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0</c:v>
                </c:pt>
                <c:pt idx="1">
                  <c:v>6</c:v>
                </c:pt>
                <c:pt idx="2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dirty="0" err="1" smtClean="0"/>
              <a:t>Question</a:t>
            </a:r>
            <a:r>
              <a:rPr lang="de-DE" dirty="0" smtClean="0"/>
              <a:t> 15</a:t>
            </a:r>
            <a:endParaRPr lang="de-DE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rgbClr val="92D050"/>
            </a:solidFill>
          </c:spPr>
          <c:dPt>
            <c:idx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23ED36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Tabelle1!$A$2:$A$4</c:f>
              <c:strCache>
                <c:ptCount val="3"/>
                <c:pt idx="0">
                  <c:v>Not agree (1-2 Pts)</c:v>
                </c:pt>
                <c:pt idx="1">
                  <c:v>Partly agree (3-4 Pts)</c:v>
                </c:pt>
                <c:pt idx="2">
                  <c:v>Strongly agree (5-6 Pts)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7</c:v>
                </c:pt>
                <c:pt idx="1">
                  <c:v>16</c:v>
                </c:pt>
                <c:pt idx="2">
                  <c:v>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dirty="0" err="1" smtClean="0"/>
              <a:t>Question</a:t>
            </a:r>
            <a:r>
              <a:rPr lang="de-DE" dirty="0" smtClean="0"/>
              <a:t> 18</a:t>
            </a:r>
            <a:endParaRPr lang="de-DE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rgbClr val="92D050"/>
            </a:solidFill>
          </c:spPr>
          <c:dPt>
            <c:idx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23ED36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Tabelle1!$A$2:$A$4</c:f>
              <c:strCache>
                <c:ptCount val="3"/>
                <c:pt idx="0">
                  <c:v>Not agree (1-2 Pts)</c:v>
                </c:pt>
                <c:pt idx="1">
                  <c:v>Partly agree (3-4 Pts)</c:v>
                </c:pt>
                <c:pt idx="2">
                  <c:v>Strongly agree (5-6 Pts)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2</c:v>
                </c:pt>
                <c:pt idx="1">
                  <c:v>17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CAE40-CEA8-4768-904D-6A5DE459A4D8}" type="datetimeFigureOut">
              <a:rPr lang="de-DE" smtClean="0"/>
              <a:t>11.12.2017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8864A-538A-46B9-8F79-2967B2351B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8306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CAE40-CEA8-4768-904D-6A5DE459A4D8}" type="datetimeFigureOut">
              <a:rPr lang="de-DE" smtClean="0"/>
              <a:t>11.12.2017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8864A-538A-46B9-8F79-2967B2351B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708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CAE40-CEA8-4768-904D-6A5DE459A4D8}" type="datetimeFigureOut">
              <a:rPr lang="de-DE" smtClean="0"/>
              <a:t>11.12.2017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8864A-538A-46B9-8F79-2967B2351B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1340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CAE40-CEA8-4768-904D-6A5DE459A4D8}" type="datetimeFigureOut">
              <a:rPr lang="de-DE" smtClean="0"/>
              <a:t>11.12.2017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8864A-538A-46B9-8F79-2967B2351B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608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CAE40-CEA8-4768-904D-6A5DE459A4D8}" type="datetimeFigureOut">
              <a:rPr lang="de-DE" smtClean="0"/>
              <a:t>11.12.2017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8864A-538A-46B9-8F79-2967B2351B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7406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CAE40-CEA8-4768-904D-6A5DE459A4D8}" type="datetimeFigureOut">
              <a:rPr lang="de-DE" smtClean="0"/>
              <a:t>11.12.2017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8864A-538A-46B9-8F79-2967B2351B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6917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CAE40-CEA8-4768-904D-6A5DE459A4D8}" type="datetimeFigureOut">
              <a:rPr lang="de-DE" smtClean="0"/>
              <a:t>11.12.2017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8864A-538A-46B9-8F79-2967B2351B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707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CAE40-CEA8-4768-904D-6A5DE459A4D8}" type="datetimeFigureOut">
              <a:rPr lang="de-DE" smtClean="0"/>
              <a:t>11.12.2017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8864A-538A-46B9-8F79-2967B2351B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2516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CAE40-CEA8-4768-904D-6A5DE459A4D8}" type="datetimeFigureOut">
              <a:rPr lang="de-DE" smtClean="0"/>
              <a:t>11.12.2017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8864A-538A-46B9-8F79-2967B2351B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3798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CAE40-CEA8-4768-904D-6A5DE459A4D8}" type="datetimeFigureOut">
              <a:rPr lang="de-DE" smtClean="0"/>
              <a:t>11.12.2017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8864A-538A-46B9-8F79-2967B2351B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454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CAE40-CEA8-4768-904D-6A5DE459A4D8}" type="datetimeFigureOut">
              <a:rPr lang="de-DE" smtClean="0"/>
              <a:t>11.12.2017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8864A-538A-46B9-8F79-2967B2351B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5499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CAE40-CEA8-4768-904D-6A5DE459A4D8}" type="datetimeFigureOut">
              <a:rPr lang="de-DE" smtClean="0"/>
              <a:t>11.12.2017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8864A-538A-46B9-8F79-2967B2351B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70574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sz="8000" b="1" dirty="0" smtClean="0"/>
              <a:t>Visible Learning </a:t>
            </a:r>
            <a:r>
              <a:rPr lang="de-DE" sz="9600" b="1" dirty="0" smtClean="0">
                <a:solidFill>
                  <a:srgbClr val="FF0000"/>
                </a:solidFill>
              </a:rPr>
              <a:t>UNCOVERED</a:t>
            </a:r>
            <a:endParaRPr lang="de-DE" sz="8000" b="1" dirty="0">
              <a:solidFill>
                <a:srgbClr val="FF0000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A </a:t>
            </a:r>
            <a:r>
              <a:rPr lang="de-DE" dirty="0" err="1" smtClean="0"/>
              <a:t>survey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context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„Visible Teaching 4 Performance“, an ERSAMUS+ KA2.1 Strategic School </a:t>
            </a:r>
            <a:r>
              <a:rPr lang="de-DE" dirty="0" err="1" smtClean="0"/>
              <a:t>Partnership</a:t>
            </a:r>
            <a:r>
              <a:rPr lang="de-DE" dirty="0" smtClean="0"/>
              <a:t> </a:t>
            </a:r>
          </a:p>
          <a:p>
            <a:r>
              <a:rPr lang="de-DE" dirty="0" smtClean="0"/>
              <a:t>Moers, November 2017</a:t>
            </a:r>
          </a:p>
          <a:p>
            <a:r>
              <a:rPr lang="de-DE" dirty="0" err="1" smtClean="0"/>
              <a:t>By</a:t>
            </a:r>
            <a:r>
              <a:rPr lang="de-DE" dirty="0" smtClean="0"/>
              <a:t> Tim </a:t>
            </a:r>
            <a:r>
              <a:rPr lang="de-DE" dirty="0" err="1" smtClean="0"/>
              <a:t>Anderlik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Sahin 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639346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 smtClean="0"/>
              <a:t>Part 4: “</a:t>
            </a:r>
            <a:r>
              <a:rPr lang="de-DE" b="1" dirty="0" err="1" smtClean="0"/>
              <a:t>During</a:t>
            </a:r>
            <a:r>
              <a:rPr lang="de-DE" b="1" dirty="0" smtClean="0"/>
              <a:t> </a:t>
            </a:r>
            <a:r>
              <a:rPr lang="de-DE" b="1" dirty="0" err="1" smtClean="0"/>
              <a:t>the</a:t>
            </a:r>
            <a:r>
              <a:rPr lang="de-DE" b="1" dirty="0" smtClean="0"/>
              <a:t> </a:t>
            </a:r>
            <a:r>
              <a:rPr lang="de-DE" b="1" dirty="0" err="1" smtClean="0"/>
              <a:t>lesson</a:t>
            </a:r>
            <a:r>
              <a:rPr lang="de-DE" b="1" dirty="0" smtClean="0"/>
              <a:t> – </a:t>
            </a:r>
            <a:r>
              <a:rPr lang="de-DE" b="1" dirty="0" err="1" smtClean="0"/>
              <a:t>learning</a:t>
            </a:r>
            <a:r>
              <a:rPr lang="de-DE" b="1" dirty="0" smtClean="0"/>
              <a:t>“ </a:t>
            </a:r>
            <a:endParaRPr lang="de-DE" b="1" dirty="0"/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83843546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Inhaltsplatzhalter 1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30984184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851452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6600" b="1" dirty="0" smtClean="0"/>
              <a:t>Food4Thought!?</a:t>
            </a:r>
            <a:endParaRPr lang="de-DE" sz="6600" b="1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 smtClean="0"/>
              <a:t>FACTS</a:t>
            </a:r>
          </a:p>
          <a:p>
            <a:r>
              <a:rPr lang="de-DE" dirty="0" smtClean="0"/>
              <a:t>2/3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teachers</a:t>
            </a:r>
            <a:r>
              <a:rPr lang="de-DE" dirty="0" smtClean="0"/>
              <a:t> </a:t>
            </a:r>
            <a:r>
              <a:rPr lang="de-DE" dirty="0" err="1" smtClean="0"/>
              <a:t>admit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their</a:t>
            </a:r>
            <a:r>
              <a:rPr lang="de-DE" dirty="0" smtClean="0"/>
              <a:t> </a:t>
            </a:r>
            <a:r>
              <a:rPr lang="de-DE" u="sng" dirty="0" err="1" smtClean="0"/>
              <a:t>lessons</a:t>
            </a:r>
            <a:r>
              <a:rPr lang="de-DE" u="sng" dirty="0" smtClean="0"/>
              <a:t> lack </a:t>
            </a:r>
            <a:r>
              <a:rPr lang="de-DE" u="sng" dirty="0" err="1" smtClean="0"/>
              <a:t>differentiation</a:t>
            </a:r>
            <a:r>
              <a:rPr lang="de-DE" u="sng" dirty="0" smtClean="0"/>
              <a:t> </a:t>
            </a:r>
            <a:r>
              <a:rPr lang="de-DE" dirty="0" smtClean="0"/>
              <a:t>(</a:t>
            </a:r>
            <a:r>
              <a:rPr lang="de-DE" dirty="0" err="1" smtClean="0"/>
              <a:t>methodology</a:t>
            </a:r>
            <a:r>
              <a:rPr lang="de-DE" dirty="0" smtClean="0"/>
              <a:t>, </a:t>
            </a:r>
            <a:r>
              <a:rPr lang="de-DE" dirty="0" err="1" smtClean="0"/>
              <a:t>materials</a:t>
            </a:r>
            <a:r>
              <a:rPr lang="de-DE" dirty="0" smtClean="0"/>
              <a:t>, </a:t>
            </a:r>
            <a:r>
              <a:rPr lang="de-DE" dirty="0" err="1" smtClean="0"/>
              <a:t>pace</a:t>
            </a:r>
            <a:r>
              <a:rPr lang="de-DE" dirty="0" smtClean="0"/>
              <a:t>)</a:t>
            </a:r>
          </a:p>
          <a:p>
            <a:r>
              <a:rPr lang="de-DE" dirty="0" smtClean="0"/>
              <a:t>¾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teachers</a:t>
            </a:r>
            <a:r>
              <a:rPr lang="de-DE" dirty="0" smtClean="0"/>
              <a:t> </a:t>
            </a:r>
            <a:r>
              <a:rPr lang="de-DE" dirty="0" err="1" smtClean="0"/>
              <a:t>admit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they</a:t>
            </a:r>
            <a:r>
              <a:rPr lang="de-DE" dirty="0" smtClean="0"/>
              <a:t> </a:t>
            </a:r>
            <a:r>
              <a:rPr lang="de-DE" u="sng" dirty="0" smtClean="0"/>
              <a:t>do not </a:t>
            </a:r>
            <a:r>
              <a:rPr lang="de-DE" u="sng" dirty="0" err="1" smtClean="0"/>
              <a:t>perceive</a:t>
            </a:r>
            <a:r>
              <a:rPr lang="de-DE" u="sng" dirty="0" smtClean="0"/>
              <a:t> </a:t>
            </a:r>
            <a:r>
              <a:rPr lang="de-DE" u="sng" dirty="0" err="1" smtClean="0"/>
              <a:t>learning</a:t>
            </a:r>
            <a:r>
              <a:rPr lang="de-DE" u="sng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its</a:t>
            </a:r>
            <a:r>
              <a:rPr lang="de-DE" dirty="0" smtClean="0"/>
              <a:t> </a:t>
            </a:r>
            <a:r>
              <a:rPr lang="de-DE" dirty="0" err="1" smtClean="0"/>
              <a:t>outcomes</a:t>
            </a:r>
            <a:r>
              <a:rPr lang="de-DE" dirty="0" smtClean="0"/>
              <a:t> </a:t>
            </a:r>
            <a:r>
              <a:rPr lang="de-DE" u="sng" dirty="0" err="1" smtClean="0"/>
              <a:t>from</a:t>
            </a:r>
            <a:r>
              <a:rPr lang="de-DE" u="sng" dirty="0" smtClean="0"/>
              <a:t> </a:t>
            </a:r>
            <a:r>
              <a:rPr lang="de-DE" u="sng" dirty="0" err="1" smtClean="0"/>
              <a:t>the</a:t>
            </a:r>
            <a:r>
              <a:rPr lang="de-DE" u="sng" dirty="0" smtClean="0"/>
              <a:t> </a:t>
            </a:r>
            <a:r>
              <a:rPr lang="de-DE" u="sng" dirty="0" err="1" smtClean="0"/>
              <a:t>students</a:t>
            </a:r>
            <a:r>
              <a:rPr lang="de-DE" u="sng" dirty="0" smtClean="0"/>
              <a:t>‘ </a:t>
            </a:r>
            <a:r>
              <a:rPr lang="de-DE" u="sng" dirty="0" err="1" smtClean="0"/>
              <a:t>eyes</a:t>
            </a:r>
            <a:r>
              <a:rPr lang="de-DE" u="sng" dirty="0" smtClean="0"/>
              <a:t> </a:t>
            </a:r>
            <a:endParaRPr lang="de-DE" u="sng" dirty="0" smtClean="0"/>
          </a:p>
          <a:p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 smtClean="0"/>
              <a:t>Food4thought</a:t>
            </a:r>
          </a:p>
          <a:p>
            <a:r>
              <a:rPr lang="de-DE" dirty="0" err="1"/>
              <a:t>o</a:t>
            </a:r>
            <a:r>
              <a:rPr lang="de-DE" dirty="0" err="1" smtClean="0"/>
              <a:t>nly</a:t>
            </a:r>
            <a:r>
              <a:rPr lang="de-DE" dirty="0" smtClean="0"/>
              <a:t> a </a:t>
            </a:r>
            <a:r>
              <a:rPr lang="de-DE" dirty="0" err="1" smtClean="0"/>
              <a:t>minority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teachers</a:t>
            </a:r>
            <a:r>
              <a:rPr lang="de-DE" dirty="0" smtClean="0"/>
              <a:t> </a:t>
            </a:r>
            <a:r>
              <a:rPr lang="de-DE" dirty="0" err="1" smtClean="0"/>
              <a:t>seems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monitor</a:t>
            </a:r>
            <a:r>
              <a:rPr lang="de-DE" dirty="0" smtClean="0"/>
              <a:t> </a:t>
            </a:r>
            <a:r>
              <a:rPr lang="de-DE" dirty="0" err="1" smtClean="0"/>
              <a:t>their</a:t>
            </a:r>
            <a:r>
              <a:rPr lang="de-DE" dirty="0" smtClean="0"/>
              <a:t> </a:t>
            </a:r>
            <a:r>
              <a:rPr lang="de-DE" dirty="0" err="1" smtClean="0"/>
              <a:t>teaching</a:t>
            </a:r>
            <a:r>
              <a:rPr lang="de-DE" dirty="0" smtClean="0"/>
              <a:t> </a:t>
            </a:r>
            <a:r>
              <a:rPr lang="de-DE" dirty="0" err="1" smtClean="0"/>
              <a:t>habits</a:t>
            </a:r>
            <a:r>
              <a:rPr lang="de-DE" dirty="0" smtClean="0"/>
              <a:t> </a:t>
            </a:r>
            <a:r>
              <a:rPr lang="de-DE" dirty="0" err="1" smtClean="0"/>
              <a:t>regularly</a:t>
            </a:r>
            <a:r>
              <a:rPr lang="de-DE" dirty="0" smtClean="0"/>
              <a:t>, </a:t>
            </a:r>
            <a:r>
              <a:rPr lang="de-DE" dirty="0" err="1" smtClean="0"/>
              <a:t>adapting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individual </a:t>
            </a:r>
            <a:r>
              <a:rPr lang="de-DE" dirty="0" err="1" smtClean="0"/>
              <a:t>students</a:t>
            </a:r>
            <a:r>
              <a:rPr lang="de-DE" dirty="0" smtClean="0"/>
              <a:t>‘ </a:t>
            </a:r>
            <a:r>
              <a:rPr lang="de-DE" dirty="0" err="1" smtClean="0"/>
              <a:t>needs</a:t>
            </a:r>
            <a:r>
              <a:rPr lang="de-DE" dirty="0" smtClean="0"/>
              <a:t>, </a:t>
            </a:r>
            <a:r>
              <a:rPr lang="de-DE" dirty="0" err="1" smtClean="0"/>
              <a:t>given</a:t>
            </a:r>
            <a:r>
              <a:rPr lang="de-DE" dirty="0" smtClean="0"/>
              <a:t> </a:t>
            </a:r>
            <a:r>
              <a:rPr lang="de-DE" dirty="0" err="1" smtClean="0"/>
              <a:t>situation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progress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learning</a:t>
            </a:r>
            <a:r>
              <a:rPr lang="de-DE" dirty="0" smtClean="0"/>
              <a:t> </a:t>
            </a:r>
            <a:r>
              <a:rPr lang="de-DE" dirty="0" err="1" smtClean="0"/>
              <a:t>scenarios</a:t>
            </a:r>
            <a:endParaRPr lang="de-DE" dirty="0" smtClean="0"/>
          </a:p>
          <a:p>
            <a:r>
              <a:rPr lang="de-DE" b="1" dirty="0" smtClean="0"/>
              <a:t>Are </a:t>
            </a:r>
            <a:r>
              <a:rPr lang="de-DE" b="1" dirty="0" err="1" smtClean="0"/>
              <a:t>teachers</a:t>
            </a:r>
            <a:r>
              <a:rPr lang="de-DE" b="1" dirty="0" smtClean="0"/>
              <a:t> </a:t>
            </a:r>
            <a:r>
              <a:rPr lang="de-DE" b="1" dirty="0" err="1" smtClean="0"/>
              <a:t>therfore</a:t>
            </a:r>
            <a:r>
              <a:rPr lang="de-DE" b="1" dirty="0" smtClean="0"/>
              <a:t> “blind“? Do </a:t>
            </a:r>
            <a:r>
              <a:rPr lang="de-DE" b="1" dirty="0" err="1" smtClean="0"/>
              <a:t>they</a:t>
            </a:r>
            <a:r>
              <a:rPr lang="de-DE" b="1" dirty="0" smtClean="0"/>
              <a:t> </a:t>
            </a:r>
            <a:r>
              <a:rPr lang="de-DE" b="1" dirty="0" err="1" smtClean="0"/>
              <a:t>fear</a:t>
            </a:r>
            <a:r>
              <a:rPr lang="de-DE" b="1" dirty="0" smtClean="0"/>
              <a:t> </a:t>
            </a:r>
            <a:r>
              <a:rPr lang="de-DE" b="1" dirty="0" err="1" smtClean="0"/>
              <a:t>to</a:t>
            </a:r>
            <a:r>
              <a:rPr lang="de-DE" b="1" dirty="0" smtClean="0"/>
              <a:t> </a:t>
            </a:r>
            <a:r>
              <a:rPr lang="de-DE" b="1" dirty="0" err="1" smtClean="0"/>
              <a:t>confront</a:t>
            </a:r>
            <a:r>
              <a:rPr lang="de-DE" b="1" dirty="0" smtClean="0"/>
              <a:t> </a:t>
            </a:r>
            <a:r>
              <a:rPr lang="de-DE" b="1" dirty="0" err="1" smtClean="0"/>
              <a:t>themselves</a:t>
            </a:r>
            <a:r>
              <a:rPr lang="de-DE" b="1" dirty="0" smtClean="0"/>
              <a:t> </a:t>
            </a:r>
            <a:r>
              <a:rPr lang="de-DE" b="1" dirty="0" err="1" smtClean="0"/>
              <a:t>with</a:t>
            </a:r>
            <a:r>
              <a:rPr lang="de-DE" b="1" dirty="0" smtClean="0"/>
              <a:t> </a:t>
            </a:r>
            <a:r>
              <a:rPr lang="de-DE" b="1" dirty="0" err="1" smtClean="0"/>
              <a:t>te</a:t>
            </a:r>
            <a:r>
              <a:rPr lang="de-DE" b="1" dirty="0" smtClean="0"/>
              <a:t> real </a:t>
            </a:r>
            <a:r>
              <a:rPr lang="de-DE" b="1" dirty="0" err="1" smtClean="0"/>
              <a:t>impact</a:t>
            </a:r>
            <a:r>
              <a:rPr lang="de-DE" b="1" dirty="0" smtClean="0"/>
              <a:t> </a:t>
            </a:r>
            <a:r>
              <a:rPr lang="de-DE" b="1" dirty="0" err="1" smtClean="0"/>
              <a:t>of</a:t>
            </a:r>
            <a:r>
              <a:rPr lang="de-DE" b="1" dirty="0" smtClean="0"/>
              <a:t> </a:t>
            </a:r>
            <a:r>
              <a:rPr lang="de-DE" b="1" dirty="0" err="1" smtClean="0"/>
              <a:t>their</a:t>
            </a:r>
            <a:r>
              <a:rPr lang="de-DE" b="1" dirty="0" smtClean="0"/>
              <a:t> </a:t>
            </a:r>
            <a:r>
              <a:rPr lang="de-DE" b="1" dirty="0" err="1" smtClean="0"/>
              <a:t>teaching</a:t>
            </a:r>
            <a:r>
              <a:rPr lang="de-DE" b="1" dirty="0" smtClean="0"/>
              <a:t>!?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20519224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 smtClean="0"/>
              <a:t>Part 5: “</a:t>
            </a:r>
            <a:r>
              <a:rPr lang="de-DE" b="1" dirty="0" err="1" smtClean="0"/>
              <a:t>During</a:t>
            </a:r>
            <a:r>
              <a:rPr lang="de-DE" b="1" dirty="0" smtClean="0"/>
              <a:t> </a:t>
            </a:r>
            <a:r>
              <a:rPr lang="de-DE" b="1" dirty="0" err="1" smtClean="0"/>
              <a:t>the</a:t>
            </a:r>
            <a:r>
              <a:rPr lang="de-DE" b="1" dirty="0" smtClean="0"/>
              <a:t> </a:t>
            </a:r>
            <a:r>
              <a:rPr lang="de-DE" b="1" dirty="0" err="1" smtClean="0"/>
              <a:t>lesson</a:t>
            </a:r>
            <a:r>
              <a:rPr lang="de-DE" b="1" dirty="0" smtClean="0"/>
              <a:t> – </a:t>
            </a:r>
            <a:r>
              <a:rPr lang="de-DE" b="1" dirty="0" err="1" smtClean="0"/>
              <a:t>feedback</a:t>
            </a:r>
            <a:r>
              <a:rPr lang="de-DE" b="1" dirty="0" smtClean="0"/>
              <a:t>“</a:t>
            </a:r>
            <a:endParaRPr lang="de-DE" b="1" dirty="0"/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71197231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Inhaltsplatzhalter 1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04905048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453249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6600" b="1" dirty="0" smtClean="0"/>
              <a:t>Food4Thought!?</a:t>
            </a:r>
            <a:endParaRPr lang="de-DE" sz="6600" b="1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de-DE" dirty="0" smtClean="0"/>
              <a:t>FACTS</a:t>
            </a:r>
          </a:p>
          <a:p>
            <a:r>
              <a:rPr lang="de-DE" dirty="0" err="1"/>
              <a:t>a</a:t>
            </a:r>
            <a:r>
              <a:rPr lang="de-DE" dirty="0" err="1" smtClean="0"/>
              <a:t>lmost</a:t>
            </a:r>
            <a:r>
              <a:rPr lang="de-DE" dirty="0" smtClean="0"/>
              <a:t> 50%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teachers</a:t>
            </a:r>
            <a:r>
              <a:rPr lang="de-DE" dirty="0" smtClean="0"/>
              <a:t> </a:t>
            </a:r>
            <a:r>
              <a:rPr lang="de-DE" dirty="0" err="1" smtClean="0"/>
              <a:t>claim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u="sng" dirty="0" err="1" smtClean="0"/>
              <a:t>praise</a:t>
            </a:r>
            <a:r>
              <a:rPr lang="de-DE" u="sng" dirty="0" smtClean="0"/>
              <a:t> </a:t>
            </a:r>
            <a:r>
              <a:rPr lang="de-DE" u="sng" dirty="0" err="1" smtClean="0"/>
              <a:t>is</a:t>
            </a:r>
            <a:r>
              <a:rPr lang="de-DE" u="sng" dirty="0" smtClean="0"/>
              <a:t> </a:t>
            </a:r>
            <a:r>
              <a:rPr lang="de-DE" u="sng" dirty="0" err="1" smtClean="0"/>
              <a:t>important</a:t>
            </a:r>
            <a:r>
              <a:rPr lang="de-DE" u="sng" dirty="0" smtClean="0"/>
              <a:t> </a:t>
            </a:r>
            <a:r>
              <a:rPr lang="de-DE" u="sng" dirty="0" err="1" smtClean="0"/>
              <a:t>to</a:t>
            </a:r>
            <a:r>
              <a:rPr lang="de-DE" u="sng" dirty="0" smtClean="0"/>
              <a:t> </a:t>
            </a:r>
            <a:r>
              <a:rPr lang="de-DE" u="sng" dirty="0" err="1" smtClean="0"/>
              <a:t>students</a:t>
            </a:r>
            <a:r>
              <a:rPr lang="de-DE" u="sng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separate </a:t>
            </a:r>
            <a:r>
              <a:rPr lang="de-DE" dirty="0" err="1" smtClean="0"/>
              <a:t>praise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feedback</a:t>
            </a:r>
            <a:endParaRPr lang="de-DE" dirty="0" smtClean="0"/>
          </a:p>
          <a:p>
            <a:r>
              <a:rPr lang="de-DE" dirty="0" err="1"/>
              <a:t>o</a:t>
            </a:r>
            <a:r>
              <a:rPr lang="de-DE" dirty="0" err="1" smtClean="0"/>
              <a:t>nly</a:t>
            </a:r>
            <a:r>
              <a:rPr lang="de-DE" dirty="0" smtClean="0"/>
              <a:t> a </a:t>
            </a:r>
            <a:r>
              <a:rPr lang="de-DE" u="sng" dirty="0" err="1" smtClean="0"/>
              <a:t>minority</a:t>
            </a:r>
            <a:r>
              <a:rPr lang="de-DE" u="sng" dirty="0" smtClean="0"/>
              <a:t> </a:t>
            </a:r>
            <a:r>
              <a:rPr lang="de-DE" u="sng" dirty="0" err="1" smtClean="0"/>
              <a:t>of</a:t>
            </a:r>
            <a:r>
              <a:rPr lang="de-DE" u="sng" dirty="0" smtClean="0"/>
              <a:t> </a:t>
            </a:r>
            <a:r>
              <a:rPr lang="de-DE" u="sng" dirty="0" err="1" smtClean="0"/>
              <a:t>teachers</a:t>
            </a:r>
            <a:r>
              <a:rPr lang="de-DE" u="sng" dirty="0" smtClean="0"/>
              <a:t> </a:t>
            </a:r>
            <a:r>
              <a:rPr lang="de-DE" dirty="0" err="1" smtClean="0"/>
              <a:t>seems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u="sng" dirty="0" err="1" smtClean="0"/>
              <a:t>concerned</a:t>
            </a:r>
            <a:r>
              <a:rPr lang="de-DE" u="sng" dirty="0" smtClean="0"/>
              <a:t> </a:t>
            </a:r>
            <a:r>
              <a:rPr lang="de-DE" u="sng" dirty="0" err="1" smtClean="0"/>
              <a:t>about</a:t>
            </a:r>
            <a:r>
              <a:rPr lang="de-DE" u="sng" dirty="0" smtClean="0"/>
              <a:t> </a:t>
            </a:r>
            <a:r>
              <a:rPr lang="de-DE" u="sng" dirty="0" err="1" smtClean="0"/>
              <a:t>the</a:t>
            </a:r>
            <a:r>
              <a:rPr lang="de-DE" u="sng" dirty="0" smtClean="0"/>
              <a:t> </a:t>
            </a:r>
            <a:r>
              <a:rPr lang="de-DE" u="sng" dirty="0" err="1" smtClean="0"/>
              <a:t>perception</a:t>
            </a:r>
            <a:r>
              <a:rPr lang="de-DE" u="sng" dirty="0" smtClean="0"/>
              <a:t> </a:t>
            </a:r>
            <a:r>
              <a:rPr lang="de-DE" u="sng" dirty="0" err="1" smtClean="0"/>
              <a:t>of</a:t>
            </a:r>
            <a:r>
              <a:rPr lang="de-DE" u="sng" dirty="0" smtClean="0"/>
              <a:t> </a:t>
            </a:r>
            <a:r>
              <a:rPr lang="de-DE" u="sng" dirty="0" err="1" smtClean="0"/>
              <a:t>their</a:t>
            </a:r>
            <a:r>
              <a:rPr lang="de-DE" u="sng" dirty="0" smtClean="0"/>
              <a:t> </a:t>
            </a:r>
            <a:r>
              <a:rPr lang="de-DE" u="sng" dirty="0" err="1" smtClean="0"/>
              <a:t>feedback</a:t>
            </a:r>
            <a:endParaRPr lang="de-DE" u="sng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de-DE" dirty="0" smtClean="0"/>
              <a:t>Food4thought</a:t>
            </a:r>
          </a:p>
          <a:p>
            <a:r>
              <a:rPr lang="de-DE" dirty="0" err="1"/>
              <a:t>t</a:t>
            </a:r>
            <a:r>
              <a:rPr lang="de-DE" dirty="0" err="1" smtClean="0"/>
              <a:t>eachers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not </a:t>
            </a:r>
            <a:r>
              <a:rPr lang="de-DE" dirty="0" err="1" smtClean="0"/>
              <a:t>aware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difference</a:t>
            </a:r>
            <a:r>
              <a:rPr lang="de-DE" dirty="0" smtClean="0"/>
              <a:t> in </a:t>
            </a:r>
            <a:r>
              <a:rPr lang="de-DE" dirty="0" err="1" smtClean="0"/>
              <a:t>praise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feedback</a:t>
            </a:r>
            <a:endParaRPr lang="de-DE" dirty="0" smtClean="0"/>
          </a:p>
          <a:p>
            <a:r>
              <a:rPr lang="de-DE" dirty="0" err="1"/>
              <a:t>f</a:t>
            </a:r>
            <a:r>
              <a:rPr lang="de-DE" dirty="0" err="1" smtClean="0"/>
              <a:t>eedback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often</a:t>
            </a:r>
            <a:r>
              <a:rPr lang="de-DE" dirty="0" smtClean="0"/>
              <a:t> negative, </a:t>
            </a:r>
            <a:r>
              <a:rPr lang="de-DE" dirty="0" err="1" smtClean="0"/>
              <a:t>pointing</a:t>
            </a:r>
            <a:r>
              <a:rPr lang="de-DE" dirty="0" smtClean="0"/>
              <a:t> out </a:t>
            </a:r>
            <a:r>
              <a:rPr lang="de-DE" dirty="0" err="1" smtClean="0"/>
              <a:t>weaknesses</a:t>
            </a:r>
            <a:r>
              <a:rPr lang="de-DE" dirty="0" smtClean="0"/>
              <a:t> </a:t>
            </a:r>
            <a:r>
              <a:rPr lang="de-DE" dirty="0" err="1" smtClean="0"/>
              <a:t>rather</a:t>
            </a:r>
            <a:r>
              <a:rPr lang="de-DE" dirty="0" smtClean="0"/>
              <a:t> </a:t>
            </a:r>
            <a:r>
              <a:rPr lang="de-DE" dirty="0" err="1" smtClean="0"/>
              <a:t>than</a:t>
            </a:r>
            <a:r>
              <a:rPr lang="de-DE" dirty="0" smtClean="0"/>
              <a:t> </a:t>
            </a:r>
            <a:r>
              <a:rPr lang="de-DE" dirty="0" err="1" smtClean="0"/>
              <a:t>strengths</a:t>
            </a:r>
            <a:endParaRPr lang="de-DE" dirty="0" smtClean="0"/>
          </a:p>
          <a:p>
            <a:r>
              <a:rPr lang="de-DE" dirty="0" err="1"/>
              <a:t>s</a:t>
            </a:r>
            <a:r>
              <a:rPr lang="de-DE" dirty="0" err="1" smtClean="0"/>
              <a:t>tudents</a:t>
            </a:r>
            <a:r>
              <a:rPr lang="de-DE" dirty="0" smtClean="0"/>
              <a:t> </a:t>
            </a:r>
            <a:r>
              <a:rPr lang="de-DE" dirty="0" err="1" smtClean="0"/>
              <a:t>therefore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unable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draw</a:t>
            </a:r>
            <a:r>
              <a:rPr lang="de-DE" dirty="0" smtClean="0"/>
              <a:t> </a:t>
            </a:r>
            <a:r>
              <a:rPr lang="de-DE" dirty="0" err="1" smtClean="0"/>
              <a:t>conclusions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essential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planning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monitoring</a:t>
            </a:r>
            <a:r>
              <a:rPr lang="de-DE" dirty="0" smtClean="0"/>
              <a:t> </a:t>
            </a:r>
            <a:r>
              <a:rPr lang="de-DE" dirty="0" err="1" smtClean="0"/>
              <a:t>their</a:t>
            </a:r>
            <a:r>
              <a:rPr lang="de-DE" dirty="0" smtClean="0"/>
              <a:t> </a:t>
            </a:r>
            <a:r>
              <a:rPr lang="de-DE" dirty="0" err="1" smtClean="0"/>
              <a:t>learning</a:t>
            </a:r>
            <a:r>
              <a:rPr lang="de-DE" dirty="0" smtClean="0"/>
              <a:t> </a:t>
            </a:r>
            <a:r>
              <a:rPr lang="de-DE" dirty="0" err="1" smtClean="0"/>
              <a:t>progress</a:t>
            </a:r>
            <a:r>
              <a:rPr lang="de-DE" dirty="0" smtClean="0"/>
              <a:t> </a:t>
            </a:r>
            <a:r>
              <a:rPr lang="de-DE" dirty="0" err="1" smtClean="0"/>
              <a:t>themselves</a:t>
            </a:r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99304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 smtClean="0"/>
              <a:t>Part 6: “End </a:t>
            </a:r>
            <a:r>
              <a:rPr lang="de-DE" b="1" dirty="0" err="1" smtClean="0"/>
              <a:t>of</a:t>
            </a:r>
            <a:r>
              <a:rPr lang="de-DE" b="1" dirty="0" smtClean="0"/>
              <a:t> </a:t>
            </a:r>
            <a:r>
              <a:rPr lang="de-DE" b="1" dirty="0" err="1" smtClean="0"/>
              <a:t>the</a:t>
            </a:r>
            <a:r>
              <a:rPr lang="de-DE" b="1" dirty="0" smtClean="0"/>
              <a:t> </a:t>
            </a:r>
            <a:r>
              <a:rPr lang="de-DE" b="1" dirty="0" err="1" smtClean="0"/>
              <a:t>lesson</a:t>
            </a:r>
            <a:r>
              <a:rPr lang="de-DE" b="1" dirty="0" smtClean="0"/>
              <a:t>“</a:t>
            </a:r>
            <a:endParaRPr lang="de-DE" b="1" dirty="0"/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18477161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Inhaltsplatzhalter 1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3775039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058320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6600" b="1" dirty="0" smtClean="0"/>
              <a:t>Food4Thought!?</a:t>
            </a:r>
            <a:endParaRPr lang="de-DE" sz="6600" b="1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/>
              <a:t>FACTS</a:t>
            </a:r>
          </a:p>
          <a:p>
            <a:r>
              <a:rPr lang="de-DE" dirty="0" err="1"/>
              <a:t>a</a:t>
            </a:r>
            <a:r>
              <a:rPr lang="de-DE" dirty="0" err="1" smtClean="0"/>
              <a:t>s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seems</a:t>
            </a:r>
            <a:r>
              <a:rPr lang="de-DE" dirty="0" smtClean="0"/>
              <a:t>, </a:t>
            </a:r>
            <a:r>
              <a:rPr lang="de-DE" dirty="0" err="1" smtClean="0"/>
              <a:t>there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u="sng" dirty="0" err="1" smtClean="0"/>
              <a:t>no</a:t>
            </a:r>
            <a:r>
              <a:rPr lang="de-DE" u="sng" dirty="0" smtClean="0"/>
              <a:t> </a:t>
            </a:r>
            <a:r>
              <a:rPr lang="de-DE" u="sng" dirty="0" err="1" smtClean="0"/>
              <a:t>tradition</a:t>
            </a:r>
            <a:r>
              <a:rPr lang="de-DE" u="sng" dirty="0" smtClean="0"/>
              <a:t> </a:t>
            </a:r>
            <a:r>
              <a:rPr lang="de-DE" u="sng" dirty="0" err="1" smtClean="0"/>
              <a:t>of</a:t>
            </a:r>
            <a:r>
              <a:rPr lang="de-DE" u="sng" dirty="0" smtClean="0"/>
              <a:t> </a:t>
            </a:r>
            <a:r>
              <a:rPr lang="de-DE" u="sng" dirty="0" err="1" smtClean="0"/>
              <a:t>thinking</a:t>
            </a:r>
            <a:r>
              <a:rPr lang="de-DE" u="sng" dirty="0" smtClean="0"/>
              <a:t> </a:t>
            </a:r>
            <a:r>
              <a:rPr lang="de-DE" u="sng" dirty="0" err="1" smtClean="0"/>
              <a:t>and</a:t>
            </a:r>
            <a:r>
              <a:rPr lang="de-DE" u="sng" dirty="0" smtClean="0"/>
              <a:t> </a:t>
            </a:r>
            <a:r>
              <a:rPr lang="de-DE" u="sng" dirty="0" err="1" smtClean="0"/>
              <a:t>talking</a:t>
            </a:r>
            <a:r>
              <a:rPr lang="de-DE" u="sng" dirty="0" smtClean="0"/>
              <a:t> </a:t>
            </a:r>
            <a:r>
              <a:rPr lang="de-DE" u="sng" dirty="0" err="1" smtClean="0"/>
              <a:t>about</a:t>
            </a:r>
            <a:r>
              <a:rPr lang="de-DE" u="sng" dirty="0" smtClean="0"/>
              <a:t> </a:t>
            </a:r>
            <a:r>
              <a:rPr lang="de-DE" u="sng" dirty="0" err="1" smtClean="0"/>
              <a:t>learning</a:t>
            </a:r>
            <a:r>
              <a:rPr lang="de-DE" dirty="0" smtClean="0"/>
              <a:t> </a:t>
            </a:r>
            <a:r>
              <a:rPr lang="de-DE" dirty="0" err="1" smtClean="0"/>
              <a:t>outcomes</a:t>
            </a:r>
            <a:r>
              <a:rPr lang="de-DE" dirty="0" smtClean="0"/>
              <a:t> </a:t>
            </a:r>
            <a:r>
              <a:rPr lang="de-DE" dirty="0" err="1" smtClean="0"/>
              <a:t>amongst</a:t>
            </a:r>
            <a:r>
              <a:rPr lang="de-DE" dirty="0" smtClean="0"/>
              <a:t> </a:t>
            </a:r>
            <a:r>
              <a:rPr lang="de-DE" dirty="0" err="1" smtClean="0"/>
              <a:t>teachers</a:t>
            </a:r>
            <a:r>
              <a:rPr lang="de-DE" dirty="0" smtClean="0"/>
              <a:t>; </a:t>
            </a:r>
            <a:r>
              <a:rPr lang="de-DE" dirty="0" err="1" smtClean="0"/>
              <a:t>teaching</a:t>
            </a:r>
            <a:r>
              <a:rPr lang="de-DE" dirty="0" smtClean="0"/>
              <a:t> “just </a:t>
            </a:r>
            <a:r>
              <a:rPr lang="de-DE" dirty="0" err="1" smtClean="0"/>
              <a:t>happens</a:t>
            </a:r>
            <a:r>
              <a:rPr lang="de-DE" dirty="0" smtClean="0"/>
              <a:t>“</a:t>
            </a:r>
          </a:p>
          <a:p>
            <a:r>
              <a:rPr lang="de-DE" u="sng" dirty="0" err="1"/>
              <a:t>o</a:t>
            </a:r>
            <a:r>
              <a:rPr lang="de-DE" u="sng" dirty="0" err="1" smtClean="0"/>
              <a:t>nly</a:t>
            </a:r>
            <a:r>
              <a:rPr lang="de-DE" u="sng" dirty="0" smtClean="0"/>
              <a:t> a </a:t>
            </a:r>
            <a:r>
              <a:rPr lang="de-DE" u="sng" dirty="0" err="1" smtClean="0"/>
              <a:t>minority</a:t>
            </a:r>
            <a:r>
              <a:rPr lang="de-DE" u="sng" dirty="0" smtClean="0"/>
              <a:t> </a:t>
            </a:r>
            <a:r>
              <a:rPr lang="de-DE" u="sng" dirty="0" err="1" smtClean="0"/>
              <a:t>seems</a:t>
            </a:r>
            <a:r>
              <a:rPr lang="de-DE" u="sng" dirty="0" smtClean="0"/>
              <a:t> </a:t>
            </a:r>
            <a:r>
              <a:rPr lang="de-DE" u="sng" dirty="0" err="1" smtClean="0"/>
              <a:t>to</a:t>
            </a:r>
            <a:r>
              <a:rPr lang="de-DE" u="sng" dirty="0" smtClean="0"/>
              <a:t> </a:t>
            </a:r>
            <a:r>
              <a:rPr lang="de-DE" u="sng" dirty="0" err="1" smtClean="0"/>
              <a:t>reflect</a:t>
            </a:r>
            <a:r>
              <a:rPr lang="de-DE" u="sng" dirty="0" smtClean="0"/>
              <a:t> </a:t>
            </a:r>
            <a:r>
              <a:rPr lang="de-DE" u="sng" dirty="0" err="1" smtClean="0"/>
              <a:t>their</a:t>
            </a:r>
            <a:r>
              <a:rPr lang="de-DE" u="sng" dirty="0" smtClean="0"/>
              <a:t> </a:t>
            </a:r>
            <a:r>
              <a:rPr lang="de-DE" u="sng" dirty="0" err="1" smtClean="0"/>
              <a:t>teaching</a:t>
            </a:r>
            <a:r>
              <a:rPr lang="de-DE" u="sng" dirty="0" smtClean="0"/>
              <a:t> </a:t>
            </a:r>
            <a:r>
              <a:rPr lang="de-DE" u="sng" dirty="0" err="1" smtClean="0"/>
              <a:t>habits</a:t>
            </a:r>
            <a:r>
              <a:rPr lang="de-DE" u="sng" dirty="0" smtClean="0"/>
              <a:t> </a:t>
            </a:r>
            <a:r>
              <a:rPr lang="de-DE" dirty="0" err="1" smtClean="0"/>
              <a:t>regularly</a:t>
            </a:r>
            <a:r>
              <a:rPr lang="de-DE" dirty="0" smtClean="0"/>
              <a:t>, </a:t>
            </a:r>
            <a:r>
              <a:rPr lang="de-DE" dirty="0" err="1" smtClean="0"/>
              <a:t>drawing</a:t>
            </a:r>
            <a:r>
              <a:rPr lang="de-DE" dirty="0" smtClean="0"/>
              <a:t> </a:t>
            </a:r>
            <a:r>
              <a:rPr lang="de-DE" dirty="0" err="1" smtClean="0"/>
              <a:t>conclusions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future</a:t>
            </a:r>
            <a:r>
              <a:rPr lang="de-DE" dirty="0" smtClean="0"/>
              <a:t> </a:t>
            </a:r>
            <a:r>
              <a:rPr lang="de-DE" dirty="0" err="1" smtClean="0"/>
              <a:t>learning</a:t>
            </a:r>
            <a:r>
              <a:rPr lang="de-DE" dirty="0" smtClean="0"/>
              <a:t> </a:t>
            </a:r>
            <a:r>
              <a:rPr lang="de-DE" dirty="0" err="1" smtClean="0"/>
              <a:t>processes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/>
              <a:t>Food4thought</a:t>
            </a:r>
          </a:p>
          <a:p>
            <a:r>
              <a:rPr lang="de-DE" dirty="0" err="1"/>
              <a:t>w</a:t>
            </a:r>
            <a:r>
              <a:rPr lang="de-DE" dirty="0" err="1" smtClean="0"/>
              <a:t>e</a:t>
            </a:r>
            <a:r>
              <a:rPr lang="de-DE" dirty="0" smtClean="0"/>
              <a:t> do not </a:t>
            </a:r>
            <a:r>
              <a:rPr lang="de-DE" dirty="0" err="1" smtClean="0"/>
              <a:t>have</a:t>
            </a:r>
            <a:r>
              <a:rPr lang="de-DE" dirty="0" smtClean="0"/>
              <a:t> an </a:t>
            </a:r>
            <a:r>
              <a:rPr lang="de-DE" dirty="0" err="1" smtClean="0"/>
              <a:t>empirical</a:t>
            </a:r>
            <a:r>
              <a:rPr lang="de-DE" dirty="0" smtClean="0"/>
              <a:t> </a:t>
            </a:r>
            <a:r>
              <a:rPr lang="de-DE" dirty="0" err="1" smtClean="0"/>
              <a:t>tradition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looking</a:t>
            </a:r>
            <a:r>
              <a:rPr lang="de-DE" dirty="0" smtClean="0"/>
              <a:t> at </a:t>
            </a:r>
            <a:r>
              <a:rPr lang="de-DE" dirty="0" err="1" smtClean="0"/>
              <a:t>teaching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learning</a:t>
            </a:r>
            <a:r>
              <a:rPr lang="de-DE" dirty="0" smtClean="0"/>
              <a:t> </a:t>
            </a:r>
            <a:r>
              <a:rPr lang="de-DE" dirty="0" err="1" smtClean="0"/>
              <a:t>scenarios</a:t>
            </a:r>
            <a:r>
              <a:rPr lang="de-DE" dirty="0" smtClean="0"/>
              <a:t> in </a:t>
            </a:r>
            <a:r>
              <a:rPr lang="de-DE" dirty="0" err="1" smtClean="0"/>
              <a:t>order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improve</a:t>
            </a:r>
            <a:r>
              <a:rPr lang="de-DE" dirty="0" smtClean="0"/>
              <a:t> </a:t>
            </a:r>
            <a:r>
              <a:rPr lang="de-DE" dirty="0" err="1" smtClean="0"/>
              <a:t>conditions</a:t>
            </a:r>
            <a:endParaRPr lang="de-DE" dirty="0" smtClean="0"/>
          </a:p>
          <a:p>
            <a:r>
              <a:rPr lang="de-DE" dirty="0" err="1"/>
              <a:t>t</a:t>
            </a:r>
            <a:r>
              <a:rPr lang="de-DE" dirty="0" err="1" smtClean="0"/>
              <a:t>eaching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carried</a:t>
            </a:r>
            <a:r>
              <a:rPr lang="de-DE" dirty="0" smtClean="0"/>
              <a:t> out,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quality</a:t>
            </a:r>
            <a:r>
              <a:rPr lang="de-DE" dirty="0" smtClean="0"/>
              <a:t> </a:t>
            </a:r>
            <a:r>
              <a:rPr lang="de-DE" dirty="0" err="1" smtClean="0"/>
              <a:t>management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put</a:t>
            </a:r>
            <a:r>
              <a:rPr lang="de-DE" dirty="0" smtClean="0"/>
              <a:t> </a:t>
            </a:r>
            <a:r>
              <a:rPr lang="de-DE" dirty="0" err="1" smtClean="0"/>
              <a:t>into</a:t>
            </a:r>
            <a:r>
              <a:rPr lang="de-DE" dirty="0" smtClean="0"/>
              <a:t> </a:t>
            </a:r>
            <a:r>
              <a:rPr lang="de-DE" dirty="0" err="1" smtClean="0"/>
              <a:t>action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144738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	</a:t>
            </a:r>
            <a:r>
              <a:rPr lang="de-DE" b="1" dirty="0" smtClean="0"/>
              <a:t>Part 7: „</a:t>
            </a:r>
            <a:r>
              <a:rPr lang="de-DE" b="1" dirty="0" err="1" smtClean="0"/>
              <a:t>Mindframes</a:t>
            </a:r>
            <a:r>
              <a:rPr lang="de-DE" b="1" dirty="0" smtClean="0"/>
              <a:t> (</a:t>
            </a:r>
            <a:r>
              <a:rPr lang="de-DE" b="1" dirty="0" err="1" smtClean="0"/>
              <a:t>attitudes</a:t>
            </a:r>
            <a:r>
              <a:rPr lang="de-DE" b="1" dirty="0" smtClean="0"/>
              <a:t>)“</a:t>
            </a:r>
            <a:endParaRPr lang="de-DE" b="1" dirty="0"/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84456552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Inhaltsplatzhalter 1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50950763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081247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6600" b="1" dirty="0" smtClean="0"/>
              <a:t>Food4Thought!?</a:t>
            </a:r>
            <a:endParaRPr lang="de-DE" sz="6600" b="1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/>
              <a:t>FACTS</a:t>
            </a:r>
          </a:p>
          <a:p>
            <a:r>
              <a:rPr lang="de-DE" dirty="0" smtClean="0"/>
              <a:t>¾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teachers</a:t>
            </a:r>
            <a:r>
              <a:rPr lang="de-DE" dirty="0" smtClean="0"/>
              <a:t> </a:t>
            </a:r>
            <a:r>
              <a:rPr lang="de-DE" dirty="0" err="1" smtClean="0"/>
              <a:t>accepts</a:t>
            </a:r>
            <a:r>
              <a:rPr lang="de-DE" dirty="0" smtClean="0"/>
              <a:t> </a:t>
            </a:r>
            <a:r>
              <a:rPr lang="de-DE" dirty="0" err="1" smtClean="0"/>
              <a:t>their</a:t>
            </a:r>
            <a:r>
              <a:rPr lang="de-DE" dirty="0" smtClean="0"/>
              <a:t> </a:t>
            </a:r>
            <a:r>
              <a:rPr lang="de-DE" dirty="0" err="1" smtClean="0"/>
              <a:t>role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u="sng" dirty="0" err="1" smtClean="0"/>
              <a:t>promotors</a:t>
            </a:r>
            <a:r>
              <a:rPr lang="de-DE" u="sng" dirty="0" smtClean="0"/>
              <a:t> </a:t>
            </a:r>
            <a:r>
              <a:rPr lang="de-DE" u="sng" dirty="0" err="1" smtClean="0"/>
              <a:t>of</a:t>
            </a:r>
            <a:r>
              <a:rPr lang="de-DE" u="sng" dirty="0" smtClean="0"/>
              <a:t> </a:t>
            </a:r>
            <a:r>
              <a:rPr lang="de-DE" u="sng" dirty="0" err="1" smtClean="0"/>
              <a:t>establishing</a:t>
            </a:r>
            <a:r>
              <a:rPr lang="de-DE" u="sng" dirty="0" smtClean="0"/>
              <a:t>  positive </a:t>
            </a:r>
            <a:r>
              <a:rPr lang="de-DE" u="sng" dirty="0" err="1" smtClean="0"/>
              <a:t>relations</a:t>
            </a:r>
            <a:r>
              <a:rPr lang="de-DE" u="sng" dirty="0" smtClean="0"/>
              <a:t> </a:t>
            </a:r>
            <a:r>
              <a:rPr lang="de-DE" u="sng" dirty="0" err="1" smtClean="0"/>
              <a:t>to</a:t>
            </a:r>
            <a:r>
              <a:rPr lang="de-DE" u="sng" dirty="0" smtClean="0"/>
              <a:t> </a:t>
            </a:r>
            <a:r>
              <a:rPr lang="de-DE" u="sng" dirty="0" err="1" smtClean="0"/>
              <a:t>students</a:t>
            </a:r>
            <a:r>
              <a:rPr lang="de-DE" u="sng" dirty="0" smtClean="0"/>
              <a:t> </a:t>
            </a:r>
            <a:r>
              <a:rPr lang="de-DE" u="sng" dirty="0" err="1" smtClean="0"/>
              <a:t>and</a:t>
            </a:r>
            <a:r>
              <a:rPr lang="de-DE" u="sng" dirty="0" smtClean="0"/>
              <a:t> </a:t>
            </a:r>
            <a:r>
              <a:rPr lang="de-DE" u="sng" dirty="0" err="1" smtClean="0"/>
              <a:t>staff</a:t>
            </a:r>
            <a:r>
              <a:rPr lang="de-DE" u="sng" dirty="0" smtClean="0"/>
              <a:t> </a:t>
            </a:r>
            <a:r>
              <a:rPr lang="de-DE" dirty="0" smtClean="0"/>
              <a:t>(emotional </a:t>
            </a:r>
            <a:r>
              <a:rPr lang="de-DE" dirty="0" err="1" smtClean="0"/>
              <a:t>sphere</a:t>
            </a:r>
            <a:r>
              <a:rPr lang="de-DE" dirty="0" smtClean="0"/>
              <a:t>)</a:t>
            </a:r>
            <a:endParaRPr lang="de-DE" u="sng" dirty="0" smtClean="0"/>
          </a:p>
          <a:p>
            <a:r>
              <a:rPr lang="de-DE" dirty="0" smtClean="0"/>
              <a:t>… but </a:t>
            </a:r>
            <a:r>
              <a:rPr lang="de-DE" dirty="0" err="1" smtClean="0"/>
              <a:t>only</a:t>
            </a:r>
            <a:r>
              <a:rPr lang="de-DE" dirty="0" smtClean="0"/>
              <a:t> 1/3 </a:t>
            </a:r>
            <a:r>
              <a:rPr lang="de-DE" dirty="0" err="1" smtClean="0"/>
              <a:t>believes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they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capable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bringing</a:t>
            </a:r>
            <a:r>
              <a:rPr lang="de-DE" dirty="0" smtClean="0"/>
              <a:t> </a:t>
            </a:r>
            <a:r>
              <a:rPr lang="de-DE" dirty="0" err="1" smtClean="0"/>
              <a:t>change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success</a:t>
            </a:r>
            <a:r>
              <a:rPr lang="de-DE" dirty="0" smtClean="0"/>
              <a:t>/</a:t>
            </a:r>
            <a:r>
              <a:rPr lang="de-DE" dirty="0" err="1" smtClean="0"/>
              <a:t>failure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students</a:t>
            </a:r>
            <a:r>
              <a:rPr lang="de-DE" dirty="0" smtClean="0"/>
              <a:t>‘ </a:t>
            </a:r>
            <a:r>
              <a:rPr lang="de-DE" dirty="0" err="1" smtClean="0"/>
              <a:t>learning</a:t>
            </a:r>
            <a:r>
              <a:rPr lang="de-DE" dirty="0" smtClean="0"/>
              <a:t> </a:t>
            </a:r>
            <a:r>
              <a:rPr lang="de-DE" dirty="0" err="1" smtClean="0"/>
              <a:t>processes</a:t>
            </a:r>
            <a:r>
              <a:rPr lang="de-DE" dirty="0" smtClean="0"/>
              <a:t> (</a:t>
            </a:r>
            <a:r>
              <a:rPr lang="de-DE" dirty="0" err="1" smtClean="0"/>
              <a:t>core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teachers</a:t>
            </a:r>
            <a:r>
              <a:rPr lang="de-DE" dirty="0" smtClean="0"/>
              <a:t> </a:t>
            </a:r>
            <a:r>
              <a:rPr lang="de-DE" dirty="0" err="1" smtClean="0"/>
              <a:t>profession</a:t>
            </a:r>
            <a:r>
              <a:rPr lang="de-DE" dirty="0" smtClean="0"/>
              <a:t>)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/>
              <a:t>Food4thought</a:t>
            </a:r>
          </a:p>
          <a:p>
            <a:r>
              <a:rPr lang="de-DE" dirty="0" err="1"/>
              <a:t>t</a:t>
            </a:r>
            <a:r>
              <a:rPr lang="de-DE" dirty="0" err="1" smtClean="0"/>
              <a:t>eachers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a </a:t>
            </a:r>
            <a:r>
              <a:rPr lang="de-DE" dirty="0" err="1" smtClean="0"/>
              <a:t>limitied</a:t>
            </a:r>
            <a:r>
              <a:rPr lang="de-DE" dirty="0" smtClean="0"/>
              <a:t> </a:t>
            </a:r>
            <a:r>
              <a:rPr lang="de-DE" dirty="0" err="1" smtClean="0"/>
              <a:t>understanding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their</a:t>
            </a:r>
            <a:r>
              <a:rPr lang="de-DE" dirty="0" smtClean="0"/>
              <a:t> </a:t>
            </a:r>
            <a:r>
              <a:rPr lang="de-DE" dirty="0" err="1" smtClean="0"/>
              <a:t>role</a:t>
            </a:r>
            <a:r>
              <a:rPr lang="de-DE" dirty="0" smtClean="0"/>
              <a:t> in </a:t>
            </a:r>
            <a:r>
              <a:rPr lang="de-DE" dirty="0" err="1" smtClean="0"/>
              <a:t>learning</a:t>
            </a:r>
            <a:r>
              <a:rPr lang="de-DE" dirty="0" smtClean="0"/>
              <a:t> </a:t>
            </a:r>
            <a:r>
              <a:rPr lang="de-DE" dirty="0" err="1" smtClean="0"/>
              <a:t>processes</a:t>
            </a:r>
            <a:r>
              <a:rPr lang="de-DE" dirty="0" smtClean="0"/>
              <a:t>; </a:t>
            </a:r>
            <a:r>
              <a:rPr lang="de-DE" dirty="0" err="1" smtClean="0"/>
              <a:t>believe</a:t>
            </a:r>
            <a:r>
              <a:rPr lang="de-DE" dirty="0" smtClean="0"/>
              <a:t> </a:t>
            </a:r>
            <a:r>
              <a:rPr lang="de-DE" dirty="0" err="1" smtClean="0"/>
              <a:t>they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influence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learning</a:t>
            </a:r>
            <a:r>
              <a:rPr lang="de-DE" dirty="0" smtClean="0"/>
              <a:t> </a:t>
            </a:r>
            <a:r>
              <a:rPr lang="de-DE" dirty="0" err="1" smtClean="0"/>
              <a:t>atmosphere</a:t>
            </a:r>
            <a:r>
              <a:rPr lang="de-DE" dirty="0" smtClean="0"/>
              <a:t> </a:t>
            </a:r>
            <a:r>
              <a:rPr lang="de-DE" dirty="0" err="1" smtClean="0"/>
              <a:t>positively</a:t>
            </a:r>
            <a:r>
              <a:rPr lang="de-DE" dirty="0" smtClean="0"/>
              <a:t> but CANNOT bring </a:t>
            </a:r>
            <a:r>
              <a:rPr lang="de-DE" dirty="0" err="1" smtClean="0"/>
              <a:t>about</a:t>
            </a:r>
            <a:r>
              <a:rPr lang="de-DE" dirty="0" smtClean="0"/>
              <a:t> </a:t>
            </a:r>
            <a:r>
              <a:rPr lang="de-DE" dirty="0" err="1" smtClean="0"/>
              <a:t>change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learning</a:t>
            </a:r>
            <a:r>
              <a:rPr lang="de-DE" dirty="0" smtClean="0"/>
              <a:t> </a:t>
            </a:r>
            <a:r>
              <a:rPr lang="de-DE" dirty="0" err="1" smtClean="0"/>
              <a:t>outcomes</a:t>
            </a:r>
            <a:r>
              <a:rPr lang="de-DE" dirty="0" smtClean="0"/>
              <a:t>, </a:t>
            </a:r>
            <a:r>
              <a:rPr lang="de-DE" dirty="0" err="1" smtClean="0"/>
              <a:t>literally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core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their</a:t>
            </a:r>
            <a:r>
              <a:rPr lang="de-DE" dirty="0" smtClean="0"/>
              <a:t> </a:t>
            </a:r>
            <a:r>
              <a:rPr lang="de-DE" dirty="0" err="1" smtClean="0"/>
              <a:t>profession</a:t>
            </a:r>
            <a:r>
              <a:rPr lang="de-DE" dirty="0" smtClean="0"/>
              <a:t>!?!?!?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557827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8000" b="1" dirty="0" err="1" smtClean="0"/>
              <a:t>Thank</a:t>
            </a:r>
            <a:r>
              <a:rPr lang="de-DE" sz="8000" b="1" dirty="0" smtClean="0"/>
              <a:t> </a:t>
            </a:r>
            <a:r>
              <a:rPr lang="de-DE" sz="8000" b="1" dirty="0" err="1" smtClean="0"/>
              <a:t>you</a:t>
            </a:r>
            <a:r>
              <a:rPr lang="de-DE" sz="8000" b="1" dirty="0" smtClean="0"/>
              <a:t>.</a:t>
            </a:r>
            <a:endParaRPr lang="de-DE" sz="80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A </a:t>
            </a:r>
            <a:r>
              <a:rPr lang="de-DE" dirty="0" err="1" smtClean="0"/>
              <a:t>survey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context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„Visible Teaching 4 Performance“, an ERSAMUS+ KA2.1 Strategic School </a:t>
            </a:r>
            <a:r>
              <a:rPr lang="de-DE" dirty="0" err="1" smtClean="0"/>
              <a:t>Partnership</a:t>
            </a:r>
            <a:r>
              <a:rPr lang="de-DE" dirty="0" smtClean="0"/>
              <a:t> </a:t>
            </a:r>
          </a:p>
          <a:p>
            <a:r>
              <a:rPr lang="de-DE" dirty="0" smtClean="0"/>
              <a:t>Moers, November 2017</a:t>
            </a:r>
          </a:p>
          <a:p>
            <a:r>
              <a:rPr lang="de-DE" dirty="0" err="1" smtClean="0"/>
              <a:t>By</a:t>
            </a:r>
            <a:r>
              <a:rPr lang="de-DE" dirty="0" smtClean="0"/>
              <a:t> Tim </a:t>
            </a:r>
            <a:r>
              <a:rPr lang="de-DE" dirty="0" err="1" smtClean="0"/>
              <a:t>Anderlik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Sahin 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14444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 smtClean="0"/>
              <a:t>Part 1: “</a:t>
            </a:r>
            <a:r>
              <a:rPr lang="de-DE" b="1" dirty="0" err="1" smtClean="0"/>
              <a:t>Inspired</a:t>
            </a:r>
            <a:r>
              <a:rPr lang="de-DE" b="1" dirty="0" smtClean="0"/>
              <a:t> &amp; </a:t>
            </a:r>
            <a:r>
              <a:rPr lang="de-DE" b="1" dirty="0" err="1" smtClean="0"/>
              <a:t>passionate</a:t>
            </a:r>
            <a:r>
              <a:rPr lang="de-DE" b="1" dirty="0" smtClean="0"/>
              <a:t> </a:t>
            </a:r>
            <a:r>
              <a:rPr lang="de-DE" b="1" dirty="0" err="1" smtClean="0"/>
              <a:t>teaching</a:t>
            </a:r>
            <a:r>
              <a:rPr lang="de-DE" b="1" dirty="0" smtClean="0"/>
              <a:t>“</a:t>
            </a:r>
            <a:endParaRPr lang="de-DE" b="1" dirty="0"/>
          </a:p>
        </p:txBody>
      </p:sp>
      <p:graphicFrame>
        <p:nvGraphicFramePr>
          <p:cNvPr id="17" name="Inhaltsplatzhalter 1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78420905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Inhaltsplatzhalt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11127530"/>
              </p:ext>
            </p:extLst>
          </p:nvPr>
        </p:nvGraphicFramePr>
        <p:xfrm>
          <a:off x="5747197" y="2044567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2929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71692620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Inhaltsplatzhalter 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02421843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41575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6600" b="1" dirty="0" smtClean="0"/>
              <a:t>Food4Thought!?</a:t>
            </a:r>
            <a:endParaRPr lang="de-DE" sz="6600" b="1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e-DE" dirty="0" smtClean="0"/>
              <a:t>FACTS</a:t>
            </a:r>
          </a:p>
          <a:p>
            <a:r>
              <a:rPr lang="de-DE" u="sng" dirty="0" err="1" smtClean="0"/>
              <a:t>quality</a:t>
            </a:r>
            <a:r>
              <a:rPr lang="de-DE" dirty="0" smtClean="0"/>
              <a:t> </a:t>
            </a:r>
            <a:r>
              <a:rPr lang="de-DE" dirty="0" err="1" smtClean="0"/>
              <a:t>has</a:t>
            </a:r>
            <a:r>
              <a:rPr lang="de-DE" dirty="0" smtClean="0"/>
              <a:t> a high </a:t>
            </a:r>
            <a:r>
              <a:rPr lang="de-DE" dirty="0" err="1" smtClean="0"/>
              <a:t>value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majority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teachers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teachers</a:t>
            </a:r>
            <a:r>
              <a:rPr lang="de-DE" dirty="0" smtClean="0"/>
              <a:t> </a:t>
            </a:r>
            <a:r>
              <a:rPr lang="de-DE" u="sng" dirty="0" err="1" smtClean="0"/>
              <a:t>recognize</a:t>
            </a:r>
            <a:r>
              <a:rPr lang="de-DE" u="sng" dirty="0" smtClean="0"/>
              <a:t> </a:t>
            </a:r>
            <a:r>
              <a:rPr lang="de-DE" u="sng" dirty="0" err="1" smtClean="0"/>
              <a:t>differences</a:t>
            </a:r>
            <a:r>
              <a:rPr lang="de-DE" u="sng" dirty="0" smtClean="0"/>
              <a:t> </a:t>
            </a:r>
            <a:r>
              <a:rPr lang="de-DE" dirty="0" smtClean="0"/>
              <a:t>in </a:t>
            </a:r>
            <a:r>
              <a:rPr lang="de-DE" dirty="0" err="1" smtClean="0"/>
              <a:t>pedagogical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methodological</a:t>
            </a:r>
            <a:r>
              <a:rPr lang="de-DE" dirty="0" smtClean="0"/>
              <a:t> </a:t>
            </a:r>
            <a:r>
              <a:rPr lang="de-DE" dirty="0" err="1" smtClean="0"/>
              <a:t>attitudes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approaches</a:t>
            </a:r>
            <a:r>
              <a:rPr lang="de-DE" dirty="0" smtClean="0"/>
              <a:t> 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widely</a:t>
            </a:r>
            <a:r>
              <a:rPr lang="de-DE" dirty="0" smtClean="0"/>
              <a:t> </a:t>
            </a:r>
            <a:r>
              <a:rPr lang="de-DE" dirty="0" err="1" smtClean="0"/>
              <a:t>accepted</a:t>
            </a:r>
            <a:endParaRPr lang="de-DE" dirty="0" smtClean="0"/>
          </a:p>
          <a:p>
            <a:r>
              <a:rPr lang="de-DE" dirty="0" err="1"/>
              <a:t>e</a:t>
            </a:r>
            <a:r>
              <a:rPr lang="de-DE" dirty="0" err="1" smtClean="0"/>
              <a:t>very</a:t>
            </a:r>
            <a:r>
              <a:rPr lang="de-DE" dirty="0" smtClean="0"/>
              <a:t> </a:t>
            </a:r>
            <a:r>
              <a:rPr lang="de-DE" u="sng" dirty="0" err="1" smtClean="0"/>
              <a:t>single</a:t>
            </a:r>
            <a:r>
              <a:rPr lang="de-DE" u="sng" dirty="0" smtClean="0"/>
              <a:t> </a:t>
            </a:r>
            <a:r>
              <a:rPr lang="de-DE" u="sng" dirty="0" err="1" smtClean="0"/>
              <a:t>teacher</a:t>
            </a:r>
            <a:r>
              <a:rPr lang="de-DE" u="sng" dirty="0" smtClean="0"/>
              <a:t> </a:t>
            </a:r>
            <a:r>
              <a:rPr lang="de-DE" u="sng" dirty="0" err="1" smtClean="0"/>
              <a:t>develops</a:t>
            </a:r>
            <a:r>
              <a:rPr lang="de-DE" u="sng" dirty="0" smtClean="0"/>
              <a:t> </a:t>
            </a:r>
            <a:r>
              <a:rPr lang="de-DE" u="sng" dirty="0" err="1" smtClean="0"/>
              <a:t>materials</a:t>
            </a:r>
            <a:r>
              <a:rPr lang="de-DE" dirty="0" smtClean="0"/>
              <a:t> 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seem</a:t>
            </a:r>
            <a:r>
              <a:rPr lang="de-DE" dirty="0" smtClean="0"/>
              <a:t> </a:t>
            </a:r>
            <a:r>
              <a:rPr lang="de-DE" dirty="0" err="1" smtClean="0"/>
              <a:t>appropriate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learners</a:t>
            </a:r>
            <a:r>
              <a:rPr lang="de-DE" dirty="0" smtClean="0"/>
              <a:t>‘ </a:t>
            </a:r>
            <a:r>
              <a:rPr lang="de-DE" dirty="0" err="1" smtClean="0"/>
              <a:t>needs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u="sng" dirty="0" err="1" smtClean="0"/>
              <a:t>monitors</a:t>
            </a:r>
            <a:r>
              <a:rPr lang="de-DE" u="sng" dirty="0" smtClean="0"/>
              <a:t> </a:t>
            </a:r>
            <a:r>
              <a:rPr lang="de-DE" u="sng" dirty="0" err="1" smtClean="0"/>
              <a:t>the</a:t>
            </a:r>
            <a:r>
              <a:rPr lang="de-DE" u="sng" dirty="0" smtClean="0"/>
              <a:t> </a:t>
            </a:r>
            <a:r>
              <a:rPr lang="de-DE" u="sng" dirty="0" err="1" smtClean="0"/>
              <a:t>learning</a:t>
            </a:r>
            <a:r>
              <a:rPr lang="de-DE" u="sng" dirty="0" smtClean="0"/>
              <a:t> </a:t>
            </a:r>
            <a:r>
              <a:rPr lang="de-DE" u="sng" dirty="0" err="1" smtClean="0"/>
              <a:t>process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its</a:t>
            </a:r>
            <a:r>
              <a:rPr lang="de-DE" dirty="0" smtClean="0"/>
              <a:t> </a:t>
            </a:r>
            <a:r>
              <a:rPr lang="de-DE" dirty="0" err="1" smtClean="0"/>
              <a:t>outcomes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e-DE" dirty="0" smtClean="0"/>
              <a:t>Food4thought</a:t>
            </a:r>
          </a:p>
          <a:p>
            <a:r>
              <a:rPr lang="de-DE" dirty="0" smtClean="0"/>
              <a:t>„</a:t>
            </a:r>
            <a:r>
              <a:rPr lang="de-DE" dirty="0" err="1" smtClean="0"/>
              <a:t>everything</a:t>
            </a:r>
            <a:r>
              <a:rPr lang="de-DE" dirty="0" smtClean="0"/>
              <a:t> </a:t>
            </a:r>
            <a:r>
              <a:rPr lang="de-DE" dirty="0" err="1" smtClean="0"/>
              <a:t>seems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work</a:t>
            </a:r>
            <a:r>
              <a:rPr lang="de-DE" dirty="0" smtClean="0"/>
              <a:t>“ (Hattie 2009, p. 1) – </a:t>
            </a:r>
            <a:r>
              <a:rPr lang="de-DE" dirty="0" err="1" smtClean="0"/>
              <a:t>every</a:t>
            </a:r>
            <a:r>
              <a:rPr lang="de-DE" dirty="0" smtClean="0"/>
              <a:t> </a:t>
            </a:r>
            <a:r>
              <a:rPr lang="de-DE" dirty="0" err="1" smtClean="0"/>
              <a:t>teacher</a:t>
            </a:r>
            <a:r>
              <a:rPr lang="de-DE" dirty="0" smtClean="0"/>
              <a:t>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his</a:t>
            </a:r>
            <a:r>
              <a:rPr lang="de-DE" dirty="0" smtClean="0"/>
              <a:t> </a:t>
            </a:r>
            <a:r>
              <a:rPr lang="de-DE" dirty="0" err="1" smtClean="0"/>
              <a:t>particular</a:t>
            </a:r>
            <a:r>
              <a:rPr lang="de-DE" dirty="0" smtClean="0"/>
              <a:t> </a:t>
            </a:r>
            <a:r>
              <a:rPr lang="de-DE" dirty="0" err="1" smtClean="0"/>
              <a:t>view</a:t>
            </a:r>
            <a:r>
              <a:rPr lang="de-DE" dirty="0" smtClean="0"/>
              <a:t> on </a:t>
            </a:r>
            <a:r>
              <a:rPr lang="de-DE" dirty="0" err="1" smtClean="0"/>
              <a:t>teaching</a:t>
            </a:r>
            <a:r>
              <a:rPr lang="de-DE" dirty="0" smtClean="0"/>
              <a:t> 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why</a:t>
            </a:r>
            <a:r>
              <a:rPr lang="de-DE" dirty="0" smtClean="0"/>
              <a:t> </a:t>
            </a:r>
            <a:r>
              <a:rPr lang="de-DE" dirty="0" err="1" smtClean="0"/>
              <a:t>his</a:t>
            </a:r>
            <a:r>
              <a:rPr lang="de-DE" dirty="0" smtClean="0"/>
              <a:t> </a:t>
            </a:r>
            <a:r>
              <a:rPr lang="de-DE" dirty="0" err="1" smtClean="0"/>
              <a:t>approaches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methods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successful</a:t>
            </a:r>
            <a:endParaRPr lang="de-DE" dirty="0" smtClean="0"/>
          </a:p>
          <a:p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general</a:t>
            </a:r>
            <a:r>
              <a:rPr lang="de-DE" dirty="0" smtClean="0"/>
              <a:t> </a:t>
            </a:r>
            <a:r>
              <a:rPr lang="de-DE" dirty="0" err="1" smtClean="0"/>
              <a:t>notion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“</a:t>
            </a:r>
            <a:r>
              <a:rPr lang="de-DE" dirty="0" err="1" smtClean="0"/>
              <a:t>anything</a:t>
            </a:r>
            <a:r>
              <a:rPr lang="de-DE" dirty="0" smtClean="0"/>
              <a:t> </a:t>
            </a:r>
            <a:r>
              <a:rPr lang="de-DE" dirty="0" err="1" smtClean="0"/>
              <a:t>goes</a:t>
            </a:r>
            <a:r>
              <a:rPr lang="de-DE" dirty="0" smtClean="0"/>
              <a:t>“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misleading</a:t>
            </a:r>
            <a:endParaRPr lang="de-DE" dirty="0" smtClean="0"/>
          </a:p>
          <a:p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common</a:t>
            </a:r>
            <a:r>
              <a:rPr lang="de-DE" dirty="0" smtClean="0"/>
              <a:t> </a:t>
            </a:r>
            <a:r>
              <a:rPr lang="de-DE" dirty="0" err="1" smtClean="0"/>
              <a:t>definition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quality</a:t>
            </a:r>
            <a:endParaRPr lang="de-DE" dirty="0" smtClean="0"/>
          </a:p>
          <a:p>
            <a:r>
              <a:rPr lang="de-DE" dirty="0" err="1"/>
              <a:t>t</a:t>
            </a:r>
            <a:r>
              <a:rPr lang="de-DE" dirty="0" err="1" smtClean="0"/>
              <a:t>erms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quality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success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highly</a:t>
            </a:r>
            <a:r>
              <a:rPr lang="de-DE" dirty="0" smtClean="0"/>
              <a:t> individual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exclusivley</a:t>
            </a:r>
            <a:r>
              <a:rPr lang="de-DE" dirty="0" smtClean="0"/>
              <a:t> </a:t>
            </a:r>
            <a:r>
              <a:rPr lang="de-DE" dirty="0" err="1" smtClean="0"/>
              <a:t>obtained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individual </a:t>
            </a:r>
            <a:r>
              <a:rPr lang="de-DE" dirty="0" err="1" smtClean="0"/>
              <a:t>practical</a:t>
            </a:r>
            <a:r>
              <a:rPr lang="de-DE" dirty="0" smtClean="0"/>
              <a:t> </a:t>
            </a:r>
            <a:r>
              <a:rPr lang="de-DE" dirty="0" err="1" smtClean="0"/>
              <a:t>experience</a:t>
            </a:r>
            <a:r>
              <a:rPr lang="de-DE" dirty="0" smtClean="0"/>
              <a:t> = </a:t>
            </a:r>
            <a:r>
              <a:rPr lang="de-DE" dirty="0" err="1" smtClean="0"/>
              <a:t>self-fulfilling</a:t>
            </a:r>
            <a:r>
              <a:rPr lang="de-DE" dirty="0" smtClean="0"/>
              <a:t> </a:t>
            </a:r>
            <a:r>
              <a:rPr lang="de-DE" dirty="0" err="1" smtClean="0"/>
              <a:t>prohecy</a:t>
            </a:r>
            <a:endParaRPr lang="de-DE" dirty="0" smtClean="0"/>
          </a:p>
          <a:p>
            <a:r>
              <a:rPr lang="de-DE" dirty="0"/>
              <a:t>u</a:t>
            </a:r>
            <a:r>
              <a:rPr lang="de-DE" dirty="0" smtClean="0"/>
              <a:t>rgent </a:t>
            </a:r>
            <a:r>
              <a:rPr lang="de-DE" dirty="0" err="1" smtClean="0"/>
              <a:t>need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theoretical</a:t>
            </a:r>
            <a:r>
              <a:rPr lang="de-DE" dirty="0" smtClean="0"/>
              <a:t>/</a:t>
            </a:r>
            <a:r>
              <a:rPr lang="de-DE" dirty="0" err="1" smtClean="0"/>
              <a:t>empiric</a:t>
            </a:r>
            <a:r>
              <a:rPr lang="de-DE" dirty="0" smtClean="0"/>
              <a:t> </a:t>
            </a:r>
            <a:r>
              <a:rPr lang="de-DE" dirty="0" err="1" smtClean="0"/>
              <a:t>input</a:t>
            </a:r>
            <a:r>
              <a:rPr lang="de-DE" dirty="0" smtClean="0"/>
              <a:t> </a:t>
            </a:r>
            <a:r>
              <a:rPr lang="de-DE" dirty="0" err="1" smtClean="0"/>
              <a:t>through</a:t>
            </a:r>
            <a:r>
              <a:rPr lang="de-DE" dirty="0" smtClean="0"/>
              <a:t> </a:t>
            </a:r>
            <a:r>
              <a:rPr lang="de-DE" dirty="0" err="1" smtClean="0"/>
              <a:t>advanced</a:t>
            </a:r>
            <a:r>
              <a:rPr lang="de-DE" dirty="0" smtClean="0"/>
              <a:t> </a:t>
            </a:r>
            <a:r>
              <a:rPr lang="de-DE" dirty="0" err="1" smtClean="0"/>
              <a:t>teacher</a:t>
            </a:r>
            <a:r>
              <a:rPr lang="de-DE" dirty="0" smtClean="0"/>
              <a:t> </a:t>
            </a:r>
            <a:r>
              <a:rPr lang="de-DE" dirty="0" err="1" smtClean="0"/>
              <a:t>training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22413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 smtClean="0"/>
              <a:t>Part 2: “</a:t>
            </a:r>
            <a:r>
              <a:rPr lang="de-DE" b="1" dirty="0" err="1" smtClean="0"/>
              <a:t>Planning</a:t>
            </a:r>
            <a:r>
              <a:rPr lang="de-DE" b="1" dirty="0" smtClean="0"/>
              <a:t>“</a:t>
            </a:r>
            <a:endParaRPr lang="de-DE" b="1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4225625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Inhaltsplatzhalter 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16484347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72376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6600" b="1" dirty="0" smtClean="0"/>
              <a:t>Food4Thought!?</a:t>
            </a:r>
            <a:endParaRPr lang="de-DE" sz="6600" b="1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de-DE" dirty="0" smtClean="0"/>
              <a:t>FACTS</a:t>
            </a:r>
          </a:p>
          <a:p>
            <a:r>
              <a:rPr lang="de-DE" dirty="0" err="1"/>
              <a:t>o</a:t>
            </a:r>
            <a:r>
              <a:rPr lang="de-DE" dirty="0" err="1" smtClean="0"/>
              <a:t>nly</a:t>
            </a:r>
            <a:r>
              <a:rPr lang="de-DE" dirty="0" smtClean="0"/>
              <a:t> a </a:t>
            </a:r>
            <a:r>
              <a:rPr lang="de-DE" dirty="0" err="1" smtClean="0"/>
              <a:t>minority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teachers</a:t>
            </a:r>
            <a:r>
              <a:rPr lang="de-DE" dirty="0" smtClean="0"/>
              <a:t> </a:t>
            </a:r>
            <a:r>
              <a:rPr lang="de-DE" dirty="0" err="1" smtClean="0"/>
              <a:t>apparently</a:t>
            </a:r>
            <a:r>
              <a:rPr lang="de-DE" dirty="0" smtClean="0"/>
              <a:t> </a:t>
            </a:r>
            <a:r>
              <a:rPr lang="de-DE" dirty="0" err="1" smtClean="0"/>
              <a:t>plans</a:t>
            </a:r>
            <a:r>
              <a:rPr lang="de-DE" dirty="0" smtClean="0"/>
              <a:t> </a:t>
            </a:r>
            <a:r>
              <a:rPr lang="de-DE" dirty="0" err="1" smtClean="0"/>
              <a:t>lessons</a:t>
            </a:r>
            <a:r>
              <a:rPr lang="de-DE" dirty="0" smtClean="0"/>
              <a:t> </a:t>
            </a:r>
            <a:r>
              <a:rPr lang="de-DE" dirty="0" err="1" smtClean="0"/>
              <a:t>along</a:t>
            </a:r>
            <a:r>
              <a:rPr lang="de-DE" dirty="0" smtClean="0"/>
              <a:t> </a:t>
            </a:r>
            <a:r>
              <a:rPr lang="de-DE" dirty="0" err="1" smtClean="0"/>
              <a:t>specific</a:t>
            </a:r>
            <a:r>
              <a:rPr lang="de-DE" dirty="0" smtClean="0"/>
              <a:t> </a:t>
            </a:r>
            <a:r>
              <a:rPr lang="de-DE" dirty="0" err="1" smtClean="0"/>
              <a:t>intended</a:t>
            </a:r>
            <a:r>
              <a:rPr lang="de-DE" dirty="0" smtClean="0"/>
              <a:t> </a:t>
            </a:r>
            <a:r>
              <a:rPr lang="de-DE" dirty="0" err="1" smtClean="0"/>
              <a:t>outcomes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long</a:t>
            </a:r>
            <a:r>
              <a:rPr lang="de-DE" dirty="0" smtClean="0"/>
              <a:t>-term </a:t>
            </a:r>
            <a:r>
              <a:rPr lang="de-DE" dirty="0" err="1" smtClean="0"/>
              <a:t>learning</a:t>
            </a:r>
            <a:r>
              <a:rPr lang="de-DE" dirty="0" smtClean="0"/>
              <a:t> </a:t>
            </a:r>
            <a:r>
              <a:rPr lang="de-DE" dirty="0" err="1" smtClean="0"/>
              <a:t>aims</a:t>
            </a:r>
            <a:endParaRPr lang="de-DE" dirty="0" smtClean="0"/>
          </a:p>
          <a:p>
            <a:r>
              <a:rPr lang="de-DE" dirty="0" smtClean="0"/>
              <a:t> </a:t>
            </a:r>
            <a:r>
              <a:rPr lang="de-DE" dirty="0" err="1" smtClean="0"/>
              <a:t>almost</a:t>
            </a:r>
            <a:r>
              <a:rPr lang="de-DE" dirty="0" smtClean="0"/>
              <a:t> 20% </a:t>
            </a:r>
            <a:r>
              <a:rPr lang="de-DE" dirty="0" err="1" smtClean="0"/>
              <a:t>state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they</a:t>
            </a:r>
            <a:r>
              <a:rPr lang="de-DE" dirty="0" smtClean="0"/>
              <a:t> </a:t>
            </a:r>
            <a:r>
              <a:rPr lang="de-DE" dirty="0" err="1" smtClean="0"/>
              <a:t>teach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teaching‘s</a:t>
            </a:r>
            <a:r>
              <a:rPr lang="de-DE" dirty="0" smtClean="0"/>
              <a:t> </a:t>
            </a:r>
            <a:r>
              <a:rPr lang="de-DE" dirty="0" err="1" smtClean="0"/>
              <a:t>sake</a:t>
            </a:r>
            <a:r>
              <a:rPr lang="de-DE" dirty="0" smtClean="0"/>
              <a:t> (cf. Hattie: “</a:t>
            </a:r>
            <a:r>
              <a:rPr lang="de-DE" dirty="0" err="1" smtClean="0"/>
              <a:t>everything</a:t>
            </a:r>
            <a:r>
              <a:rPr lang="de-DE" dirty="0" smtClean="0"/>
              <a:t> </a:t>
            </a:r>
            <a:r>
              <a:rPr lang="de-DE" dirty="0" err="1" smtClean="0"/>
              <a:t>seems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work</a:t>
            </a:r>
            <a:r>
              <a:rPr lang="de-DE" dirty="0" smtClean="0"/>
              <a:t>“) </a:t>
            </a:r>
            <a:r>
              <a:rPr lang="de-DE" u="sng" dirty="0" err="1" smtClean="0"/>
              <a:t>without</a:t>
            </a:r>
            <a:r>
              <a:rPr lang="de-DE" u="sng" dirty="0" smtClean="0"/>
              <a:t> </a:t>
            </a:r>
            <a:r>
              <a:rPr lang="de-DE" u="sng" dirty="0" err="1" smtClean="0"/>
              <a:t>having</a:t>
            </a:r>
            <a:r>
              <a:rPr lang="de-DE" u="sng" dirty="0" smtClean="0"/>
              <a:t> a </a:t>
            </a:r>
            <a:r>
              <a:rPr lang="de-DE" u="sng" dirty="0" err="1" smtClean="0"/>
              <a:t>clear-cut</a:t>
            </a:r>
            <a:r>
              <a:rPr lang="de-DE" u="sng" dirty="0" smtClean="0"/>
              <a:t> </a:t>
            </a:r>
            <a:r>
              <a:rPr lang="de-DE" u="sng" dirty="0" err="1" smtClean="0"/>
              <a:t>aim</a:t>
            </a:r>
            <a:r>
              <a:rPr lang="de-DE" dirty="0" smtClean="0"/>
              <a:t> in </a:t>
            </a:r>
            <a:r>
              <a:rPr lang="de-DE" dirty="0" err="1" smtClean="0"/>
              <a:t>mind</a:t>
            </a:r>
            <a:endParaRPr lang="de-DE" dirty="0" smtClean="0"/>
          </a:p>
          <a:p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/>
              <a:t>about</a:t>
            </a:r>
            <a:r>
              <a:rPr lang="de-DE" dirty="0" smtClean="0"/>
              <a:t> </a:t>
            </a:r>
            <a:r>
              <a:rPr lang="de-DE" u="sng" dirty="0" smtClean="0"/>
              <a:t>30% </a:t>
            </a:r>
            <a:r>
              <a:rPr lang="de-DE" u="sng" dirty="0" err="1" smtClean="0"/>
              <a:t>of</a:t>
            </a:r>
            <a:r>
              <a:rPr lang="de-DE" u="sng" dirty="0" smtClean="0"/>
              <a:t> </a:t>
            </a:r>
            <a:r>
              <a:rPr lang="de-DE" u="sng" dirty="0" err="1" smtClean="0"/>
              <a:t>teachers</a:t>
            </a:r>
            <a:r>
              <a:rPr lang="de-DE" u="sng" dirty="0" smtClean="0"/>
              <a:t> </a:t>
            </a:r>
            <a:r>
              <a:rPr lang="de-DE" u="sng" dirty="0" err="1" smtClean="0"/>
              <a:t>state</a:t>
            </a:r>
            <a:r>
              <a:rPr lang="de-DE" u="sng" dirty="0" smtClean="0"/>
              <a:t> </a:t>
            </a:r>
            <a:r>
              <a:rPr lang="de-DE" dirty="0" err="1" smtClean="0"/>
              <a:t>knowing</a:t>
            </a:r>
            <a:r>
              <a:rPr lang="de-DE" dirty="0" smtClean="0"/>
              <a:t> </a:t>
            </a:r>
            <a:r>
              <a:rPr lang="de-DE" dirty="0" err="1" smtClean="0"/>
              <a:t>about</a:t>
            </a:r>
            <a:r>
              <a:rPr lang="de-DE" dirty="0" smtClean="0"/>
              <a:t> </a:t>
            </a:r>
            <a:r>
              <a:rPr lang="de-DE" dirty="0" err="1" smtClean="0"/>
              <a:t>curricula-bound</a:t>
            </a:r>
            <a:r>
              <a:rPr lang="de-DE" dirty="0" smtClean="0"/>
              <a:t> </a:t>
            </a:r>
            <a:r>
              <a:rPr lang="de-DE" dirty="0" err="1" smtClean="0"/>
              <a:t>aims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objectives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learning</a:t>
            </a:r>
            <a:r>
              <a:rPr lang="de-DE" dirty="0" smtClean="0"/>
              <a:t>/</a:t>
            </a:r>
            <a:r>
              <a:rPr lang="de-DE" dirty="0" err="1" smtClean="0"/>
              <a:t>teaching</a:t>
            </a:r>
            <a:r>
              <a:rPr lang="de-DE" dirty="0" smtClean="0"/>
              <a:t> </a:t>
            </a:r>
            <a:r>
              <a:rPr lang="de-DE" dirty="0" err="1" smtClean="0"/>
              <a:t>processes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de-DE" dirty="0" smtClean="0"/>
              <a:t>Food4thought</a:t>
            </a:r>
          </a:p>
          <a:p>
            <a:r>
              <a:rPr lang="de-DE" dirty="0" err="1"/>
              <a:t>t</a:t>
            </a:r>
            <a:r>
              <a:rPr lang="de-DE" dirty="0" err="1" smtClean="0"/>
              <a:t>oo</a:t>
            </a:r>
            <a:r>
              <a:rPr lang="de-DE" dirty="0" smtClean="0"/>
              <a:t> </a:t>
            </a:r>
            <a:r>
              <a:rPr lang="de-DE" dirty="0" err="1" smtClean="0"/>
              <a:t>little</a:t>
            </a:r>
            <a:r>
              <a:rPr lang="de-DE" dirty="0" smtClean="0"/>
              <a:t> time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spent</a:t>
            </a:r>
            <a:r>
              <a:rPr lang="de-DE" dirty="0" smtClean="0"/>
              <a:t> upon </a:t>
            </a:r>
            <a:r>
              <a:rPr lang="de-DE" dirty="0" err="1" smtClean="0"/>
              <a:t>planning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defining</a:t>
            </a:r>
            <a:r>
              <a:rPr lang="de-DE" dirty="0" smtClean="0"/>
              <a:t> </a:t>
            </a:r>
            <a:r>
              <a:rPr lang="de-DE" dirty="0" err="1" smtClean="0"/>
              <a:t>aims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outcomes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everyday</a:t>
            </a:r>
            <a:r>
              <a:rPr lang="de-DE" dirty="0" smtClean="0"/>
              <a:t> </a:t>
            </a:r>
            <a:r>
              <a:rPr lang="de-DE" dirty="0" err="1" smtClean="0"/>
              <a:t>learning</a:t>
            </a:r>
            <a:r>
              <a:rPr lang="de-DE" dirty="0" smtClean="0"/>
              <a:t> </a:t>
            </a:r>
            <a:r>
              <a:rPr lang="de-DE" dirty="0" err="1" smtClean="0"/>
              <a:t>processes</a:t>
            </a:r>
            <a:endParaRPr lang="de-DE" dirty="0" smtClean="0"/>
          </a:p>
          <a:p>
            <a:r>
              <a:rPr lang="de-DE" dirty="0" err="1"/>
              <a:t>t</a:t>
            </a:r>
            <a:r>
              <a:rPr lang="de-DE" dirty="0" err="1" smtClean="0"/>
              <a:t>eaching</a:t>
            </a:r>
            <a:r>
              <a:rPr lang="de-DE" dirty="0" smtClean="0"/>
              <a:t> </a:t>
            </a:r>
            <a:r>
              <a:rPr lang="de-DE" dirty="0" err="1" smtClean="0"/>
              <a:t>often</a:t>
            </a:r>
            <a:r>
              <a:rPr lang="de-DE" dirty="0" smtClean="0"/>
              <a:t>-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seems</a:t>
            </a:r>
            <a:r>
              <a:rPr lang="de-DE" dirty="0" smtClean="0"/>
              <a:t> – “just </a:t>
            </a:r>
            <a:r>
              <a:rPr lang="de-DE" dirty="0" err="1" smtClean="0"/>
              <a:t>happens</a:t>
            </a:r>
            <a:r>
              <a:rPr lang="de-DE" dirty="0" smtClean="0"/>
              <a:t>“</a:t>
            </a:r>
          </a:p>
          <a:p>
            <a:r>
              <a:rPr lang="de-DE" dirty="0" err="1"/>
              <a:t>c</a:t>
            </a:r>
            <a:r>
              <a:rPr lang="de-DE" dirty="0" err="1" smtClean="0"/>
              <a:t>ontradictive</a:t>
            </a:r>
            <a:r>
              <a:rPr lang="de-DE" dirty="0" smtClean="0"/>
              <a:t> </a:t>
            </a:r>
            <a:r>
              <a:rPr lang="de-DE" dirty="0" err="1" smtClean="0"/>
              <a:t>mind</a:t>
            </a:r>
            <a:r>
              <a:rPr lang="de-DE" dirty="0" smtClean="0"/>
              <a:t>-frame: </a:t>
            </a:r>
            <a:r>
              <a:rPr lang="de-DE" dirty="0" err="1" smtClean="0"/>
              <a:t>quality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highly-valued</a:t>
            </a:r>
            <a:r>
              <a:rPr lang="de-DE" dirty="0" smtClean="0"/>
              <a:t> </a:t>
            </a:r>
            <a:r>
              <a:rPr lang="de-DE" dirty="0" err="1" smtClean="0"/>
              <a:t>whereas</a:t>
            </a:r>
            <a:r>
              <a:rPr lang="de-DE" dirty="0" smtClean="0"/>
              <a:t> </a:t>
            </a:r>
            <a:r>
              <a:rPr lang="de-DE" dirty="0" err="1" smtClean="0"/>
              <a:t>only</a:t>
            </a:r>
            <a:r>
              <a:rPr lang="de-DE" dirty="0" smtClean="0"/>
              <a:t> a </a:t>
            </a:r>
            <a:r>
              <a:rPr lang="de-DE" dirty="0" err="1" smtClean="0"/>
              <a:t>minority</a:t>
            </a:r>
            <a:r>
              <a:rPr lang="de-DE" dirty="0" smtClean="0"/>
              <a:t> </a:t>
            </a:r>
            <a:r>
              <a:rPr lang="de-DE" dirty="0" err="1" smtClean="0"/>
              <a:t>really</a:t>
            </a:r>
            <a:r>
              <a:rPr lang="de-DE" dirty="0" smtClean="0"/>
              <a:t> </a:t>
            </a:r>
            <a:r>
              <a:rPr lang="de-DE" dirty="0" err="1" smtClean="0"/>
              <a:t>plans</a:t>
            </a:r>
            <a:r>
              <a:rPr lang="de-DE" dirty="0" smtClean="0"/>
              <a:t> </a:t>
            </a:r>
            <a:r>
              <a:rPr lang="de-DE" dirty="0" err="1" smtClean="0"/>
              <a:t>teaching</a:t>
            </a:r>
            <a:r>
              <a:rPr lang="de-DE" dirty="0" smtClean="0"/>
              <a:t> </a:t>
            </a:r>
            <a:r>
              <a:rPr lang="de-DE" dirty="0" err="1" smtClean="0"/>
              <a:t>processes</a:t>
            </a:r>
            <a:r>
              <a:rPr lang="de-DE" dirty="0" smtClean="0"/>
              <a:t> </a:t>
            </a:r>
            <a:r>
              <a:rPr lang="de-DE" dirty="0" err="1" smtClean="0"/>
              <a:t>thoroughly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83017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 smtClean="0"/>
              <a:t>Part 3: “</a:t>
            </a:r>
            <a:r>
              <a:rPr lang="de-DE" b="1" dirty="0" err="1" smtClean="0"/>
              <a:t>Starting</a:t>
            </a:r>
            <a:r>
              <a:rPr lang="de-DE" b="1" dirty="0" smtClean="0"/>
              <a:t> </a:t>
            </a:r>
            <a:r>
              <a:rPr lang="de-DE" b="1" dirty="0" err="1" smtClean="0"/>
              <a:t>the</a:t>
            </a:r>
            <a:r>
              <a:rPr lang="de-DE" b="1" dirty="0" smtClean="0"/>
              <a:t> </a:t>
            </a:r>
            <a:r>
              <a:rPr lang="de-DE" b="1" dirty="0" err="1" smtClean="0"/>
              <a:t>lesson</a:t>
            </a:r>
            <a:r>
              <a:rPr lang="de-DE" b="1" dirty="0" smtClean="0"/>
              <a:t>“</a:t>
            </a:r>
            <a:endParaRPr lang="de-DE" b="1" dirty="0"/>
          </a:p>
        </p:txBody>
      </p:sp>
      <p:graphicFrame>
        <p:nvGraphicFramePr>
          <p:cNvPr id="15" name="Inhaltsplatzhalter 1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43046606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Inhaltsplatzhalter 1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73411741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86709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graphicFrame>
        <p:nvGraphicFramePr>
          <p:cNvPr id="11" name="Inhaltsplatzhalter 1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56926970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Inhaltsplatzhalter 1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68773847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24772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6600" b="1" dirty="0" smtClean="0"/>
              <a:t>Food4Thought!?</a:t>
            </a:r>
            <a:endParaRPr lang="de-DE" sz="6600" b="1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e-DE" dirty="0" smtClean="0"/>
              <a:t>FACTS</a:t>
            </a:r>
          </a:p>
          <a:p>
            <a:r>
              <a:rPr lang="de-DE" dirty="0" err="1"/>
              <a:t>t</a:t>
            </a:r>
            <a:r>
              <a:rPr lang="de-DE" dirty="0" err="1" smtClean="0"/>
              <a:t>eachers</a:t>
            </a:r>
            <a:r>
              <a:rPr lang="de-DE" dirty="0" smtClean="0"/>
              <a:t> </a:t>
            </a:r>
            <a:r>
              <a:rPr lang="de-DE" dirty="0" err="1" smtClean="0"/>
              <a:t>generally</a:t>
            </a:r>
            <a:r>
              <a:rPr lang="de-DE" dirty="0" smtClean="0"/>
              <a:t> </a:t>
            </a:r>
            <a:r>
              <a:rPr lang="de-DE" dirty="0" err="1" smtClean="0"/>
              <a:t>believe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u="sng" dirty="0" err="1" smtClean="0"/>
              <a:t>classroom</a:t>
            </a:r>
            <a:r>
              <a:rPr lang="de-DE" u="sng" dirty="0" smtClean="0"/>
              <a:t> </a:t>
            </a:r>
            <a:r>
              <a:rPr lang="de-DE" u="sng" dirty="0" err="1" smtClean="0"/>
              <a:t>environment</a:t>
            </a:r>
            <a:r>
              <a:rPr lang="de-DE" u="sng" dirty="0" smtClean="0"/>
              <a:t> </a:t>
            </a:r>
            <a:r>
              <a:rPr lang="de-DE" u="sng" dirty="0" err="1" smtClean="0"/>
              <a:t>is</a:t>
            </a:r>
            <a:r>
              <a:rPr lang="de-DE" u="sng" dirty="0" smtClean="0"/>
              <a:t> </a:t>
            </a:r>
            <a:r>
              <a:rPr lang="de-DE" u="sng" dirty="0" err="1" smtClean="0"/>
              <a:t>motivating</a:t>
            </a:r>
            <a:r>
              <a:rPr lang="de-DE" u="sng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supportive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students</a:t>
            </a:r>
            <a:endParaRPr lang="de-DE" dirty="0" smtClean="0"/>
          </a:p>
          <a:p>
            <a:r>
              <a:rPr lang="de-DE" dirty="0" err="1"/>
              <a:t>t</a:t>
            </a:r>
            <a:r>
              <a:rPr lang="de-DE" dirty="0" err="1" smtClean="0"/>
              <a:t>he</a:t>
            </a:r>
            <a:r>
              <a:rPr lang="de-DE" dirty="0" smtClean="0"/>
              <a:t> </a:t>
            </a:r>
            <a:r>
              <a:rPr lang="de-DE" u="sng" dirty="0" err="1" smtClean="0"/>
              <a:t>majority</a:t>
            </a:r>
            <a:r>
              <a:rPr lang="de-DE" u="sng" dirty="0" smtClean="0"/>
              <a:t> </a:t>
            </a:r>
            <a:r>
              <a:rPr lang="de-DE" u="sng" dirty="0" err="1" smtClean="0"/>
              <a:t>of</a:t>
            </a:r>
            <a:r>
              <a:rPr lang="de-DE" u="sng" dirty="0" smtClean="0"/>
              <a:t> </a:t>
            </a:r>
            <a:r>
              <a:rPr lang="de-DE" u="sng" dirty="0" err="1" smtClean="0"/>
              <a:t>teachers</a:t>
            </a:r>
            <a:r>
              <a:rPr lang="de-DE" u="sng" dirty="0" smtClean="0"/>
              <a:t> </a:t>
            </a:r>
            <a:r>
              <a:rPr lang="de-DE" dirty="0" err="1" smtClean="0"/>
              <a:t>recognize</a:t>
            </a:r>
            <a:r>
              <a:rPr lang="de-DE" dirty="0" smtClean="0"/>
              <a:t>/</a:t>
            </a:r>
            <a:r>
              <a:rPr lang="de-DE" dirty="0" err="1" smtClean="0"/>
              <a:t>know</a:t>
            </a:r>
            <a:r>
              <a:rPr lang="de-DE" dirty="0" smtClean="0"/>
              <a:t> 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they</a:t>
            </a:r>
            <a:r>
              <a:rPr lang="de-DE" dirty="0" smtClean="0"/>
              <a:t> </a:t>
            </a:r>
            <a:r>
              <a:rPr lang="de-DE" u="sng" dirty="0" err="1" smtClean="0"/>
              <a:t>are</a:t>
            </a:r>
            <a:r>
              <a:rPr lang="de-DE" u="sng" dirty="0" smtClean="0"/>
              <a:t> </a:t>
            </a:r>
            <a:r>
              <a:rPr lang="de-DE" u="sng" dirty="0" err="1" smtClean="0"/>
              <a:t>far</a:t>
            </a:r>
            <a:r>
              <a:rPr lang="de-DE" u="sng" dirty="0" smtClean="0"/>
              <a:t> </a:t>
            </a:r>
            <a:r>
              <a:rPr lang="de-DE" u="sng" dirty="0" err="1" smtClean="0"/>
              <a:t>more</a:t>
            </a:r>
            <a:r>
              <a:rPr lang="de-DE" u="sng" dirty="0" smtClean="0"/>
              <a:t> </a:t>
            </a:r>
            <a:r>
              <a:rPr lang="de-DE" u="sng" dirty="0" err="1" smtClean="0"/>
              <a:t>active</a:t>
            </a:r>
            <a:r>
              <a:rPr lang="de-DE" u="sng" dirty="0" smtClean="0"/>
              <a:t> </a:t>
            </a:r>
            <a:r>
              <a:rPr lang="de-DE" u="sng" dirty="0" err="1" smtClean="0"/>
              <a:t>than</a:t>
            </a:r>
            <a:r>
              <a:rPr lang="de-DE" u="sng" dirty="0" smtClean="0"/>
              <a:t> </a:t>
            </a:r>
            <a:r>
              <a:rPr lang="de-DE" u="sng" dirty="0" err="1" smtClean="0"/>
              <a:t>their</a:t>
            </a:r>
            <a:r>
              <a:rPr lang="de-DE" u="sng" dirty="0" smtClean="0"/>
              <a:t> </a:t>
            </a:r>
            <a:r>
              <a:rPr lang="de-DE" u="sng" dirty="0" err="1" smtClean="0"/>
              <a:t>st</a:t>
            </a:r>
            <a:r>
              <a:rPr lang="de-DE" dirty="0" err="1" smtClean="0"/>
              <a:t>udents</a:t>
            </a:r>
            <a:endParaRPr lang="de-DE" dirty="0" smtClean="0"/>
          </a:p>
          <a:p>
            <a:r>
              <a:rPr lang="de-DE" dirty="0" err="1"/>
              <a:t>t</a:t>
            </a:r>
            <a:r>
              <a:rPr lang="de-DE" dirty="0" err="1" smtClean="0"/>
              <a:t>eachers</a:t>
            </a:r>
            <a:r>
              <a:rPr lang="de-DE" dirty="0" smtClean="0"/>
              <a:t> </a:t>
            </a:r>
            <a:r>
              <a:rPr lang="de-DE" dirty="0" err="1" smtClean="0"/>
              <a:t>tend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u="sng" dirty="0" smtClean="0"/>
              <a:t>not </a:t>
            </a:r>
            <a:r>
              <a:rPr lang="de-DE" u="sng" dirty="0" err="1" smtClean="0"/>
              <a:t>to</a:t>
            </a:r>
            <a:r>
              <a:rPr lang="de-DE" u="sng" dirty="0" smtClean="0"/>
              <a:t> </a:t>
            </a:r>
            <a:r>
              <a:rPr lang="de-DE" u="sng" dirty="0" err="1" smtClean="0"/>
              <a:t>involve</a:t>
            </a:r>
            <a:r>
              <a:rPr lang="de-DE" u="sng" dirty="0" smtClean="0"/>
              <a:t> </a:t>
            </a:r>
            <a:r>
              <a:rPr lang="de-DE" u="sng" dirty="0" err="1" smtClean="0"/>
              <a:t>students</a:t>
            </a:r>
            <a:r>
              <a:rPr lang="de-DE" dirty="0" smtClean="0"/>
              <a:t> in </a:t>
            </a:r>
            <a:r>
              <a:rPr lang="de-DE" dirty="0" err="1" smtClean="0"/>
              <a:t>achivieng</a:t>
            </a:r>
            <a:r>
              <a:rPr lang="de-DE" dirty="0" smtClean="0"/>
              <a:t> </a:t>
            </a:r>
            <a:r>
              <a:rPr lang="de-DE" dirty="0" err="1" smtClean="0"/>
              <a:t>progress</a:t>
            </a:r>
            <a:r>
              <a:rPr lang="de-DE" dirty="0" smtClean="0"/>
              <a:t> (peer-</a:t>
            </a:r>
            <a:r>
              <a:rPr lang="de-DE" dirty="0" err="1" smtClean="0"/>
              <a:t>to</a:t>
            </a:r>
            <a:r>
              <a:rPr lang="de-DE" dirty="0" smtClean="0"/>
              <a:t>-</a:t>
            </a:r>
            <a:r>
              <a:rPr lang="de-DE" dirty="0" err="1" smtClean="0"/>
              <a:t>peer</a:t>
            </a:r>
            <a:r>
              <a:rPr lang="de-DE" dirty="0" smtClean="0"/>
              <a:t> </a:t>
            </a:r>
            <a:r>
              <a:rPr lang="de-DE" dirty="0" err="1" smtClean="0"/>
              <a:t>learning</a:t>
            </a:r>
            <a:r>
              <a:rPr lang="de-DE" dirty="0" smtClean="0"/>
              <a:t>)</a:t>
            </a:r>
          </a:p>
          <a:p>
            <a:r>
              <a:rPr lang="de-DE" dirty="0"/>
              <a:t>a</a:t>
            </a:r>
            <a:r>
              <a:rPr lang="de-DE" dirty="0" smtClean="0"/>
              <a:t> </a:t>
            </a:r>
            <a:r>
              <a:rPr lang="de-DE" dirty="0" err="1" smtClean="0"/>
              <a:t>striking</a:t>
            </a:r>
            <a:r>
              <a:rPr lang="de-DE" dirty="0" smtClean="0"/>
              <a:t> </a:t>
            </a:r>
            <a:r>
              <a:rPr lang="de-DE" dirty="0" err="1" smtClean="0"/>
              <a:t>majority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teachers</a:t>
            </a:r>
            <a:r>
              <a:rPr lang="de-DE" dirty="0" smtClean="0"/>
              <a:t> </a:t>
            </a:r>
            <a:r>
              <a:rPr lang="de-DE" dirty="0" err="1" smtClean="0"/>
              <a:t>believes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their</a:t>
            </a:r>
            <a:r>
              <a:rPr lang="de-DE" dirty="0" smtClean="0"/>
              <a:t> </a:t>
            </a:r>
            <a:r>
              <a:rPr lang="de-DE" dirty="0" err="1" smtClean="0"/>
              <a:t>students</a:t>
            </a:r>
            <a:r>
              <a:rPr lang="de-DE" u="sng" dirty="0" smtClean="0"/>
              <a:t>‘ </a:t>
            </a:r>
            <a:r>
              <a:rPr lang="de-DE" u="sng" dirty="0" err="1" smtClean="0"/>
              <a:t>expectations</a:t>
            </a:r>
            <a:r>
              <a:rPr lang="de-DE" u="sng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regard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their</a:t>
            </a:r>
            <a:r>
              <a:rPr lang="de-DE" dirty="0" smtClean="0"/>
              <a:t> </a:t>
            </a:r>
            <a:r>
              <a:rPr lang="de-DE" dirty="0" err="1" smtClean="0"/>
              <a:t>learning</a:t>
            </a:r>
            <a:r>
              <a:rPr lang="de-DE" dirty="0" smtClean="0"/>
              <a:t> </a:t>
            </a:r>
            <a:r>
              <a:rPr lang="de-DE" dirty="0" err="1" smtClean="0"/>
              <a:t>progress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u="sng" dirty="0" err="1" smtClean="0"/>
              <a:t>rather</a:t>
            </a:r>
            <a:r>
              <a:rPr lang="de-DE" u="sng" dirty="0" smtClean="0"/>
              <a:t> </a:t>
            </a:r>
            <a:r>
              <a:rPr lang="de-DE" u="sng" dirty="0" err="1" smtClean="0"/>
              <a:t>low</a:t>
            </a:r>
            <a:endParaRPr lang="de-DE" u="sng" dirty="0" smtClean="0"/>
          </a:p>
          <a:p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e-DE" dirty="0" smtClean="0"/>
              <a:t>Food4thought</a:t>
            </a:r>
          </a:p>
          <a:p>
            <a:r>
              <a:rPr lang="de-DE" dirty="0" err="1" smtClean="0"/>
              <a:t>Teachers</a:t>
            </a:r>
            <a:r>
              <a:rPr lang="de-DE" dirty="0" smtClean="0"/>
              <a:t> </a:t>
            </a:r>
            <a:r>
              <a:rPr lang="de-DE" dirty="0" err="1" smtClean="0"/>
              <a:t>generally</a:t>
            </a:r>
            <a:r>
              <a:rPr lang="de-DE" dirty="0" smtClean="0"/>
              <a:t> </a:t>
            </a:r>
            <a:r>
              <a:rPr lang="de-DE" dirty="0" err="1" smtClean="0"/>
              <a:t>believe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when</a:t>
            </a:r>
            <a:r>
              <a:rPr lang="de-DE" dirty="0" smtClean="0"/>
              <a:t> </a:t>
            </a:r>
            <a:r>
              <a:rPr lang="de-DE" dirty="0" err="1" smtClean="0"/>
              <a:t>they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in </a:t>
            </a:r>
            <a:r>
              <a:rPr lang="de-DE" dirty="0" err="1" smtClean="0"/>
              <a:t>control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learning</a:t>
            </a:r>
            <a:r>
              <a:rPr lang="de-DE" dirty="0" smtClean="0"/>
              <a:t> </a:t>
            </a:r>
            <a:r>
              <a:rPr lang="de-DE" dirty="0" err="1" smtClean="0"/>
              <a:t>processes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their</a:t>
            </a:r>
            <a:r>
              <a:rPr lang="de-DE" dirty="0" smtClean="0"/>
              <a:t> </a:t>
            </a:r>
            <a:r>
              <a:rPr lang="de-DE" dirty="0" err="1" smtClean="0"/>
              <a:t>progression</a:t>
            </a:r>
            <a:r>
              <a:rPr lang="de-DE" dirty="0" smtClean="0"/>
              <a:t>, </a:t>
            </a:r>
            <a:r>
              <a:rPr lang="de-DE" dirty="0" err="1" smtClean="0"/>
              <a:t>students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motivated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learn</a:t>
            </a:r>
            <a:endParaRPr lang="de-DE" dirty="0" smtClean="0"/>
          </a:p>
          <a:p>
            <a:r>
              <a:rPr lang="de-DE" dirty="0"/>
              <a:t>s</a:t>
            </a:r>
            <a:r>
              <a:rPr lang="de-DE" dirty="0" smtClean="0"/>
              <a:t>till </a:t>
            </a:r>
            <a:r>
              <a:rPr lang="de-DE" dirty="0" err="1" smtClean="0"/>
              <a:t>teachers</a:t>
            </a:r>
            <a:r>
              <a:rPr lang="de-DE" dirty="0" smtClean="0"/>
              <a:t> </a:t>
            </a:r>
            <a:r>
              <a:rPr lang="de-DE" dirty="0" err="1" smtClean="0"/>
              <a:t>see</a:t>
            </a:r>
            <a:r>
              <a:rPr lang="de-DE" dirty="0" smtClean="0"/>
              <a:t> </a:t>
            </a:r>
            <a:r>
              <a:rPr lang="de-DE" dirty="0" err="1" smtClean="0"/>
              <a:t>themselves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promoter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progress</a:t>
            </a:r>
            <a:r>
              <a:rPr lang="de-DE" dirty="0" smtClean="0"/>
              <a:t>,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center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learning</a:t>
            </a:r>
            <a:r>
              <a:rPr lang="de-DE" dirty="0" smtClean="0"/>
              <a:t> </a:t>
            </a:r>
            <a:r>
              <a:rPr lang="de-DE" dirty="0" err="1" smtClean="0"/>
              <a:t>processes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46043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Override1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Larissa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Larissa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Larissa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2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Larissa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3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Larissa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4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Larissa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Larissa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Larissa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Larissa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Larissa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Larissa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Larissa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Larissa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Larissa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803</Words>
  <Application>Microsoft Office PowerPoint</Application>
  <PresentationFormat>Breitbild</PresentationFormat>
  <Paragraphs>90</Paragraphs>
  <Slides>18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Visible Learning UNCOVERED</vt:lpstr>
      <vt:lpstr>Part 1: “Inspired &amp; passionate teaching“</vt:lpstr>
      <vt:lpstr>PowerPoint-Präsentation</vt:lpstr>
      <vt:lpstr>Food4Thought!?</vt:lpstr>
      <vt:lpstr>Part 2: “Planning“</vt:lpstr>
      <vt:lpstr>Food4Thought!?</vt:lpstr>
      <vt:lpstr>Part 3: “Starting the lesson“</vt:lpstr>
      <vt:lpstr>PowerPoint-Präsentation</vt:lpstr>
      <vt:lpstr>Food4Thought!?</vt:lpstr>
      <vt:lpstr>Part 4: “During the lesson – learning“ </vt:lpstr>
      <vt:lpstr>Food4Thought!?</vt:lpstr>
      <vt:lpstr>Part 5: “During the lesson – feedback“</vt:lpstr>
      <vt:lpstr>Food4Thought!?</vt:lpstr>
      <vt:lpstr>Part 6: “End of the lesson“</vt:lpstr>
      <vt:lpstr>Food4Thought!?</vt:lpstr>
      <vt:lpstr> Part 7: „Mindframes (attitudes)“</vt:lpstr>
      <vt:lpstr>Food4Thought!?</vt:lpstr>
      <vt:lpstr>Thank you.</vt:lpstr>
    </vt:vector>
  </TitlesOfParts>
  <Company>Kreis Wesel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adults in my school recognise that there is variation among teachers and their impact on pupil learning and achievement:</dc:title>
  <dc:creator>Mercator</dc:creator>
  <cp:lastModifiedBy>Mercator</cp:lastModifiedBy>
  <cp:revision>44</cp:revision>
  <dcterms:created xsi:type="dcterms:W3CDTF">2017-12-04T12:00:28Z</dcterms:created>
  <dcterms:modified xsi:type="dcterms:W3CDTF">2017-12-11T10:08:00Z</dcterms:modified>
</cp:coreProperties>
</file>