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1" r:id="rId5"/>
    <p:sldId id="262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Vaalea tyyli 1 - Korostu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Vaalea tyyli 3 - Korostu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8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600" err="1"/>
              <a:t>Drop</a:t>
            </a:r>
            <a:r>
              <a:rPr lang="fi-FI" sz="1600" baseline="0"/>
              <a:t> out </a:t>
            </a:r>
            <a:r>
              <a:rPr lang="fi-FI" sz="1600" baseline="0" err="1"/>
              <a:t>rate</a:t>
            </a:r>
            <a:r>
              <a:rPr lang="fi-FI" sz="1600" baseline="0"/>
              <a:t> </a:t>
            </a:r>
            <a:r>
              <a:rPr lang="fi-FI" sz="1600"/>
              <a:t>2012-2017</a:t>
            </a:r>
          </a:p>
          <a:p>
            <a:pPr>
              <a:defRPr sz="1600"/>
            </a:pPr>
            <a:r>
              <a:rPr lang="fi-FI" sz="1600" err="1"/>
              <a:t>Drop</a:t>
            </a:r>
            <a:r>
              <a:rPr lang="fi-FI" sz="1600" baseline="0"/>
              <a:t> out </a:t>
            </a:r>
            <a:r>
              <a:rPr lang="fi-FI" sz="1600" baseline="0" err="1"/>
              <a:t>rate</a:t>
            </a:r>
            <a:r>
              <a:rPr lang="fi-FI" sz="1600"/>
              <a:t> %</a:t>
            </a:r>
            <a:r>
              <a:rPr lang="fi-FI" sz="1600" baseline="0"/>
              <a:t> </a:t>
            </a:r>
            <a:r>
              <a:rPr lang="fi-FI" sz="1600" baseline="0" err="1"/>
              <a:t>from</a:t>
            </a:r>
            <a:r>
              <a:rPr lang="fi-FI" sz="1600" baseline="0"/>
              <a:t> </a:t>
            </a:r>
            <a:r>
              <a:rPr lang="fi-FI" sz="1600" baseline="0" err="1"/>
              <a:t>amounth</a:t>
            </a:r>
            <a:r>
              <a:rPr lang="fi-FI" sz="1600" baseline="0"/>
              <a:t> of </a:t>
            </a:r>
            <a:r>
              <a:rPr lang="fi-FI" sz="1600" baseline="0" err="1"/>
              <a:t>students</a:t>
            </a:r>
            <a:endParaRPr lang="fi-FI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Taulukot!$B$12</c:f>
              <c:strCache>
                <c:ptCount val="1"/>
                <c:pt idx="0">
                  <c:v>2012-13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Taulukot!$A$13:$A$20</c:f>
              <c:strCache>
                <c:ptCount val="8"/>
                <c:pt idx="0">
                  <c:v>Alavus</c:v>
                </c:pt>
                <c:pt idx="1">
                  <c:v>Helsinki</c:v>
                </c:pt>
                <c:pt idx="2">
                  <c:v>Liminka</c:v>
                </c:pt>
                <c:pt idx="3">
                  <c:v>Liperi</c:v>
                </c:pt>
                <c:pt idx="4">
                  <c:v>Muhos</c:v>
                </c:pt>
                <c:pt idx="5">
                  <c:v>Oulu</c:v>
                </c:pt>
                <c:pt idx="6">
                  <c:v>Tampere</c:v>
                </c:pt>
                <c:pt idx="7">
                  <c:v>Luovi in all</c:v>
                </c:pt>
              </c:strCache>
            </c:strRef>
          </c:cat>
          <c:val>
            <c:numRef>
              <c:f>Taulukot!$B$13:$B$20</c:f>
              <c:numCache>
                <c:formatCode>0.0\ %</c:formatCode>
                <c:ptCount val="8"/>
                <c:pt idx="0">
                  <c:v>0</c:v>
                </c:pt>
                <c:pt idx="1">
                  <c:v>5.3999999999999999E-2</c:v>
                </c:pt>
                <c:pt idx="2">
                  <c:v>8.8999999999999996E-2</c:v>
                </c:pt>
                <c:pt idx="3">
                  <c:v>5.3999999999999999E-2</c:v>
                </c:pt>
                <c:pt idx="4">
                  <c:v>0.05</c:v>
                </c:pt>
                <c:pt idx="5">
                  <c:v>0.113</c:v>
                </c:pt>
                <c:pt idx="6">
                  <c:v>4.2999999999999997E-2</c:v>
                </c:pt>
                <c:pt idx="7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5D-48AE-97B6-2ECA498F45B9}"/>
            </c:ext>
          </c:extLst>
        </c:ser>
        <c:ser>
          <c:idx val="1"/>
          <c:order val="1"/>
          <c:tx>
            <c:strRef>
              <c:f>Taulukot!$C$12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Taulukot!$A$13:$A$20</c:f>
              <c:strCache>
                <c:ptCount val="8"/>
                <c:pt idx="0">
                  <c:v>Alavus</c:v>
                </c:pt>
                <c:pt idx="1">
                  <c:v>Helsinki</c:v>
                </c:pt>
                <c:pt idx="2">
                  <c:v>Liminka</c:v>
                </c:pt>
                <c:pt idx="3">
                  <c:v>Liperi</c:v>
                </c:pt>
                <c:pt idx="4">
                  <c:v>Muhos</c:v>
                </c:pt>
                <c:pt idx="5">
                  <c:v>Oulu</c:v>
                </c:pt>
                <c:pt idx="6">
                  <c:v>Tampere</c:v>
                </c:pt>
                <c:pt idx="7">
                  <c:v>Luovi in all</c:v>
                </c:pt>
              </c:strCache>
            </c:strRef>
          </c:cat>
          <c:val>
            <c:numRef>
              <c:f>Taulukot!$C$13:$C$20</c:f>
              <c:numCache>
                <c:formatCode>0.0\ %</c:formatCode>
                <c:ptCount val="8"/>
                <c:pt idx="0">
                  <c:v>7.0000000000000001E-3</c:v>
                </c:pt>
                <c:pt idx="1">
                  <c:v>2.1000000000000001E-2</c:v>
                </c:pt>
                <c:pt idx="2">
                  <c:v>0.1</c:v>
                </c:pt>
                <c:pt idx="3">
                  <c:v>4.1000000000000002E-2</c:v>
                </c:pt>
                <c:pt idx="4">
                  <c:v>0.11799999999999999</c:v>
                </c:pt>
                <c:pt idx="5">
                  <c:v>0.14299999999999999</c:v>
                </c:pt>
                <c:pt idx="6">
                  <c:v>0.104</c:v>
                </c:pt>
                <c:pt idx="7">
                  <c:v>9.4E-2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5D-48AE-97B6-2ECA498F45B9}"/>
            </c:ext>
          </c:extLst>
        </c:ser>
        <c:ser>
          <c:idx val="2"/>
          <c:order val="2"/>
          <c:tx>
            <c:strRef>
              <c:f>Taulukot!$D$12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7850303085857442E-3"/>
                  <c:y val="-1.6038492381716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5D-48AE-97B6-2ECA498F45B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Taulukot!$A$13:$A$20</c:f>
              <c:strCache>
                <c:ptCount val="8"/>
                <c:pt idx="0">
                  <c:v>Alavus</c:v>
                </c:pt>
                <c:pt idx="1">
                  <c:v>Helsinki</c:v>
                </c:pt>
                <c:pt idx="2">
                  <c:v>Liminka</c:v>
                </c:pt>
                <c:pt idx="3">
                  <c:v>Liperi</c:v>
                </c:pt>
                <c:pt idx="4">
                  <c:v>Muhos</c:v>
                </c:pt>
                <c:pt idx="5">
                  <c:v>Oulu</c:v>
                </c:pt>
                <c:pt idx="6">
                  <c:v>Tampere</c:v>
                </c:pt>
                <c:pt idx="7">
                  <c:v>Luovi in all</c:v>
                </c:pt>
              </c:strCache>
            </c:strRef>
          </c:cat>
          <c:val>
            <c:numRef>
              <c:f>Taulukot!$D$13:$D$20</c:f>
              <c:numCache>
                <c:formatCode>0.0\ %</c:formatCode>
                <c:ptCount val="8"/>
                <c:pt idx="0">
                  <c:v>7.0000000000000001E-3</c:v>
                </c:pt>
                <c:pt idx="1">
                  <c:v>7.3999999999999996E-2</c:v>
                </c:pt>
                <c:pt idx="2">
                  <c:v>5.0999999999999997E-2</c:v>
                </c:pt>
                <c:pt idx="3">
                  <c:v>5.3999999999999999E-2</c:v>
                </c:pt>
                <c:pt idx="4">
                  <c:v>6.7000000000000004E-2</c:v>
                </c:pt>
                <c:pt idx="5">
                  <c:v>0.17699999999999999</c:v>
                </c:pt>
                <c:pt idx="6">
                  <c:v>8.3000000000000004E-2</c:v>
                </c:pt>
                <c:pt idx="7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5D-48AE-97B6-2ECA498F45B9}"/>
            </c:ext>
          </c:extLst>
        </c:ser>
        <c:ser>
          <c:idx val="3"/>
          <c:order val="3"/>
          <c:tx>
            <c:strRef>
              <c:f>Taulukot!$E$12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700606171714883E-3"/>
                  <c:y val="-6.41539695268644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5D-48AE-97B6-2ECA498F45B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Taulukot!$A$13:$A$20</c:f>
              <c:strCache>
                <c:ptCount val="8"/>
                <c:pt idx="0">
                  <c:v>Alavus</c:v>
                </c:pt>
                <c:pt idx="1">
                  <c:v>Helsinki</c:v>
                </c:pt>
                <c:pt idx="2">
                  <c:v>Liminka</c:v>
                </c:pt>
                <c:pt idx="3">
                  <c:v>Liperi</c:v>
                </c:pt>
                <c:pt idx="4">
                  <c:v>Muhos</c:v>
                </c:pt>
                <c:pt idx="5">
                  <c:v>Oulu</c:v>
                </c:pt>
                <c:pt idx="6">
                  <c:v>Tampere</c:v>
                </c:pt>
                <c:pt idx="7">
                  <c:v>Luovi in all</c:v>
                </c:pt>
              </c:strCache>
            </c:strRef>
          </c:cat>
          <c:val>
            <c:numRef>
              <c:f>Taulukot!$E$13:$E$20</c:f>
              <c:numCache>
                <c:formatCode>0.0\ %</c:formatCode>
                <c:ptCount val="8"/>
                <c:pt idx="0">
                  <c:v>3.6999999999999998E-2</c:v>
                </c:pt>
                <c:pt idx="1">
                  <c:v>8.1000000000000003E-2</c:v>
                </c:pt>
                <c:pt idx="2">
                  <c:v>6.6000000000000003E-2</c:v>
                </c:pt>
                <c:pt idx="3">
                  <c:v>5.2999999999999999E-2</c:v>
                </c:pt>
                <c:pt idx="4">
                  <c:v>8.6999999999999994E-2</c:v>
                </c:pt>
                <c:pt idx="5">
                  <c:v>0.124</c:v>
                </c:pt>
                <c:pt idx="6">
                  <c:v>0.11799999999999999</c:v>
                </c:pt>
                <c:pt idx="7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5D-48AE-97B6-2ECA498F45B9}"/>
            </c:ext>
          </c:extLst>
        </c:ser>
        <c:ser>
          <c:idx val="4"/>
          <c:order val="4"/>
          <c:tx>
            <c:strRef>
              <c:f>Taulukot!$F$12</c:f>
              <c:strCache>
                <c:ptCount val="1"/>
                <c:pt idx="0">
                  <c:v>2016-17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Taulukot!$A$13:$A$20</c:f>
              <c:strCache>
                <c:ptCount val="8"/>
                <c:pt idx="0">
                  <c:v>Alavus</c:v>
                </c:pt>
                <c:pt idx="1">
                  <c:v>Helsinki</c:v>
                </c:pt>
                <c:pt idx="2">
                  <c:v>Liminka</c:v>
                </c:pt>
                <c:pt idx="3">
                  <c:v>Liperi</c:v>
                </c:pt>
                <c:pt idx="4">
                  <c:v>Muhos</c:v>
                </c:pt>
                <c:pt idx="5">
                  <c:v>Oulu</c:v>
                </c:pt>
                <c:pt idx="6">
                  <c:v>Tampere</c:v>
                </c:pt>
                <c:pt idx="7">
                  <c:v>Luovi in all</c:v>
                </c:pt>
              </c:strCache>
            </c:strRef>
          </c:cat>
          <c:val>
            <c:numRef>
              <c:f>Taulukot!$F$13:$F$20</c:f>
              <c:numCache>
                <c:formatCode>0.0\ %</c:formatCode>
                <c:ptCount val="8"/>
                <c:pt idx="0">
                  <c:v>2.2222222222222223E-2</c:v>
                </c:pt>
                <c:pt idx="1">
                  <c:v>4.4444444444444446E-2</c:v>
                </c:pt>
                <c:pt idx="2">
                  <c:v>0.1092436974789916</c:v>
                </c:pt>
                <c:pt idx="3">
                  <c:v>6.1475409836065573E-2</c:v>
                </c:pt>
                <c:pt idx="4">
                  <c:v>0.10546139359698682</c:v>
                </c:pt>
                <c:pt idx="5">
                  <c:v>0.14534883720930233</c:v>
                </c:pt>
                <c:pt idx="6">
                  <c:v>6.3157894736842107E-2</c:v>
                </c:pt>
                <c:pt idx="7">
                  <c:v>9.4333649889205451E-2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5D-48AE-97B6-2ECA498F45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567244416"/>
        <c:axId val="567242776"/>
      </c:barChart>
      <c:lineChart>
        <c:grouping val="standard"/>
        <c:varyColors val="0"/>
        <c:ser>
          <c:idx val="5"/>
          <c:order val="5"/>
          <c:tx>
            <c:strRef>
              <c:f>Taulukot!$G$12</c:f>
              <c:strCache>
                <c:ptCount val="1"/>
                <c:pt idx="0">
                  <c:v>Goal in Luovi is under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Taulukot!$A$13:$A$20</c:f>
              <c:strCache>
                <c:ptCount val="8"/>
                <c:pt idx="0">
                  <c:v>Alavus</c:v>
                </c:pt>
                <c:pt idx="1">
                  <c:v>Helsinki</c:v>
                </c:pt>
                <c:pt idx="2">
                  <c:v>Liminka</c:v>
                </c:pt>
                <c:pt idx="3">
                  <c:v>Liperi</c:v>
                </c:pt>
                <c:pt idx="4">
                  <c:v>Muhos</c:v>
                </c:pt>
                <c:pt idx="5">
                  <c:v>Oulu</c:v>
                </c:pt>
                <c:pt idx="6">
                  <c:v>Tampere</c:v>
                </c:pt>
                <c:pt idx="7">
                  <c:v>Luovi in all</c:v>
                </c:pt>
              </c:strCache>
            </c:strRef>
          </c:cat>
          <c:val>
            <c:numRef>
              <c:f>Taulukot!$G$13:$G$20</c:f>
              <c:numCache>
                <c:formatCode>0.0\ %</c:formatCode>
                <c:ptCount val="8"/>
                <c:pt idx="0">
                  <c:v>6.5000000000000002E-2</c:v>
                </c:pt>
                <c:pt idx="1">
                  <c:v>6.5000000000000002E-2</c:v>
                </c:pt>
                <c:pt idx="2">
                  <c:v>6.5000000000000002E-2</c:v>
                </c:pt>
                <c:pt idx="3">
                  <c:v>6.5000000000000002E-2</c:v>
                </c:pt>
                <c:pt idx="4">
                  <c:v>6.5000000000000002E-2</c:v>
                </c:pt>
                <c:pt idx="5">
                  <c:v>6.5000000000000002E-2</c:v>
                </c:pt>
                <c:pt idx="6">
                  <c:v>6.5000000000000002E-2</c:v>
                </c:pt>
                <c:pt idx="7">
                  <c:v>6.5000000000000002E-2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15D-48AE-97B6-2ECA498F45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7244416"/>
        <c:axId val="567242776"/>
      </c:lineChart>
      <c:catAx>
        <c:axId val="56724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7242776"/>
        <c:crosses val="autoZero"/>
        <c:auto val="1"/>
        <c:lblAlgn val="ctr"/>
        <c:lblOffset val="100"/>
        <c:noMultiLvlLbl val="0"/>
      </c:catAx>
      <c:valAx>
        <c:axId val="567242776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724441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748233763611405"/>
          <c:y val="0.22298661937534248"/>
          <c:w val="0.25096471534828013"/>
          <c:h val="0.49615417158661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 sz="1600" baseline="0"/>
          </a:p>
          <a:p>
            <a:pPr>
              <a:defRPr/>
            </a:pPr>
            <a:r>
              <a:rPr lang="fi-FI" sz="1600" baseline="0"/>
              <a:t>School </a:t>
            </a:r>
            <a:r>
              <a:rPr lang="fi-FI" sz="1600" baseline="0" err="1"/>
              <a:t>year</a:t>
            </a:r>
            <a:r>
              <a:rPr lang="fi-FI" sz="1600" baseline="0"/>
              <a:t> 2014-2017</a:t>
            </a:r>
            <a:endParaRPr lang="fi-FI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Taul1!$A$2:$A$10</c:f>
              <c:strCache>
                <c:ptCount val="9"/>
                <c:pt idx="0">
                  <c:v>Health issues</c:v>
                </c:pt>
                <c:pt idx="1">
                  <c:v>Change of school</c:v>
                </c:pt>
                <c:pt idx="2">
                  <c:v>Move to another area</c:v>
                </c:pt>
                <c:pt idx="3">
                  <c:v>Nonappearance</c:v>
                </c:pt>
                <c:pt idx="4">
                  <c:v>Wrong area of study</c:v>
                </c:pt>
                <c:pt idx="5">
                  <c:v>Some other reason</c:v>
                </c:pt>
                <c:pt idx="6">
                  <c:v>Employment</c:v>
                </c:pt>
                <c:pt idx="7">
                  <c:v>Lack of motivation</c:v>
                </c:pt>
                <c:pt idx="8">
                  <c:v>Social situation</c:v>
                </c:pt>
              </c:strCache>
            </c:strRef>
          </c:cat>
          <c:val>
            <c:numRef>
              <c:f>Taul1!$B$2:$B$10</c:f>
              <c:numCache>
                <c:formatCode>0%</c:formatCode>
                <c:ptCount val="9"/>
                <c:pt idx="0">
                  <c:v>0.32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0.16</c:v>
                </c:pt>
                <c:pt idx="4">
                  <c:v>0.06</c:v>
                </c:pt>
                <c:pt idx="5">
                  <c:v>0.3</c:v>
                </c:pt>
                <c:pt idx="6">
                  <c:v>0.01</c:v>
                </c:pt>
                <c:pt idx="8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0-49E6-A76D-DA8FC01DCB2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Taul1!$A$2:$A$10</c:f>
              <c:strCache>
                <c:ptCount val="9"/>
                <c:pt idx="0">
                  <c:v>Health issues</c:v>
                </c:pt>
                <c:pt idx="1">
                  <c:v>Change of school</c:v>
                </c:pt>
                <c:pt idx="2">
                  <c:v>Move to another area</c:v>
                </c:pt>
                <c:pt idx="3">
                  <c:v>Nonappearance</c:v>
                </c:pt>
                <c:pt idx="4">
                  <c:v>Wrong area of study</c:v>
                </c:pt>
                <c:pt idx="5">
                  <c:v>Some other reason</c:v>
                </c:pt>
                <c:pt idx="6">
                  <c:v>Employment</c:v>
                </c:pt>
                <c:pt idx="7">
                  <c:v>Lack of motivation</c:v>
                </c:pt>
                <c:pt idx="8">
                  <c:v>Social situation</c:v>
                </c:pt>
              </c:strCache>
            </c:strRef>
          </c:cat>
          <c:val>
            <c:numRef>
              <c:f>Taul1!$C$2:$C$10</c:f>
              <c:numCache>
                <c:formatCode>0%</c:formatCode>
                <c:ptCount val="9"/>
                <c:pt idx="0">
                  <c:v>0.35</c:v>
                </c:pt>
                <c:pt idx="1">
                  <c:v>7.0000000000000007E-2</c:v>
                </c:pt>
                <c:pt idx="2">
                  <c:v>0.06</c:v>
                </c:pt>
                <c:pt idx="3">
                  <c:v>0.21</c:v>
                </c:pt>
                <c:pt idx="4">
                  <c:v>0.03</c:v>
                </c:pt>
                <c:pt idx="5">
                  <c:v>0.26</c:v>
                </c:pt>
                <c:pt idx="6">
                  <c:v>0.01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60-49E6-A76D-DA8FC01DCB2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Taul1!$A$2:$A$10</c:f>
              <c:strCache>
                <c:ptCount val="9"/>
                <c:pt idx="0">
                  <c:v>Health issues</c:v>
                </c:pt>
                <c:pt idx="1">
                  <c:v>Change of school</c:v>
                </c:pt>
                <c:pt idx="2">
                  <c:v>Move to another area</c:v>
                </c:pt>
                <c:pt idx="3">
                  <c:v>Nonappearance</c:v>
                </c:pt>
                <c:pt idx="4">
                  <c:v>Wrong area of study</c:v>
                </c:pt>
                <c:pt idx="5">
                  <c:v>Some other reason</c:v>
                </c:pt>
                <c:pt idx="6">
                  <c:v>Employment</c:v>
                </c:pt>
                <c:pt idx="7">
                  <c:v>Lack of motivation</c:v>
                </c:pt>
                <c:pt idx="8">
                  <c:v>Social situation</c:v>
                </c:pt>
              </c:strCache>
            </c:strRef>
          </c:cat>
          <c:val>
            <c:numRef>
              <c:f>Taul1!$D$2:$D$10</c:f>
              <c:numCache>
                <c:formatCode>0%</c:formatCode>
                <c:ptCount val="9"/>
                <c:pt idx="0">
                  <c:v>0.32</c:v>
                </c:pt>
                <c:pt idx="1">
                  <c:v>0.1</c:v>
                </c:pt>
                <c:pt idx="2">
                  <c:v>7.0000000000000007E-2</c:v>
                </c:pt>
                <c:pt idx="3">
                  <c:v>0.24</c:v>
                </c:pt>
                <c:pt idx="4">
                  <c:v>0.05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60-49E6-A76D-DA8FC01DCB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4711056"/>
        <c:axId val="444710072"/>
      </c:barChart>
      <c:catAx>
        <c:axId val="44471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4710072"/>
        <c:crosses val="autoZero"/>
        <c:auto val="1"/>
        <c:lblAlgn val="ctr"/>
        <c:lblOffset val="100"/>
        <c:noMultiLvlLbl val="0"/>
      </c:catAx>
      <c:valAx>
        <c:axId val="44471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471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Health issues</c:v>
                </c:pt>
                <c:pt idx="1">
                  <c:v>Some other reason</c:v>
                </c:pt>
                <c:pt idx="2">
                  <c:v>Nonappearance</c:v>
                </c:pt>
                <c:pt idx="3">
                  <c:v>Change of school</c:v>
                </c:pt>
                <c:pt idx="4">
                  <c:v>Move to another area</c:v>
                </c:pt>
                <c:pt idx="5">
                  <c:v>Wrong area of study</c:v>
                </c:pt>
                <c:pt idx="6">
                  <c:v>Lack of motivation</c:v>
                </c:pt>
              </c:strCache>
            </c:strRef>
          </c:cat>
          <c:val>
            <c:numRef>
              <c:f>Taul1!$B$2:$B$8</c:f>
              <c:numCache>
                <c:formatCode>0%</c:formatCode>
                <c:ptCount val="7"/>
                <c:pt idx="0">
                  <c:v>0.41</c:v>
                </c:pt>
                <c:pt idx="1">
                  <c:v>0.22</c:v>
                </c:pt>
                <c:pt idx="2">
                  <c:v>0.2</c:v>
                </c:pt>
                <c:pt idx="3">
                  <c:v>0.09</c:v>
                </c:pt>
                <c:pt idx="4">
                  <c:v>0.05</c:v>
                </c:pt>
                <c:pt idx="5">
                  <c:v>0.02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A-4724-B662-ECD910BC6FE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Health issues</c:v>
                </c:pt>
                <c:pt idx="1">
                  <c:v>Some other reason</c:v>
                </c:pt>
                <c:pt idx="2">
                  <c:v>Nonappearance</c:v>
                </c:pt>
                <c:pt idx="3">
                  <c:v>Change of school</c:v>
                </c:pt>
                <c:pt idx="4">
                  <c:v>Move to another area</c:v>
                </c:pt>
                <c:pt idx="5">
                  <c:v>Wrong area of study</c:v>
                </c:pt>
                <c:pt idx="6">
                  <c:v>Lack of motivation</c:v>
                </c:pt>
              </c:strCache>
            </c:strRef>
          </c:cat>
          <c:val>
            <c:numRef>
              <c:f>Taul1!$C$2:$C$8</c:f>
              <c:numCache>
                <c:formatCode>0.00%</c:formatCode>
                <c:ptCount val="7"/>
                <c:pt idx="0" formatCode="0%">
                  <c:v>0.44</c:v>
                </c:pt>
                <c:pt idx="1">
                  <c:v>9.0999999999999998E-2</c:v>
                </c:pt>
                <c:pt idx="2">
                  <c:v>0.34699999999999998</c:v>
                </c:pt>
                <c:pt idx="3">
                  <c:v>6.7000000000000004E-2</c:v>
                </c:pt>
                <c:pt idx="4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9A-4724-B662-ECD910BC6F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2837736"/>
        <c:axId val="382841016"/>
      </c:barChart>
      <c:catAx>
        <c:axId val="382837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2841016"/>
        <c:crosses val="autoZero"/>
        <c:auto val="1"/>
        <c:lblAlgn val="ctr"/>
        <c:lblOffset val="100"/>
        <c:noMultiLvlLbl val="0"/>
      </c:catAx>
      <c:valAx>
        <c:axId val="382841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2837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E749-F046-4127-ADDF-0330DB29C050}" type="datetimeFigureOut">
              <a:rPr lang="en-US" smtClean="0"/>
              <a:pPr/>
              <a:t>12/11/2017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4FEC-976B-40BE-A5AC-0A78E4EC45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54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30400" y="2134800"/>
            <a:ext cx="8126400" cy="11448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030400" y="3351600"/>
            <a:ext cx="812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200000" y="6120000"/>
            <a:ext cx="4800000" cy="166520"/>
          </a:xfrm>
        </p:spPr>
        <p:txBody>
          <a:bodyPr/>
          <a:lstStyle/>
          <a:p>
            <a:r>
              <a:rPr lang="fi-FI" noProof="0"/>
              <a:t>29.11.2017 / Eliisa Kuorikoski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200000" y="6300000"/>
            <a:ext cx="4800000" cy="200834"/>
          </a:xfrm>
        </p:spPr>
        <p:txBody>
          <a:bodyPr/>
          <a:lstStyle/>
          <a:p>
            <a:r>
              <a:rPr lang="fi-FI" noProof="0"/>
              <a:t>Oppilaitoksesta eroaminen - Oulu ja koko Luovi 2012-2017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29.11.2017 / Eliisa Kuorikoski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Oppilaitoksesta eroaminen - Oulu ja koko Luovi 2012-2017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6712" y="540000"/>
            <a:ext cx="8640000" cy="1143000"/>
          </a:xfrm>
        </p:spPr>
        <p:txBody>
          <a:bodyPr/>
          <a:lstStyle/>
          <a:p>
            <a:r>
              <a:rPr lang="fi-FI" noProof="0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66712" y="1800000"/>
            <a:ext cx="5384800" cy="414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54712" y="1800000"/>
            <a:ext cx="5384800" cy="414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29.11.2017 / Eliisa Kuorikoski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Oppilaitoksesta eroaminen - Oulu ja koko Luovi 2012-2017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29.11.2017 / Eliisa Kuorikoski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Oppilaitoksesta eroaminen - Oulu ja koko Luovi 2012-2017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29.11.2017 / Eliisa Kuorikoski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Oppilaitoksesta eroaminen - Oulu ja koko Luovi 2012-2017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D752ABF-7714-41B6-903A-7229564CD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29.11.2017 / Eliisa Kuorikoski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Oppilaitoksesta eroaminen - Oulu ja koko Luovi 2012-2017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D752ABF-7714-41B6-903A-7229564CD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200000" y="540000"/>
            <a:ext cx="86400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200000" y="6120000"/>
            <a:ext cx="4800000" cy="16652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/>
              <a:t>29.11.2017 / Eliisa Kuorikoski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200000" y="6300000"/>
            <a:ext cx="4800000" cy="20083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/>
              <a:t>Oppilaitoksesta eroaminen - Oulu ja koko Luovi 2012-2017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00000" y="1836000"/>
            <a:ext cx="9120000" cy="39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E5C3-AF77-4ED9-B877-63DB1A65508D}" type="slidenum">
              <a:rPr lang="fi-FI" noProof="0" smtClean="0"/>
              <a:t>‹#›</a:t>
            </a:fld>
            <a:endParaRPr lang="fi-FI" noProof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62" y="332016"/>
            <a:ext cx="1176528" cy="5967984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81" y="6039406"/>
            <a:ext cx="525177" cy="4593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00000" y="540000"/>
            <a:ext cx="8640000" cy="440728"/>
          </a:xfrm>
        </p:spPr>
        <p:txBody>
          <a:bodyPr/>
          <a:lstStyle/>
          <a:p>
            <a:r>
              <a:rPr lang="fi-FI" err="1"/>
              <a:t>Discontinuation</a:t>
            </a:r>
            <a:r>
              <a:rPr lang="fi-FI"/>
              <a:t> of </a:t>
            </a:r>
            <a:r>
              <a:rPr lang="fi-FI" err="1"/>
              <a:t>education</a:t>
            </a:r>
            <a:r>
              <a:rPr lang="fi-FI"/>
              <a:t> </a:t>
            </a:r>
            <a:r>
              <a:rPr lang="fi-FI" err="1"/>
              <a:t>decreased</a:t>
            </a:r>
            <a:r>
              <a:rPr lang="fi-FI"/>
              <a:t> in Finland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Tilastokeskus 17.3.2017</a:t>
            </a:r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Oppilaitoksesta eroaminen - Oulu ja koko Luovi 2012-2017</a:t>
            </a:r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596" y="1081117"/>
            <a:ext cx="7272808" cy="493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87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isällön paikkamerkk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464" y="620688"/>
            <a:ext cx="9073008" cy="5328592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Tilastokeskus 3.12.2017 </a:t>
            </a:r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5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00000" y="540000"/>
            <a:ext cx="8568408" cy="872776"/>
          </a:xfrm>
        </p:spPr>
        <p:txBody>
          <a:bodyPr/>
          <a:lstStyle/>
          <a:p>
            <a:r>
              <a:rPr lang="fi-FI" sz="2400" err="1"/>
              <a:t>Drop</a:t>
            </a:r>
            <a:r>
              <a:rPr lang="fi-FI" sz="2400"/>
              <a:t> out </a:t>
            </a:r>
            <a:r>
              <a:rPr lang="fi-FI" sz="2400" err="1"/>
              <a:t>rate</a:t>
            </a:r>
            <a:r>
              <a:rPr lang="fi-FI" sz="2400"/>
              <a:t>, </a:t>
            </a:r>
            <a:r>
              <a:rPr lang="fi-FI" err="1"/>
              <a:t>vocational</a:t>
            </a:r>
            <a:r>
              <a:rPr lang="fi-FI"/>
              <a:t> </a:t>
            </a:r>
            <a:r>
              <a:rPr lang="fi-FI" err="1"/>
              <a:t>upper</a:t>
            </a:r>
            <a:r>
              <a:rPr lang="fi-FI"/>
              <a:t> </a:t>
            </a:r>
            <a:r>
              <a:rPr lang="fi-FI" err="1"/>
              <a:t>secondary</a:t>
            </a:r>
            <a:r>
              <a:rPr lang="fi-FI"/>
              <a:t> </a:t>
            </a:r>
            <a:r>
              <a:rPr lang="fi-FI" err="1"/>
              <a:t>qualification</a:t>
            </a:r>
            <a:r>
              <a:rPr lang="fi-FI"/>
              <a:t>,</a:t>
            </a:r>
            <a:r>
              <a:rPr lang="fi-FI" sz="2400"/>
              <a:t/>
            </a:r>
            <a:br>
              <a:rPr lang="fi-FI" sz="2400"/>
            </a:br>
            <a:r>
              <a:rPr lang="fi-FI" sz="2400"/>
              <a:t>Oulu </a:t>
            </a:r>
            <a:r>
              <a:rPr lang="fi-FI" sz="2400" err="1"/>
              <a:t>unit</a:t>
            </a:r>
            <a:r>
              <a:rPr lang="fi-FI" sz="2400"/>
              <a:t> and Luovi </a:t>
            </a:r>
            <a:r>
              <a:rPr lang="en-GB" sz="2400"/>
              <a:t>Vocational</a:t>
            </a:r>
            <a:r>
              <a:rPr lang="fi-FI" sz="2400"/>
              <a:t> College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29.11.2017 / Eliisa Kuorikoski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Oppilaitoksesta eroaminen - Oulu ja koko Luovi 2012-2017</a:t>
            </a:r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483766"/>
              </p:ext>
            </p:extLst>
          </p:nvPr>
        </p:nvGraphicFramePr>
        <p:xfrm>
          <a:off x="1202136" y="1916833"/>
          <a:ext cx="10380264" cy="4203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oimintopainike: Koti 7">
            <a:hlinkClick r:id="rId3" action="ppaction://hlinksldjump" highlightClick="1"/>
          </p:cNvPr>
          <p:cNvSpPr/>
          <p:nvPr/>
        </p:nvSpPr>
        <p:spPr>
          <a:xfrm>
            <a:off x="11712624" y="6356353"/>
            <a:ext cx="324036" cy="324036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oimintopainike: Paluu 9">
            <a:hlinkClick r:id="" action="ppaction://noaction" highlightClick="1"/>
          </p:cNvPr>
          <p:cNvSpPr/>
          <p:nvPr/>
        </p:nvSpPr>
        <p:spPr>
          <a:xfrm>
            <a:off x="11712624" y="5929495"/>
            <a:ext cx="323557" cy="381010"/>
          </a:xfrm>
          <a:prstGeom prst="actionButtonRetur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95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err="1"/>
              <a:t>Drop</a:t>
            </a:r>
            <a:r>
              <a:rPr lang="fi-FI" sz="2400"/>
              <a:t> out </a:t>
            </a:r>
            <a:r>
              <a:rPr lang="fi-FI" sz="2400" err="1"/>
              <a:t>rate</a:t>
            </a:r>
            <a:r>
              <a:rPr lang="fi-FI" sz="2400"/>
              <a:t>, </a:t>
            </a:r>
            <a:r>
              <a:rPr lang="fi-FI" sz="2400" err="1"/>
              <a:t>vocational</a:t>
            </a:r>
            <a:r>
              <a:rPr lang="fi-FI" sz="2400"/>
              <a:t> </a:t>
            </a:r>
            <a:r>
              <a:rPr lang="fi-FI" sz="2400" err="1"/>
              <a:t>upper</a:t>
            </a:r>
            <a:r>
              <a:rPr lang="fi-FI" sz="2400"/>
              <a:t> </a:t>
            </a:r>
            <a:r>
              <a:rPr lang="fi-FI" sz="2400" err="1"/>
              <a:t>secondary</a:t>
            </a:r>
            <a:r>
              <a:rPr lang="fi-FI" sz="2400"/>
              <a:t> </a:t>
            </a:r>
            <a:r>
              <a:rPr lang="fi-FI" sz="2400" err="1"/>
              <a:t>qualification</a:t>
            </a:r>
            <a:r>
              <a:rPr lang="fi-FI" sz="2400"/>
              <a:t>,</a:t>
            </a:r>
            <a:br>
              <a:rPr lang="fi-FI" sz="2400"/>
            </a:br>
            <a:r>
              <a:rPr lang="fi-FI" sz="2400" err="1"/>
              <a:t>all</a:t>
            </a:r>
            <a:r>
              <a:rPr lang="fi-FI" sz="2400"/>
              <a:t> </a:t>
            </a:r>
            <a:r>
              <a:rPr lang="fi-FI" sz="2400" err="1"/>
              <a:t>units</a:t>
            </a:r>
            <a:r>
              <a:rPr lang="fi-FI" sz="2400"/>
              <a:t> in Luovi </a:t>
            </a:r>
            <a:r>
              <a:rPr lang="en-GB" sz="2400"/>
              <a:t>Vocational</a:t>
            </a:r>
            <a:r>
              <a:rPr lang="fi-FI" sz="2400"/>
              <a:t> College 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346013"/>
              </p:ext>
            </p:extLst>
          </p:nvPr>
        </p:nvGraphicFramePr>
        <p:xfrm>
          <a:off x="1343472" y="2132856"/>
          <a:ext cx="8424518" cy="3304581"/>
        </p:xfrm>
        <a:graphic>
          <a:graphicData uri="http://schemas.openxmlformats.org/drawingml/2006/table">
            <a:tbl>
              <a:tblPr firstRow="1">
                <a:tableStyleId>{5DA37D80-6434-44D0-A028-1B22A696006F}</a:tableStyleId>
              </a:tblPr>
              <a:tblGrid>
                <a:gridCol w="2559348">
                  <a:extLst>
                    <a:ext uri="{9D8B030D-6E8A-4147-A177-3AD203B41FA5}">
                      <a16:colId xmlns:a16="http://schemas.microsoft.com/office/drawing/2014/main" val="109946186"/>
                    </a:ext>
                  </a:extLst>
                </a:gridCol>
                <a:gridCol w="1173034">
                  <a:extLst>
                    <a:ext uri="{9D8B030D-6E8A-4147-A177-3AD203B41FA5}">
                      <a16:colId xmlns:a16="http://schemas.microsoft.com/office/drawing/2014/main" val="1329056526"/>
                    </a:ext>
                  </a:extLst>
                </a:gridCol>
                <a:gridCol w="1173034">
                  <a:extLst>
                    <a:ext uri="{9D8B030D-6E8A-4147-A177-3AD203B41FA5}">
                      <a16:colId xmlns:a16="http://schemas.microsoft.com/office/drawing/2014/main" val="999917009"/>
                    </a:ext>
                  </a:extLst>
                </a:gridCol>
                <a:gridCol w="1173034">
                  <a:extLst>
                    <a:ext uri="{9D8B030D-6E8A-4147-A177-3AD203B41FA5}">
                      <a16:colId xmlns:a16="http://schemas.microsoft.com/office/drawing/2014/main" val="2527134429"/>
                    </a:ext>
                  </a:extLst>
                </a:gridCol>
                <a:gridCol w="1173034">
                  <a:extLst>
                    <a:ext uri="{9D8B030D-6E8A-4147-A177-3AD203B41FA5}">
                      <a16:colId xmlns:a16="http://schemas.microsoft.com/office/drawing/2014/main" val="3486179639"/>
                    </a:ext>
                  </a:extLst>
                </a:gridCol>
                <a:gridCol w="1173034">
                  <a:extLst>
                    <a:ext uri="{9D8B030D-6E8A-4147-A177-3AD203B41FA5}">
                      <a16:colId xmlns:a16="http://schemas.microsoft.com/office/drawing/2014/main" val="3673165987"/>
                    </a:ext>
                  </a:extLst>
                </a:gridCol>
              </a:tblGrid>
              <a:tr h="360040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 err="1">
                          <a:effectLst/>
                        </a:rPr>
                        <a:t>Drop</a:t>
                      </a:r>
                      <a:r>
                        <a:rPr lang="fi-FI" sz="1400" u="none" strike="noStrike">
                          <a:effectLst/>
                        </a:rPr>
                        <a:t> out </a:t>
                      </a:r>
                      <a:r>
                        <a:rPr lang="fi-FI" sz="1400" u="none" strike="noStrike" err="1">
                          <a:effectLst/>
                        </a:rPr>
                        <a:t>rate</a:t>
                      </a:r>
                      <a:r>
                        <a:rPr lang="fi-FI" sz="1400" u="none" strike="noStrike" baseline="0">
                          <a:effectLst/>
                        </a:rPr>
                        <a:t> in a </a:t>
                      </a:r>
                      <a:r>
                        <a:rPr lang="fi-FI" sz="1400" u="none" strike="noStrike" baseline="0" err="1">
                          <a:effectLst/>
                        </a:rPr>
                        <a:t>school</a:t>
                      </a:r>
                      <a:r>
                        <a:rPr lang="fi-FI" sz="1400" u="none" strike="noStrike" baseline="0">
                          <a:effectLst/>
                        </a:rPr>
                        <a:t> </a:t>
                      </a:r>
                      <a:r>
                        <a:rPr lang="fi-FI" sz="1400" u="none" strike="noStrike" baseline="0" err="1">
                          <a:effectLst/>
                        </a:rPr>
                        <a:t>year</a:t>
                      </a:r>
                      <a:r>
                        <a:rPr lang="fi-FI" sz="1400" u="none" strike="noStrike">
                          <a:effectLst/>
                        </a:rPr>
                        <a:t> 2012-2017</a:t>
                      </a:r>
                    </a:p>
                    <a:p>
                      <a:pPr algn="l" rtl="0" fontAlgn="b"/>
                      <a:r>
                        <a:rPr lang="fi-FI" sz="1400" b="0" u="none" strike="noStrike">
                          <a:effectLst/>
                        </a:rPr>
                        <a:t>% </a:t>
                      </a:r>
                      <a:r>
                        <a:rPr lang="fi-FI" sz="1400" b="0" u="none" strike="noStrike" err="1">
                          <a:effectLst/>
                        </a:rPr>
                        <a:t>from</a:t>
                      </a:r>
                      <a:r>
                        <a:rPr lang="fi-FI" sz="1400" b="0" u="none" strike="noStrike" baseline="0">
                          <a:effectLst/>
                        </a:rPr>
                        <a:t> </a:t>
                      </a:r>
                      <a:r>
                        <a:rPr lang="fi-FI" sz="1400" b="0" u="none" strike="noStrike" baseline="0" err="1">
                          <a:effectLst/>
                        </a:rPr>
                        <a:t>students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946811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b="1" u="none" strike="noStrike">
                          <a:effectLst/>
                        </a:rPr>
                        <a:t> 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1" u="none" strike="noStrike">
                          <a:effectLst/>
                        </a:rPr>
                        <a:t>2012-13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1" u="none" strike="noStrike">
                          <a:effectLst/>
                        </a:rPr>
                        <a:t>2013-14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1" u="none" strike="noStrike">
                          <a:effectLst/>
                        </a:rPr>
                        <a:t>2014-15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1" u="none" strike="noStrike">
                          <a:effectLst/>
                        </a:rPr>
                        <a:t>2015-16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1" u="none" strike="noStrike">
                          <a:effectLst/>
                        </a:rPr>
                        <a:t>2016-17 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643724751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>
                          <a:effectLst/>
                        </a:rPr>
                        <a:t>Alavus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0,0 %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0,7 %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0,7 %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3,7 %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2,2 %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33843534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>
                          <a:effectLst/>
                        </a:rPr>
                        <a:t>Helsinki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5,4 %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2,1 %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7,4 %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8,1 %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4,4 %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11493722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>
                          <a:effectLst/>
                        </a:rPr>
                        <a:t>Liminka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8,9 %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10,0 %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5,1 %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6,6 %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10,9 %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46557758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>
                          <a:effectLst/>
                        </a:rPr>
                        <a:t>Liperi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5,4 %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4,1 %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5,4 %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5,3 %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6,1 %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58047184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>
                          <a:effectLst/>
                        </a:rPr>
                        <a:t>Muhos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5,0 %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11,8 %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6,7 %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8,7 %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10,5 %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25147771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>
                          <a:effectLst/>
                        </a:rPr>
                        <a:t>Oulu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11,3 %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14,3 %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17,7 %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12,4 %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14,5 %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46290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>
                          <a:effectLst/>
                        </a:rPr>
                        <a:t>Tampere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4,3 %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10,4 %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8,3 %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11,8 %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6,3 %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81015893"/>
                  </a:ext>
                </a:extLst>
              </a:tr>
              <a:tr h="33388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>
                          <a:effectLst/>
                        </a:rPr>
                        <a:t>Luovi in</a:t>
                      </a:r>
                      <a:r>
                        <a:rPr lang="fi-FI" sz="1400" u="none" strike="noStrike" baseline="0">
                          <a:effectLst/>
                        </a:rPr>
                        <a:t> all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7,1 %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9,4 %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9,6 %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8,9 %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u="none" strike="noStrike">
                          <a:effectLst/>
                        </a:rPr>
                        <a:t>9,4 %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815251"/>
                  </a:ext>
                </a:extLst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29.11.2017 / Eliisa Kuorikoski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Oppilaitoksesta eroaminen - Oulu ja koko Luovi 2012-2017</a:t>
            </a:r>
          </a:p>
        </p:txBody>
      </p:sp>
    </p:spTree>
    <p:extLst>
      <p:ext uri="{BB962C8B-B14F-4D97-AF65-F5344CB8AC3E}">
        <p14:creationId xmlns:p14="http://schemas.microsoft.com/office/powerpoint/2010/main" val="319186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00000" y="540000"/>
            <a:ext cx="9144472" cy="1143000"/>
          </a:xfrm>
        </p:spPr>
        <p:txBody>
          <a:bodyPr/>
          <a:lstStyle/>
          <a:p>
            <a:r>
              <a:rPr lang="fi-FI" sz="2400" err="1"/>
              <a:t>Drop</a:t>
            </a:r>
            <a:r>
              <a:rPr lang="fi-FI" sz="2400"/>
              <a:t> out </a:t>
            </a:r>
            <a:r>
              <a:rPr lang="fi-FI" sz="2400" err="1"/>
              <a:t>reasons</a:t>
            </a:r>
            <a:r>
              <a:rPr lang="fi-FI" sz="2400"/>
              <a:t>, </a:t>
            </a:r>
            <a:r>
              <a:rPr lang="fi-FI" sz="2400" err="1"/>
              <a:t>vocational</a:t>
            </a:r>
            <a:r>
              <a:rPr lang="fi-FI" sz="2400"/>
              <a:t> </a:t>
            </a:r>
            <a:r>
              <a:rPr lang="fi-FI" sz="2400" err="1"/>
              <a:t>upper</a:t>
            </a:r>
            <a:r>
              <a:rPr lang="fi-FI" sz="2400"/>
              <a:t> </a:t>
            </a:r>
            <a:r>
              <a:rPr lang="fi-FI" sz="2400" err="1"/>
              <a:t>secondary</a:t>
            </a:r>
            <a:r>
              <a:rPr lang="fi-FI" sz="2400"/>
              <a:t> </a:t>
            </a:r>
            <a:r>
              <a:rPr lang="fi-FI" sz="2400" err="1"/>
              <a:t>qualification</a:t>
            </a:r>
            <a:r>
              <a:rPr lang="fi-FI" sz="2400"/>
              <a:t>,</a:t>
            </a:r>
            <a:br>
              <a:rPr lang="fi-FI" sz="2400"/>
            </a:br>
            <a:r>
              <a:rPr lang="fi-FI" sz="2400" err="1"/>
              <a:t>all</a:t>
            </a:r>
            <a:r>
              <a:rPr lang="fi-FI" sz="2400"/>
              <a:t> </a:t>
            </a:r>
            <a:r>
              <a:rPr lang="fi-FI" sz="2400" err="1"/>
              <a:t>units</a:t>
            </a:r>
            <a:r>
              <a:rPr lang="fi-FI" sz="2400"/>
              <a:t> in Luovi </a:t>
            </a:r>
            <a:r>
              <a:rPr lang="en-GB" sz="2400"/>
              <a:t>Vocational</a:t>
            </a:r>
            <a:r>
              <a:rPr lang="fi-FI" sz="2400"/>
              <a:t> College </a:t>
            </a:r>
            <a:r>
              <a:rPr lang="fi-FI" sz="1600"/>
              <a:t>Huom. Syyluokitus Primuksessa on lukuvuosien varrella muuttunut. Eron syiden vertailu eri vuosien kesken on siksi hieman ongelmallista</a:t>
            </a:r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58134"/>
              </p:ext>
            </p:extLst>
          </p:nvPr>
        </p:nvGraphicFramePr>
        <p:xfrm>
          <a:off x="1200150" y="1836738"/>
          <a:ext cx="10382250" cy="4269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29.11.2017 / Eliisa Kuorikoski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5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Oppilaitoksesta eroaminen - Oulu ja koko Luovi 2012-2017</a:t>
            </a:r>
          </a:p>
        </p:txBody>
      </p:sp>
    </p:spTree>
    <p:extLst>
      <p:ext uri="{BB962C8B-B14F-4D97-AF65-F5344CB8AC3E}">
        <p14:creationId xmlns:p14="http://schemas.microsoft.com/office/powerpoint/2010/main" val="406718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err="1"/>
              <a:t>Drop</a:t>
            </a:r>
            <a:r>
              <a:rPr lang="fi-FI" sz="2400"/>
              <a:t> out </a:t>
            </a:r>
            <a:r>
              <a:rPr lang="fi-FI" sz="2400" err="1"/>
              <a:t>reasons</a:t>
            </a:r>
            <a:r>
              <a:rPr lang="fi-FI" sz="2400"/>
              <a:t> in Oulu </a:t>
            </a:r>
            <a:r>
              <a:rPr lang="fi-FI" sz="2400" err="1"/>
              <a:t>unit</a:t>
            </a:r>
            <a:r>
              <a:rPr lang="fi-FI" sz="2400"/>
              <a:t/>
            </a:r>
            <a:br>
              <a:rPr lang="fi-FI" sz="2400"/>
            </a:br>
            <a:r>
              <a:rPr lang="fi-FI"/>
              <a:t>School </a:t>
            </a:r>
            <a:r>
              <a:rPr lang="fi-FI" err="1"/>
              <a:t>year</a:t>
            </a:r>
            <a:r>
              <a:rPr lang="fi-FI" sz="2400"/>
              <a:t> 2015-2017</a:t>
            </a:r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721767"/>
              </p:ext>
            </p:extLst>
          </p:nvPr>
        </p:nvGraphicFramePr>
        <p:xfrm>
          <a:off x="1200150" y="1836738"/>
          <a:ext cx="9120188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29.11.2017 / Eliisa Kuorikoski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6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Oppilaitoksesta eroaminen - Oulu ja koko Luovi 2012-2017</a:t>
            </a:r>
          </a:p>
        </p:txBody>
      </p:sp>
    </p:spTree>
    <p:extLst>
      <p:ext uri="{BB962C8B-B14F-4D97-AF65-F5344CB8AC3E}">
        <p14:creationId xmlns:p14="http://schemas.microsoft.com/office/powerpoint/2010/main" val="4183329047"/>
      </p:ext>
    </p:extLst>
  </p:cSld>
  <p:clrMapOvr>
    <a:masterClrMapping/>
  </p:clrMapOvr>
</p:sld>
</file>

<file path=ppt/theme/theme1.xml><?xml version="1.0" encoding="utf-8"?>
<a:theme xmlns:a="http://schemas.openxmlformats.org/drawingml/2006/main" name="Luovi_teema">
  <a:themeElements>
    <a:clrScheme name="Luovi_värit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CA1836"/>
      </a:accent1>
      <a:accent2>
        <a:srgbClr val="CAAE84"/>
      </a:accent2>
      <a:accent3>
        <a:srgbClr val="383838"/>
      </a:accent3>
      <a:accent4>
        <a:srgbClr val="DDDBD5"/>
      </a:accent4>
      <a:accent5>
        <a:srgbClr val="757575"/>
      </a:accent5>
      <a:accent6>
        <a:srgbClr val="76A1AA"/>
      </a:accent6>
      <a:hlink>
        <a:srgbClr val="0033CC"/>
      </a:hlink>
      <a:folHlink>
        <a:srgbClr val="C2788F"/>
      </a:folHlink>
    </a:clrScheme>
    <a:fontScheme name="Luovi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ovi pp-malli 10v" id="{64A34D50-A0AC-49AE-A25F-AE463D7F3223}" vid="{553A0F0B-5CA9-4378-941D-5F7DD71B49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iakirjan_x0020_pvm xmlns="0d601021-61bf-4052-a150-0c77d9d3e294">2017-11-28T22:00:00+00:00</Asiakirjan_x0020_pvm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uovi Esitys" ma:contentTypeID="0x01010083C74E92E060BC4FBC1125253BC7B08600AEA028829EBE5D41BBFD6FE3A690FDA8" ma:contentTypeVersion="9" ma:contentTypeDescription="Luo vaakamallinen PowerPoint-esitys" ma:contentTypeScope="" ma:versionID="426aede0173d4ecf55fe9f28a11f1707">
  <xsd:schema xmlns:xsd="http://www.w3.org/2001/XMLSchema" xmlns:xs="http://www.w3.org/2001/XMLSchema" xmlns:p="http://schemas.microsoft.com/office/2006/metadata/properties" xmlns:ns2="0d601021-61bf-4052-a150-0c77d9d3e294" targetNamespace="http://schemas.microsoft.com/office/2006/metadata/properties" ma:root="true" ma:fieldsID="627c01dbd1de7395b03cc4acf9b04ea0" ns2:_="">
    <xsd:import namespace="0d601021-61bf-4052-a150-0c77d9d3e294"/>
    <xsd:element name="properties">
      <xsd:complexType>
        <xsd:sequence>
          <xsd:element name="documentManagement">
            <xsd:complexType>
              <xsd:all>
                <xsd:element ref="ns2:Asiakirjan_x0020_pvm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01021-61bf-4052-a150-0c77d9d3e294" elementFormDefault="qualified">
    <xsd:import namespace="http://schemas.microsoft.com/office/2006/documentManagement/types"/>
    <xsd:import namespace="http://schemas.microsoft.com/office/infopath/2007/PartnerControls"/>
    <xsd:element name="Asiakirjan_x0020_pvm" ma:index="8" ma:displayName="Asiakirjan pvm" ma:default="[today]" ma:format="DateOnly" ma:internalName="Asiakirjan_x0020_pvm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D0F90-7F15-4EBD-A30E-77BA618CC0F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0d601021-61bf-4052-a150-0c77d9d3e294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7E79B2-8508-4D27-9141-21EF0C519C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D3713D-AD12-4FE4-BB7E-8FD6232FE6B0}">
  <ds:schemaRefs>
    <ds:schemaRef ds:uri="0d601021-61bf-4052-a150-0c77d9d3e29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Laajakuva</PresentationFormat>
  <Paragraphs>82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Luovi_teema</vt:lpstr>
      <vt:lpstr>Discontinuation of education decreased in Finland </vt:lpstr>
      <vt:lpstr>PowerPoint-esitys</vt:lpstr>
      <vt:lpstr>Drop out rate, vocational upper secondary qualification, Oulu unit and Luovi Vocational College </vt:lpstr>
      <vt:lpstr>Drop out rate, vocational upper secondary qualification, all units in Luovi Vocational College </vt:lpstr>
      <vt:lpstr>Drop out reasons, vocational upper secondary qualification, all units in Luovi Vocational College Huom. Syyluokitus Primuksessa on lukuvuosien varrella muuttunut. Eron syiden vertailu eri vuosien kesken on siksi hieman ongelmallista</vt:lpstr>
      <vt:lpstr>Drop out reasons in Oulu unit School year 2015-2017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Discontinuation of education decreased in Finland</dc:title>
  <dc:creator>Tiina Mikkola</dc:creator>
  <cp:lastModifiedBy>Tiina Mikkola</cp:lastModifiedBy>
  <cp:revision>3</cp:revision>
  <dcterms:modified xsi:type="dcterms:W3CDTF">2017-12-11T08:38:57Z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0x01010083C74E92E060BC4FBC1125253BC7B08600AEA028829EBE5D41BBFD6FE3A690FDA8</vt:lpwstr>
  </property>
</Properties>
</file>