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7" r:id="rId4"/>
  </p:sldMasterIdLst>
  <p:notesMasterIdLst>
    <p:notesMasterId r:id="rId20"/>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73" d="100"/>
          <a:sy n="73" d="100"/>
        </p:scale>
        <p:origin x="-624" y="-102"/>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2DE749-F046-4127-ADDF-0330DB29C050}" type="datetimeFigureOut">
              <a:rPr lang="en-US" smtClean="0"/>
              <a:pPr/>
              <a:t>4/18/2018</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7E4FEC-976B-40BE-A5AC-0A78E4EC4568}" type="slidenum">
              <a:rPr lang="en-GB" smtClean="0"/>
              <a:pPr/>
              <a:t>‹#›</a:t>
            </a:fld>
            <a:endParaRPr lang="en-GB"/>
          </a:p>
        </p:txBody>
      </p:sp>
    </p:spTree>
    <p:extLst>
      <p:ext uri="{BB962C8B-B14F-4D97-AF65-F5344CB8AC3E}">
        <p14:creationId xmlns:p14="http://schemas.microsoft.com/office/powerpoint/2010/main" xmlns="" val="238928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027E4FEC-976B-40BE-A5AC-0A78E4EC4568}" type="slidenum">
              <a:rPr lang="en-GB" smtClean="0"/>
              <a:pPr/>
              <a:t>1</a:t>
            </a:fld>
            <a:endParaRPr lang="en-GB"/>
          </a:p>
        </p:txBody>
      </p:sp>
    </p:spTree>
    <p:extLst>
      <p:ext uri="{BB962C8B-B14F-4D97-AF65-F5344CB8AC3E}">
        <p14:creationId xmlns:p14="http://schemas.microsoft.com/office/powerpoint/2010/main" xmlns="" val="1804286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2030400" y="2134800"/>
            <a:ext cx="8126400" cy="1144800"/>
          </a:xfrm>
        </p:spPr>
        <p:txBody>
          <a:bodyPr/>
          <a:lstStyle>
            <a:lvl1pPr algn="ctr">
              <a:defRPr sz="3200"/>
            </a:lvl1pPr>
          </a:lstStyle>
          <a:p>
            <a:r>
              <a:rPr lang="fi-FI" smtClean="0"/>
              <a:t>Muokkaa perustyyl. napsautt.</a:t>
            </a:r>
            <a:endParaRPr lang="fi-FI" dirty="0"/>
          </a:p>
        </p:txBody>
      </p:sp>
      <p:sp>
        <p:nvSpPr>
          <p:cNvPr id="3" name="Alaotsikko 2"/>
          <p:cNvSpPr>
            <a:spLocks noGrp="1"/>
          </p:cNvSpPr>
          <p:nvPr>
            <p:ph type="subTitle" idx="1"/>
          </p:nvPr>
        </p:nvSpPr>
        <p:spPr>
          <a:xfrm>
            <a:off x="2030400" y="3351600"/>
            <a:ext cx="8126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
        <p:nvSpPr>
          <p:cNvPr id="4" name="Päivämäärän paikkamerkki 3"/>
          <p:cNvSpPr>
            <a:spLocks noGrp="1"/>
          </p:cNvSpPr>
          <p:nvPr>
            <p:ph type="dt" sz="half" idx="10"/>
          </p:nvPr>
        </p:nvSpPr>
        <p:spPr>
          <a:xfrm>
            <a:off x="1200000" y="6120000"/>
            <a:ext cx="4800000" cy="166520"/>
          </a:xfrm>
        </p:spPr>
        <p:txBody>
          <a:bodyPr/>
          <a:lstStyle/>
          <a:p>
            <a:fld id="{64D57CE2-2E3D-46A3-87BF-7B916E1CD14F}" type="datetime1">
              <a:rPr lang="fi-FI" noProof="0" smtClean="0"/>
              <a:pPr/>
              <a:t>18.4.2018</a:t>
            </a:fld>
            <a:endParaRPr lang="fi-FI" noProof="0"/>
          </a:p>
        </p:txBody>
      </p:sp>
      <p:sp>
        <p:nvSpPr>
          <p:cNvPr id="5" name="Alatunnisteen paikkamerkki 4"/>
          <p:cNvSpPr>
            <a:spLocks noGrp="1"/>
          </p:cNvSpPr>
          <p:nvPr>
            <p:ph type="ftr" sz="quarter" idx="11"/>
          </p:nvPr>
        </p:nvSpPr>
        <p:spPr>
          <a:xfrm>
            <a:off x="1200000" y="6300000"/>
            <a:ext cx="4800000" cy="200834"/>
          </a:xfrm>
        </p:spPr>
        <p:txBody>
          <a:bodyPr/>
          <a:lstStyle/>
          <a:p>
            <a:r>
              <a:rPr lang="fi-FI" noProof="0" smtClean="0"/>
              <a:t>Tarja Sanila &amp; Tiina Mikkola</a:t>
            </a:r>
            <a:endParaRPr lang="fi-FI" noProof="0"/>
          </a:p>
        </p:txBody>
      </p:sp>
    </p:spTree>
    <p:extLst>
      <p:ext uri="{BB962C8B-B14F-4D97-AF65-F5344CB8AC3E}">
        <p14:creationId xmlns:p14="http://schemas.microsoft.com/office/powerpoint/2010/main" xmlns="" val="2993842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7" name="Date Placeholder 6"/>
          <p:cNvSpPr>
            <a:spLocks noGrp="1"/>
          </p:cNvSpPr>
          <p:nvPr>
            <p:ph type="dt" sz="half" idx="10"/>
          </p:nvPr>
        </p:nvSpPr>
        <p:spPr/>
        <p:txBody>
          <a:bodyPr/>
          <a:lstStyle/>
          <a:p>
            <a:fld id="{6B2EADF0-B877-40BD-AD69-98580FECA645}" type="datetime1">
              <a:rPr lang="fi-FI" noProof="0" smtClean="0"/>
              <a:pPr/>
              <a:t>18.4.2018</a:t>
            </a:fld>
            <a:endParaRPr lang="fi-FI" noProof="0"/>
          </a:p>
        </p:txBody>
      </p:sp>
      <p:sp>
        <p:nvSpPr>
          <p:cNvPr id="8" name="Slide Number Placeholder 7"/>
          <p:cNvSpPr>
            <a:spLocks noGrp="1"/>
          </p:cNvSpPr>
          <p:nvPr>
            <p:ph type="sldNum" sz="quarter" idx="11"/>
          </p:nvPr>
        </p:nvSpPr>
        <p:spPr/>
        <p:txBody>
          <a:bodyPr/>
          <a:lstStyle/>
          <a:p>
            <a:fld id="{702DE5C3-AF77-4ED9-B877-63DB1A65508D}" type="slidenum">
              <a:rPr lang="en-GB" smtClean="0"/>
              <a:pPr/>
              <a:t>‹#›</a:t>
            </a:fld>
            <a:endParaRPr lang="en-GB"/>
          </a:p>
        </p:txBody>
      </p:sp>
      <p:sp>
        <p:nvSpPr>
          <p:cNvPr id="9" name="Footer Placeholder 8"/>
          <p:cNvSpPr>
            <a:spLocks noGrp="1"/>
          </p:cNvSpPr>
          <p:nvPr>
            <p:ph type="ftr" sz="quarter" idx="12"/>
          </p:nvPr>
        </p:nvSpPr>
        <p:spPr/>
        <p:txBody>
          <a:bodyPr/>
          <a:lstStyle/>
          <a:p>
            <a:r>
              <a:rPr lang="fi-FI" noProof="0" smtClean="0"/>
              <a:t>Tarja Sanila &amp; Tiina Mikkola</a:t>
            </a:r>
            <a:endParaRPr lang="fi-FI" noProof="0"/>
          </a:p>
        </p:txBody>
      </p:sp>
    </p:spTree>
    <p:extLst>
      <p:ext uri="{BB962C8B-B14F-4D97-AF65-F5344CB8AC3E}">
        <p14:creationId xmlns:p14="http://schemas.microsoft.com/office/powerpoint/2010/main" xmlns="" val="227880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666712" y="540000"/>
            <a:ext cx="8640000" cy="1143000"/>
          </a:xfrm>
        </p:spPr>
        <p:txBody>
          <a:bodyPr/>
          <a:lstStyle/>
          <a:p>
            <a:r>
              <a:rPr lang="fi-FI" noProof="0" smtClean="0"/>
              <a:t>Muokkaa perustyyl. napsautt.</a:t>
            </a:r>
            <a:endParaRPr lang="fi-FI" noProof="0"/>
          </a:p>
        </p:txBody>
      </p:sp>
      <p:sp>
        <p:nvSpPr>
          <p:cNvPr id="3" name="Sisällön paikkamerkki 2"/>
          <p:cNvSpPr>
            <a:spLocks noGrp="1"/>
          </p:cNvSpPr>
          <p:nvPr>
            <p:ph sz="half" idx="1"/>
          </p:nvPr>
        </p:nvSpPr>
        <p:spPr>
          <a:xfrm>
            <a:off x="666712" y="1800000"/>
            <a:ext cx="5384800" cy="4140000"/>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noProof="0" smtClean="0"/>
              <a:t>Muokkaa tekstin perustyylejä</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4" name="Sisällön paikkamerkki 3"/>
          <p:cNvSpPr>
            <a:spLocks noGrp="1"/>
          </p:cNvSpPr>
          <p:nvPr>
            <p:ph sz="half" idx="2"/>
          </p:nvPr>
        </p:nvSpPr>
        <p:spPr>
          <a:xfrm>
            <a:off x="6254712" y="1800000"/>
            <a:ext cx="5384800" cy="4140000"/>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fi-FI" noProof="0" smtClean="0"/>
              <a:t>Muokkaa tekstin perustyylejä</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8" name="Date Placeholder 7"/>
          <p:cNvSpPr>
            <a:spLocks noGrp="1"/>
          </p:cNvSpPr>
          <p:nvPr>
            <p:ph type="dt" sz="half" idx="10"/>
          </p:nvPr>
        </p:nvSpPr>
        <p:spPr/>
        <p:txBody>
          <a:bodyPr/>
          <a:lstStyle/>
          <a:p>
            <a:fld id="{2D630859-A7CF-4E84-B90E-7A9D7A146ABC}" type="datetime1">
              <a:rPr lang="fi-FI" noProof="0" smtClean="0"/>
              <a:pPr/>
              <a:t>18.4.2018</a:t>
            </a:fld>
            <a:endParaRPr lang="fi-FI" noProof="0"/>
          </a:p>
        </p:txBody>
      </p:sp>
      <p:sp>
        <p:nvSpPr>
          <p:cNvPr id="9" name="Slide Number Placeholder 8"/>
          <p:cNvSpPr>
            <a:spLocks noGrp="1"/>
          </p:cNvSpPr>
          <p:nvPr>
            <p:ph type="sldNum" sz="quarter" idx="11"/>
          </p:nvPr>
        </p:nvSpPr>
        <p:spPr/>
        <p:txBody>
          <a:bodyPr/>
          <a:lstStyle/>
          <a:p>
            <a:fld id="{702DE5C3-AF77-4ED9-B877-63DB1A65508D}" type="slidenum">
              <a:rPr lang="fi-FI" noProof="0" smtClean="0"/>
              <a:pPr/>
              <a:t>‹#›</a:t>
            </a:fld>
            <a:endParaRPr lang="fi-FI" noProof="0"/>
          </a:p>
        </p:txBody>
      </p:sp>
      <p:sp>
        <p:nvSpPr>
          <p:cNvPr id="10" name="Footer Placeholder 9"/>
          <p:cNvSpPr>
            <a:spLocks noGrp="1"/>
          </p:cNvSpPr>
          <p:nvPr>
            <p:ph type="ftr" sz="quarter" idx="12"/>
          </p:nvPr>
        </p:nvSpPr>
        <p:spPr/>
        <p:txBody>
          <a:bodyPr/>
          <a:lstStyle/>
          <a:p>
            <a:r>
              <a:rPr lang="fi-FI" noProof="0" smtClean="0"/>
              <a:t>Tarja Sanila &amp; Tiina Mikkola</a:t>
            </a:r>
            <a:endParaRPr lang="fi-FI" noProof="0"/>
          </a:p>
        </p:txBody>
      </p:sp>
    </p:spTree>
    <p:extLst>
      <p:ext uri="{BB962C8B-B14F-4D97-AF65-F5344CB8AC3E}">
        <p14:creationId xmlns:p14="http://schemas.microsoft.com/office/powerpoint/2010/main" xmlns="" val="2225487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9EDD6D72-A872-4FFB-AF9E-219BAB0A338A}" type="datetime1">
              <a:rPr lang="fi-FI" noProof="0" smtClean="0"/>
              <a:pPr/>
              <a:t>18.4.2018</a:t>
            </a:fld>
            <a:endParaRPr lang="fi-FI" noProof="0"/>
          </a:p>
        </p:txBody>
      </p:sp>
      <p:sp>
        <p:nvSpPr>
          <p:cNvPr id="3" name="Alatunnisteen paikkamerkki 2"/>
          <p:cNvSpPr>
            <a:spLocks noGrp="1"/>
          </p:cNvSpPr>
          <p:nvPr>
            <p:ph type="ftr" sz="quarter" idx="11"/>
          </p:nvPr>
        </p:nvSpPr>
        <p:spPr/>
        <p:txBody>
          <a:bodyPr/>
          <a:lstStyle/>
          <a:p>
            <a:r>
              <a:rPr lang="fi-FI" noProof="0" smtClean="0"/>
              <a:t>Tarja Sanila &amp; Tiina Mikkola</a:t>
            </a:r>
            <a:endParaRPr lang="fi-FI" noProof="0"/>
          </a:p>
        </p:txBody>
      </p:sp>
      <p:sp>
        <p:nvSpPr>
          <p:cNvPr id="4" name="Slide Number Placeholder 3"/>
          <p:cNvSpPr>
            <a:spLocks noGrp="1"/>
          </p:cNvSpPr>
          <p:nvPr>
            <p:ph type="sldNum" sz="quarter" idx="12"/>
          </p:nvPr>
        </p:nvSpPr>
        <p:spPr/>
        <p:txBody>
          <a:bodyPr/>
          <a:lstStyle/>
          <a:p>
            <a:fld id="{702DE5C3-AF77-4ED9-B877-63DB1A65508D}" type="slidenum">
              <a:rPr lang="fi-FI" noProof="0" smtClean="0"/>
              <a:pPr/>
              <a:t>‹#›</a:t>
            </a:fld>
            <a:endParaRPr lang="fi-FI" noProof="0"/>
          </a:p>
        </p:txBody>
      </p:sp>
    </p:spTree>
    <p:extLst>
      <p:ext uri="{BB962C8B-B14F-4D97-AF65-F5344CB8AC3E}">
        <p14:creationId xmlns:p14="http://schemas.microsoft.com/office/powerpoint/2010/main" xmlns="" val="3145061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36BE9D5B-4CE3-46D4-9CE1-B88D2FFB6E47}" type="datetime1">
              <a:rPr lang="fi-FI" smtClean="0"/>
              <a:pPr/>
              <a:t>18.4.2018</a:t>
            </a:fld>
            <a:endParaRPr lang="en-GB"/>
          </a:p>
        </p:txBody>
      </p:sp>
      <p:sp>
        <p:nvSpPr>
          <p:cNvPr id="5" name="Alatunnisteen paikkamerkki 4"/>
          <p:cNvSpPr>
            <a:spLocks noGrp="1"/>
          </p:cNvSpPr>
          <p:nvPr>
            <p:ph type="ftr" sz="quarter" idx="11"/>
          </p:nvPr>
        </p:nvSpPr>
        <p:spPr/>
        <p:txBody>
          <a:bodyPr/>
          <a:lstStyle/>
          <a:p>
            <a:r>
              <a:rPr lang="en-GB" smtClean="0"/>
              <a:t>Tarja Sanila &amp; Tiina Mikkola</a:t>
            </a:r>
            <a:endParaRPr lang="en-GB"/>
          </a:p>
        </p:txBody>
      </p:sp>
      <p:sp>
        <p:nvSpPr>
          <p:cNvPr id="6" name="Dian numeron paikkamerkki 5"/>
          <p:cNvSpPr>
            <a:spLocks noGrp="1"/>
          </p:cNvSpPr>
          <p:nvPr>
            <p:ph type="sldNum" sz="quarter" idx="12"/>
          </p:nvPr>
        </p:nvSpPr>
        <p:spPr>
          <a:xfrm>
            <a:off x="8737600" y="6356353"/>
            <a:ext cx="2844800" cy="365125"/>
          </a:xfrm>
          <a:prstGeom prst="rect">
            <a:avLst/>
          </a:prstGeom>
        </p:spPr>
        <p:txBody>
          <a:bodyPr/>
          <a:lstStyle/>
          <a:p>
            <a:fld id="{1D752ABF-7714-41B6-903A-7229564CDC1D}" type="slidenum">
              <a:rPr lang="en-GB" smtClean="0"/>
              <a:pPr/>
              <a:t>‹#›</a:t>
            </a:fld>
            <a:endParaRPr lang="en-GB"/>
          </a:p>
        </p:txBody>
      </p:sp>
    </p:spTree>
    <p:extLst>
      <p:ext uri="{BB962C8B-B14F-4D97-AF65-F5344CB8AC3E}">
        <p14:creationId xmlns:p14="http://schemas.microsoft.com/office/powerpoint/2010/main" xmlns="" val="4071916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839200" y="274641"/>
            <a:ext cx="2743200" cy="585152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609600" y="274641"/>
            <a:ext cx="8026400" cy="5851525"/>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Päivämäärän paikkamerkki 3"/>
          <p:cNvSpPr>
            <a:spLocks noGrp="1"/>
          </p:cNvSpPr>
          <p:nvPr>
            <p:ph type="dt" sz="half" idx="10"/>
          </p:nvPr>
        </p:nvSpPr>
        <p:spPr/>
        <p:txBody>
          <a:bodyPr/>
          <a:lstStyle/>
          <a:p>
            <a:fld id="{424819B1-5F6E-4AF8-A8C3-E3EEF320B305}" type="datetime1">
              <a:rPr lang="fi-FI" smtClean="0"/>
              <a:pPr/>
              <a:t>18.4.2018</a:t>
            </a:fld>
            <a:endParaRPr lang="en-GB"/>
          </a:p>
        </p:txBody>
      </p:sp>
      <p:sp>
        <p:nvSpPr>
          <p:cNvPr id="5" name="Alatunnisteen paikkamerkki 4"/>
          <p:cNvSpPr>
            <a:spLocks noGrp="1"/>
          </p:cNvSpPr>
          <p:nvPr>
            <p:ph type="ftr" sz="quarter" idx="11"/>
          </p:nvPr>
        </p:nvSpPr>
        <p:spPr/>
        <p:txBody>
          <a:bodyPr/>
          <a:lstStyle/>
          <a:p>
            <a:r>
              <a:rPr lang="en-GB" smtClean="0"/>
              <a:t>Tarja Sanila &amp; Tiina Mikkola</a:t>
            </a:r>
            <a:endParaRPr lang="en-GB"/>
          </a:p>
        </p:txBody>
      </p:sp>
      <p:sp>
        <p:nvSpPr>
          <p:cNvPr id="6" name="Dian numeron paikkamerkki 5"/>
          <p:cNvSpPr>
            <a:spLocks noGrp="1"/>
          </p:cNvSpPr>
          <p:nvPr>
            <p:ph type="sldNum" sz="quarter" idx="12"/>
          </p:nvPr>
        </p:nvSpPr>
        <p:spPr>
          <a:xfrm>
            <a:off x="8737600" y="6356353"/>
            <a:ext cx="2844800" cy="365125"/>
          </a:xfrm>
          <a:prstGeom prst="rect">
            <a:avLst/>
          </a:prstGeom>
        </p:spPr>
        <p:txBody>
          <a:bodyPr/>
          <a:lstStyle/>
          <a:p>
            <a:fld id="{1D752ABF-7714-41B6-903A-7229564CDC1D}" type="slidenum">
              <a:rPr lang="en-GB" smtClean="0"/>
              <a:pPr/>
              <a:t>‹#›</a:t>
            </a:fld>
            <a:endParaRPr lang="en-GB"/>
          </a:p>
        </p:txBody>
      </p:sp>
    </p:spTree>
    <p:extLst>
      <p:ext uri="{BB962C8B-B14F-4D97-AF65-F5344CB8AC3E}">
        <p14:creationId xmlns:p14="http://schemas.microsoft.com/office/powerpoint/2010/main" xmlns="" val="661941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1200000" y="540000"/>
            <a:ext cx="8640000" cy="1143000"/>
          </a:xfrm>
          <a:prstGeom prst="rect">
            <a:avLst/>
          </a:prstGeom>
        </p:spPr>
        <p:txBody>
          <a:bodyPr vert="horz" lIns="91440" tIns="45720" rIns="91440" bIns="45720" rtlCol="0" anchor="b" anchorCtr="0">
            <a:no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4" name="Päivämäärän paikkamerkki 3"/>
          <p:cNvSpPr>
            <a:spLocks noGrp="1"/>
          </p:cNvSpPr>
          <p:nvPr>
            <p:ph type="dt" sz="half" idx="2"/>
          </p:nvPr>
        </p:nvSpPr>
        <p:spPr>
          <a:xfrm>
            <a:off x="1200000" y="6120000"/>
            <a:ext cx="4800000" cy="166520"/>
          </a:xfrm>
          <a:prstGeom prst="rect">
            <a:avLst/>
          </a:prstGeom>
        </p:spPr>
        <p:txBody>
          <a:bodyPr vert="horz" lIns="91440" tIns="45720" rIns="91440" bIns="45720" rtlCol="0" anchor="t" anchorCtr="0"/>
          <a:lstStyle>
            <a:lvl1pPr algn="l">
              <a:defRPr sz="800">
                <a:solidFill>
                  <a:schemeClr val="tx1">
                    <a:tint val="75000"/>
                  </a:schemeClr>
                </a:solidFill>
              </a:defRPr>
            </a:lvl1pPr>
          </a:lstStyle>
          <a:p>
            <a:fld id="{E7C14F30-F500-4708-B6B3-D204D3FAC4F5}" type="datetime1">
              <a:rPr lang="fi-FI" noProof="0" smtClean="0"/>
              <a:pPr/>
              <a:t>18.4.2018</a:t>
            </a:fld>
            <a:endParaRPr lang="fi-FI" noProof="0"/>
          </a:p>
        </p:txBody>
      </p:sp>
      <p:sp>
        <p:nvSpPr>
          <p:cNvPr id="5" name="Alatunnisteen paikkamerkki 4"/>
          <p:cNvSpPr>
            <a:spLocks noGrp="1"/>
          </p:cNvSpPr>
          <p:nvPr>
            <p:ph type="ftr" sz="quarter" idx="3"/>
          </p:nvPr>
        </p:nvSpPr>
        <p:spPr>
          <a:xfrm>
            <a:off x="1200000" y="6300000"/>
            <a:ext cx="4800000" cy="200834"/>
          </a:xfrm>
          <a:prstGeom prst="rect">
            <a:avLst/>
          </a:prstGeom>
        </p:spPr>
        <p:txBody>
          <a:bodyPr vert="horz" lIns="91440" tIns="45720" rIns="91440" bIns="45720" rtlCol="0" anchor="t" anchorCtr="0"/>
          <a:lstStyle>
            <a:lvl1pPr algn="l">
              <a:defRPr sz="800">
                <a:solidFill>
                  <a:schemeClr val="tx1">
                    <a:tint val="75000"/>
                  </a:schemeClr>
                </a:solidFill>
              </a:defRPr>
            </a:lvl1pPr>
          </a:lstStyle>
          <a:p>
            <a:r>
              <a:rPr lang="fi-FI" noProof="0" smtClean="0"/>
              <a:t>Tarja Sanila &amp; Tiina Mikkola</a:t>
            </a:r>
            <a:endParaRPr lang="fi-FI" noProof="0"/>
          </a:p>
        </p:txBody>
      </p:sp>
      <p:sp>
        <p:nvSpPr>
          <p:cNvPr id="3" name="Tekstin paikkamerkki 2"/>
          <p:cNvSpPr>
            <a:spLocks noGrp="1"/>
          </p:cNvSpPr>
          <p:nvPr>
            <p:ph type="body" idx="1"/>
          </p:nvPr>
        </p:nvSpPr>
        <p:spPr>
          <a:xfrm>
            <a:off x="1200000" y="1836000"/>
            <a:ext cx="9120000" cy="3960000"/>
          </a:xfrm>
          <a:prstGeom prst="rect">
            <a:avLst/>
          </a:prstGeom>
        </p:spPr>
        <p:txBody>
          <a:bodyPr vert="horz" lIns="91440" tIns="45720" rIns="91440" bIns="45720" rtlCol="0">
            <a:no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9" name="Slide Number Placeholder 8"/>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DE5C3-AF77-4ED9-B877-63DB1A65508D}" type="slidenum">
              <a:rPr lang="fi-FI" noProof="0" smtClean="0"/>
              <a:pPr/>
              <a:t>‹#›</a:t>
            </a:fld>
            <a:endParaRPr lang="fi-FI" noProof="0"/>
          </a:p>
        </p:txBody>
      </p:sp>
      <p:pic>
        <p:nvPicPr>
          <p:cNvPr id="10" name="Kuva 9" descr="logo-www-kuva.jpg"/>
          <p:cNvPicPr>
            <a:picLocks noChangeAspect="1"/>
          </p:cNvPicPr>
          <p:nvPr userDrawn="1"/>
        </p:nvPicPr>
        <p:blipFill rotWithShape="1">
          <a:blip r:embed="rId8" cstate="print">
            <a:extLst>
              <a:ext uri="{28A0092B-C50C-407E-A947-70E740481C1C}">
                <a14:useLocalDpi xmlns:a14="http://schemas.microsoft.com/office/drawing/2010/main" xmlns="" val="0"/>
              </a:ext>
            </a:extLst>
          </a:blip>
          <a:srcRect/>
          <a:stretch/>
        </p:blipFill>
        <p:spPr>
          <a:xfrm>
            <a:off x="10692320" y="6175067"/>
            <a:ext cx="1176528" cy="184280"/>
          </a:xfrm>
          <a:prstGeom prst="rect">
            <a:avLst/>
          </a:prstGeom>
        </p:spPr>
      </p:pic>
      <p:pic>
        <p:nvPicPr>
          <p:cNvPr id="11" name="Kuva 10"/>
          <p:cNvPicPr>
            <a:picLocks noChangeAspect="1"/>
          </p:cNvPicPr>
          <p:nvPr userDrawn="1"/>
        </p:nvPicPr>
        <p:blipFill>
          <a:blip r:embed="rId9" cstate="print">
            <a:extLst>
              <a:ext uri="{28A0092B-C50C-407E-A947-70E740481C1C}">
                <a14:useLocalDpi xmlns:a14="http://schemas.microsoft.com/office/drawing/2010/main" xmlns="" val="0"/>
              </a:ext>
            </a:extLst>
          </a:blip>
          <a:stretch>
            <a:fillRect/>
          </a:stretch>
        </p:blipFill>
        <p:spPr>
          <a:xfrm>
            <a:off x="10704512" y="376531"/>
            <a:ext cx="1152144" cy="813816"/>
          </a:xfrm>
          <a:prstGeom prst="rect">
            <a:avLst/>
          </a:prstGeom>
        </p:spPr>
      </p:pic>
    </p:spTree>
    <p:extLst>
      <p:ext uri="{BB962C8B-B14F-4D97-AF65-F5344CB8AC3E}">
        <p14:creationId xmlns:p14="http://schemas.microsoft.com/office/powerpoint/2010/main" xmlns="" val="407551391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Lst>
  <p:hf hdr="0"/>
  <p:txStyles>
    <p:titleStyle>
      <a:lvl1pPr algn="l" defTabSz="914400" rtl="0" eaLnBrk="1" latinLnBrk="0" hangingPunct="1">
        <a:spcBef>
          <a:spcPct val="0"/>
        </a:spcBef>
        <a:buNone/>
        <a:defRPr sz="2500" b="1"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Conclusions based on Hattie’s checklist in Vocational college Luovi</a:t>
            </a:r>
            <a:endParaRPr lang="en-GB" dirty="0"/>
          </a:p>
        </p:txBody>
      </p:sp>
      <p:sp>
        <p:nvSpPr>
          <p:cNvPr id="3" name="Subtitle 2"/>
          <p:cNvSpPr>
            <a:spLocks noGrp="1"/>
          </p:cNvSpPr>
          <p:nvPr>
            <p:ph type="subTitle" idx="1"/>
          </p:nvPr>
        </p:nvSpPr>
        <p:spPr/>
        <p:txBody>
          <a:bodyPr/>
          <a:lstStyle/>
          <a:p>
            <a:r>
              <a:rPr lang="en-GB" dirty="0" smtClean="0"/>
              <a:t>General thoughts and discussion </a:t>
            </a:r>
          </a:p>
          <a:p>
            <a:r>
              <a:rPr lang="en-GB" dirty="0" smtClean="0"/>
              <a:t>with Luovi teachers</a:t>
            </a:r>
          </a:p>
          <a:p>
            <a:endParaRPr lang="en-GB" dirty="0"/>
          </a:p>
          <a:p>
            <a:r>
              <a:rPr lang="en-GB" dirty="0" smtClean="0"/>
              <a:t>Tarja Sanila &amp; Tiina Mikkola</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00000" y="539999"/>
            <a:ext cx="8640000" cy="735647"/>
          </a:xfrm>
        </p:spPr>
        <p:txBody>
          <a:bodyPr/>
          <a:lstStyle/>
          <a:p>
            <a:r>
              <a:rPr lang="fi-FI" dirty="0" smtClean="0"/>
              <a:t>5. </a:t>
            </a:r>
            <a:r>
              <a:rPr lang="fi-FI" dirty="0" err="1" smtClean="0"/>
              <a:t>During</a:t>
            </a:r>
            <a:r>
              <a:rPr lang="fi-FI" dirty="0" smtClean="0"/>
              <a:t> </a:t>
            </a:r>
            <a:r>
              <a:rPr lang="fi-FI" dirty="0" err="1" smtClean="0"/>
              <a:t>the</a:t>
            </a:r>
            <a:r>
              <a:rPr lang="fi-FI" dirty="0" smtClean="0"/>
              <a:t> </a:t>
            </a:r>
            <a:r>
              <a:rPr lang="fi-FI" dirty="0" err="1" smtClean="0"/>
              <a:t>lesson</a:t>
            </a:r>
            <a:endParaRPr lang="fi-FI" dirty="0"/>
          </a:p>
        </p:txBody>
      </p:sp>
      <p:sp>
        <p:nvSpPr>
          <p:cNvPr id="3" name="Sisällön paikkamerkki 2"/>
          <p:cNvSpPr>
            <a:spLocks noGrp="1"/>
          </p:cNvSpPr>
          <p:nvPr>
            <p:ph idx="1"/>
          </p:nvPr>
        </p:nvSpPr>
        <p:spPr>
          <a:xfrm>
            <a:off x="1200000" y="1835999"/>
            <a:ext cx="9120000" cy="4520353"/>
          </a:xfrm>
        </p:spPr>
        <p:txBody>
          <a:bodyPr/>
          <a:lstStyle/>
          <a:p>
            <a:pPr marL="0" indent="0">
              <a:buNone/>
            </a:pPr>
            <a:r>
              <a:rPr lang="en-US" dirty="0" smtClean="0"/>
              <a:t>In Luovi we support </a:t>
            </a:r>
            <a:r>
              <a:rPr lang="en-US" dirty="0"/>
              <a:t>student </a:t>
            </a:r>
            <a:r>
              <a:rPr lang="en-US" dirty="0" smtClean="0"/>
              <a:t>learning by following means: </a:t>
            </a:r>
          </a:p>
          <a:p>
            <a:r>
              <a:rPr lang="en-US" dirty="0" smtClean="0"/>
              <a:t>Group-specific supervisor</a:t>
            </a:r>
          </a:p>
          <a:p>
            <a:r>
              <a:rPr lang="en-US" dirty="0" smtClean="0"/>
              <a:t>Differentiating </a:t>
            </a:r>
          </a:p>
          <a:p>
            <a:r>
              <a:rPr lang="en-US" dirty="0" smtClean="0"/>
              <a:t>Learning </a:t>
            </a:r>
            <a:r>
              <a:rPr lang="en-US" dirty="0"/>
              <a:t>through practical job </a:t>
            </a:r>
            <a:r>
              <a:rPr lang="en-US" dirty="0" smtClean="0"/>
              <a:t>assignments</a:t>
            </a:r>
          </a:p>
          <a:p>
            <a:r>
              <a:rPr lang="en-US" dirty="0"/>
              <a:t>P</a:t>
            </a:r>
            <a:r>
              <a:rPr lang="en-US" dirty="0" smtClean="0"/>
              <a:t>lain </a:t>
            </a:r>
            <a:r>
              <a:rPr lang="en-US" dirty="0"/>
              <a:t>language material and speech</a:t>
            </a:r>
            <a:r>
              <a:rPr lang="en-US" dirty="0" smtClean="0"/>
              <a:t> </a:t>
            </a:r>
          </a:p>
          <a:p>
            <a:r>
              <a:rPr lang="en-US" dirty="0" smtClean="0"/>
              <a:t>Clear illustrated instructions</a:t>
            </a:r>
          </a:p>
          <a:p>
            <a:r>
              <a:rPr lang="en-US" dirty="0" smtClean="0"/>
              <a:t>Tutoring </a:t>
            </a:r>
            <a:r>
              <a:rPr lang="en-US" dirty="0"/>
              <a:t>(students teach each other) Students are happy to help each </a:t>
            </a:r>
            <a:r>
              <a:rPr lang="en-US" dirty="0" smtClean="0"/>
              <a:t>other</a:t>
            </a:r>
          </a:p>
          <a:p>
            <a:r>
              <a:rPr lang="en-US" dirty="0" smtClean="0"/>
              <a:t>Using </a:t>
            </a:r>
            <a:r>
              <a:rPr lang="en-US" dirty="0"/>
              <a:t>the failures as </a:t>
            </a:r>
            <a:r>
              <a:rPr lang="en-US" dirty="0" smtClean="0"/>
              <a:t>strengths</a:t>
            </a:r>
            <a:endParaRPr lang="en-US" dirty="0"/>
          </a:p>
          <a:p>
            <a:r>
              <a:rPr lang="en-US" dirty="0" smtClean="0"/>
              <a:t>Workshop lessons </a:t>
            </a:r>
          </a:p>
          <a:p>
            <a:r>
              <a:rPr lang="en-US" dirty="0" smtClean="0"/>
              <a:t>Above </a:t>
            </a:r>
            <a:r>
              <a:rPr lang="en-US" dirty="0"/>
              <a:t>all, the unique design and implementation of teaching </a:t>
            </a:r>
            <a:endParaRPr lang="en-US" dirty="0" smtClean="0"/>
          </a:p>
          <a:p>
            <a:r>
              <a:rPr lang="en-US" dirty="0"/>
              <a:t>O</a:t>
            </a:r>
            <a:r>
              <a:rPr lang="en-US" dirty="0" smtClean="0"/>
              <a:t>ther </a:t>
            </a:r>
            <a:r>
              <a:rPr lang="en-US" dirty="0"/>
              <a:t>support </a:t>
            </a:r>
            <a:r>
              <a:rPr lang="en-US" dirty="0" smtClean="0"/>
              <a:t>means </a:t>
            </a:r>
            <a:r>
              <a:rPr lang="en-US" dirty="0"/>
              <a:t>such as psychologist, curator, </a:t>
            </a:r>
            <a:r>
              <a:rPr lang="en-US" dirty="0" smtClean="0"/>
              <a:t>personal tutors </a:t>
            </a:r>
            <a:r>
              <a:rPr lang="en-US" dirty="0" err="1" smtClean="0"/>
              <a:t>etc</a:t>
            </a:r>
            <a:endParaRPr lang="fi-FI" dirty="0"/>
          </a:p>
        </p:txBody>
      </p:sp>
      <p:sp>
        <p:nvSpPr>
          <p:cNvPr id="4" name="Päivämäärän paikkamerkki 3"/>
          <p:cNvSpPr>
            <a:spLocks noGrp="1"/>
          </p:cNvSpPr>
          <p:nvPr>
            <p:ph type="dt" sz="half" idx="10"/>
          </p:nvPr>
        </p:nvSpPr>
        <p:spPr/>
        <p:txBody>
          <a:bodyPr/>
          <a:lstStyle/>
          <a:p>
            <a:fld id="{6B2EADF0-B877-40BD-AD69-98580FECA645}" type="datetime1">
              <a:rPr lang="fi-FI" noProof="0" smtClean="0"/>
              <a:pPr/>
              <a:t>18.4.2018</a:t>
            </a:fld>
            <a:endParaRPr lang="fi-FI" noProof="0"/>
          </a:p>
        </p:txBody>
      </p:sp>
      <p:sp>
        <p:nvSpPr>
          <p:cNvPr id="5" name="Dian numeron paikkamerkki 4"/>
          <p:cNvSpPr>
            <a:spLocks noGrp="1"/>
          </p:cNvSpPr>
          <p:nvPr>
            <p:ph type="sldNum" sz="quarter" idx="11"/>
          </p:nvPr>
        </p:nvSpPr>
        <p:spPr/>
        <p:txBody>
          <a:bodyPr/>
          <a:lstStyle/>
          <a:p>
            <a:fld id="{702DE5C3-AF77-4ED9-B877-63DB1A65508D}" type="slidenum">
              <a:rPr lang="en-GB" smtClean="0"/>
              <a:pPr/>
              <a:t>10</a:t>
            </a:fld>
            <a:endParaRPr lang="en-GB"/>
          </a:p>
        </p:txBody>
      </p:sp>
      <p:sp>
        <p:nvSpPr>
          <p:cNvPr id="6" name="Alatunnisteen paikkamerkki 5"/>
          <p:cNvSpPr>
            <a:spLocks noGrp="1"/>
          </p:cNvSpPr>
          <p:nvPr>
            <p:ph type="ftr" sz="quarter" idx="12"/>
          </p:nvPr>
        </p:nvSpPr>
        <p:spPr/>
        <p:txBody>
          <a:bodyPr/>
          <a:lstStyle/>
          <a:p>
            <a:r>
              <a:rPr lang="fi-FI" noProof="0" smtClean="0"/>
              <a:t>Tarja Sanila &amp; Tiina Mikkola</a:t>
            </a:r>
            <a:endParaRPr lang="fi-FI" noProof="0"/>
          </a:p>
        </p:txBody>
      </p:sp>
    </p:spTree>
    <p:extLst>
      <p:ext uri="{BB962C8B-B14F-4D97-AF65-F5344CB8AC3E}">
        <p14:creationId xmlns:p14="http://schemas.microsoft.com/office/powerpoint/2010/main" xmlns="" val="24777796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00000" y="540000"/>
            <a:ext cx="8640000" cy="735647"/>
          </a:xfrm>
        </p:spPr>
        <p:txBody>
          <a:bodyPr/>
          <a:lstStyle/>
          <a:p>
            <a:r>
              <a:rPr lang="fi-FI" dirty="0" smtClean="0"/>
              <a:t>6. Feedback</a:t>
            </a:r>
            <a:endParaRPr lang="fi-FI" dirty="0"/>
          </a:p>
        </p:txBody>
      </p:sp>
      <p:sp>
        <p:nvSpPr>
          <p:cNvPr id="3" name="Sisällön paikkamerkki 2"/>
          <p:cNvSpPr>
            <a:spLocks noGrp="1"/>
          </p:cNvSpPr>
          <p:nvPr>
            <p:ph idx="1"/>
          </p:nvPr>
        </p:nvSpPr>
        <p:spPr/>
        <p:txBody>
          <a:bodyPr/>
          <a:lstStyle/>
          <a:p>
            <a:r>
              <a:rPr lang="en-US" dirty="0"/>
              <a:t>Incentive feedback is absolutely crucial, a wonderful feeling of success </a:t>
            </a:r>
            <a:r>
              <a:rPr lang="en-US" dirty="0" smtClean="0"/>
              <a:t>encourages </a:t>
            </a:r>
            <a:r>
              <a:rPr lang="en-US" dirty="0"/>
              <a:t>to </a:t>
            </a:r>
            <a:r>
              <a:rPr lang="en-US" dirty="0" smtClean="0"/>
              <a:t>continue</a:t>
            </a:r>
          </a:p>
          <a:p>
            <a:r>
              <a:rPr lang="en-US" dirty="0" smtClean="0"/>
              <a:t>The </a:t>
            </a:r>
            <a:r>
              <a:rPr lang="en-US" dirty="0"/>
              <a:t>feedback must also be constructive and </a:t>
            </a:r>
            <a:r>
              <a:rPr lang="en-US" dirty="0" smtClean="0"/>
              <a:t>realistic</a:t>
            </a:r>
          </a:p>
          <a:p>
            <a:r>
              <a:rPr lang="en-US" dirty="0" smtClean="0"/>
              <a:t>Friendly </a:t>
            </a:r>
            <a:r>
              <a:rPr lang="en-US" dirty="0"/>
              <a:t>and accepting gestures and facial </a:t>
            </a:r>
            <a:r>
              <a:rPr lang="en-US" dirty="0" smtClean="0"/>
              <a:t>expressions and </a:t>
            </a:r>
            <a:r>
              <a:rPr lang="en-US" dirty="0"/>
              <a:t>verbal </a:t>
            </a:r>
            <a:r>
              <a:rPr lang="en-US" dirty="0" smtClean="0"/>
              <a:t>feedback are used</a:t>
            </a:r>
          </a:p>
          <a:p>
            <a:r>
              <a:rPr lang="en-US" dirty="0" smtClean="0"/>
              <a:t>By </a:t>
            </a:r>
            <a:r>
              <a:rPr lang="en-US" dirty="0"/>
              <a:t>commenting on the assignments in writing or by giving feedback to the email </a:t>
            </a:r>
            <a:endParaRPr lang="en-US" dirty="0" smtClean="0"/>
          </a:p>
          <a:p>
            <a:r>
              <a:rPr lang="en-US" dirty="0" smtClean="0"/>
              <a:t>In </a:t>
            </a:r>
            <a:r>
              <a:rPr lang="en-US" dirty="0"/>
              <a:t>evaluation and feedback discussions </a:t>
            </a:r>
            <a:endParaRPr lang="en-US" dirty="0" smtClean="0"/>
          </a:p>
          <a:p>
            <a:r>
              <a:rPr lang="en-US" dirty="0" smtClean="0"/>
              <a:t>Providing </a:t>
            </a:r>
            <a:r>
              <a:rPr lang="en-US" dirty="0"/>
              <a:t>information also to the class </a:t>
            </a:r>
            <a:r>
              <a:rPr lang="en-US" dirty="0" smtClean="0"/>
              <a:t>supervisor</a:t>
            </a:r>
            <a:endParaRPr lang="fi-FI" dirty="0"/>
          </a:p>
        </p:txBody>
      </p:sp>
      <p:sp>
        <p:nvSpPr>
          <p:cNvPr id="4" name="Päivämäärän paikkamerkki 3"/>
          <p:cNvSpPr>
            <a:spLocks noGrp="1"/>
          </p:cNvSpPr>
          <p:nvPr>
            <p:ph type="dt" sz="half" idx="10"/>
          </p:nvPr>
        </p:nvSpPr>
        <p:spPr/>
        <p:txBody>
          <a:bodyPr/>
          <a:lstStyle/>
          <a:p>
            <a:fld id="{6B2EADF0-B877-40BD-AD69-98580FECA645}" type="datetime1">
              <a:rPr lang="fi-FI" noProof="0" smtClean="0"/>
              <a:pPr/>
              <a:t>18.4.2018</a:t>
            </a:fld>
            <a:endParaRPr lang="fi-FI" noProof="0"/>
          </a:p>
        </p:txBody>
      </p:sp>
      <p:sp>
        <p:nvSpPr>
          <p:cNvPr id="5" name="Dian numeron paikkamerkki 4"/>
          <p:cNvSpPr>
            <a:spLocks noGrp="1"/>
          </p:cNvSpPr>
          <p:nvPr>
            <p:ph type="sldNum" sz="quarter" idx="11"/>
          </p:nvPr>
        </p:nvSpPr>
        <p:spPr/>
        <p:txBody>
          <a:bodyPr/>
          <a:lstStyle/>
          <a:p>
            <a:fld id="{702DE5C3-AF77-4ED9-B877-63DB1A65508D}" type="slidenum">
              <a:rPr lang="en-GB" smtClean="0"/>
              <a:pPr/>
              <a:t>11</a:t>
            </a:fld>
            <a:endParaRPr lang="en-GB"/>
          </a:p>
        </p:txBody>
      </p:sp>
      <p:sp>
        <p:nvSpPr>
          <p:cNvPr id="6" name="Alatunnisteen paikkamerkki 5"/>
          <p:cNvSpPr>
            <a:spLocks noGrp="1"/>
          </p:cNvSpPr>
          <p:nvPr>
            <p:ph type="ftr" sz="quarter" idx="12"/>
          </p:nvPr>
        </p:nvSpPr>
        <p:spPr/>
        <p:txBody>
          <a:bodyPr/>
          <a:lstStyle/>
          <a:p>
            <a:r>
              <a:rPr lang="fi-FI" noProof="0" smtClean="0"/>
              <a:t>Tarja Sanila &amp; Tiina Mikkola</a:t>
            </a:r>
            <a:endParaRPr lang="fi-FI" noProof="0"/>
          </a:p>
        </p:txBody>
      </p:sp>
    </p:spTree>
    <p:extLst>
      <p:ext uri="{BB962C8B-B14F-4D97-AF65-F5344CB8AC3E}">
        <p14:creationId xmlns:p14="http://schemas.microsoft.com/office/powerpoint/2010/main" xmlns="" val="1377938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r>
              <a:rPr lang="en-US" dirty="0"/>
              <a:t>F</a:t>
            </a:r>
            <a:r>
              <a:rPr lang="en-US" dirty="0" smtClean="0"/>
              <a:t>eedback is given continually. Each </a:t>
            </a:r>
            <a:r>
              <a:rPr lang="en-US" dirty="0"/>
              <a:t>lesson is given some kind of little </a:t>
            </a:r>
            <a:r>
              <a:rPr lang="en-US" dirty="0" smtClean="0"/>
              <a:t>feedback and “more </a:t>
            </a:r>
            <a:r>
              <a:rPr lang="en-US" dirty="0"/>
              <a:t>official</a:t>
            </a:r>
            <a:r>
              <a:rPr lang="en-US" dirty="0" smtClean="0"/>
              <a:t>" personally at </a:t>
            </a:r>
            <a:r>
              <a:rPr lang="en-US" dirty="0"/>
              <a:t>the end of the </a:t>
            </a:r>
            <a:r>
              <a:rPr lang="en-US" dirty="0" smtClean="0"/>
              <a:t>periods, so 4 times in school year</a:t>
            </a:r>
          </a:p>
          <a:p>
            <a:r>
              <a:rPr lang="en-US" dirty="0" smtClean="0"/>
              <a:t>Teachers </a:t>
            </a:r>
            <a:r>
              <a:rPr lang="en-US" dirty="0"/>
              <a:t>say that the goals of the degree program are being passed but often it seems that it is difficult for the student to keep the goals of learning in mind. </a:t>
            </a:r>
            <a:endParaRPr lang="en-US" dirty="0" smtClean="0"/>
          </a:p>
          <a:p>
            <a:r>
              <a:rPr lang="en-US" dirty="0" smtClean="0"/>
              <a:t>Everyone </a:t>
            </a:r>
            <a:r>
              <a:rPr lang="en-US" dirty="0"/>
              <a:t>gets their feedback from their own work, too, with their peers. In some areas, the current teaching model does not prove to support the fact that the whole group (each own project) would do something in the same situation, which was a fertile situation to hold such discussions. </a:t>
            </a:r>
            <a:endParaRPr lang="en-US" dirty="0" smtClean="0"/>
          </a:p>
          <a:p>
            <a:r>
              <a:rPr lang="en-US" dirty="0" smtClean="0"/>
              <a:t>Teachers </a:t>
            </a:r>
            <a:r>
              <a:rPr lang="en-US" dirty="0"/>
              <a:t>feel that </a:t>
            </a:r>
            <a:r>
              <a:rPr lang="en-US" dirty="0" smtClean="0"/>
              <a:t>collecting feedback from the students </a:t>
            </a:r>
            <a:r>
              <a:rPr lang="en-US" dirty="0"/>
              <a:t>has been </a:t>
            </a:r>
            <a:r>
              <a:rPr lang="en-US" dirty="0" smtClean="0"/>
              <a:t>mainly ignored. </a:t>
            </a:r>
            <a:r>
              <a:rPr lang="en-US" dirty="0"/>
              <a:t>Some have experience in the previous work community about how feedback on student education is collected. </a:t>
            </a:r>
            <a:endParaRPr lang="fi-FI" dirty="0"/>
          </a:p>
        </p:txBody>
      </p:sp>
      <p:sp>
        <p:nvSpPr>
          <p:cNvPr id="4" name="Päivämäärän paikkamerkki 3"/>
          <p:cNvSpPr>
            <a:spLocks noGrp="1"/>
          </p:cNvSpPr>
          <p:nvPr>
            <p:ph type="dt" sz="half" idx="10"/>
          </p:nvPr>
        </p:nvSpPr>
        <p:spPr/>
        <p:txBody>
          <a:bodyPr/>
          <a:lstStyle/>
          <a:p>
            <a:fld id="{6B2EADF0-B877-40BD-AD69-98580FECA645}" type="datetime1">
              <a:rPr lang="fi-FI" noProof="0" smtClean="0"/>
              <a:pPr/>
              <a:t>18.4.2018</a:t>
            </a:fld>
            <a:endParaRPr lang="fi-FI" noProof="0"/>
          </a:p>
        </p:txBody>
      </p:sp>
      <p:sp>
        <p:nvSpPr>
          <p:cNvPr id="5" name="Dian numeron paikkamerkki 4"/>
          <p:cNvSpPr>
            <a:spLocks noGrp="1"/>
          </p:cNvSpPr>
          <p:nvPr>
            <p:ph type="sldNum" sz="quarter" idx="11"/>
          </p:nvPr>
        </p:nvSpPr>
        <p:spPr/>
        <p:txBody>
          <a:bodyPr/>
          <a:lstStyle/>
          <a:p>
            <a:fld id="{702DE5C3-AF77-4ED9-B877-63DB1A65508D}" type="slidenum">
              <a:rPr lang="en-GB" smtClean="0"/>
              <a:pPr/>
              <a:t>12</a:t>
            </a:fld>
            <a:endParaRPr lang="en-GB"/>
          </a:p>
        </p:txBody>
      </p:sp>
      <p:sp>
        <p:nvSpPr>
          <p:cNvPr id="6" name="Alatunnisteen paikkamerkki 5"/>
          <p:cNvSpPr>
            <a:spLocks noGrp="1"/>
          </p:cNvSpPr>
          <p:nvPr>
            <p:ph type="ftr" sz="quarter" idx="12"/>
          </p:nvPr>
        </p:nvSpPr>
        <p:spPr/>
        <p:txBody>
          <a:bodyPr/>
          <a:lstStyle/>
          <a:p>
            <a:r>
              <a:rPr lang="fi-FI" noProof="0" smtClean="0"/>
              <a:t>Tarja Sanila &amp; Tiina Mikkola</a:t>
            </a:r>
            <a:endParaRPr lang="fi-FI" noProof="0"/>
          </a:p>
        </p:txBody>
      </p:sp>
    </p:spTree>
    <p:extLst>
      <p:ext uri="{BB962C8B-B14F-4D97-AF65-F5344CB8AC3E}">
        <p14:creationId xmlns:p14="http://schemas.microsoft.com/office/powerpoint/2010/main" xmlns="" val="1641251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00000" y="540000"/>
            <a:ext cx="8640000" cy="792000"/>
          </a:xfrm>
        </p:spPr>
        <p:txBody>
          <a:bodyPr/>
          <a:lstStyle/>
          <a:p>
            <a:r>
              <a:rPr lang="fi-FI" dirty="0" smtClean="0"/>
              <a:t>7. </a:t>
            </a:r>
            <a:r>
              <a:rPr lang="fi-FI" dirty="0" err="1" smtClean="0"/>
              <a:t>End</a:t>
            </a:r>
            <a:r>
              <a:rPr lang="fi-FI" dirty="0" smtClean="0"/>
              <a:t> of </a:t>
            </a:r>
            <a:r>
              <a:rPr lang="fi-FI" dirty="0" err="1" smtClean="0"/>
              <a:t>the</a:t>
            </a:r>
            <a:r>
              <a:rPr lang="fi-FI" dirty="0" smtClean="0"/>
              <a:t> </a:t>
            </a:r>
            <a:r>
              <a:rPr lang="fi-FI" dirty="0" err="1" smtClean="0"/>
              <a:t>lesson</a:t>
            </a:r>
            <a:endParaRPr lang="fi-FI" dirty="0"/>
          </a:p>
        </p:txBody>
      </p:sp>
      <p:sp>
        <p:nvSpPr>
          <p:cNvPr id="3" name="Sisällön paikkamerkki 2"/>
          <p:cNvSpPr>
            <a:spLocks noGrp="1"/>
          </p:cNvSpPr>
          <p:nvPr>
            <p:ph idx="1"/>
          </p:nvPr>
        </p:nvSpPr>
        <p:spPr/>
        <p:txBody>
          <a:bodyPr/>
          <a:lstStyle/>
          <a:p>
            <a:r>
              <a:rPr lang="en-US" dirty="0"/>
              <a:t>Effectiveness is </a:t>
            </a:r>
            <a:r>
              <a:rPr lang="en-US" dirty="0" smtClean="0"/>
              <a:t>evaluated through </a:t>
            </a:r>
            <a:r>
              <a:rPr lang="en-US" dirty="0"/>
              <a:t>for example, w</a:t>
            </a:r>
            <a:r>
              <a:rPr lang="en-US" dirty="0" smtClean="0"/>
              <a:t>orking </a:t>
            </a:r>
            <a:r>
              <a:rPr lang="en-US" dirty="0"/>
              <a:t>l</a:t>
            </a:r>
            <a:r>
              <a:rPr lang="en-US" dirty="0" smtClean="0"/>
              <a:t>ife co-operation</a:t>
            </a:r>
          </a:p>
          <a:p>
            <a:r>
              <a:rPr lang="en-US" dirty="0" smtClean="0"/>
              <a:t>Professional competence demonstrations are mainly held in working places and professionals give feedback </a:t>
            </a:r>
            <a:r>
              <a:rPr lang="en-US" dirty="0"/>
              <a:t>on how students know their job</a:t>
            </a:r>
          </a:p>
          <a:p>
            <a:r>
              <a:rPr lang="en-US" dirty="0" smtClean="0"/>
              <a:t>The Luovi management </a:t>
            </a:r>
            <a:r>
              <a:rPr lang="en-US" dirty="0"/>
              <a:t>team </a:t>
            </a:r>
            <a:r>
              <a:rPr lang="en-US" dirty="0" smtClean="0"/>
              <a:t>should </a:t>
            </a:r>
            <a:r>
              <a:rPr lang="en-US" dirty="0"/>
              <a:t>monitor the channels where our education is displayed (for </a:t>
            </a:r>
            <a:r>
              <a:rPr lang="en-US" dirty="0" smtClean="0"/>
              <a:t>example </a:t>
            </a:r>
            <a:r>
              <a:rPr lang="en-US" dirty="0"/>
              <a:t>social </a:t>
            </a:r>
            <a:r>
              <a:rPr lang="en-US" dirty="0" smtClean="0"/>
              <a:t>media)</a:t>
            </a:r>
          </a:p>
          <a:p>
            <a:r>
              <a:rPr lang="en-US" dirty="0" smtClean="0"/>
              <a:t>Teachers experience </a:t>
            </a:r>
            <a:r>
              <a:rPr lang="en-US" dirty="0"/>
              <a:t>they have feedback </a:t>
            </a:r>
            <a:r>
              <a:rPr lang="en-US" dirty="0" smtClean="0"/>
              <a:t>only </a:t>
            </a:r>
            <a:r>
              <a:rPr lang="en-US" dirty="0"/>
              <a:t>when something goes wrong</a:t>
            </a:r>
            <a:endParaRPr lang="fi-FI" dirty="0"/>
          </a:p>
        </p:txBody>
      </p:sp>
      <p:sp>
        <p:nvSpPr>
          <p:cNvPr id="4" name="Päivämäärän paikkamerkki 3"/>
          <p:cNvSpPr>
            <a:spLocks noGrp="1"/>
          </p:cNvSpPr>
          <p:nvPr>
            <p:ph type="dt" sz="half" idx="10"/>
          </p:nvPr>
        </p:nvSpPr>
        <p:spPr/>
        <p:txBody>
          <a:bodyPr/>
          <a:lstStyle/>
          <a:p>
            <a:fld id="{6B2EADF0-B877-40BD-AD69-98580FECA645}" type="datetime1">
              <a:rPr lang="fi-FI" noProof="0" smtClean="0"/>
              <a:pPr/>
              <a:t>18.4.2018</a:t>
            </a:fld>
            <a:endParaRPr lang="fi-FI" noProof="0"/>
          </a:p>
        </p:txBody>
      </p:sp>
      <p:sp>
        <p:nvSpPr>
          <p:cNvPr id="5" name="Dian numeron paikkamerkki 4"/>
          <p:cNvSpPr>
            <a:spLocks noGrp="1"/>
          </p:cNvSpPr>
          <p:nvPr>
            <p:ph type="sldNum" sz="quarter" idx="11"/>
          </p:nvPr>
        </p:nvSpPr>
        <p:spPr/>
        <p:txBody>
          <a:bodyPr/>
          <a:lstStyle/>
          <a:p>
            <a:fld id="{702DE5C3-AF77-4ED9-B877-63DB1A65508D}" type="slidenum">
              <a:rPr lang="en-GB" smtClean="0"/>
              <a:pPr/>
              <a:t>13</a:t>
            </a:fld>
            <a:endParaRPr lang="en-GB"/>
          </a:p>
        </p:txBody>
      </p:sp>
      <p:sp>
        <p:nvSpPr>
          <p:cNvPr id="6" name="Alatunnisteen paikkamerkki 5"/>
          <p:cNvSpPr>
            <a:spLocks noGrp="1"/>
          </p:cNvSpPr>
          <p:nvPr>
            <p:ph type="ftr" sz="quarter" idx="12"/>
          </p:nvPr>
        </p:nvSpPr>
        <p:spPr/>
        <p:txBody>
          <a:bodyPr/>
          <a:lstStyle/>
          <a:p>
            <a:r>
              <a:rPr lang="fi-FI" noProof="0" smtClean="0"/>
              <a:t>Tarja Sanila &amp; Tiina Mikkola</a:t>
            </a:r>
            <a:endParaRPr lang="fi-FI" noProof="0"/>
          </a:p>
        </p:txBody>
      </p:sp>
    </p:spTree>
    <p:extLst>
      <p:ext uri="{BB962C8B-B14F-4D97-AF65-F5344CB8AC3E}">
        <p14:creationId xmlns:p14="http://schemas.microsoft.com/office/powerpoint/2010/main" xmlns="" val="251690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r>
              <a:rPr lang="en-US" dirty="0"/>
              <a:t>We need a common frame of reference and a culture of how we support students - the same </a:t>
            </a:r>
            <a:r>
              <a:rPr lang="en-US" dirty="0" smtClean="0"/>
              <a:t>spirit should also be shown </a:t>
            </a:r>
            <a:r>
              <a:rPr lang="en-US" dirty="0"/>
              <a:t>in the work between teacher and education </a:t>
            </a:r>
            <a:r>
              <a:rPr lang="en-US" dirty="0" smtClean="0"/>
              <a:t>provider</a:t>
            </a:r>
          </a:p>
          <a:p>
            <a:r>
              <a:rPr lang="en-US" dirty="0" smtClean="0"/>
              <a:t>the </a:t>
            </a:r>
            <a:r>
              <a:rPr lang="en-US" dirty="0"/>
              <a:t>different strengths of teachers should be better utilized. Why </a:t>
            </a:r>
            <a:r>
              <a:rPr lang="en-US" dirty="0" smtClean="0"/>
              <a:t>do teachers </a:t>
            </a:r>
            <a:r>
              <a:rPr lang="en-US" dirty="0"/>
              <a:t>need to be able to teach all the substances</a:t>
            </a:r>
            <a:r>
              <a:rPr lang="en-US" dirty="0" smtClean="0"/>
              <a:t>? Isn’t that a waste of resources?</a:t>
            </a:r>
            <a:endParaRPr lang="en-US" dirty="0"/>
          </a:p>
          <a:p>
            <a:endParaRPr lang="fi-FI" dirty="0"/>
          </a:p>
        </p:txBody>
      </p:sp>
      <p:sp>
        <p:nvSpPr>
          <p:cNvPr id="4" name="Päivämäärän paikkamerkki 3"/>
          <p:cNvSpPr>
            <a:spLocks noGrp="1"/>
          </p:cNvSpPr>
          <p:nvPr>
            <p:ph type="dt" sz="half" idx="10"/>
          </p:nvPr>
        </p:nvSpPr>
        <p:spPr/>
        <p:txBody>
          <a:bodyPr/>
          <a:lstStyle/>
          <a:p>
            <a:fld id="{6B2EADF0-B877-40BD-AD69-98580FECA645}" type="datetime1">
              <a:rPr lang="fi-FI" noProof="0" smtClean="0"/>
              <a:pPr/>
              <a:t>18.4.2018</a:t>
            </a:fld>
            <a:endParaRPr lang="fi-FI" noProof="0"/>
          </a:p>
        </p:txBody>
      </p:sp>
      <p:sp>
        <p:nvSpPr>
          <p:cNvPr id="5" name="Dian numeron paikkamerkki 4"/>
          <p:cNvSpPr>
            <a:spLocks noGrp="1"/>
          </p:cNvSpPr>
          <p:nvPr>
            <p:ph type="sldNum" sz="quarter" idx="11"/>
          </p:nvPr>
        </p:nvSpPr>
        <p:spPr/>
        <p:txBody>
          <a:bodyPr/>
          <a:lstStyle/>
          <a:p>
            <a:fld id="{702DE5C3-AF77-4ED9-B877-63DB1A65508D}" type="slidenum">
              <a:rPr lang="en-GB" smtClean="0"/>
              <a:pPr/>
              <a:t>14</a:t>
            </a:fld>
            <a:endParaRPr lang="en-GB"/>
          </a:p>
        </p:txBody>
      </p:sp>
      <p:sp>
        <p:nvSpPr>
          <p:cNvPr id="6" name="Alatunnisteen paikkamerkki 5"/>
          <p:cNvSpPr>
            <a:spLocks noGrp="1"/>
          </p:cNvSpPr>
          <p:nvPr>
            <p:ph type="ftr" sz="quarter" idx="12"/>
          </p:nvPr>
        </p:nvSpPr>
        <p:spPr/>
        <p:txBody>
          <a:bodyPr/>
          <a:lstStyle/>
          <a:p>
            <a:r>
              <a:rPr lang="fi-FI" noProof="0" smtClean="0"/>
              <a:t>Tarja Sanila &amp; Tiina Mikkola</a:t>
            </a:r>
            <a:endParaRPr lang="fi-FI" noProof="0"/>
          </a:p>
        </p:txBody>
      </p:sp>
    </p:spTree>
    <p:extLst>
      <p:ext uri="{BB962C8B-B14F-4D97-AF65-F5344CB8AC3E}">
        <p14:creationId xmlns:p14="http://schemas.microsoft.com/office/powerpoint/2010/main" xmlns="" val="22365827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00000" y="540000"/>
            <a:ext cx="8640000" cy="792000"/>
          </a:xfrm>
        </p:spPr>
        <p:txBody>
          <a:bodyPr/>
          <a:lstStyle/>
          <a:p>
            <a:r>
              <a:rPr lang="fi-FI" dirty="0" smtClean="0"/>
              <a:t>8. </a:t>
            </a:r>
            <a:r>
              <a:rPr lang="fi-FI" dirty="0" err="1" smtClean="0"/>
              <a:t>Summary</a:t>
            </a:r>
            <a:endParaRPr lang="fi-FI" dirty="0"/>
          </a:p>
        </p:txBody>
      </p:sp>
      <p:sp>
        <p:nvSpPr>
          <p:cNvPr id="3" name="Sisällön paikkamerkki 2"/>
          <p:cNvSpPr>
            <a:spLocks noGrp="1"/>
          </p:cNvSpPr>
          <p:nvPr>
            <p:ph idx="1"/>
          </p:nvPr>
        </p:nvSpPr>
        <p:spPr/>
        <p:txBody>
          <a:bodyPr/>
          <a:lstStyle/>
          <a:p>
            <a:r>
              <a:rPr lang="en-US" dirty="0"/>
              <a:t>O</a:t>
            </a:r>
            <a:r>
              <a:rPr lang="en-US" dirty="0" smtClean="0"/>
              <a:t>ne </a:t>
            </a:r>
            <a:r>
              <a:rPr lang="en-US" dirty="0"/>
              <a:t>of the goals of the VT4P project is to create a joint development plan and a pedagogical </a:t>
            </a:r>
            <a:r>
              <a:rPr lang="en-US" dirty="0" smtClean="0"/>
              <a:t>framework for Luovi</a:t>
            </a:r>
          </a:p>
          <a:p>
            <a:r>
              <a:rPr lang="en-US" dirty="0" smtClean="0"/>
              <a:t>Work is </a:t>
            </a:r>
            <a:r>
              <a:rPr lang="en-US" dirty="0"/>
              <a:t>just beginning and we have to do a lot of planning and research before we get the pedagogical guidelines for our </a:t>
            </a:r>
            <a:r>
              <a:rPr lang="en-US" dirty="0" smtClean="0"/>
              <a:t>operations</a:t>
            </a:r>
          </a:p>
          <a:p>
            <a:r>
              <a:rPr lang="en-US" dirty="0"/>
              <a:t>This work is important and the VT4P project is well suited for our development </a:t>
            </a:r>
            <a:r>
              <a:rPr lang="en-US" dirty="0" smtClean="0"/>
              <a:t>work</a:t>
            </a:r>
          </a:p>
          <a:p>
            <a:r>
              <a:rPr lang="en-US" dirty="0"/>
              <a:t>Our goal is to create pedagogic anchors that provide the basis for our teaching and for our entire </a:t>
            </a:r>
            <a:r>
              <a:rPr lang="en-US" dirty="0" smtClean="0"/>
              <a:t>existence</a:t>
            </a:r>
            <a:endParaRPr lang="fi-FI" dirty="0"/>
          </a:p>
        </p:txBody>
      </p:sp>
      <p:sp>
        <p:nvSpPr>
          <p:cNvPr id="4" name="Päivämäärän paikkamerkki 3"/>
          <p:cNvSpPr>
            <a:spLocks noGrp="1"/>
          </p:cNvSpPr>
          <p:nvPr>
            <p:ph type="dt" sz="half" idx="10"/>
          </p:nvPr>
        </p:nvSpPr>
        <p:spPr/>
        <p:txBody>
          <a:bodyPr/>
          <a:lstStyle/>
          <a:p>
            <a:fld id="{6B2EADF0-B877-40BD-AD69-98580FECA645}" type="datetime1">
              <a:rPr lang="fi-FI" noProof="0" smtClean="0"/>
              <a:pPr/>
              <a:t>18.4.2018</a:t>
            </a:fld>
            <a:endParaRPr lang="fi-FI" noProof="0"/>
          </a:p>
        </p:txBody>
      </p:sp>
      <p:sp>
        <p:nvSpPr>
          <p:cNvPr id="5" name="Dian numeron paikkamerkki 4"/>
          <p:cNvSpPr>
            <a:spLocks noGrp="1"/>
          </p:cNvSpPr>
          <p:nvPr>
            <p:ph type="sldNum" sz="quarter" idx="11"/>
          </p:nvPr>
        </p:nvSpPr>
        <p:spPr/>
        <p:txBody>
          <a:bodyPr/>
          <a:lstStyle/>
          <a:p>
            <a:fld id="{702DE5C3-AF77-4ED9-B877-63DB1A65508D}" type="slidenum">
              <a:rPr lang="en-GB" smtClean="0"/>
              <a:pPr/>
              <a:t>15</a:t>
            </a:fld>
            <a:endParaRPr lang="en-GB"/>
          </a:p>
        </p:txBody>
      </p:sp>
      <p:sp>
        <p:nvSpPr>
          <p:cNvPr id="6" name="Alatunnisteen paikkamerkki 5"/>
          <p:cNvSpPr>
            <a:spLocks noGrp="1"/>
          </p:cNvSpPr>
          <p:nvPr>
            <p:ph type="ftr" sz="quarter" idx="12"/>
          </p:nvPr>
        </p:nvSpPr>
        <p:spPr/>
        <p:txBody>
          <a:bodyPr/>
          <a:lstStyle/>
          <a:p>
            <a:r>
              <a:rPr lang="fi-FI" noProof="0" smtClean="0"/>
              <a:t>Tarja Sanila &amp; Tiina Mikkola</a:t>
            </a:r>
            <a:endParaRPr lang="fi-FI" noProof="0"/>
          </a:p>
        </p:txBody>
      </p:sp>
    </p:spTree>
    <p:extLst>
      <p:ext uri="{BB962C8B-B14F-4D97-AF65-F5344CB8AC3E}">
        <p14:creationId xmlns:p14="http://schemas.microsoft.com/office/powerpoint/2010/main" xmlns="" val="1888002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00000" y="540000"/>
            <a:ext cx="8640000" cy="792000"/>
          </a:xfrm>
        </p:spPr>
        <p:txBody>
          <a:bodyPr/>
          <a:lstStyle/>
          <a:p>
            <a:r>
              <a:rPr lang="fi-FI" dirty="0" err="1"/>
              <a:t>S</a:t>
            </a:r>
            <a:r>
              <a:rPr lang="fi-FI" dirty="0" err="1" smtClean="0"/>
              <a:t>ome</a:t>
            </a:r>
            <a:r>
              <a:rPr lang="fi-FI" dirty="0" smtClean="0"/>
              <a:t> </a:t>
            </a:r>
            <a:r>
              <a:rPr lang="fi-FI" dirty="0" err="1" smtClean="0"/>
              <a:t>basic</a:t>
            </a:r>
            <a:r>
              <a:rPr lang="fi-FI" dirty="0" smtClean="0"/>
              <a:t> </a:t>
            </a:r>
            <a:r>
              <a:rPr lang="fi-FI" dirty="0" err="1" smtClean="0"/>
              <a:t>information</a:t>
            </a:r>
            <a:endParaRPr lang="fi-FI" dirty="0"/>
          </a:p>
        </p:txBody>
      </p:sp>
      <p:sp>
        <p:nvSpPr>
          <p:cNvPr id="3" name="Sisällön paikkamerkki 2"/>
          <p:cNvSpPr>
            <a:spLocks noGrp="1"/>
          </p:cNvSpPr>
          <p:nvPr>
            <p:ph idx="1"/>
          </p:nvPr>
        </p:nvSpPr>
        <p:spPr/>
        <p:txBody>
          <a:bodyPr/>
          <a:lstStyle/>
          <a:p>
            <a:r>
              <a:rPr lang="fi-FI" dirty="0" smtClean="0"/>
              <a:t>Luovi </a:t>
            </a:r>
            <a:r>
              <a:rPr lang="fi-FI" dirty="0" err="1" smtClean="0"/>
              <a:t>Vocational</a:t>
            </a:r>
            <a:r>
              <a:rPr lang="fi-FI" dirty="0" smtClean="0"/>
              <a:t> College</a:t>
            </a:r>
            <a:r>
              <a:rPr lang="en-US" dirty="0"/>
              <a:t> </a:t>
            </a:r>
            <a:r>
              <a:rPr lang="en-US" dirty="0" smtClean="0"/>
              <a:t>offers </a:t>
            </a:r>
            <a:r>
              <a:rPr lang="en-US" dirty="0"/>
              <a:t>vocational special needs education and training (VET) for young people and adults. We believe that each individual is special and deserves equal rights and opportunities in </a:t>
            </a:r>
            <a:r>
              <a:rPr lang="en-US" dirty="0" smtClean="0"/>
              <a:t>society</a:t>
            </a:r>
          </a:p>
          <a:p>
            <a:r>
              <a:rPr lang="fi-FI" dirty="0" err="1" smtClean="0"/>
              <a:t>We</a:t>
            </a:r>
            <a:r>
              <a:rPr lang="fi-FI" dirty="0" smtClean="0"/>
              <a:t> </a:t>
            </a:r>
            <a:r>
              <a:rPr lang="fi-FI" dirty="0" err="1" smtClean="0"/>
              <a:t>are</a:t>
            </a:r>
            <a:r>
              <a:rPr lang="fi-FI" dirty="0" smtClean="0"/>
              <a:t> operating </a:t>
            </a:r>
            <a:r>
              <a:rPr lang="en-US" dirty="0" smtClean="0"/>
              <a:t>over </a:t>
            </a:r>
            <a:r>
              <a:rPr lang="en-US" dirty="0"/>
              <a:t>20 locations </a:t>
            </a:r>
            <a:r>
              <a:rPr lang="en-US" dirty="0" smtClean="0"/>
              <a:t>around Finland with staff </a:t>
            </a:r>
            <a:r>
              <a:rPr lang="en-US" dirty="0"/>
              <a:t>of about </a:t>
            </a:r>
            <a:r>
              <a:rPr lang="en-US" dirty="0" smtClean="0"/>
              <a:t>700. We have approximately 1.700 </a:t>
            </a:r>
            <a:r>
              <a:rPr lang="en-US" dirty="0"/>
              <a:t>students annually in vocational </a:t>
            </a:r>
            <a:r>
              <a:rPr lang="en-US" dirty="0" smtClean="0"/>
              <a:t>training</a:t>
            </a:r>
          </a:p>
          <a:p>
            <a:r>
              <a:rPr lang="en-US" dirty="0" smtClean="0"/>
              <a:t>Many </a:t>
            </a:r>
            <a:r>
              <a:rPr lang="en-US" dirty="0"/>
              <a:t>of Hattie's thoughts have been in </a:t>
            </a:r>
            <a:r>
              <a:rPr lang="en-US" dirty="0" smtClean="0"/>
              <a:t>our use </a:t>
            </a:r>
            <a:r>
              <a:rPr lang="en-US" dirty="0"/>
              <a:t>for a long time. For example, the individual progress of </a:t>
            </a:r>
            <a:r>
              <a:rPr lang="en-US" dirty="0" smtClean="0"/>
              <a:t>students and </a:t>
            </a:r>
            <a:r>
              <a:rPr lang="en-US" dirty="0"/>
              <a:t>many support </a:t>
            </a:r>
            <a:r>
              <a:rPr lang="en-US" dirty="0" smtClean="0"/>
              <a:t>means </a:t>
            </a:r>
            <a:r>
              <a:rPr lang="en-US" dirty="0"/>
              <a:t>are in constant use. </a:t>
            </a:r>
            <a:r>
              <a:rPr lang="en-US" dirty="0" smtClean="0"/>
              <a:t>Teachers </a:t>
            </a:r>
            <a:r>
              <a:rPr lang="en-US" dirty="0"/>
              <a:t>use different strategies and emphasize the importance of the student's own </a:t>
            </a:r>
            <a:r>
              <a:rPr lang="en-US" dirty="0" smtClean="0"/>
              <a:t>strengths</a:t>
            </a:r>
          </a:p>
          <a:p>
            <a:r>
              <a:rPr lang="en-US" dirty="0"/>
              <a:t>W</a:t>
            </a:r>
            <a:r>
              <a:rPr lang="en-US" dirty="0" smtClean="0"/>
              <a:t>e </a:t>
            </a:r>
            <a:r>
              <a:rPr lang="en-US" dirty="0"/>
              <a:t>conducted a small survey based on the Hattie list. The following pages will show you the key </a:t>
            </a:r>
            <a:r>
              <a:rPr lang="en-US" dirty="0" smtClean="0"/>
              <a:t>results in Vocational College Luovi </a:t>
            </a:r>
            <a:endParaRPr lang="fi-FI" dirty="0"/>
          </a:p>
        </p:txBody>
      </p:sp>
      <p:sp>
        <p:nvSpPr>
          <p:cNvPr id="4" name="Päivämäärän paikkamerkki 3"/>
          <p:cNvSpPr>
            <a:spLocks noGrp="1"/>
          </p:cNvSpPr>
          <p:nvPr>
            <p:ph type="dt" sz="half" idx="10"/>
          </p:nvPr>
        </p:nvSpPr>
        <p:spPr/>
        <p:txBody>
          <a:bodyPr/>
          <a:lstStyle/>
          <a:p>
            <a:fld id="{6B2EADF0-B877-40BD-AD69-98580FECA645}" type="datetime1">
              <a:rPr lang="fi-FI" noProof="0" smtClean="0"/>
              <a:pPr/>
              <a:t>18.4.2018</a:t>
            </a:fld>
            <a:endParaRPr lang="fi-FI" noProof="0"/>
          </a:p>
        </p:txBody>
      </p:sp>
      <p:sp>
        <p:nvSpPr>
          <p:cNvPr id="5" name="Dian numeron paikkamerkki 4"/>
          <p:cNvSpPr>
            <a:spLocks noGrp="1"/>
          </p:cNvSpPr>
          <p:nvPr>
            <p:ph type="sldNum" sz="quarter" idx="11"/>
          </p:nvPr>
        </p:nvSpPr>
        <p:spPr/>
        <p:txBody>
          <a:bodyPr/>
          <a:lstStyle/>
          <a:p>
            <a:fld id="{702DE5C3-AF77-4ED9-B877-63DB1A65508D}" type="slidenum">
              <a:rPr lang="en-GB" smtClean="0"/>
              <a:pPr/>
              <a:t>2</a:t>
            </a:fld>
            <a:endParaRPr lang="en-GB"/>
          </a:p>
        </p:txBody>
      </p:sp>
      <p:sp>
        <p:nvSpPr>
          <p:cNvPr id="6" name="Alatunnisteen paikkamerkki 5"/>
          <p:cNvSpPr>
            <a:spLocks noGrp="1"/>
          </p:cNvSpPr>
          <p:nvPr>
            <p:ph type="ftr" sz="quarter" idx="12"/>
          </p:nvPr>
        </p:nvSpPr>
        <p:spPr/>
        <p:txBody>
          <a:bodyPr/>
          <a:lstStyle/>
          <a:p>
            <a:r>
              <a:rPr lang="fi-FI" noProof="0" smtClean="0"/>
              <a:t>Tarja Sanila &amp; Tiina Mikkola</a:t>
            </a:r>
            <a:endParaRPr lang="fi-FI" noProof="0"/>
          </a:p>
        </p:txBody>
      </p:sp>
    </p:spTree>
    <p:extLst>
      <p:ext uri="{BB962C8B-B14F-4D97-AF65-F5344CB8AC3E}">
        <p14:creationId xmlns:p14="http://schemas.microsoft.com/office/powerpoint/2010/main" xmlns="" val="2468016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1. </a:t>
            </a:r>
            <a:r>
              <a:rPr lang="fi-FI" dirty="0" err="1" smtClean="0"/>
              <a:t>Inspired</a:t>
            </a:r>
            <a:r>
              <a:rPr lang="fi-FI" dirty="0" smtClean="0"/>
              <a:t> </a:t>
            </a:r>
            <a:r>
              <a:rPr lang="fi-FI" dirty="0"/>
              <a:t>and </a:t>
            </a:r>
            <a:r>
              <a:rPr lang="fi-FI" dirty="0" err="1"/>
              <a:t>passionate</a:t>
            </a:r>
            <a:r>
              <a:rPr lang="fi-FI" dirty="0"/>
              <a:t> </a:t>
            </a:r>
            <a:r>
              <a:rPr lang="fi-FI" dirty="0" err="1"/>
              <a:t>teaching</a:t>
            </a:r>
            <a:r>
              <a:rPr lang="fi-FI" dirty="0"/>
              <a:t/>
            </a:r>
            <a:br>
              <a:rPr lang="fi-FI" dirty="0"/>
            </a:br>
            <a:endParaRPr lang="fi-FI" dirty="0"/>
          </a:p>
        </p:txBody>
      </p:sp>
      <p:sp>
        <p:nvSpPr>
          <p:cNvPr id="3" name="Sisällön paikkamerkki 2"/>
          <p:cNvSpPr>
            <a:spLocks noGrp="1"/>
          </p:cNvSpPr>
          <p:nvPr>
            <p:ph idx="1"/>
          </p:nvPr>
        </p:nvSpPr>
        <p:spPr/>
        <p:txBody>
          <a:bodyPr/>
          <a:lstStyle/>
          <a:p>
            <a:r>
              <a:rPr lang="fi-FI" dirty="0" smtClean="0"/>
              <a:t>Luovi </a:t>
            </a:r>
            <a:r>
              <a:rPr lang="fi-FI" dirty="0" err="1" smtClean="0"/>
              <a:t>teachers</a:t>
            </a:r>
            <a:r>
              <a:rPr lang="fi-FI" dirty="0" smtClean="0"/>
              <a:t> </a:t>
            </a:r>
            <a:r>
              <a:rPr lang="fi-FI" dirty="0" err="1" smtClean="0"/>
              <a:t>themselves</a:t>
            </a:r>
            <a:r>
              <a:rPr lang="fi-FI" dirty="0" smtClean="0"/>
              <a:t> </a:t>
            </a:r>
            <a:r>
              <a:rPr lang="fi-FI" dirty="0" err="1" smtClean="0"/>
              <a:t>think</a:t>
            </a:r>
            <a:r>
              <a:rPr lang="fi-FI" dirty="0" smtClean="0"/>
              <a:t> </a:t>
            </a:r>
            <a:r>
              <a:rPr lang="fi-FI" dirty="0" err="1" smtClean="0"/>
              <a:t>they</a:t>
            </a:r>
            <a:r>
              <a:rPr lang="fi-FI" dirty="0" smtClean="0"/>
              <a:t> </a:t>
            </a:r>
            <a:r>
              <a:rPr lang="fi-FI" dirty="0" err="1" smtClean="0"/>
              <a:t>are</a:t>
            </a:r>
            <a:r>
              <a:rPr lang="fi-FI" dirty="0" smtClean="0"/>
              <a:t> </a:t>
            </a:r>
            <a:r>
              <a:rPr lang="fi-FI" dirty="0" err="1" smtClean="0"/>
              <a:t>enthusiastic</a:t>
            </a:r>
            <a:r>
              <a:rPr lang="fi-FI" dirty="0"/>
              <a:t> </a:t>
            </a:r>
            <a:r>
              <a:rPr lang="fi-FI" dirty="0" err="1" smtClean="0"/>
              <a:t>ans</a:t>
            </a:r>
            <a:r>
              <a:rPr lang="fi-FI" dirty="0" smtClean="0"/>
              <a:t> </a:t>
            </a:r>
            <a:r>
              <a:rPr lang="fi-FI" dirty="0" err="1" smtClean="0"/>
              <a:t>inspired</a:t>
            </a:r>
            <a:r>
              <a:rPr lang="fi-FI" dirty="0" smtClean="0"/>
              <a:t> </a:t>
            </a:r>
            <a:r>
              <a:rPr lang="fi-FI" dirty="0" err="1" smtClean="0"/>
              <a:t>about</a:t>
            </a:r>
            <a:r>
              <a:rPr lang="fi-FI" dirty="0" smtClean="0"/>
              <a:t> </a:t>
            </a:r>
            <a:r>
              <a:rPr lang="fi-FI" dirty="0" err="1" smtClean="0"/>
              <a:t>their</a:t>
            </a:r>
            <a:r>
              <a:rPr lang="fi-FI" dirty="0" smtClean="0"/>
              <a:t> </a:t>
            </a:r>
            <a:r>
              <a:rPr lang="fi-FI" dirty="0" err="1" smtClean="0"/>
              <a:t>work</a:t>
            </a:r>
            <a:r>
              <a:rPr lang="fi-FI" dirty="0" smtClean="0"/>
              <a:t>. </a:t>
            </a:r>
            <a:r>
              <a:rPr lang="en-US" dirty="0" smtClean="0"/>
              <a:t>However</a:t>
            </a:r>
            <a:r>
              <a:rPr lang="en-US" dirty="0"/>
              <a:t>, the </a:t>
            </a:r>
            <a:r>
              <a:rPr lang="en-US" dirty="0" smtClean="0"/>
              <a:t>late changes have increased the pressure, </a:t>
            </a:r>
            <a:r>
              <a:rPr lang="en-US" dirty="0"/>
              <a:t>and this has somewhat caused confusion and perhaps also influenced the level of enthusiasm. </a:t>
            </a:r>
            <a:r>
              <a:rPr lang="en-US" dirty="0" smtClean="0"/>
              <a:t>In general people are taking </a:t>
            </a:r>
            <a:r>
              <a:rPr lang="en-US" dirty="0"/>
              <a:t>care of the quality of their </a:t>
            </a:r>
            <a:r>
              <a:rPr lang="en-US" dirty="0" smtClean="0"/>
              <a:t>work </a:t>
            </a:r>
            <a:endParaRPr lang="en-US" dirty="0"/>
          </a:p>
          <a:p>
            <a:r>
              <a:rPr lang="en-US" dirty="0" smtClean="0"/>
              <a:t>Teacher’s on-the-job learning </a:t>
            </a:r>
            <a:r>
              <a:rPr lang="en-US" dirty="0"/>
              <a:t>are a key part of maintaining </a:t>
            </a:r>
            <a:r>
              <a:rPr lang="en-US" dirty="0" smtClean="0"/>
              <a:t>enthusiasm. </a:t>
            </a:r>
            <a:r>
              <a:rPr lang="en-US" dirty="0"/>
              <a:t>Luovi continuously provides teachers with opportunities for practical </a:t>
            </a:r>
            <a:r>
              <a:rPr lang="en-US" dirty="0" smtClean="0"/>
              <a:t>training</a:t>
            </a:r>
          </a:p>
          <a:p>
            <a:r>
              <a:rPr lang="en-US" dirty="0" smtClean="0"/>
              <a:t>Student’s unique progress is providing experience of success for teachers and is inspiring them in their work</a:t>
            </a:r>
            <a:endParaRPr lang="en-US" dirty="0"/>
          </a:p>
          <a:p>
            <a:endParaRPr lang="fi-FI" dirty="0"/>
          </a:p>
        </p:txBody>
      </p:sp>
      <p:sp>
        <p:nvSpPr>
          <p:cNvPr id="4" name="Päivämäärän paikkamerkki 3"/>
          <p:cNvSpPr>
            <a:spLocks noGrp="1"/>
          </p:cNvSpPr>
          <p:nvPr>
            <p:ph type="dt" sz="half" idx="10"/>
          </p:nvPr>
        </p:nvSpPr>
        <p:spPr/>
        <p:txBody>
          <a:bodyPr/>
          <a:lstStyle/>
          <a:p>
            <a:fld id="{6B2EADF0-B877-40BD-AD69-98580FECA645}" type="datetime1">
              <a:rPr lang="fi-FI" noProof="0" smtClean="0"/>
              <a:pPr/>
              <a:t>18.4.2018</a:t>
            </a:fld>
            <a:endParaRPr lang="fi-FI" noProof="0"/>
          </a:p>
        </p:txBody>
      </p:sp>
      <p:sp>
        <p:nvSpPr>
          <p:cNvPr id="5" name="Dian numeron paikkamerkki 4"/>
          <p:cNvSpPr>
            <a:spLocks noGrp="1"/>
          </p:cNvSpPr>
          <p:nvPr>
            <p:ph type="sldNum" sz="quarter" idx="11"/>
          </p:nvPr>
        </p:nvSpPr>
        <p:spPr/>
        <p:txBody>
          <a:bodyPr/>
          <a:lstStyle/>
          <a:p>
            <a:fld id="{702DE5C3-AF77-4ED9-B877-63DB1A65508D}" type="slidenum">
              <a:rPr lang="en-GB" smtClean="0"/>
              <a:pPr/>
              <a:t>3</a:t>
            </a:fld>
            <a:endParaRPr lang="en-GB"/>
          </a:p>
        </p:txBody>
      </p:sp>
      <p:sp>
        <p:nvSpPr>
          <p:cNvPr id="6" name="Alatunnisteen paikkamerkki 5"/>
          <p:cNvSpPr>
            <a:spLocks noGrp="1"/>
          </p:cNvSpPr>
          <p:nvPr>
            <p:ph type="ftr" sz="quarter" idx="12"/>
          </p:nvPr>
        </p:nvSpPr>
        <p:spPr/>
        <p:txBody>
          <a:bodyPr/>
          <a:lstStyle/>
          <a:p>
            <a:r>
              <a:rPr lang="fi-FI" noProof="0" smtClean="0"/>
              <a:t>Tarja Sanila &amp; Tiina Mikkola</a:t>
            </a:r>
            <a:endParaRPr lang="fi-FI" noProof="0"/>
          </a:p>
        </p:txBody>
      </p:sp>
    </p:spTree>
    <p:extLst>
      <p:ext uri="{BB962C8B-B14F-4D97-AF65-F5344CB8AC3E}">
        <p14:creationId xmlns:p14="http://schemas.microsoft.com/office/powerpoint/2010/main" xmlns="" val="1871499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00000" y="540000"/>
            <a:ext cx="8640000" cy="735647"/>
          </a:xfrm>
        </p:spPr>
        <p:txBody>
          <a:bodyPr/>
          <a:lstStyle/>
          <a:p>
            <a:r>
              <a:rPr lang="fi-FI" dirty="0" smtClean="0"/>
              <a:t>2. </a:t>
            </a:r>
            <a:r>
              <a:rPr lang="fi-FI" dirty="0" err="1" smtClean="0"/>
              <a:t>Development</a:t>
            </a:r>
            <a:r>
              <a:rPr lang="fi-FI" dirty="0" smtClean="0"/>
              <a:t> </a:t>
            </a:r>
            <a:r>
              <a:rPr lang="fi-FI" dirty="0" err="1" smtClean="0"/>
              <a:t>plan</a:t>
            </a:r>
            <a:r>
              <a:rPr lang="fi-FI" dirty="0" smtClean="0"/>
              <a:t>?</a:t>
            </a:r>
            <a:endParaRPr lang="fi-FI" dirty="0"/>
          </a:p>
        </p:txBody>
      </p:sp>
      <p:sp>
        <p:nvSpPr>
          <p:cNvPr id="3" name="Sisällön paikkamerkki 2"/>
          <p:cNvSpPr>
            <a:spLocks noGrp="1"/>
          </p:cNvSpPr>
          <p:nvPr>
            <p:ph idx="1"/>
          </p:nvPr>
        </p:nvSpPr>
        <p:spPr/>
        <p:txBody>
          <a:bodyPr/>
          <a:lstStyle/>
          <a:p>
            <a:r>
              <a:rPr lang="en-US" dirty="0"/>
              <a:t>Vocational College Luovi Oulu Unit works so that the teams are well versed in the way they work. </a:t>
            </a:r>
            <a:endParaRPr lang="en-US" dirty="0" smtClean="0"/>
          </a:p>
          <a:p>
            <a:r>
              <a:rPr lang="en-US" dirty="0" smtClean="0"/>
              <a:t>All </a:t>
            </a:r>
            <a:r>
              <a:rPr lang="en-US" dirty="0"/>
              <a:t>teachers have their own pedagogical </a:t>
            </a:r>
            <a:r>
              <a:rPr lang="en-US" dirty="0" smtClean="0"/>
              <a:t>solutions. </a:t>
            </a:r>
            <a:r>
              <a:rPr lang="en-US" dirty="0"/>
              <a:t>The clear d</a:t>
            </a:r>
            <a:r>
              <a:rPr lang="en-US" dirty="0" smtClean="0"/>
              <a:t>evelopment plan </a:t>
            </a:r>
            <a:r>
              <a:rPr lang="en-US" dirty="0"/>
              <a:t>was not known by the interviewees. </a:t>
            </a:r>
            <a:r>
              <a:rPr lang="en-US" dirty="0" smtClean="0"/>
              <a:t>It was </a:t>
            </a:r>
            <a:r>
              <a:rPr lang="en-US" dirty="0"/>
              <a:t>known </a:t>
            </a:r>
            <a:r>
              <a:rPr lang="en-US" dirty="0" smtClean="0"/>
              <a:t>that we </a:t>
            </a:r>
            <a:r>
              <a:rPr lang="en-US" dirty="0"/>
              <a:t>have development projects, and also Pedagogical Working Groups. </a:t>
            </a:r>
            <a:r>
              <a:rPr lang="en-US" dirty="0" smtClean="0"/>
              <a:t>Teachers think that pedagogical work in mainly focusing </a:t>
            </a:r>
            <a:r>
              <a:rPr lang="en-US" dirty="0"/>
              <a:t>on curriculum work. </a:t>
            </a:r>
            <a:endParaRPr lang="en-US" dirty="0" smtClean="0"/>
          </a:p>
          <a:p>
            <a:r>
              <a:rPr lang="en-US" dirty="0" smtClean="0"/>
              <a:t>Perhaps </a:t>
            </a:r>
            <a:r>
              <a:rPr lang="en-US" dirty="0"/>
              <a:t>the goal </a:t>
            </a:r>
            <a:r>
              <a:rPr lang="en-US" dirty="0" smtClean="0"/>
              <a:t>of development plan could </a:t>
            </a:r>
            <a:r>
              <a:rPr lang="en-US" dirty="0"/>
              <a:t>be, for example, to ensure the homogeneity of teaching, which should be especially taken care of now when </a:t>
            </a:r>
            <a:r>
              <a:rPr lang="en-US" dirty="0" smtClean="0"/>
              <a:t>we </a:t>
            </a:r>
            <a:r>
              <a:rPr lang="en-US" dirty="0"/>
              <a:t>a</a:t>
            </a:r>
            <a:r>
              <a:rPr lang="en-US" dirty="0" smtClean="0"/>
              <a:t>re strongly talking about learner’s </a:t>
            </a:r>
            <a:r>
              <a:rPr lang="en-US" dirty="0"/>
              <a:t>individual paths and solutions</a:t>
            </a:r>
            <a:r>
              <a:rPr lang="en-US" dirty="0" smtClean="0"/>
              <a:t>.</a:t>
            </a:r>
          </a:p>
          <a:p>
            <a:r>
              <a:rPr lang="en-US" dirty="0" smtClean="0"/>
              <a:t>In </a:t>
            </a:r>
            <a:r>
              <a:rPr lang="en-US" dirty="0"/>
              <a:t>addition, education is challenged by many changes: the curriculum is </a:t>
            </a:r>
            <a:r>
              <a:rPr lang="en-US" dirty="0" smtClean="0"/>
              <a:t>renewed and nowadays students </a:t>
            </a:r>
            <a:r>
              <a:rPr lang="en-US" dirty="0"/>
              <a:t>can start their studies at any time during the </a:t>
            </a:r>
            <a:r>
              <a:rPr lang="en-US" dirty="0" smtClean="0"/>
              <a:t>school </a:t>
            </a:r>
            <a:r>
              <a:rPr lang="en-US" dirty="0"/>
              <a:t>year</a:t>
            </a:r>
            <a:endParaRPr lang="fi-FI" dirty="0"/>
          </a:p>
        </p:txBody>
      </p:sp>
      <p:sp>
        <p:nvSpPr>
          <p:cNvPr id="4" name="Päivämäärän paikkamerkki 3"/>
          <p:cNvSpPr>
            <a:spLocks noGrp="1"/>
          </p:cNvSpPr>
          <p:nvPr>
            <p:ph type="dt" sz="half" idx="10"/>
          </p:nvPr>
        </p:nvSpPr>
        <p:spPr/>
        <p:txBody>
          <a:bodyPr/>
          <a:lstStyle/>
          <a:p>
            <a:fld id="{6B2EADF0-B877-40BD-AD69-98580FECA645}" type="datetime1">
              <a:rPr lang="fi-FI" noProof="0" smtClean="0"/>
              <a:pPr/>
              <a:t>18.4.2018</a:t>
            </a:fld>
            <a:endParaRPr lang="fi-FI" noProof="0"/>
          </a:p>
        </p:txBody>
      </p:sp>
      <p:sp>
        <p:nvSpPr>
          <p:cNvPr id="5" name="Dian numeron paikkamerkki 4"/>
          <p:cNvSpPr>
            <a:spLocks noGrp="1"/>
          </p:cNvSpPr>
          <p:nvPr>
            <p:ph type="sldNum" sz="quarter" idx="11"/>
          </p:nvPr>
        </p:nvSpPr>
        <p:spPr/>
        <p:txBody>
          <a:bodyPr/>
          <a:lstStyle/>
          <a:p>
            <a:fld id="{702DE5C3-AF77-4ED9-B877-63DB1A65508D}" type="slidenum">
              <a:rPr lang="en-GB" smtClean="0"/>
              <a:pPr/>
              <a:t>4</a:t>
            </a:fld>
            <a:endParaRPr lang="en-GB"/>
          </a:p>
        </p:txBody>
      </p:sp>
      <p:sp>
        <p:nvSpPr>
          <p:cNvPr id="6" name="Alatunnisteen paikkamerkki 5"/>
          <p:cNvSpPr>
            <a:spLocks noGrp="1"/>
          </p:cNvSpPr>
          <p:nvPr>
            <p:ph type="ftr" sz="quarter" idx="12"/>
          </p:nvPr>
        </p:nvSpPr>
        <p:spPr/>
        <p:txBody>
          <a:bodyPr/>
          <a:lstStyle/>
          <a:p>
            <a:r>
              <a:rPr lang="fi-FI" noProof="0" smtClean="0"/>
              <a:t>Tarja Sanila &amp; Tiina Mikkola</a:t>
            </a:r>
            <a:endParaRPr lang="fi-FI" noProof="0"/>
          </a:p>
        </p:txBody>
      </p:sp>
    </p:spTree>
    <p:extLst>
      <p:ext uri="{BB962C8B-B14F-4D97-AF65-F5344CB8AC3E}">
        <p14:creationId xmlns:p14="http://schemas.microsoft.com/office/powerpoint/2010/main" xmlns="" val="23078243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r>
              <a:rPr lang="en-US" dirty="0"/>
              <a:t>Teachers feel that they are solely responsible their work, </a:t>
            </a:r>
            <a:r>
              <a:rPr lang="en-US" dirty="0" smtClean="0"/>
              <a:t>including </a:t>
            </a:r>
            <a:r>
              <a:rPr lang="en-US" dirty="0"/>
              <a:t>pedagogical matters. </a:t>
            </a:r>
            <a:endParaRPr lang="en-US" dirty="0" smtClean="0"/>
          </a:p>
          <a:p>
            <a:r>
              <a:rPr lang="en-US" dirty="0" smtClean="0"/>
              <a:t>As learners’ </a:t>
            </a:r>
            <a:r>
              <a:rPr lang="en-US" dirty="0"/>
              <a:t>individual </a:t>
            </a:r>
            <a:r>
              <a:rPr lang="en-US" dirty="0" smtClean="0"/>
              <a:t>progress is going on and the </a:t>
            </a:r>
            <a:r>
              <a:rPr lang="en-US" dirty="0"/>
              <a:t>teacher </a:t>
            </a:r>
            <a:r>
              <a:rPr lang="en-US" dirty="0" smtClean="0"/>
              <a:t>is </a:t>
            </a:r>
            <a:r>
              <a:rPr lang="en-US" dirty="0"/>
              <a:t>in the situation where </a:t>
            </a:r>
            <a:r>
              <a:rPr lang="en-US" dirty="0" smtClean="0"/>
              <a:t>it </a:t>
            </a:r>
            <a:r>
              <a:rPr lang="en-US" dirty="0"/>
              <a:t>is required to teach several different </a:t>
            </a:r>
            <a:r>
              <a:rPr lang="en-US" dirty="0" smtClean="0"/>
              <a:t>subjects at the same time. </a:t>
            </a:r>
            <a:r>
              <a:rPr lang="en-US" i="1" dirty="0" smtClean="0"/>
              <a:t>“The </a:t>
            </a:r>
            <a:r>
              <a:rPr lang="en-US" i="1" dirty="0"/>
              <a:t>only comment I have heard about pedagogic support has been the statement that new pedagogical solutions need to be </a:t>
            </a:r>
            <a:r>
              <a:rPr lang="en-US" i="1" dirty="0" smtClean="0"/>
              <a:t>developed”</a:t>
            </a:r>
          </a:p>
          <a:p>
            <a:r>
              <a:rPr lang="en-US" dirty="0"/>
              <a:t>E</a:t>
            </a:r>
            <a:r>
              <a:rPr lang="en-US" dirty="0" smtClean="0"/>
              <a:t>very </a:t>
            </a:r>
            <a:r>
              <a:rPr lang="en-US" dirty="0"/>
              <a:t>teacher solves the pedagogical </a:t>
            </a:r>
            <a:r>
              <a:rPr lang="en-US" dirty="0" smtClean="0"/>
              <a:t>things mainly </a:t>
            </a:r>
            <a:r>
              <a:rPr lang="en-US" dirty="0"/>
              <a:t>themselves. </a:t>
            </a:r>
            <a:r>
              <a:rPr lang="en-US" dirty="0" smtClean="0"/>
              <a:t>Since all of us are </a:t>
            </a:r>
            <a:r>
              <a:rPr lang="en-US" dirty="0"/>
              <a:t>facing a new kind of situation, it would be great to share the lessons and practices of </a:t>
            </a:r>
            <a:r>
              <a:rPr lang="en-US" dirty="0" smtClean="0"/>
              <a:t>pedagogical matters among the colleagues. </a:t>
            </a:r>
            <a:r>
              <a:rPr lang="en-US" dirty="0"/>
              <a:t>This happens somewhat, but not </a:t>
            </a:r>
            <a:r>
              <a:rPr lang="en-US" dirty="0" smtClean="0"/>
              <a:t>enough.</a:t>
            </a:r>
          </a:p>
          <a:p>
            <a:pPr marL="0" indent="0">
              <a:buNone/>
            </a:pPr>
            <a:endParaRPr lang="fi-FI" dirty="0"/>
          </a:p>
        </p:txBody>
      </p:sp>
      <p:sp>
        <p:nvSpPr>
          <p:cNvPr id="4" name="Päivämäärän paikkamerkki 3"/>
          <p:cNvSpPr>
            <a:spLocks noGrp="1"/>
          </p:cNvSpPr>
          <p:nvPr>
            <p:ph type="dt" sz="half" idx="10"/>
          </p:nvPr>
        </p:nvSpPr>
        <p:spPr/>
        <p:txBody>
          <a:bodyPr/>
          <a:lstStyle/>
          <a:p>
            <a:fld id="{6B2EADF0-B877-40BD-AD69-98580FECA645}" type="datetime1">
              <a:rPr lang="fi-FI" noProof="0" smtClean="0"/>
              <a:pPr/>
              <a:t>18.4.2018</a:t>
            </a:fld>
            <a:endParaRPr lang="fi-FI" noProof="0"/>
          </a:p>
        </p:txBody>
      </p:sp>
      <p:sp>
        <p:nvSpPr>
          <p:cNvPr id="5" name="Dian numeron paikkamerkki 4"/>
          <p:cNvSpPr>
            <a:spLocks noGrp="1"/>
          </p:cNvSpPr>
          <p:nvPr>
            <p:ph type="sldNum" sz="quarter" idx="11"/>
          </p:nvPr>
        </p:nvSpPr>
        <p:spPr/>
        <p:txBody>
          <a:bodyPr/>
          <a:lstStyle/>
          <a:p>
            <a:fld id="{702DE5C3-AF77-4ED9-B877-63DB1A65508D}" type="slidenum">
              <a:rPr lang="en-GB" smtClean="0"/>
              <a:pPr/>
              <a:t>5</a:t>
            </a:fld>
            <a:endParaRPr lang="en-GB"/>
          </a:p>
        </p:txBody>
      </p:sp>
      <p:sp>
        <p:nvSpPr>
          <p:cNvPr id="6" name="Alatunnisteen paikkamerkki 5"/>
          <p:cNvSpPr>
            <a:spLocks noGrp="1"/>
          </p:cNvSpPr>
          <p:nvPr>
            <p:ph type="ftr" sz="quarter" idx="12"/>
          </p:nvPr>
        </p:nvSpPr>
        <p:spPr/>
        <p:txBody>
          <a:bodyPr/>
          <a:lstStyle/>
          <a:p>
            <a:r>
              <a:rPr lang="fi-FI" noProof="0" smtClean="0"/>
              <a:t>Tarja Sanila &amp; Tiina Mikkola</a:t>
            </a:r>
            <a:endParaRPr lang="fi-FI" noProof="0"/>
          </a:p>
        </p:txBody>
      </p:sp>
    </p:spTree>
    <p:extLst>
      <p:ext uri="{BB962C8B-B14F-4D97-AF65-F5344CB8AC3E}">
        <p14:creationId xmlns:p14="http://schemas.microsoft.com/office/powerpoint/2010/main" xmlns="" val="82571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00000" y="540000"/>
            <a:ext cx="8640000" cy="735647"/>
          </a:xfrm>
        </p:spPr>
        <p:txBody>
          <a:bodyPr/>
          <a:lstStyle/>
          <a:p>
            <a:r>
              <a:rPr lang="fi-FI" dirty="0" smtClean="0"/>
              <a:t>3. Planning</a:t>
            </a:r>
            <a:endParaRPr lang="fi-FI" dirty="0"/>
          </a:p>
        </p:txBody>
      </p:sp>
      <p:sp>
        <p:nvSpPr>
          <p:cNvPr id="3" name="Sisällön paikkamerkki 2"/>
          <p:cNvSpPr>
            <a:spLocks noGrp="1"/>
          </p:cNvSpPr>
          <p:nvPr>
            <p:ph idx="1"/>
          </p:nvPr>
        </p:nvSpPr>
        <p:spPr/>
        <p:txBody>
          <a:bodyPr/>
          <a:lstStyle/>
          <a:p>
            <a:r>
              <a:rPr lang="en-US" dirty="0" smtClean="0"/>
              <a:t>Do </a:t>
            </a:r>
            <a:r>
              <a:rPr lang="en-US" dirty="0"/>
              <a:t>we have a clear method for monitoring the student's learning </a:t>
            </a:r>
            <a:r>
              <a:rPr lang="en-US" dirty="0" smtClean="0"/>
              <a:t>effectiveness? </a:t>
            </a:r>
            <a:r>
              <a:rPr lang="en-US" dirty="0"/>
              <a:t>Are the information used to support the </a:t>
            </a:r>
            <a:r>
              <a:rPr lang="en-US" dirty="0" smtClean="0"/>
              <a:t>teaching? </a:t>
            </a:r>
            <a:r>
              <a:rPr lang="en-US" dirty="0"/>
              <a:t>What about teaching evaluation? </a:t>
            </a:r>
            <a:endParaRPr lang="en-US" dirty="0" smtClean="0"/>
          </a:p>
          <a:p>
            <a:r>
              <a:rPr lang="en-US" dirty="0" smtClean="0"/>
              <a:t>Information management system Wilma is the main </a:t>
            </a:r>
            <a:r>
              <a:rPr lang="en-US" dirty="0"/>
              <a:t>tool for </a:t>
            </a:r>
            <a:r>
              <a:rPr lang="en-US" dirty="0" smtClean="0"/>
              <a:t>documenting progress of studies. However</a:t>
            </a:r>
            <a:r>
              <a:rPr lang="en-US" dirty="0"/>
              <a:t>, monitoring the progress of a student's studies is not always up-to-date. The </a:t>
            </a:r>
            <a:r>
              <a:rPr lang="en-US" dirty="0" smtClean="0"/>
              <a:t>tool </a:t>
            </a:r>
            <a:r>
              <a:rPr lang="en-US" dirty="0"/>
              <a:t>used to evaluate learning does not clearly reflect the student's learning </a:t>
            </a:r>
            <a:r>
              <a:rPr lang="en-US" dirty="0" smtClean="0"/>
              <a:t>situation</a:t>
            </a:r>
          </a:p>
          <a:p>
            <a:r>
              <a:rPr lang="en-US" dirty="0" smtClean="0"/>
              <a:t>Effectiveness </a:t>
            </a:r>
            <a:r>
              <a:rPr lang="en-US" dirty="0"/>
              <a:t>is seen by the student's enthusiasm, and learning is seen as a holistic development: not just a </a:t>
            </a:r>
            <a:r>
              <a:rPr lang="en-US" dirty="0" smtClean="0"/>
              <a:t>task</a:t>
            </a:r>
          </a:p>
          <a:p>
            <a:r>
              <a:rPr lang="en-US" dirty="0" smtClean="0"/>
              <a:t>Students</a:t>
            </a:r>
            <a:r>
              <a:rPr lang="en-US" dirty="0"/>
              <a:t>' individual backgrounds and goals help to set the following goals </a:t>
            </a:r>
            <a:r>
              <a:rPr lang="en-US" dirty="0" smtClean="0"/>
              <a:t>of learning</a:t>
            </a:r>
            <a:endParaRPr lang="fi-FI" dirty="0"/>
          </a:p>
        </p:txBody>
      </p:sp>
      <p:sp>
        <p:nvSpPr>
          <p:cNvPr id="4" name="Päivämäärän paikkamerkki 3"/>
          <p:cNvSpPr>
            <a:spLocks noGrp="1"/>
          </p:cNvSpPr>
          <p:nvPr>
            <p:ph type="dt" sz="half" idx="10"/>
          </p:nvPr>
        </p:nvSpPr>
        <p:spPr/>
        <p:txBody>
          <a:bodyPr/>
          <a:lstStyle/>
          <a:p>
            <a:fld id="{6B2EADF0-B877-40BD-AD69-98580FECA645}" type="datetime1">
              <a:rPr lang="fi-FI" noProof="0" smtClean="0"/>
              <a:pPr/>
              <a:t>18.4.2018</a:t>
            </a:fld>
            <a:endParaRPr lang="fi-FI" noProof="0"/>
          </a:p>
        </p:txBody>
      </p:sp>
      <p:sp>
        <p:nvSpPr>
          <p:cNvPr id="5" name="Dian numeron paikkamerkki 4"/>
          <p:cNvSpPr>
            <a:spLocks noGrp="1"/>
          </p:cNvSpPr>
          <p:nvPr>
            <p:ph type="sldNum" sz="quarter" idx="11"/>
          </p:nvPr>
        </p:nvSpPr>
        <p:spPr/>
        <p:txBody>
          <a:bodyPr/>
          <a:lstStyle/>
          <a:p>
            <a:fld id="{702DE5C3-AF77-4ED9-B877-63DB1A65508D}" type="slidenum">
              <a:rPr lang="en-GB" smtClean="0"/>
              <a:pPr/>
              <a:t>6</a:t>
            </a:fld>
            <a:endParaRPr lang="en-GB"/>
          </a:p>
        </p:txBody>
      </p:sp>
      <p:sp>
        <p:nvSpPr>
          <p:cNvPr id="6" name="Alatunnisteen paikkamerkki 5"/>
          <p:cNvSpPr>
            <a:spLocks noGrp="1"/>
          </p:cNvSpPr>
          <p:nvPr>
            <p:ph type="ftr" sz="quarter" idx="12"/>
          </p:nvPr>
        </p:nvSpPr>
        <p:spPr/>
        <p:txBody>
          <a:bodyPr/>
          <a:lstStyle/>
          <a:p>
            <a:r>
              <a:rPr lang="fi-FI" noProof="0" smtClean="0"/>
              <a:t>Tarja Sanila &amp; Tiina Mikkola</a:t>
            </a:r>
            <a:endParaRPr lang="fi-FI" noProof="0"/>
          </a:p>
        </p:txBody>
      </p:sp>
    </p:spTree>
    <p:extLst>
      <p:ext uri="{BB962C8B-B14F-4D97-AF65-F5344CB8AC3E}">
        <p14:creationId xmlns:p14="http://schemas.microsoft.com/office/powerpoint/2010/main" xmlns="" val="26498938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r>
              <a:rPr lang="en-US" dirty="0" smtClean="0"/>
              <a:t>Own curriculum </a:t>
            </a:r>
            <a:r>
              <a:rPr lang="en-US" dirty="0"/>
              <a:t>is known to be familiar and the teachers discuss it with each </a:t>
            </a:r>
            <a:r>
              <a:rPr lang="en-US" dirty="0" smtClean="0"/>
              <a:t>other</a:t>
            </a:r>
          </a:p>
          <a:p>
            <a:r>
              <a:rPr lang="en-US" dirty="0" smtClean="0"/>
              <a:t>In </a:t>
            </a:r>
            <a:r>
              <a:rPr lang="en-US" dirty="0"/>
              <a:t>some </a:t>
            </a:r>
            <a:r>
              <a:rPr lang="en-US" dirty="0" smtClean="0"/>
              <a:t>extent </a:t>
            </a:r>
            <a:r>
              <a:rPr lang="en-US" dirty="0"/>
              <a:t>there is also joint teaching. </a:t>
            </a:r>
            <a:r>
              <a:rPr lang="en-US" dirty="0" smtClean="0"/>
              <a:t>Some teachers have </a:t>
            </a:r>
            <a:r>
              <a:rPr lang="en-US" dirty="0"/>
              <a:t>common materials </a:t>
            </a:r>
            <a:r>
              <a:rPr lang="en-US" dirty="0" smtClean="0"/>
              <a:t>and they also </a:t>
            </a:r>
            <a:r>
              <a:rPr lang="en-US" dirty="0"/>
              <a:t>share information and tasks with each </a:t>
            </a:r>
            <a:r>
              <a:rPr lang="en-US" dirty="0" smtClean="0"/>
              <a:t>other</a:t>
            </a:r>
          </a:p>
          <a:p>
            <a:r>
              <a:rPr lang="en-US" dirty="0" smtClean="0"/>
              <a:t>Some </a:t>
            </a:r>
            <a:r>
              <a:rPr lang="en-US" dirty="0"/>
              <a:t>curricula have just changed, but at least the former curriculum was well-known. Not everyone was familiar with the new </a:t>
            </a:r>
            <a:r>
              <a:rPr lang="en-US" dirty="0" smtClean="0"/>
              <a:t>ones.</a:t>
            </a:r>
          </a:p>
          <a:p>
            <a:r>
              <a:rPr lang="en-US" dirty="0"/>
              <a:t>A</a:t>
            </a:r>
            <a:r>
              <a:rPr lang="en-US" dirty="0" smtClean="0"/>
              <a:t>ll </a:t>
            </a:r>
            <a:r>
              <a:rPr lang="en-US" dirty="0"/>
              <a:t>curricula will be renewed next </a:t>
            </a:r>
            <a:r>
              <a:rPr lang="en-US" dirty="0" smtClean="0"/>
              <a:t>fall. Those students who </a:t>
            </a:r>
            <a:r>
              <a:rPr lang="en-US" dirty="0"/>
              <a:t>started earlier will continue to complete their studies according to the old </a:t>
            </a:r>
            <a:r>
              <a:rPr lang="en-US" dirty="0" smtClean="0"/>
              <a:t>curriculum</a:t>
            </a:r>
          </a:p>
          <a:p>
            <a:r>
              <a:rPr lang="en-US" dirty="0"/>
              <a:t>T</a:t>
            </a:r>
            <a:r>
              <a:rPr lang="en-US" dirty="0" smtClean="0"/>
              <a:t>he </a:t>
            </a:r>
            <a:r>
              <a:rPr lang="en-US" dirty="0"/>
              <a:t>teachers do not know the curricula of other degrees</a:t>
            </a:r>
          </a:p>
          <a:p>
            <a:endParaRPr lang="fi-FI" dirty="0"/>
          </a:p>
        </p:txBody>
      </p:sp>
      <p:sp>
        <p:nvSpPr>
          <p:cNvPr id="4" name="Päivämäärän paikkamerkki 3"/>
          <p:cNvSpPr>
            <a:spLocks noGrp="1"/>
          </p:cNvSpPr>
          <p:nvPr>
            <p:ph type="dt" sz="half" idx="10"/>
          </p:nvPr>
        </p:nvSpPr>
        <p:spPr/>
        <p:txBody>
          <a:bodyPr/>
          <a:lstStyle/>
          <a:p>
            <a:fld id="{6B2EADF0-B877-40BD-AD69-98580FECA645}" type="datetime1">
              <a:rPr lang="fi-FI" noProof="0" smtClean="0"/>
              <a:pPr/>
              <a:t>18.4.2018</a:t>
            </a:fld>
            <a:endParaRPr lang="fi-FI" noProof="0"/>
          </a:p>
        </p:txBody>
      </p:sp>
      <p:sp>
        <p:nvSpPr>
          <p:cNvPr id="5" name="Dian numeron paikkamerkki 4"/>
          <p:cNvSpPr>
            <a:spLocks noGrp="1"/>
          </p:cNvSpPr>
          <p:nvPr>
            <p:ph type="sldNum" sz="quarter" idx="11"/>
          </p:nvPr>
        </p:nvSpPr>
        <p:spPr/>
        <p:txBody>
          <a:bodyPr/>
          <a:lstStyle/>
          <a:p>
            <a:fld id="{702DE5C3-AF77-4ED9-B877-63DB1A65508D}" type="slidenum">
              <a:rPr lang="en-GB" smtClean="0"/>
              <a:pPr/>
              <a:t>7</a:t>
            </a:fld>
            <a:endParaRPr lang="en-GB"/>
          </a:p>
        </p:txBody>
      </p:sp>
      <p:sp>
        <p:nvSpPr>
          <p:cNvPr id="6" name="Alatunnisteen paikkamerkki 5"/>
          <p:cNvSpPr>
            <a:spLocks noGrp="1"/>
          </p:cNvSpPr>
          <p:nvPr>
            <p:ph type="ftr" sz="quarter" idx="12"/>
          </p:nvPr>
        </p:nvSpPr>
        <p:spPr/>
        <p:txBody>
          <a:bodyPr/>
          <a:lstStyle/>
          <a:p>
            <a:r>
              <a:rPr lang="fi-FI" noProof="0" smtClean="0"/>
              <a:t>Tarja Sanila &amp; Tiina Mikkola</a:t>
            </a:r>
            <a:endParaRPr lang="fi-FI" noProof="0"/>
          </a:p>
        </p:txBody>
      </p:sp>
    </p:spTree>
    <p:extLst>
      <p:ext uri="{BB962C8B-B14F-4D97-AF65-F5344CB8AC3E}">
        <p14:creationId xmlns:p14="http://schemas.microsoft.com/office/powerpoint/2010/main" xmlns="" val="1052606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200000" y="540000"/>
            <a:ext cx="8640000" cy="735647"/>
          </a:xfrm>
        </p:spPr>
        <p:txBody>
          <a:bodyPr/>
          <a:lstStyle/>
          <a:p>
            <a:r>
              <a:rPr lang="fi-FI" dirty="0" smtClean="0"/>
              <a:t>4. </a:t>
            </a:r>
            <a:r>
              <a:rPr lang="fi-FI" dirty="0" err="1" smtClean="0"/>
              <a:t>Starting</a:t>
            </a:r>
            <a:r>
              <a:rPr lang="fi-FI" dirty="0" smtClean="0"/>
              <a:t> </a:t>
            </a:r>
            <a:r>
              <a:rPr lang="fi-FI" dirty="0" err="1" smtClean="0"/>
              <a:t>the</a:t>
            </a:r>
            <a:r>
              <a:rPr lang="fi-FI" dirty="0" smtClean="0"/>
              <a:t> </a:t>
            </a:r>
            <a:r>
              <a:rPr lang="fi-FI" dirty="0" err="1" smtClean="0"/>
              <a:t>lesson</a:t>
            </a:r>
            <a:endParaRPr lang="fi-FI" dirty="0"/>
          </a:p>
        </p:txBody>
      </p:sp>
      <p:sp>
        <p:nvSpPr>
          <p:cNvPr id="3" name="Sisällön paikkamerkki 2"/>
          <p:cNvSpPr>
            <a:spLocks noGrp="1"/>
          </p:cNvSpPr>
          <p:nvPr>
            <p:ph idx="1"/>
          </p:nvPr>
        </p:nvSpPr>
        <p:spPr/>
        <p:txBody>
          <a:bodyPr/>
          <a:lstStyle/>
          <a:p>
            <a:r>
              <a:rPr lang="en-US" dirty="0"/>
              <a:t>How </a:t>
            </a:r>
            <a:r>
              <a:rPr lang="en-US" dirty="0" smtClean="0"/>
              <a:t>would </a:t>
            </a:r>
            <a:r>
              <a:rPr lang="en-US" dirty="0"/>
              <a:t>your </a:t>
            </a:r>
            <a:r>
              <a:rPr lang="en-US" dirty="0" smtClean="0"/>
              <a:t>students </a:t>
            </a:r>
            <a:r>
              <a:rPr lang="en-US" dirty="0"/>
              <a:t>describe your own group or school </a:t>
            </a:r>
            <a:r>
              <a:rPr lang="en-US" dirty="0" smtClean="0"/>
              <a:t>atmosphere? Appreciative, Empathic, Reliable, Caring. </a:t>
            </a:r>
          </a:p>
          <a:p>
            <a:r>
              <a:rPr lang="en-US" dirty="0" smtClean="0"/>
              <a:t>Do </a:t>
            </a:r>
            <a:r>
              <a:rPr lang="en-US" dirty="0"/>
              <a:t>you believe your students feel safe and dare to express themselves unless they understand something? </a:t>
            </a:r>
            <a:r>
              <a:rPr lang="en-US" dirty="0" smtClean="0"/>
              <a:t>Usually </a:t>
            </a:r>
            <a:r>
              <a:rPr lang="en-US" dirty="0"/>
              <a:t>they dare, if not directly to the teacher, at </a:t>
            </a:r>
            <a:r>
              <a:rPr lang="en-US" dirty="0" smtClean="0"/>
              <a:t>least </a:t>
            </a:r>
            <a:r>
              <a:rPr lang="en-US" dirty="0"/>
              <a:t>through a </a:t>
            </a:r>
            <a:r>
              <a:rPr lang="en-US" dirty="0" smtClean="0"/>
              <a:t>supervisor</a:t>
            </a:r>
          </a:p>
          <a:p>
            <a:r>
              <a:rPr lang="en-US" dirty="0" smtClean="0"/>
              <a:t>When </a:t>
            </a:r>
            <a:r>
              <a:rPr lang="en-US" dirty="0"/>
              <a:t>the distance between a student and a teacher is immediate, it is safe to say that I do not understand or I can not get it right "how to do </a:t>
            </a:r>
            <a:r>
              <a:rPr lang="en-US" dirty="0" smtClean="0"/>
              <a:t>this“</a:t>
            </a:r>
          </a:p>
          <a:p>
            <a:r>
              <a:rPr lang="en-US" dirty="0" smtClean="0"/>
              <a:t>Even </a:t>
            </a:r>
            <a:r>
              <a:rPr lang="en-US" dirty="0"/>
              <a:t>with new students, teachers have noticed the courage to ask for help and to discuss challenging </a:t>
            </a:r>
            <a:r>
              <a:rPr lang="en-US" dirty="0" smtClean="0"/>
              <a:t>situations</a:t>
            </a:r>
          </a:p>
          <a:p>
            <a:r>
              <a:rPr lang="en-US" dirty="0" smtClean="0"/>
              <a:t>Small groups contribute </a:t>
            </a:r>
            <a:r>
              <a:rPr lang="en-US" dirty="0"/>
              <a:t>to communication. </a:t>
            </a:r>
            <a:r>
              <a:rPr lang="en-US" dirty="0" smtClean="0"/>
              <a:t>Students </a:t>
            </a:r>
            <a:r>
              <a:rPr lang="en-US" dirty="0"/>
              <a:t>are more courageous in smaller </a:t>
            </a:r>
            <a:r>
              <a:rPr lang="en-US" dirty="0" smtClean="0"/>
              <a:t>groups and in informal situations</a:t>
            </a:r>
            <a:endParaRPr lang="fi-FI" dirty="0"/>
          </a:p>
        </p:txBody>
      </p:sp>
      <p:sp>
        <p:nvSpPr>
          <p:cNvPr id="4" name="Päivämäärän paikkamerkki 3"/>
          <p:cNvSpPr>
            <a:spLocks noGrp="1"/>
          </p:cNvSpPr>
          <p:nvPr>
            <p:ph type="dt" sz="half" idx="10"/>
          </p:nvPr>
        </p:nvSpPr>
        <p:spPr/>
        <p:txBody>
          <a:bodyPr/>
          <a:lstStyle/>
          <a:p>
            <a:fld id="{6B2EADF0-B877-40BD-AD69-98580FECA645}" type="datetime1">
              <a:rPr lang="fi-FI" noProof="0" smtClean="0"/>
              <a:pPr/>
              <a:t>18.4.2018</a:t>
            </a:fld>
            <a:endParaRPr lang="fi-FI" noProof="0"/>
          </a:p>
        </p:txBody>
      </p:sp>
      <p:sp>
        <p:nvSpPr>
          <p:cNvPr id="5" name="Dian numeron paikkamerkki 4"/>
          <p:cNvSpPr>
            <a:spLocks noGrp="1"/>
          </p:cNvSpPr>
          <p:nvPr>
            <p:ph type="sldNum" sz="quarter" idx="11"/>
          </p:nvPr>
        </p:nvSpPr>
        <p:spPr/>
        <p:txBody>
          <a:bodyPr/>
          <a:lstStyle/>
          <a:p>
            <a:fld id="{702DE5C3-AF77-4ED9-B877-63DB1A65508D}" type="slidenum">
              <a:rPr lang="en-GB" smtClean="0"/>
              <a:pPr/>
              <a:t>8</a:t>
            </a:fld>
            <a:endParaRPr lang="en-GB"/>
          </a:p>
        </p:txBody>
      </p:sp>
      <p:sp>
        <p:nvSpPr>
          <p:cNvPr id="6" name="Alatunnisteen paikkamerkki 5"/>
          <p:cNvSpPr>
            <a:spLocks noGrp="1"/>
          </p:cNvSpPr>
          <p:nvPr>
            <p:ph type="ftr" sz="quarter" idx="12"/>
          </p:nvPr>
        </p:nvSpPr>
        <p:spPr/>
        <p:txBody>
          <a:bodyPr/>
          <a:lstStyle/>
          <a:p>
            <a:r>
              <a:rPr lang="fi-FI" noProof="0" smtClean="0"/>
              <a:t>Tarja Sanila &amp; Tiina Mikkola</a:t>
            </a:r>
            <a:endParaRPr lang="fi-FI" noProof="0"/>
          </a:p>
        </p:txBody>
      </p:sp>
    </p:spTree>
    <p:extLst>
      <p:ext uri="{BB962C8B-B14F-4D97-AF65-F5344CB8AC3E}">
        <p14:creationId xmlns:p14="http://schemas.microsoft.com/office/powerpoint/2010/main" xmlns="" val="458733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p:txBody>
          <a:bodyPr/>
          <a:lstStyle/>
          <a:p>
            <a:r>
              <a:rPr lang="en-US" dirty="0"/>
              <a:t>Teachers feel that students who are motivated to study recognize the importance of lessons. Regular evaluation discussions are in use and this helps clarify the goal (what is going on, what has already been learned, what needs to be done at </a:t>
            </a:r>
            <a:r>
              <a:rPr lang="en-US" dirty="0" smtClean="0"/>
              <a:t>least that </a:t>
            </a:r>
            <a:r>
              <a:rPr lang="en-US" dirty="0"/>
              <a:t>goals have been </a:t>
            </a:r>
            <a:r>
              <a:rPr lang="en-US" dirty="0" smtClean="0"/>
              <a:t>achieved)</a:t>
            </a:r>
          </a:p>
          <a:p>
            <a:r>
              <a:rPr lang="en-US" dirty="0" smtClean="0"/>
              <a:t>Students </a:t>
            </a:r>
            <a:r>
              <a:rPr lang="en-US" dirty="0"/>
              <a:t>hope for encouraging feedback and are also able to demand it. Part of the students do not attach themselves to the studies, and this is </a:t>
            </a:r>
            <a:r>
              <a:rPr lang="en-US" dirty="0" smtClean="0"/>
              <a:t>challenging</a:t>
            </a:r>
          </a:p>
          <a:p>
            <a:r>
              <a:rPr lang="en-US" dirty="0" smtClean="0"/>
              <a:t>Students </a:t>
            </a:r>
            <a:r>
              <a:rPr lang="en-US" dirty="0"/>
              <a:t>can </a:t>
            </a:r>
            <a:r>
              <a:rPr lang="en-US" dirty="0" smtClean="0"/>
              <a:t>be difficult </a:t>
            </a:r>
            <a:r>
              <a:rPr lang="en-US" dirty="0"/>
              <a:t>to </a:t>
            </a:r>
            <a:r>
              <a:rPr lang="en-US" dirty="0" smtClean="0"/>
              <a:t>perceive their progress </a:t>
            </a:r>
          </a:p>
          <a:p>
            <a:r>
              <a:rPr lang="en-US" dirty="0" smtClean="0"/>
              <a:t>Many students </a:t>
            </a:r>
            <a:r>
              <a:rPr lang="en-US" dirty="0"/>
              <a:t>do not track their progress on </a:t>
            </a:r>
            <a:r>
              <a:rPr lang="en-US" dirty="0" smtClean="0"/>
              <a:t>Wilma </a:t>
            </a:r>
            <a:r>
              <a:rPr lang="en-US" dirty="0"/>
              <a:t>and it is not easy to </a:t>
            </a:r>
            <a:r>
              <a:rPr lang="en-US" dirty="0" smtClean="0"/>
              <a:t>visualize or explain it. </a:t>
            </a:r>
            <a:r>
              <a:rPr lang="en-US" dirty="0"/>
              <a:t>New </a:t>
            </a:r>
            <a:r>
              <a:rPr lang="en-US" dirty="0" smtClean="0"/>
              <a:t>tools</a:t>
            </a:r>
            <a:r>
              <a:rPr lang="en-US" dirty="0"/>
              <a:t> </a:t>
            </a:r>
            <a:r>
              <a:rPr lang="en-US" dirty="0" smtClean="0"/>
              <a:t>and </a:t>
            </a:r>
            <a:r>
              <a:rPr lang="en-US" dirty="0"/>
              <a:t>methods would be needed to make the student better outline their progress.</a:t>
            </a:r>
            <a:endParaRPr lang="fi-FI" dirty="0"/>
          </a:p>
        </p:txBody>
      </p:sp>
      <p:sp>
        <p:nvSpPr>
          <p:cNvPr id="4" name="Päivämäärän paikkamerkki 3"/>
          <p:cNvSpPr>
            <a:spLocks noGrp="1"/>
          </p:cNvSpPr>
          <p:nvPr>
            <p:ph type="dt" sz="half" idx="10"/>
          </p:nvPr>
        </p:nvSpPr>
        <p:spPr/>
        <p:txBody>
          <a:bodyPr/>
          <a:lstStyle/>
          <a:p>
            <a:fld id="{6B2EADF0-B877-40BD-AD69-98580FECA645}" type="datetime1">
              <a:rPr lang="fi-FI" noProof="0" smtClean="0"/>
              <a:pPr/>
              <a:t>18.4.2018</a:t>
            </a:fld>
            <a:endParaRPr lang="fi-FI" noProof="0" dirty="0"/>
          </a:p>
        </p:txBody>
      </p:sp>
      <p:sp>
        <p:nvSpPr>
          <p:cNvPr id="5" name="Dian numeron paikkamerkki 4"/>
          <p:cNvSpPr>
            <a:spLocks noGrp="1"/>
          </p:cNvSpPr>
          <p:nvPr>
            <p:ph type="sldNum" sz="quarter" idx="11"/>
          </p:nvPr>
        </p:nvSpPr>
        <p:spPr/>
        <p:txBody>
          <a:bodyPr/>
          <a:lstStyle/>
          <a:p>
            <a:fld id="{702DE5C3-AF77-4ED9-B877-63DB1A65508D}" type="slidenum">
              <a:rPr lang="en-GB" smtClean="0"/>
              <a:pPr/>
              <a:t>9</a:t>
            </a:fld>
            <a:endParaRPr lang="en-GB"/>
          </a:p>
        </p:txBody>
      </p:sp>
      <p:sp>
        <p:nvSpPr>
          <p:cNvPr id="6" name="Alatunnisteen paikkamerkki 5"/>
          <p:cNvSpPr>
            <a:spLocks noGrp="1"/>
          </p:cNvSpPr>
          <p:nvPr>
            <p:ph type="ftr" sz="quarter" idx="12"/>
          </p:nvPr>
        </p:nvSpPr>
        <p:spPr/>
        <p:txBody>
          <a:bodyPr/>
          <a:lstStyle/>
          <a:p>
            <a:r>
              <a:rPr lang="fi-FI" noProof="0" dirty="0" smtClean="0"/>
              <a:t>Tarja Sanila &amp; Tiina Mikkola</a:t>
            </a:r>
            <a:endParaRPr lang="fi-FI" noProof="0" dirty="0"/>
          </a:p>
        </p:txBody>
      </p:sp>
    </p:spTree>
    <p:extLst>
      <p:ext uri="{BB962C8B-B14F-4D97-AF65-F5344CB8AC3E}">
        <p14:creationId xmlns:p14="http://schemas.microsoft.com/office/powerpoint/2010/main" xmlns="" val="986069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Luovi EN">
  <a:themeElements>
    <a:clrScheme name="Luovi_värit">
      <a:dk1>
        <a:sysClr val="windowText" lastClr="000000"/>
      </a:dk1>
      <a:lt1>
        <a:srgbClr val="FFFFFF"/>
      </a:lt1>
      <a:dk2>
        <a:srgbClr val="7F7F7F"/>
      </a:dk2>
      <a:lt2>
        <a:srgbClr val="FFFFFF"/>
      </a:lt2>
      <a:accent1>
        <a:srgbClr val="CA1836"/>
      </a:accent1>
      <a:accent2>
        <a:srgbClr val="CAAE84"/>
      </a:accent2>
      <a:accent3>
        <a:srgbClr val="383838"/>
      </a:accent3>
      <a:accent4>
        <a:srgbClr val="DDDBD5"/>
      </a:accent4>
      <a:accent5>
        <a:srgbClr val="757575"/>
      </a:accent5>
      <a:accent6>
        <a:srgbClr val="76A1AA"/>
      </a:accent6>
      <a:hlink>
        <a:srgbClr val="0033CC"/>
      </a:hlink>
      <a:folHlink>
        <a:srgbClr val="C2788F"/>
      </a:folHlink>
    </a:clrScheme>
    <a:fontScheme name="Luovi_fonti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Esitys1" id="{FD7A3414-8F03-485F-AA37-77EFADB5F318}" vid="{900B68F1-B63C-499C-B335-FAAD290519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siakirjan_x0020_pvm xmlns="0d601021-61bf-4052-a150-0c77d9d3e294">2018-04-05T21:00:00+00:00</Asiakirjan_x0020_pvm>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Luovi Esitys (englanti)" ma:contentTypeID="0x010100938AC722AC56D74D97C67245E13AED8200F1246CFB0674A44382C5BDBE3E8A38ED" ma:contentTypeVersion="7" ma:contentTypeDescription="Luo vaakamallinen PowerPoint-esitys englanniksi" ma:contentTypeScope="" ma:versionID="34dec0d4560a9ac31f360edda81c0782">
  <xsd:schema xmlns:xsd="http://www.w3.org/2001/XMLSchema" xmlns:xs="http://www.w3.org/2001/XMLSchema" xmlns:p="http://schemas.microsoft.com/office/2006/metadata/properties" xmlns:ns2="0d601021-61bf-4052-a150-0c77d9d3e294" targetNamespace="http://schemas.microsoft.com/office/2006/metadata/properties" ma:root="true" ma:fieldsID="627c01dbd1de7395b03cc4acf9b04ea0" ns2:_="">
    <xsd:import namespace="0d601021-61bf-4052-a150-0c77d9d3e294"/>
    <xsd:element name="properties">
      <xsd:complexType>
        <xsd:sequence>
          <xsd:element name="documentManagement">
            <xsd:complexType>
              <xsd:all>
                <xsd:element ref="ns2:Asiakirjan_x0020_pvm"/>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601021-61bf-4052-a150-0c77d9d3e294" elementFormDefault="qualified">
    <xsd:import namespace="http://schemas.microsoft.com/office/2006/documentManagement/types"/>
    <xsd:import namespace="http://schemas.microsoft.com/office/infopath/2007/PartnerControls"/>
    <xsd:element name="Asiakirjan_x0020_pvm" ma:index="8" ma:displayName="Asiakirjan pvm" ma:default="[today]" ma:format="DateOnly" ma:internalName="Asiakirjan_x0020_pvm">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266500-40BE-4697-B8CB-4D0162CA5BFE}">
  <ds:schemaRefs>
    <ds:schemaRef ds:uri="http://schemas.openxmlformats.org/package/2006/metadata/core-properties"/>
    <ds:schemaRef ds:uri="http://schemas.microsoft.com/office/2006/documentManagement/types"/>
    <ds:schemaRef ds:uri="http://schemas.microsoft.com/office/infopath/2007/PartnerControls"/>
    <ds:schemaRef ds:uri="0d601021-61bf-4052-a150-0c77d9d3e294"/>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A70468FB-F154-4A3A-BB85-9DE054CFDD21}">
  <ds:schemaRefs>
    <ds:schemaRef ds:uri="http://schemas.microsoft.com/sharepoint/v3/contenttype/forms"/>
  </ds:schemaRefs>
</ds:datastoreItem>
</file>

<file path=customXml/itemProps3.xml><?xml version="1.0" encoding="utf-8"?>
<ds:datastoreItem xmlns:ds="http://schemas.openxmlformats.org/officeDocument/2006/customXml" ds:itemID="{3F5B9C08-0199-4A9E-A96E-8F8D1223B80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601021-61bf-4052-a150-0c77d9d3e2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Luovi pp-malli EN</Template>
  <TotalTime>154</TotalTime>
  <Words>1544</Words>
  <Application>Microsoft Office PowerPoint</Application>
  <PresentationFormat>Niestandardowy</PresentationFormat>
  <Paragraphs>120</Paragraphs>
  <Slides>15</Slides>
  <Notes>1</Notes>
  <HiddenSlides>0</HiddenSlides>
  <MMClips>0</MMClips>
  <ScaleCrop>false</ScaleCrop>
  <HeadingPairs>
    <vt:vector size="4" baseType="variant">
      <vt:variant>
        <vt:lpstr>Motyw</vt:lpstr>
      </vt:variant>
      <vt:variant>
        <vt:i4>1</vt:i4>
      </vt:variant>
      <vt:variant>
        <vt:lpstr>Tytuły slajdów</vt:lpstr>
      </vt:variant>
      <vt:variant>
        <vt:i4>15</vt:i4>
      </vt:variant>
    </vt:vector>
  </HeadingPairs>
  <TitlesOfParts>
    <vt:vector size="16" baseType="lpstr">
      <vt:lpstr>Luovi EN</vt:lpstr>
      <vt:lpstr>Conclusions based on Hattie’s checklist in Vocational college Luovi</vt:lpstr>
      <vt:lpstr>Some basic information</vt:lpstr>
      <vt:lpstr>1. Inspired and passionate teaching </vt:lpstr>
      <vt:lpstr>2. Development plan?</vt:lpstr>
      <vt:lpstr>Slajd 5</vt:lpstr>
      <vt:lpstr>3. Planning</vt:lpstr>
      <vt:lpstr>Slajd 7</vt:lpstr>
      <vt:lpstr>4. Starting the lesson</vt:lpstr>
      <vt:lpstr>Slajd 9</vt:lpstr>
      <vt:lpstr>5. During the lesson</vt:lpstr>
      <vt:lpstr>6. Feedback</vt:lpstr>
      <vt:lpstr>Slajd 12</vt:lpstr>
      <vt:lpstr>7. End of the lesson</vt:lpstr>
      <vt:lpstr>Slajd 14</vt:lpstr>
      <vt:lpstr>8. Summary</vt:lpstr>
    </vt:vector>
  </TitlesOfParts>
  <Company>Ammattiopisto Luovi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Conclusions based on Hattie’s checklist in Vocational college Luovi</dc:title>
  <dc:creator>Tarja Sanila</dc:creator>
  <cp:lastModifiedBy>Jacek</cp:lastModifiedBy>
  <cp:revision>29</cp:revision>
  <dcterms:created xsi:type="dcterms:W3CDTF">2018-04-06T08:22:00Z</dcterms:created>
  <dcterms:modified xsi:type="dcterms:W3CDTF">2018-04-18T12:48:03Z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0x010100938AC722AC56D74D97C67245E13AED8200F1246CFB0674A44382C5BDBE3E8A38ED</vt:lpwstr>
  </property>
</Properties>
</file>