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3"/>
  </p:notesMasterIdLst>
  <p:sldIdLst>
    <p:sldId id="654" r:id="rId2"/>
    <p:sldId id="808" r:id="rId3"/>
    <p:sldId id="809" r:id="rId4"/>
    <p:sldId id="827" r:id="rId5"/>
    <p:sldId id="826" r:id="rId6"/>
    <p:sldId id="841" r:id="rId7"/>
    <p:sldId id="842" r:id="rId8"/>
    <p:sldId id="843" r:id="rId9"/>
    <p:sldId id="846" r:id="rId10"/>
    <p:sldId id="844" r:id="rId11"/>
    <p:sldId id="845" r:id="rId12"/>
    <p:sldId id="838" r:id="rId13"/>
    <p:sldId id="847" r:id="rId14"/>
    <p:sldId id="840" r:id="rId15"/>
    <p:sldId id="810" r:id="rId16"/>
    <p:sldId id="837" r:id="rId17"/>
    <p:sldId id="811" r:id="rId18"/>
    <p:sldId id="812" r:id="rId19"/>
    <p:sldId id="813" r:id="rId20"/>
    <p:sldId id="814" r:id="rId21"/>
    <p:sldId id="815" r:id="rId22"/>
    <p:sldId id="816" r:id="rId23"/>
    <p:sldId id="817" r:id="rId24"/>
    <p:sldId id="825" r:id="rId25"/>
    <p:sldId id="818" r:id="rId26"/>
    <p:sldId id="819" r:id="rId27"/>
    <p:sldId id="820" r:id="rId28"/>
    <p:sldId id="821" r:id="rId29"/>
    <p:sldId id="834" r:id="rId30"/>
    <p:sldId id="835" r:id="rId31"/>
    <p:sldId id="836" r:id="rId32"/>
    <p:sldId id="822" r:id="rId33"/>
    <p:sldId id="828" r:id="rId34"/>
    <p:sldId id="829" r:id="rId35"/>
    <p:sldId id="830" r:id="rId36"/>
    <p:sldId id="831" r:id="rId37"/>
    <p:sldId id="832" r:id="rId38"/>
    <p:sldId id="833" r:id="rId39"/>
    <p:sldId id="823" r:id="rId40"/>
    <p:sldId id="849" r:id="rId41"/>
    <p:sldId id="848" r:id="rId4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09"/>
    <p:restoredTop sz="78832" autoAdjust="0"/>
  </p:normalViewPr>
  <p:slideViewPr>
    <p:cSldViewPr>
      <p:cViewPr>
        <p:scale>
          <a:sx n="110" d="100"/>
          <a:sy n="110" d="100"/>
        </p:scale>
        <p:origin x="144" y="96"/>
      </p:cViewPr>
      <p:guideLst>
        <p:guide orient="horz" pos="2160"/>
        <p:guide pos="2880"/>
      </p:guideLst>
    </p:cSldViewPr>
  </p:slideViewPr>
  <p:outlineViewPr>
    <p:cViewPr>
      <p:scale>
        <a:sx n="33" d="100"/>
        <a:sy n="33" d="100"/>
      </p:scale>
      <p:origin x="0" y="-43160"/>
    </p:cViewPr>
  </p:outlineViewPr>
  <p:notesTextViewPr>
    <p:cViewPr>
      <p:scale>
        <a:sx n="100" d="100"/>
        <a:sy n="100" d="100"/>
      </p:scale>
      <p:origin x="0" y="0"/>
    </p:cViewPr>
  </p:notesTextViewPr>
  <p:sorterViewPr>
    <p:cViewPr>
      <p:scale>
        <a:sx n="200" d="100"/>
        <a:sy n="200" d="100"/>
      </p:scale>
      <p:origin x="0" y="5249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Highly Effective Strategies</a:t>
            </a:r>
          </a:p>
        </c:rich>
      </c:tx>
      <c:overlay val="0"/>
    </c:title>
    <c:autoTitleDeleted val="0"/>
    <c:plotArea>
      <c:layout/>
      <c:barChart>
        <c:barDir val="bar"/>
        <c:grouping val="clustered"/>
        <c:varyColors val="0"/>
        <c:ser>
          <c:idx val="0"/>
          <c:order val="0"/>
          <c:tx>
            <c:strRef>
              <c:f>Sheet1!$B$1</c:f>
              <c:strCache>
                <c:ptCount val="1"/>
                <c:pt idx="0">
                  <c:v>Effect Size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Concentration/Persistence/Engagement</c:v>
                </c:pt>
                <c:pt idx="1">
                  <c:v>Challenging Goals</c:v>
                </c:pt>
                <c:pt idx="2">
                  <c:v>Learning Intentions</c:v>
                </c:pt>
                <c:pt idx="3">
                  <c:v>Concept Mapping</c:v>
                </c:pt>
                <c:pt idx="4">
                  <c:v>Worked Examples</c:v>
                </c:pt>
                <c:pt idx="5">
                  <c:v>Direct Instruction</c:v>
                </c:pt>
                <c:pt idx="6">
                  <c:v>Deliberate Practice</c:v>
                </c:pt>
                <c:pt idx="7">
                  <c:v>Self-Verbalization/Self Questioning</c:v>
                </c:pt>
                <c:pt idx="8">
                  <c:v>Spaced vs. Mass Practice</c:v>
                </c:pt>
                <c:pt idx="9">
                  <c:v>Deep on Top of Surface Learning</c:v>
                </c:pt>
                <c:pt idx="10">
                  <c:v>Teacher-Student Relationship</c:v>
                </c:pt>
                <c:pt idx="11">
                  <c:v>Feedback</c:v>
                </c:pt>
                <c:pt idx="12">
                  <c:v>Emphasizing Success Criteria</c:v>
                </c:pt>
                <c:pt idx="13">
                  <c:v>Classroom Discussion</c:v>
                </c:pt>
                <c:pt idx="14">
                  <c:v>Micro Teaching</c:v>
                </c:pt>
                <c:pt idx="15">
                  <c:v>Response to Intervention</c:v>
                </c:pt>
                <c:pt idx="16">
                  <c:v>Student Self Assessment</c:v>
                </c:pt>
                <c:pt idx="17">
                  <c:v>Collective Teacher Efficacy</c:v>
                </c:pt>
                <c:pt idx="18">
                  <c:v>Teacher Estimates of Achievement</c:v>
                </c:pt>
              </c:strCache>
            </c:strRef>
          </c:cat>
          <c:val>
            <c:numRef>
              <c:f>Sheet1!$B$2:$B$20</c:f>
              <c:numCache>
                <c:formatCode>General</c:formatCode>
                <c:ptCount val="19"/>
                <c:pt idx="0">
                  <c:v>0.48</c:v>
                </c:pt>
                <c:pt idx="1">
                  <c:v>0.56</c:v>
                </c:pt>
                <c:pt idx="2">
                  <c:v>0.56</c:v>
                </c:pt>
                <c:pt idx="3">
                  <c:v>0.57</c:v>
                </c:pt>
                <c:pt idx="4">
                  <c:v>0.57</c:v>
                </c:pt>
                <c:pt idx="5">
                  <c:v>0.59</c:v>
                </c:pt>
                <c:pt idx="6">
                  <c:v>0.62</c:v>
                </c:pt>
                <c:pt idx="7">
                  <c:v>0.64</c:v>
                </c:pt>
                <c:pt idx="8">
                  <c:v>0.71</c:v>
                </c:pt>
                <c:pt idx="9">
                  <c:v>0.71</c:v>
                </c:pt>
                <c:pt idx="10">
                  <c:v>0.72</c:v>
                </c:pt>
                <c:pt idx="11">
                  <c:v>0.75</c:v>
                </c:pt>
                <c:pt idx="12">
                  <c:v>0.77</c:v>
                </c:pt>
                <c:pt idx="13">
                  <c:v>0.82</c:v>
                </c:pt>
                <c:pt idx="14">
                  <c:v>0.88</c:v>
                </c:pt>
                <c:pt idx="15">
                  <c:v>1.07</c:v>
                </c:pt>
                <c:pt idx="16">
                  <c:v>1.44</c:v>
                </c:pt>
                <c:pt idx="17">
                  <c:v>1.57</c:v>
                </c:pt>
                <c:pt idx="18">
                  <c:v>1.62</c:v>
                </c:pt>
              </c:numCache>
            </c:numRef>
          </c:val>
          <c:extLst xmlns:c16r2="http://schemas.microsoft.com/office/drawing/2015/06/chart">
            <c:ext xmlns:c16="http://schemas.microsoft.com/office/drawing/2014/chart" uri="{C3380CC4-5D6E-409C-BE32-E72D297353CC}">
              <c16:uniqueId val="{00000000-C13F-DF4D-AEC6-5BFBB227A29B}"/>
            </c:ext>
          </c:extLst>
        </c:ser>
        <c:dLbls>
          <c:showLegendKey val="0"/>
          <c:showVal val="0"/>
          <c:showCatName val="0"/>
          <c:showSerName val="0"/>
          <c:showPercent val="0"/>
          <c:showBubbleSize val="0"/>
        </c:dLbls>
        <c:gapWidth val="150"/>
        <c:axId val="-1030470192"/>
        <c:axId val="-562389760"/>
      </c:barChart>
      <c:catAx>
        <c:axId val="-1030470192"/>
        <c:scaling>
          <c:orientation val="minMax"/>
        </c:scaling>
        <c:delete val="0"/>
        <c:axPos val="l"/>
        <c:numFmt formatCode="General" sourceLinked="0"/>
        <c:majorTickMark val="out"/>
        <c:minorTickMark val="none"/>
        <c:tickLblPos val="nextTo"/>
        <c:crossAx val="-562389760"/>
        <c:crosses val="autoZero"/>
        <c:auto val="1"/>
        <c:lblAlgn val="ctr"/>
        <c:lblOffset val="100"/>
        <c:noMultiLvlLbl val="0"/>
      </c:catAx>
      <c:valAx>
        <c:axId val="-562389760"/>
        <c:scaling>
          <c:orientation val="minMax"/>
        </c:scaling>
        <c:delete val="0"/>
        <c:axPos val="b"/>
        <c:majorGridlines/>
        <c:title>
          <c:tx>
            <c:rich>
              <a:bodyPr/>
              <a:lstStyle/>
              <a:p>
                <a:pPr>
                  <a:defRPr/>
                </a:pPr>
                <a:r>
                  <a:rPr lang="en-US"/>
                  <a:t>Effect Size</a:t>
                </a:r>
              </a:p>
            </c:rich>
          </c:tx>
          <c:overlay val="0"/>
        </c:title>
        <c:numFmt formatCode="General" sourceLinked="1"/>
        <c:majorTickMark val="out"/>
        <c:minorTickMark val="none"/>
        <c:tickLblPos val="nextTo"/>
        <c:crossAx val="-1030470192"/>
        <c:crosses val="autoZero"/>
        <c:crossBetween val="between"/>
      </c:valAx>
    </c:plotArea>
    <c:plotVisOnly val="1"/>
    <c:dispBlanksAs val="gap"/>
    <c:showDLblsOverMax val="0"/>
  </c:chart>
  <c:spPr>
    <a:gradFill rotWithShape="1">
      <a:gsLst>
        <a:gs pos="0">
          <a:srgbClr val="002060">
            <a:shade val="51000"/>
            <a:satMod val="130000"/>
          </a:srgbClr>
        </a:gs>
        <a:gs pos="80000">
          <a:srgbClr val="002060">
            <a:shade val="93000"/>
            <a:satMod val="130000"/>
          </a:srgbClr>
        </a:gs>
        <a:gs pos="100000">
          <a:srgbClr val="002060">
            <a:shade val="94000"/>
            <a:satMod val="135000"/>
          </a:srgbClr>
        </a:gs>
      </a:gsLst>
      <a:lin ang="16200000" scaled="0"/>
    </a:gradFill>
    <a:ln w="9525" cap="flat" cmpd="sng" algn="ctr">
      <a:solidFill>
        <a:srgbClr val="002060">
          <a:shade val="95000"/>
          <a:satMod val="105000"/>
        </a:srgbClr>
      </a:solidFill>
      <a:prstDash val="solid"/>
    </a:ln>
    <a:effectLst>
      <a:outerShdw blurRad="40000" dist="23000" dir="5400000" rotWithShape="0">
        <a:srgbClr val="000000">
          <a:alpha val="35000"/>
        </a:srgbClr>
      </a:outerShdw>
    </a:effectLst>
  </c:spPr>
  <c:txPr>
    <a:bodyPr/>
    <a:lstStyle/>
    <a:p>
      <a:pPr>
        <a:defRPr>
          <a:solidFill>
            <a:srgbClr val="FFFFFF"/>
          </a:solidFill>
          <a:latin typeface="+mn-lt"/>
          <a:ea typeface="+mn-ea"/>
          <a:cs typeface="+mn-cs"/>
        </a:defRPr>
      </a:pPr>
      <a:endParaRPr lang="de-D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BA6C3-81C3-43AA-8033-5C5291BBC7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294C34E8-5271-4E6D-B8BB-68254F8D76E4}">
      <dgm:prSet phldrT="[Text]"/>
      <dgm:spPr/>
      <dgm:t>
        <a:bodyPr/>
        <a:lstStyle/>
        <a:p>
          <a:r>
            <a:rPr lang="en-AU" dirty="0">
              <a:solidFill>
                <a:srgbClr val="FF0000"/>
              </a:solidFill>
            </a:rPr>
            <a:t>Transparent goals</a:t>
          </a:r>
        </a:p>
      </dgm:t>
    </dgm:pt>
    <dgm:pt modelId="{0607573F-275A-490A-ADC2-C3EB7EE9A13A}" type="parTrans" cxnId="{26CAD78B-4384-4F97-B848-C300F941278D}">
      <dgm:prSet/>
      <dgm:spPr/>
      <dgm:t>
        <a:bodyPr/>
        <a:lstStyle/>
        <a:p>
          <a:endParaRPr lang="en-AU"/>
        </a:p>
      </dgm:t>
    </dgm:pt>
    <dgm:pt modelId="{57E14AB7-559D-401C-A452-93ADB0FA2BF5}" type="sibTrans" cxnId="{26CAD78B-4384-4F97-B848-C300F941278D}">
      <dgm:prSet/>
      <dgm:spPr/>
      <dgm:t>
        <a:bodyPr/>
        <a:lstStyle/>
        <a:p>
          <a:endParaRPr lang="en-AU"/>
        </a:p>
      </dgm:t>
    </dgm:pt>
    <dgm:pt modelId="{8E75738E-369A-4F92-8493-0ED7365CB86B}">
      <dgm:prSet phldrT="[Text]"/>
      <dgm:spPr/>
      <dgm:t>
        <a:bodyPr/>
        <a:lstStyle/>
        <a:p>
          <a:r>
            <a:rPr lang="en-NZ" b="1" dirty="0"/>
            <a:t>the more transparent the teacher makes the learning goals, then the more likely the student is to engage in the work needed to meet the goal. </a:t>
          </a:r>
          <a:endParaRPr lang="en-AU" b="1" dirty="0"/>
        </a:p>
      </dgm:t>
    </dgm:pt>
    <dgm:pt modelId="{C862E2A7-4248-46CF-858A-8AB6705358C3}" type="parTrans" cxnId="{620E7955-C162-477A-A1C0-6CF70989EE52}">
      <dgm:prSet/>
      <dgm:spPr/>
      <dgm:t>
        <a:bodyPr/>
        <a:lstStyle/>
        <a:p>
          <a:endParaRPr lang="en-AU"/>
        </a:p>
      </dgm:t>
    </dgm:pt>
    <dgm:pt modelId="{63185D33-0EB1-4982-9D2E-66B68999ABF8}" type="sibTrans" cxnId="{620E7955-C162-477A-A1C0-6CF70989EE52}">
      <dgm:prSet/>
      <dgm:spPr/>
      <dgm:t>
        <a:bodyPr/>
        <a:lstStyle/>
        <a:p>
          <a:endParaRPr lang="en-AU"/>
        </a:p>
      </dgm:t>
    </dgm:pt>
    <dgm:pt modelId="{760E5859-5267-4F04-872D-EBBEE8D9BE70}">
      <dgm:prSet phldrT="[Text]"/>
      <dgm:spPr/>
      <dgm:t>
        <a:bodyPr/>
        <a:lstStyle/>
        <a:p>
          <a:r>
            <a:rPr lang="en-AU" dirty="0">
              <a:solidFill>
                <a:srgbClr val="FF0000"/>
              </a:solidFill>
            </a:rPr>
            <a:t>Success criteria</a:t>
          </a:r>
        </a:p>
      </dgm:t>
    </dgm:pt>
    <dgm:pt modelId="{D8A399F4-701B-4AD7-B0CF-462D5F0780AB}" type="parTrans" cxnId="{4DCB94B0-9E4B-4560-85DB-308A40C4A31B}">
      <dgm:prSet/>
      <dgm:spPr/>
      <dgm:t>
        <a:bodyPr/>
        <a:lstStyle/>
        <a:p>
          <a:endParaRPr lang="en-AU"/>
        </a:p>
      </dgm:t>
    </dgm:pt>
    <dgm:pt modelId="{5C3208E1-2199-451E-8155-0752134EE677}" type="sibTrans" cxnId="{4DCB94B0-9E4B-4560-85DB-308A40C4A31B}">
      <dgm:prSet/>
      <dgm:spPr/>
      <dgm:t>
        <a:bodyPr/>
        <a:lstStyle/>
        <a:p>
          <a:endParaRPr lang="en-AU"/>
        </a:p>
      </dgm:t>
    </dgm:pt>
    <dgm:pt modelId="{3F2FBDE5-4AC2-45DD-B34E-59876A12C468}">
      <dgm:prSet phldrT="[Text]"/>
      <dgm:spPr/>
      <dgm:t>
        <a:bodyPr/>
        <a:lstStyle/>
        <a:p>
          <a:r>
            <a:rPr lang="en-NZ" b="1" dirty="0"/>
            <a:t>the more the student is aware of the criteria of success, then the more the student can see the specific actions that are needed to attain these criteria</a:t>
          </a:r>
          <a:endParaRPr lang="en-AU" b="1" dirty="0"/>
        </a:p>
      </dgm:t>
    </dgm:pt>
    <dgm:pt modelId="{2AA80720-32D1-46AD-9494-80631EBE6274}" type="parTrans" cxnId="{B670C97C-3729-4188-B4ED-FF773934EA1F}">
      <dgm:prSet/>
      <dgm:spPr/>
      <dgm:t>
        <a:bodyPr/>
        <a:lstStyle/>
        <a:p>
          <a:endParaRPr lang="en-AU"/>
        </a:p>
      </dgm:t>
    </dgm:pt>
    <dgm:pt modelId="{563CDFAE-2C63-4B09-A765-51AB6CA4484A}" type="sibTrans" cxnId="{B670C97C-3729-4188-B4ED-FF773934EA1F}">
      <dgm:prSet/>
      <dgm:spPr/>
      <dgm:t>
        <a:bodyPr/>
        <a:lstStyle/>
        <a:p>
          <a:endParaRPr lang="en-AU"/>
        </a:p>
      </dgm:t>
    </dgm:pt>
    <dgm:pt modelId="{DC225AF5-19DA-4D00-8B75-691685CC718A}">
      <dgm:prSet phldrT="[Text]"/>
      <dgm:spPr/>
      <dgm:t>
        <a:bodyPr/>
        <a:lstStyle/>
        <a:p>
          <a:r>
            <a:rPr lang="en-AU" dirty="0">
              <a:solidFill>
                <a:srgbClr val="FF0000"/>
              </a:solidFill>
            </a:rPr>
            <a:t>Rapid formative feedback</a:t>
          </a:r>
        </a:p>
      </dgm:t>
    </dgm:pt>
    <dgm:pt modelId="{951E3B86-A489-42E4-BE9F-25A1F81B77AD}" type="parTrans" cxnId="{1AB4FB03-1961-4EDE-9DC8-E4C6A72205B7}">
      <dgm:prSet/>
      <dgm:spPr/>
      <dgm:t>
        <a:bodyPr/>
        <a:lstStyle/>
        <a:p>
          <a:endParaRPr lang="en-AU"/>
        </a:p>
      </dgm:t>
    </dgm:pt>
    <dgm:pt modelId="{46E92E2C-3C2E-48C6-BCE0-1AA7DACFA734}" type="sibTrans" cxnId="{1AB4FB03-1961-4EDE-9DC8-E4C6A72205B7}">
      <dgm:prSet/>
      <dgm:spPr/>
      <dgm:t>
        <a:bodyPr/>
        <a:lstStyle/>
        <a:p>
          <a:endParaRPr lang="en-AU"/>
        </a:p>
      </dgm:t>
    </dgm:pt>
    <dgm:pt modelId="{6683BE48-596D-4A60-A06E-656E04BE3304}">
      <dgm:prSet phldrT="[Text]"/>
      <dgm:spPr/>
      <dgm:t>
        <a:bodyPr/>
        <a:lstStyle/>
        <a:p>
          <a:r>
            <a:rPr lang="en-NZ" b="1" dirty="0"/>
            <a:t>the more there is feedback about progress from prior to desired outcomes the more positive attributes to learning are developed</a:t>
          </a:r>
          <a:endParaRPr lang="en-AU" b="1" dirty="0"/>
        </a:p>
      </dgm:t>
    </dgm:pt>
    <dgm:pt modelId="{AD5393D9-20BA-44FA-BBD7-55DFE6E1BC11}" type="parTrans" cxnId="{506DDD31-92EB-481A-AE93-171E8B702923}">
      <dgm:prSet/>
      <dgm:spPr/>
      <dgm:t>
        <a:bodyPr/>
        <a:lstStyle/>
        <a:p>
          <a:endParaRPr lang="en-AU"/>
        </a:p>
      </dgm:t>
    </dgm:pt>
    <dgm:pt modelId="{7BE4ED2D-307C-441A-9592-169649E4A52D}" type="sibTrans" cxnId="{506DDD31-92EB-481A-AE93-171E8B702923}">
      <dgm:prSet/>
      <dgm:spPr/>
      <dgm:t>
        <a:bodyPr/>
        <a:lstStyle/>
        <a:p>
          <a:endParaRPr lang="en-AU"/>
        </a:p>
      </dgm:t>
    </dgm:pt>
    <dgm:pt modelId="{A68B280C-82F3-4934-BF44-98CEA4777DF1}" type="pres">
      <dgm:prSet presAssocID="{8CBBA6C3-81C3-43AA-8033-5C5291BBC7AC}" presName="Name0" presStyleCnt="0">
        <dgm:presLayoutVars>
          <dgm:dir/>
          <dgm:animLvl val="lvl"/>
          <dgm:resizeHandles val="exact"/>
        </dgm:presLayoutVars>
      </dgm:prSet>
      <dgm:spPr/>
      <dgm:t>
        <a:bodyPr/>
        <a:lstStyle/>
        <a:p>
          <a:endParaRPr lang="de-DE"/>
        </a:p>
      </dgm:t>
    </dgm:pt>
    <dgm:pt modelId="{5283AF91-12D8-4B00-8644-91C16328271D}" type="pres">
      <dgm:prSet presAssocID="{294C34E8-5271-4E6D-B8BB-68254F8D76E4}" presName="linNode" presStyleCnt="0"/>
      <dgm:spPr/>
    </dgm:pt>
    <dgm:pt modelId="{7EB4CEA4-2106-422F-84AD-552EDE47F27E}" type="pres">
      <dgm:prSet presAssocID="{294C34E8-5271-4E6D-B8BB-68254F8D76E4}" presName="parentText" presStyleLbl="node1" presStyleIdx="0" presStyleCnt="3" custLinFactNeighborX="-5482" custLinFactNeighborY="3240">
        <dgm:presLayoutVars>
          <dgm:chMax val="1"/>
          <dgm:bulletEnabled val="1"/>
        </dgm:presLayoutVars>
      </dgm:prSet>
      <dgm:spPr/>
      <dgm:t>
        <a:bodyPr/>
        <a:lstStyle/>
        <a:p>
          <a:endParaRPr lang="de-DE"/>
        </a:p>
      </dgm:t>
    </dgm:pt>
    <dgm:pt modelId="{252FCA80-BEC9-4E39-B536-31611BD0A5DE}" type="pres">
      <dgm:prSet presAssocID="{294C34E8-5271-4E6D-B8BB-68254F8D76E4}" presName="descendantText" presStyleLbl="alignAccFollowNode1" presStyleIdx="0" presStyleCnt="3">
        <dgm:presLayoutVars>
          <dgm:bulletEnabled val="1"/>
        </dgm:presLayoutVars>
      </dgm:prSet>
      <dgm:spPr/>
      <dgm:t>
        <a:bodyPr/>
        <a:lstStyle/>
        <a:p>
          <a:endParaRPr lang="de-DE"/>
        </a:p>
      </dgm:t>
    </dgm:pt>
    <dgm:pt modelId="{B1BF3726-1475-424B-B467-4B78E2ED7A97}" type="pres">
      <dgm:prSet presAssocID="{57E14AB7-559D-401C-A452-93ADB0FA2BF5}" presName="sp" presStyleCnt="0"/>
      <dgm:spPr/>
    </dgm:pt>
    <dgm:pt modelId="{869ECFD8-F0E6-43F5-89DA-A31F344446C5}" type="pres">
      <dgm:prSet presAssocID="{760E5859-5267-4F04-872D-EBBEE8D9BE70}" presName="linNode" presStyleCnt="0"/>
      <dgm:spPr/>
    </dgm:pt>
    <dgm:pt modelId="{C6955C38-1ED8-4221-B67C-BA5ED26907D5}" type="pres">
      <dgm:prSet presAssocID="{760E5859-5267-4F04-872D-EBBEE8D9BE70}" presName="parentText" presStyleLbl="node1" presStyleIdx="1" presStyleCnt="3">
        <dgm:presLayoutVars>
          <dgm:chMax val="1"/>
          <dgm:bulletEnabled val="1"/>
        </dgm:presLayoutVars>
      </dgm:prSet>
      <dgm:spPr/>
      <dgm:t>
        <a:bodyPr/>
        <a:lstStyle/>
        <a:p>
          <a:endParaRPr lang="de-DE"/>
        </a:p>
      </dgm:t>
    </dgm:pt>
    <dgm:pt modelId="{16F41BD3-99D6-4B52-97BD-83054F9A5DDB}" type="pres">
      <dgm:prSet presAssocID="{760E5859-5267-4F04-872D-EBBEE8D9BE70}" presName="descendantText" presStyleLbl="alignAccFollowNode1" presStyleIdx="1" presStyleCnt="3">
        <dgm:presLayoutVars>
          <dgm:bulletEnabled val="1"/>
        </dgm:presLayoutVars>
      </dgm:prSet>
      <dgm:spPr/>
      <dgm:t>
        <a:bodyPr/>
        <a:lstStyle/>
        <a:p>
          <a:endParaRPr lang="de-DE"/>
        </a:p>
      </dgm:t>
    </dgm:pt>
    <dgm:pt modelId="{FAB09721-0DF0-4D2A-B81A-DB7FBA9D3913}" type="pres">
      <dgm:prSet presAssocID="{5C3208E1-2199-451E-8155-0752134EE677}" presName="sp" presStyleCnt="0"/>
      <dgm:spPr/>
    </dgm:pt>
    <dgm:pt modelId="{5FA1081E-35EE-4FD0-A021-42137E058700}" type="pres">
      <dgm:prSet presAssocID="{DC225AF5-19DA-4D00-8B75-691685CC718A}" presName="linNode" presStyleCnt="0"/>
      <dgm:spPr/>
    </dgm:pt>
    <dgm:pt modelId="{8358442E-F424-4ABF-B275-D7D508929907}" type="pres">
      <dgm:prSet presAssocID="{DC225AF5-19DA-4D00-8B75-691685CC718A}" presName="parentText" presStyleLbl="node1" presStyleIdx="2" presStyleCnt="3">
        <dgm:presLayoutVars>
          <dgm:chMax val="1"/>
          <dgm:bulletEnabled val="1"/>
        </dgm:presLayoutVars>
      </dgm:prSet>
      <dgm:spPr/>
      <dgm:t>
        <a:bodyPr/>
        <a:lstStyle/>
        <a:p>
          <a:endParaRPr lang="de-DE"/>
        </a:p>
      </dgm:t>
    </dgm:pt>
    <dgm:pt modelId="{A0B5AC35-2CAD-421B-B997-28018A045D7C}" type="pres">
      <dgm:prSet presAssocID="{DC225AF5-19DA-4D00-8B75-691685CC718A}" presName="descendantText" presStyleLbl="alignAccFollowNode1" presStyleIdx="2" presStyleCnt="3">
        <dgm:presLayoutVars>
          <dgm:bulletEnabled val="1"/>
        </dgm:presLayoutVars>
      </dgm:prSet>
      <dgm:spPr/>
      <dgm:t>
        <a:bodyPr/>
        <a:lstStyle/>
        <a:p>
          <a:endParaRPr lang="de-DE"/>
        </a:p>
      </dgm:t>
    </dgm:pt>
  </dgm:ptLst>
  <dgm:cxnLst>
    <dgm:cxn modelId="{B670C97C-3729-4188-B4ED-FF773934EA1F}" srcId="{760E5859-5267-4F04-872D-EBBEE8D9BE70}" destId="{3F2FBDE5-4AC2-45DD-B34E-59876A12C468}" srcOrd="0" destOrd="0" parTransId="{2AA80720-32D1-46AD-9494-80631EBE6274}" sibTransId="{563CDFAE-2C63-4B09-A765-51AB6CA4484A}"/>
    <dgm:cxn modelId="{506DDD31-92EB-481A-AE93-171E8B702923}" srcId="{DC225AF5-19DA-4D00-8B75-691685CC718A}" destId="{6683BE48-596D-4A60-A06E-656E04BE3304}" srcOrd="0" destOrd="0" parTransId="{AD5393D9-20BA-44FA-BBD7-55DFE6E1BC11}" sibTransId="{7BE4ED2D-307C-441A-9592-169649E4A52D}"/>
    <dgm:cxn modelId="{198D220B-4061-2C4E-B71D-A5B3315825FD}" type="presOf" srcId="{760E5859-5267-4F04-872D-EBBEE8D9BE70}" destId="{C6955C38-1ED8-4221-B67C-BA5ED26907D5}" srcOrd="0" destOrd="0" presId="urn:microsoft.com/office/officeart/2005/8/layout/vList5"/>
    <dgm:cxn modelId="{32527434-9226-704D-A66B-AEC573364C04}" type="presOf" srcId="{DC225AF5-19DA-4D00-8B75-691685CC718A}" destId="{8358442E-F424-4ABF-B275-D7D508929907}" srcOrd="0" destOrd="0" presId="urn:microsoft.com/office/officeart/2005/8/layout/vList5"/>
    <dgm:cxn modelId="{1AB4FB03-1961-4EDE-9DC8-E4C6A72205B7}" srcId="{8CBBA6C3-81C3-43AA-8033-5C5291BBC7AC}" destId="{DC225AF5-19DA-4D00-8B75-691685CC718A}" srcOrd="2" destOrd="0" parTransId="{951E3B86-A489-42E4-BE9F-25A1F81B77AD}" sibTransId="{46E92E2C-3C2E-48C6-BCE0-1AA7DACFA734}"/>
    <dgm:cxn modelId="{620E7955-C162-477A-A1C0-6CF70989EE52}" srcId="{294C34E8-5271-4E6D-B8BB-68254F8D76E4}" destId="{8E75738E-369A-4F92-8493-0ED7365CB86B}" srcOrd="0" destOrd="0" parTransId="{C862E2A7-4248-46CF-858A-8AB6705358C3}" sibTransId="{63185D33-0EB1-4982-9D2E-66B68999ABF8}"/>
    <dgm:cxn modelId="{8C8B6F7D-DDD8-FB4E-B062-BE330CF1D041}" type="presOf" srcId="{8E75738E-369A-4F92-8493-0ED7365CB86B}" destId="{252FCA80-BEC9-4E39-B536-31611BD0A5DE}" srcOrd="0" destOrd="0" presId="urn:microsoft.com/office/officeart/2005/8/layout/vList5"/>
    <dgm:cxn modelId="{935F64CF-ADB6-1346-BE8A-BEEF4117816E}" type="presOf" srcId="{294C34E8-5271-4E6D-B8BB-68254F8D76E4}" destId="{7EB4CEA4-2106-422F-84AD-552EDE47F27E}" srcOrd="0" destOrd="0" presId="urn:microsoft.com/office/officeart/2005/8/layout/vList5"/>
    <dgm:cxn modelId="{57833B94-1ED6-4143-80B1-30823FAFEB7B}" type="presOf" srcId="{6683BE48-596D-4A60-A06E-656E04BE3304}" destId="{A0B5AC35-2CAD-421B-B997-28018A045D7C}" srcOrd="0" destOrd="0" presId="urn:microsoft.com/office/officeart/2005/8/layout/vList5"/>
    <dgm:cxn modelId="{663276C4-7D20-DA49-9093-C7B01A89F0F2}" type="presOf" srcId="{3F2FBDE5-4AC2-45DD-B34E-59876A12C468}" destId="{16F41BD3-99D6-4B52-97BD-83054F9A5DDB}" srcOrd="0" destOrd="0" presId="urn:microsoft.com/office/officeart/2005/8/layout/vList5"/>
    <dgm:cxn modelId="{4DCB94B0-9E4B-4560-85DB-308A40C4A31B}" srcId="{8CBBA6C3-81C3-43AA-8033-5C5291BBC7AC}" destId="{760E5859-5267-4F04-872D-EBBEE8D9BE70}" srcOrd="1" destOrd="0" parTransId="{D8A399F4-701B-4AD7-B0CF-462D5F0780AB}" sibTransId="{5C3208E1-2199-451E-8155-0752134EE677}"/>
    <dgm:cxn modelId="{18695FD7-277D-1244-906F-0FC20E7019E8}" type="presOf" srcId="{8CBBA6C3-81C3-43AA-8033-5C5291BBC7AC}" destId="{A68B280C-82F3-4934-BF44-98CEA4777DF1}" srcOrd="0" destOrd="0" presId="urn:microsoft.com/office/officeart/2005/8/layout/vList5"/>
    <dgm:cxn modelId="{26CAD78B-4384-4F97-B848-C300F941278D}" srcId="{8CBBA6C3-81C3-43AA-8033-5C5291BBC7AC}" destId="{294C34E8-5271-4E6D-B8BB-68254F8D76E4}" srcOrd="0" destOrd="0" parTransId="{0607573F-275A-490A-ADC2-C3EB7EE9A13A}" sibTransId="{57E14AB7-559D-401C-A452-93ADB0FA2BF5}"/>
    <dgm:cxn modelId="{DDD59055-8839-A044-A097-1A5FD9D27381}" type="presParOf" srcId="{A68B280C-82F3-4934-BF44-98CEA4777DF1}" destId="{5283AF91-12D8-4B00-8644-91C16328271D}" srcOrd="0" destOrd="0" presId="urn:microsoft.com/office/officeart/2005/8/layout/vList5"/>
    <dgm:cxn modelId="{A0FEBDF9-14A2-D641-A041-15E26B59C7A0}" type="presParOf" srcId="{5283AF91-12D8-4B00-8644-91C16328271D}" destId="{7EB4CEA4-2106-422F-84AD-552EDE47F27E}" srcOrd="0" destOrd="0" presId="urn:microsoft.com/office/officeart/2005/8/layout/vList5"/>
    <dgm:cxn modelId="{4D4C1316-98BE-C048-91EF-592E90DE72EE}" type="presParOf" srcId="{5283AF91-12D8-4B00-8644-91C16328271D}" destId="{252FCA80-BEC9-4E39-B536-31611BD0A5DE}" srcOrd="1" destOrd="0" presId="urn:microsoft.com/office/officeart/2005/8/layout/vList5"/>
    <dgm:cxn modelId="{B4212833-DF97-404B-9E7A-1FE85C3AB2AC}" type="presParOf" srcId="{A68B280C-82F3-4934-BF44-98CEA4777DF1}" destId="{B1BF3726-1475-424B-B467-4B78E2ED7A97}" srcOrd="1" destOrd="0" presId="urn:microsoft.com/office/officeart/2005/8/layout/vList5"/>
    <dgm:cxn modelId="{BEBBB962-23AB-A042-839B-0D34EADC31E1}" type="presParOf" srcId="{A68B280C-82F3-4934-BF44-98CEA4777DF1}" destId="{869ECFD8-F0E6-43F5-89DA-A31F344446C5}" srcOrd="2" destOrd="0" presId="urn:microsoft.com/office/officeart/2005/8/layout/vList5"/>
    <dgm:cxn modelId="{FF7E8E04-375D-464D-A0E0-2791FE3CC585}" type="presParOf" srcId="{869ECFD8-F0E6-43F5-89DA-A31F344446C5}" destId="{C6955C38-1ED8-4221-B67C-BA5ED26907D5}" srcOrd="0" destOrd="0" presId="urn:microsoft.com/office/officeart/2005/8/layout/vList5"/>
    <dgm:cxn modelId="{003B6304-06FD-8A4D-9842-795673C4A352}" type="presParOf" srcId="{869ECFD8-F0E6-43F5-89DA-A31F344446C5}" destId="{16F41BD3-99D6-4B52-97BD-83054F9A5DDB}" srcOrd="1" destOrd="0" presId="urn:microsoft.com/office/officeart/2005/8/layout/vList5"/>
    <dgm:cxn modelId="{2FF1B16E-25ED-9642-9CD0-C6B312910A74}" type="presParOf" srcId="{A68B280C-82F3-4934-BF44-98CEA4777DF1}" destId="{FAB09721-0DF0-4D2A-B81A-DB7FBA9D3913}" srcOrd="3" destOrd="0" presId="urn:microsoft.com/office/officeart/2005/8/layout/vList5"/>
    <dgm:cxn modelId="{1377603D-F80C-2C46-AF7F-D9060AD1B05F}" type="presParOf" srcId="{A68B280C-82F3-4934-BF44-98CEA4777DF1}" destId="{5FA1081E-35EE-4FD0-A021-42137E058700}" srcOrd="4" destOrd="0" presId="urn:microsoft.com/office/officeart/2005/8/layout/vList5"/>
    <dgm:cxn modelId="{A49DCC72-3298-734E-9706-5893045E98AB}" type="presParOf" srcId="{5FA1081E-35EE-4FD0-A021-42137E058700}" destId="{8358442E-F424-4ABF-B275-D7D508929907}" srcOrd="0" destOrd="0" presId="urn:microsoft.com/office/officeart/2005/8/layout/vList5"/>
    <dgm:cxn modelId="{E10569F8-4D70-484A-A0DC-DBC751F309A3}" type="presParOf" srcId="{5FA1081E-35EE-4FD0-A021-42137E058700}" destId="{A0B5AC35-2CAD-421B-B997-28018A045D7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FCA80-BEC9-4E39-B536-31611BD0A5DE}">
      <dsp:nvSpPr>
        <dsp:cNvPr id="0" name=""/>
        <dsp:cNvSpPr/>
      </dsp:nvSpPr>
      <dsp:spPr>
        <a:xfrm rot="5400000">
          <a:off x="4368050" y="-1626630"/>
          <a:ext cx="1095309" cy="46265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NZ" sz="1500" b="1" kern="1200" dirty="0"/>
            <a:t>the more transparent the teacher makes the learning goals, then the more likely the student is to engage in the work needed to meet the goal. </a:t>
          </a:r>
          <a:endParaRPr lang="en-AU" sz="1500" b="1" kern="1200" dirty="0"/>
        </a:p>
      </dsp:txBody>
      <dsp:txXfrm rot="-5400000">
        <a:off x="2602433" y="192456"/>
        <a:ext cx="4573076" cy="988371"/>
      </dsp:txXfrm>
    </dsp:sp>
    <dsp:sp modelId="{7EB4CEA4-2106-422F-84AD-552EDE47F27E}">
      <dsp:nvSpPr>
        <dsp:cNvPr id="0" name=""/>
        <dsp:cNvSpPr/>
      </dsp:nvSpPr>
      <dsp:spPr>
        <a:xfrm>
          <a:off x="0" y="46434"/>
          <a:ext cx="2602432" cy="1369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dirty="0">
              <a:solidFill>
                <a:srgbClr val="FF0000"/>
              </a:solidFill>
            </a:rPr>
            <a:t>Transparent goals</a:t>
          </a:r>
        </a:p>
      </dsp:txBody>
      <dsp:txXfrm>
        <a:off x="66836" y="113270"/>
        <a:ext cx="2468760" cy="1235464"/>
      </dsp:txXfrm>
    </dsp:sp>
    <dsp:sp modelId="{16F41BD3-99D6-4B52-97BD-83054F9A5DDB}">
      <dsp:nvSpPr>
        <dsp:cNvPr id="0" name=""/>
        <dsp:cNvSpPr/>
      </dsp:nvSpPr>
      <dsp:spPr>
        <a:xfrm rot="5400000">
          <a:off x="4368050" y="-189036"/>
          <a:ext cx="1095309" cy="46265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NZ" sz="1500" b="1" kern="1200" dirty="0"/>
            <a:t>the more the student is aware of the criteria of success, then the more the student can see the specific actions that are needed to attain these criteria</a:t>
          </a:r>
          <a:endParaRPr lang="en-AU" sz="1500" b="1" kern="1200" dirty="0"/>
        </a:p>
      </dsp:txBody>
      <dsp:txXfrm rot="-5400000">
        <a:off x="2602433" y="1630050"/>
        <a:ext cx="4573076" cy="988371"/>
      </dsp:txXfrm>
    </dsp:sp>
    <dsp:sp modelId="{C6955C38-1ED8-4221-B67C-BA5ED26907D5}">
      <dsp:nvSpPr>
        <dsp:cNvPr id="0" name=""/>
        <dsp:cNvSpPr/>
      </dsp:nvSpPr>
      <dsp:spPr>
        <a:xfrm>
          <a:off x="0" y="1439667"/>
          <a:ext cx="2602432" cy="1369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dirty="0">
              <a:solidFill>
                <a:srgbClr val="FF0000"/>
              </a:solidFill>
            </a:rPr>
            <a:t>Success criteria</a:t>
          </a:r>
        </a:p>
      </dsp:txBody>
      <dsp:txXfrm>
        <a:off x="66836" y="1506503"/>
        <a:ext cx="2468760" cy="1235464"/>
      </dsp:txXfrm>
    </dsp:sp>
    <dsp:sp modelId="{A0B5AC35-2CAD-421B-B997-28018A045D7C}">
      <dsp:nvSpPr>
        <dsp:cNvPr id="0" name=""/>
        <dsp:cNvSpPr/>
      </dsp:nvSpPr>
      <dsp:spPr>
        <a:xfrm rot="5400000">
          <a:off x="4368050" y="1248556"/>
          <a:ext cx="1095309" cy="46265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NZ" sz="1500" b="1" kern="1200" dirty="0"/>
            <a:t>the more there is feedback about progress from prior to desired outcomes the more positive attributes to learning are developed</a:t>
          </a:r>
          <a:endParaRPr lang="en-AU" sz="1500" b="1" kern="1200" dirty="0"/>
        </a:p>
      </dsp:txBody>
      <dsp:txXfrm rot="-5400000">
        <a:off x="2602433" y="3067643"/>
        <a:ext cx="4573076" cy="988371"/>
      </dsp:txXfrm>
    </dsp:sp>
    <dsp:sp modelId="{8358442E-F424-4ABF-B275-D7D508929907}">
      <dsp:nvSpPr>
        <dsp:cNvPr id="0" name=""/>
        <dsp:cNvSpPr/>
      </dsp:nvSpPr>
      <dsp:spPr>
        <a:xfrm>
          <a:off x="0" y="2877261"/>
          <a:ext cx="2602432" cy="1369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dirty="0">
              <a:solidFill>
                <a:srgbClr val="FF0000"/>
              </a:solidFill>
            </a:rPr>
            <a:t>Rapid formative feedback</a:t>
          </a:r>
        </a:p>
      </dsp:txBody>
      <dsp:txXfrm>
        <a:off x="66836" y="2944097"/>
        <a:ext cx="2468760" cy="12354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C350018-F8D7-DE4F-B1EB-84400CB1A4F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2</a:t>
            </a:fld>
            <a:endParaRPr lang="de-DE"/>
          </a:p>
        </p:txBody>
      </p:sp>
    </p:spTree>
    <p:extLst>
      <p:ext uri="{BB962C8B-B14F-4D97-AF65-F5344CB8AC3E}">
        <p14:creationId xmlns:p14="http://schemas.microsoft.com/office/powerpoint/2010/main" val="75177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D079656-7163-4B7A-AEE0-F309239ACE02}" type="slidenum">
              <a:rPr lang="en-GB" sz="1200"/>
              <a:pPr eaLnBrk="1" hangingPunct="1"/>
              <a:t>20</a:t>
            </a:fld>
            <a:endParaRPr lang="en-GB" sz="1200"/>
          </a:p>
        </p:txBody>
      </p:sp>
    </p:spTree>
    <p:extLst>
      <p:ext uri="{BB962C8B-B14F-4D97-AF65-F5344CB8AC3E}">
        <p14:creationId xmlns:p14="http://schemas.microsoft.com/office/powerpoint/2010/main" val="44037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11A7A33-5B71-4D6F-8E1A-3A0071557E67}" type="slidenum">
              <a:rPr lang="en-GB" sz="1200"/>
              <a:pPr eaLnBrk="1" hangingPunct="1"/>
              <a:t>21</a:t>
            </a:fld>
            <a:endParaRPr lang="en-GB" sz="1200"/>
          </a:p>
        </p:txBody>
      </p:sp>
    </p:spTree>
    <p:extLst>
      <p:ext uri="{BB962C8B-B14F-4D97-AF65-F5344CB8AC3E}">
        <p14:creationId xmlns:p14="http://schemas.microsoft.com/office/powerpoint/2010/main" val="152247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35E360B-1EF8-471A-8C2B-B3A2431BD2C3}" type="slidenum">
              <a:rPr lang="en-GB" sz="1200"/>
              <a:pPr eaLnBrk="1" hangingPunct="1"/>
              <a:t>22</a:t>
            </a:fld>
            <a:endParaRPr lang="en-GB" sz="1200"/>
          </a:p>
        </p:txBody>
      </p:sp>
    </p:spTree>
    <p:extLst>
      <p:ext uri="{BB962C8B-B14F-4D97-AF65-F5344CB8AC3E}">
        <p14:creationId xmlns:p14="http://schemas.microsoft.com/office/powerpoint/2010/main" val="80849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854AEAE-6BD6-452C-A1BA-264B080A7C48}" type="slidenum">
              <a:rPr lang="en-GB" sz="1200"/>
              <a:pPr eaLnBrk="1" hangingPunct="1"/>
              <a:t>23</a:t>
            </a:fld>
            <a:endParaRPr lang="en-GB" sz="1200"/>
          </a:p>
        </p:txBody>
      </p:sp>
    </p:spTree>
    <p:extLst>
      <p:ext uri="{BB962C8B-B14F-4D97-AF65-F5344CB8AC3E}">
        <p14:creationId xmlns:p14="http://schemas.microsoft.com/office/powerpoint/2010/main" val="183841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DF07777-F3E0-4FFA-9E74-45C9A3A9B6E5}" type="slidenum">
              <a:rPr lang="en-GB" sz="1200"/>
              <a:pPr eaLnBrk="1" hangingPunct="1"/>
              <a:t>25</a:t>
            </a:fld>
            <a:endParaRPr lang="en-GB" sz="1200"/>
          </a:p>
        </p:txBody>
      </p:sp>
    </p:spTree>
    <p:extLst>
      <p:ext uri="{BB962C8B-B14F-4D97-AF65-F5344CB8AC3E}">
        <p14:creationId xmlns:p14="http://schemas.microsoft.com/office/powerpoint/2010/main" val="139146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556519F-2625-477C-BD62-9B33E398FD4D}" type="slidenum">
              <a:rPr lang="en-GB" sz="1200"/>
              <a:pPr eaLnBrk="1" hangingPunct="1"/>
              <a:t>26</a:t>
            </a:fld>
            <a:endParaRPr lang="en-GB" sz="1200"/>
          </a:p>
        </p:txBody>
      </p:sp>
    </p:spTree>
    <p:extLst>
      <p:ext uri="{BB962C8B-B14F-4D97-AF65-F5344CB8AC3E}">
        <p14:creationId xmlns:p14="http://schemas.microsoft.com/office/powerpoint/2010/main" val="2116119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e-DE" dirty="0" smtClean="0"/>
              <a:t>School</a:t>
            </a:r>
            <a:r>
              <a:rPr lang="de-DE" baseline="0" dirty="0" smtClean="0"/>
              <a:t> </a:t>
            </a:r>
            <a:r>
              <a:rPr lang="de-DE" baseline="0" dirty="0" err="1" smtClean="0"/>
              <a:t>leaders</a:t>
            </a:r>
            <a:r>
              <a:rPr lang="de-DE" dirty="0" smtClean="0"/>
              <a:t> will </a:t>
            </a:r>
            <a:r>
              <a:rPr lang="de-DE" dirty="0" err="1" smtClean="0"/>
              <a:t>need</a:t>
            </a:r>
            <a:r>
              <a:rPr lang="de-DE" dirty="0" smtClean="0"/>
              <a:t> </a:t>
            </a:r>
            <a:r>
              <a:rPr lang="de-DE" dirty="0" err="1" smtClean="0"/>
              <a:t>to</a:t>
            </a:r>
            <a:r>
              <a:rPr lang="de-DE" dirty="0" smtClean="0"/>
              <a:t> </a:t>
            </a:r>
            <a:r>
              <a:rPr lang="de-DE" dirty="0" err="1" smtClean="0"/>
              <a:t>be</a:t>
            </a:r>
            <a:r>
              <a:rPr lang="de-DE" dirty="0" smtClean="0"/>
              <a:t> </a:t>
            </a:r>
            <a:r>
              <a:rPr lang="de-DE" dirty="0" err="1" smtClean="0"/>
              <a:t>learning</a:t>
            </a:r>
            <a:r>
              <a:rPr lang="de-DE" dirty="0" smtClean="0"/>
              <a:t> </a:t>
            </a:r>
            <a:r>
              <a:rPr lang="de-DE" dirty="0" err="1" smtClean="0"/>
              <a:t>leaders</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support</a:t>
            </a:r>
            <a:r>
              <a:rPr lang="de-DE" dirty="0" smtClean="0"/>
              <a:t> </a:t>
            </a:r>
            <a:r>
              <a:rPr lang="de-DE" dirty="0" err="1" smtClean="0"/>
              <a:t>teachers</a:t>
            </a:r>
            <a:r>
              <a:rPr lang="de-DE" dirty="0" smtClean="0"/>
              <a:t> </a:t>
            </a:r>
            <a:r>
              <a:rPr lang="de-DE" dirty="0" err="1" smtClean="0"/>
              <a:t>as</a:t>
            </a:r>
            <a:r>
              <a:rPr lang="de-DE" dirty="0" smtClean="0"/>
              <a:t> </a:t>
            </a:r>
            <a:r>
              <a:rPr lang="de-DE" dirty="0" err="1" smtClean="0"/>
              <a:t>they</a:t>
            </a:r>
            <a:r>
              <a:rPr lang="de-DE" dirty="0" smtClean="0"/>
              <a:t> </a:t>
            </a:r>
            <a:r>
              <a:rPr lang="de-DE" dirty="0" err="1" smtClean="0"/>
              <a:t>begin</a:t>
            </a:r>
            <a:r>
              <a:rPr lang="de-DE" dirty="0" smtClean="0"/>
              <a:t> </a:t>
            </a:r>
            <a:r>
              <a:rPr lang="de-DE" dirty="0" err="1" smtClean="0"/>
              <a:t>to</a:t>
            </a:r>
            <a:r>
              <a:rPr lang="de-DE" dirty="0" smtClean="0"/>
              <a:t> </a:t>
            </a:r>
            <a:r>
              <a:rPr lang="de-DE" dirty="0" err="1" smtClean="0"/>
              <a:t>discuss</a:t>
            </a:r>
            <a:r>
              <a:rPr lang="de-DE" dirty="0" smtClean="0"/>
              <a:t> </a:t>
            </a:r>
            <a:r>
              <a:rPr lang="de-DE" dirty="0" err="1" smtClean="0"/>
              <a:t>their</a:t>
            </a:r>
            <a:r>
              <a:rPr lang="de-DE" dirty="0" smtClean="0"/>
              <a:t> </a:t>
            </a:r>
            <a:r>
              <a:rPr lang="de-DE" dirty="0" err="1" smtClean="0"/>
              <a:t>beliefs</a:t>
            </a:r>
            <a:r>
              <a:rPr lang="de-DE" dirty="0" smtClean="0"/>
              <a:t> </a:t>
            </a:r>
            <a:r>
              <a:rPr lang="de-DE" dirty="0" err="1" smtClean="0"/>
              <a:t>and</a:t>
            </a:r>
            <a:r>
              <a:rPr lang="de-DE" dirty="0" smtClean="0"/>
              <a:t> </a:t>
            </a:r>
            <a:r>
              <a:rPr lang="de-DE" dirty="0" err="1" smtClean="0"/>
              <a:t>consider</a:t>
            </a:r>
            <a:r>
              <a:rPr lang="de-DE" dirty="0" smtClean="0"/>
              <a:t> </a:t>
            </a:r>
            <a:r>
              <a:rPr lang="de-DE" dirty="0" err="1" smtClean="0"/>
              <a:t>moving</a:t>
            </a:r>
            <a:r>
              <a:rPr lang="de-DE" dirty="0" smtClean="0"/>
              <a:t> in a </a:t>
            </a:r>
            <a:r>
              <a:rPr lang="de-DE" dirty="0" err="1" smtClean="0"/>
              <a:t>direction</a:t>
            </a:r>
            <a:r>
              <a:rPr lang="de-DE" dirty="0" smtClean="0"/>
              <a:t> </a:t>
            </a:r>
            <a:r>
              <a:rPr lang="de-DE" dirty="0" err="1" smtClean="0"/>
              <a:t>where</a:t>
            </a:r>
            <a:r>
              <a:rPr lang="de-DE" dirty="0" smtClean="0"/>
              <a:t> </a:t>
            </a:r>
            <a:r>
              <a:rPr lang="de-DE" dirty="0" err="1" smtClean="0"/>
              <a:t>they</a:t>
            </a:r>
            <a:r>
              <a:rPr lang="de-DE" dirty="0" smtClean="0"/>
              <a:t> will </a:t>
            </a:r>
            <a:r>
              <a:rPr lang="de-DE" dirty="0" err="1" smtClean="0"/>
              <a:t>begin</a:t>
            </a:r>
            <a:r>
              <a:rPr lang="de-DE" dirty="0" smtClean="0"/>
              <a:t> </a:t>
            </a:r>
            <a:r>
              <a:rPr lang="de-DE" dirty="0" err="1" smtClean="0"/>
              <a:t>to</a:t>
            </a:r>
            <a:r>
              <a:rPr lang="de-DE" dirty="0" smtClean="0"/>
              <a:t> </a:t>
            </a:r>
            <a:r>
              <a:rPr lang="de-DE" dirty="0" err="1" smtClean="0"/>
              <a:t>examine</a:t>
            </a:r>
            <a:r>
              <a:rPr lang="de-DE" dirty="0" smtClean="0"/>
              <a:t> </a:t>
            </a:r>
            <a:r>
              <a:rPr lang="de-DE" dirty="0" err="1" smtClean="0"/>
              <a:t>the</a:t>
            </a:r>
            <a:r>
              <a:rPr lang="de-DE" dirty="0" smtClean="0"/>
              <a:t> </a:t>
            </a:r>
            <a:r>
              <a:rPr lang="de-DE" dirty="0" err="1" smtClean="0"/>
              <a:t>impact</a:t>
            </a:r>
            <a:r>
              <a:rPr lang="de-DE" dirty="0" smtClean="0"/>
              <a:t> </a:t>
            </a:r>
            <a:r>
              <a:rPr lang="de-DE" dirty="0" err="1" smtClean="0"/>
              <a:t>they</a:t>
            </a:r>
            <a:r>
              <a:rPr lang="de-DE" dirty="0" smtClean="0"/>
              <a:t> </a:t>
            </a:r>
            <a:r>
              <a:rPr lang="de-DE" dirty="0" err="1" smtClean="0"/>
              <a:t>have</a:t>
            </a:r>
            <a:r>
              <a:rPr lang="de-DE" dirty="0" smtClean="0"/>
              <a:t> on </a:t>
            </a:r>
            <a:r>
              <a:rPr lang="de-DE" dirty="0" err="1" smtClean="0"/>
              <a:t>student</a:t>
            </a:r>
            <a:r>
              <a:rPr lang="de-DE" dirty="0" smtClean="0"/>
              <a:t> </a:t>
            </a:r>
            <a:r>
              <a:rPr lang="de-DE" dirty="0" err="1" smtClean="0"/>
              <a:t>learning</a:t>
            </a:r>
            <a:r>
              <a:rPr lang="de-DE" dirty="0" smtClean="0"/>
              <a:t>. </a:t>
            </a:r>
          </a:p>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29</a:t>
            </a:fld>
            <a:endParaRPr lang="de-DE"/>
          </a:p>
        </p:txBody>
      </p:sp>
    </p:spTree>
    <p:extLst>
      <p:ext uri="{BB962C8B-B14F-4D97-AF65-F5344CB8AC3E}">
        <p14:creationId xmlns:p14="http://schemas.microsoft.com/office/powerpoint/2010/main" val="174016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D4D1A-02CD-43EF-A8FE-F82914C01A20}" type="slidenum">
              <a:rPr lang="en-US" smtClean="0"/>
              <a:t>32</a:t>
            </a:fld>
            <a:endParaRPr lang="en-US"/>
          </a:p>
        </p:txBody>
      </p:sp>
    </p:spTree>
    <p:extLst>
      <p:ext uri="{BB962C8B-B14F-4D97-AF65-F5344CB8AC3E}">
        <p14:creationId xmlns:p14="http://schemas.microsoft.com/office/powerpoint/2010/main" val="58167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Marzano</a:t>
            </a:r>
          </a:p>
        </p:txBody>
      </p:sp>
    </p:spTree>
    <p:extLst>
      <p:ext uri="{BB962C8B-B14F-4D97-AF65-F5344CB8AC3E}">
        <p14:creationId xmlns:p14="http://schemas.microsoft.com/office/powerpoint/2010/main" val="44825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Marzano</a:t>
            </a:r>
          </a:p>
        </p:txBody>
      </p:sp>
    </p:spTree>
    <p:extLst>
      <p:ext uri="{BB962C8B-B14F-4D97-AF65-F5344CB8AC3E}">
        <p14:creationId xmlns:p14="http://schemas.microsoft.com/office/powerpoint/2010/main" val="285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3</a:t>
            </a:fld>
            <a:endParaRPr lang="de-DE"/>
          </a:p>
        </p:txBody>
      </p:sp>
    </p:spTree>
    <p:extLst>
      <p:ext uri="{BB962C8B-B14F-4D97-AF65-F5344CB8AC3E}">
        <p14:creationId xmlns:p14="http://schemas.microsoft.com/office/powerpoint/2010/main" val="918230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Marzano</a:t>
            </a:r>
          </a:p>
        </p:txBody>
      </p:sp>
    </p:spTree>
    <p:extLst>
      <p:ext uri="{BB962C8B-B14F-4D97-AF65-F5344CB8AC3E}">
        <p14:creationId xmlns:p14="http://schemas.microsoft.com/office/powerpoint/2010/main" val="202935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https://www.youtube.com/watch?v=sng4p3Vsu7Y</a:t>
            </a:r>
          </a:p>
        </p:txBody>
      </p:sp>
    </p:spTree>
    <p:extLst>
      <p:ext uri="{BB962C8B-B14F-4D97-AF65-F5344CB8AC3E}">
        <p14:creationId xmlns:p14="http://schemas.microsoft.com/office/powerpoint/2010/main" val="5256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https://www.youtube.com/watch?v=m6czhy6kPpc</a:t>
            </a:r>
          </a:p>
        </p:txBody>
      </p:sp>
    </p:spTree>
    <p:extLst>
      <p:ext uri="{BB962C8B-B14F-4D97-AF65-F5344CB8AC3E}">
        <p14:creationId xmlns:p14="http://schemas.microsoft.com/office/powerpoint/2010/main" val="185860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http://thelearningexchange.ca/videos/john-hattie-class-size/</a:t>
            </a:r>
          </a:p>
        </p:txBody>
      </p:sp>
    </p:spTree>
    <p:extLst>
      <p:ext uri="{BB962C8B-B14F-4D97-AF65-F5344CB8AC3E}">
        <p14:creationId xmlns:p14="http://schemas.microsoft.com/office/powerpoint/2010/main" val="19410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rPr>
              <a:t>As you move into developing your plan for implementing the strategies that have been identified, it is important to understand the research around effective implementation.  This slide visually represents the components/drivers of effective implementation.  The components are based in an organization’s vision, mission, and beliefs.  It is important to very purposefully consider each pillar/component in any implementation.  The components include Leadership, Competency, and Organization.  In the next stage you will see how each component/driver links to the School Improvement Framework.</a:t>
            </a:r>
          </a:p>
        </p:txBody>
      </p:sp>
      <p:sp>
        <p:nvSpPr>
          <p:cNvPr id="65540"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a:latin typeface="Verdana" charset="0"/>
              </a:rPr>
              <a:t>Slide </a:t>
            </a:r>
            <a:fld id="{C6DD40BA-2732-814B-B9D7-5C61CFC3BBC3}" type="slidenum">
              <a:rPr lang="en-US" altLang="x-none">
                <a:latin typeface="Verdana" charset="0"/>
              </a:rPr>
              <a:pPr/>
              <a:t>40</a:t>
            </a:fld>
            <a:endParaRPr lang="en-US" altLang="x-none">
              <a:latin typeface="Verdana" charset="0"/>
            </a:endParaRPr>
          </a:p>
        </p:txBody>
      </p:sp>
    </p:spTree>
    <p:extLst>
      <p:ext uri="{BB962C8B-B14F-4D97-AF65-F5344CB8AC3E}">
        <p14:creationId xmlns:p14="http://schemas.microsoft.com/office/powerpoint/2010/main" val="54699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rPr>
              <a:t>This brings us to the end of the Plan stage.</a:t>
            </a:r>
          </a:p>
        </p:txBody>
      </p:sp>
      <p:sp>
        <p:nvSpPr>
          <p:cNvPr id="80900"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a:latin typeface="Verdana" charset="0"/>
              </a:rPr>
              <a:t>Slide </a:t>
            </a:r>
            <a:fld id="{0CAE0FD8-B7F6-9D42-B90A-C0E9EEA1EA7C}" type="slidenum">
              <a:rPr lang="en-US" altLang="x-none">
                <a:latin typeface="Verdana" charset="0"/>
              </a:rPr>
              <a:pPr/>
              <a:t>41</a:t>
            </a:fld>
            <a:endParaRPr lang="en-US" altLang="x-none">
              <a:latin typeface="Verdana" charset="0"/>
            </a:endParaRPr>
          </a:p>
        </p:txBody>
      </p:sp>
    </p:spTree>
    <p:extLst>
      <p:ext uri="{BB962C8B-B14F-4D97-AF65-F5344CB8AC3E}">
        <p14:creationId xmlns:p14="http://schemas.microsoft.com/office/powerpoint/2010/main" val="37946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(11:00-11:02)</a:t>
            </a:r>
          </a:p>
          <a:p>
            <a:endParaRPr lang="en-US" dirty="0"/>
          </a:p>
          <a:p>
            <a:r>
              <a:rPr lang="en-US" dirty="0"/>
              <a:t>As</a:t>
            </a:r>
            <a:r>
              <a:rPr lang="en-US" baseline="0" dirty="0"/>
              <a:t> John Hattie discussed in the previous </a:t>
            </a:r>
            <a:r>
              <a:rPr lang="en-US" baseline="0" dirty="0" err="1"/>
              <a:t>videoclip</a:t>
            </a:r>
            <a:r>
              <a:rPr lang="en-US" baseline="0" dirty="0"/>
              <a:t>, we will experience greater student growth if we focus on using instructional strategies that are the average effect size or higher (0.40).</a:t>
            </a:r>
          </a:p>
          <a:p>
            <a:endParaRPr lang="en-US" baseline="0" dirty="0"/>
          </a:p>
          <a:p>
            <a:r>
              <a:rPr lang="en-US" baseline="0" dirty="0"/>
              <a:t>If you look at the back cover of your binder, you will see the instructional strategies and practices (as well as effect size) that we will highlight in the next three days.</a:t>
            </a:r>
            <a:endParaRPr lang="en-US" dirty="0"/>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dirty="0"/>
          </a:p>
        </p:txBody>
      </p:sp>
    </p:spTree>
    <p:extLst>
      <p:ext uri="{BB962C8B-B14F-4D97-AF65-F5344CB8AC3E}">
        <p14:creationId xmlns:p14="http://schemas.microsoft.com/office/powerpoint/2010/main" val="169200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Solving</a:t>
            </a:r>
            <a:r>
              <a:rPr lang="de-DE" dirty="0" smtClean="0"/>
              <a:t> </a:t>
            </a:r>
            <a:r>
              <a:rPr lang="de-DE" dirty="0" err="1" smtClean="0"/>
              <a:t>problems</a:t>
            </a:r>
            <a:r>
              <a:rPr lang="de-DE" dirty="0" smtClean="0"/>
              <a:t> </a:t>
            </a:r>
            <a:r>
              <a:rPr lang="de-DE" dirty="0" err="1" smtClean="0"/>
              <a:t>or</a:t>
            </a:r>
            <a:r>
              <a:rPr lang="de-DE" dirty="0" smtClean="0"/>
              <a:t> </a:t>
            </a:r>
            <a:r>
              <a:rPr lang="de-DE" dirty="0" err="1" smtClean="0"/>
              <a:t>performing</a:t>
            </a:r>
            <a:r>
              <a:rPr lang="de-DE" dirty="0" smtClean="0"/>
              <a:t> a </a:t>
            </a:r>
            <a:r>
              <a:rPr lang="de-DE" dirty="0" err="1" smtClean="0"/>
              <a:t>task</a:t>
            </a:r>
            <a:r>
              <a:rPr lang="de-DE" dirty="0" smtClean="0"/>
              <a:t> </a:t>
            </a:r>
            <a:r>
              <a:rPr lang="de-DE" dirty="0" err="1" smtClean="0"/>
              <a:t>can</a:t>
            </a:r>
            <a:r>
              <a:rPr lang="de-DE" dirty="0" smtClean="0"/>
              <a:t> </a:t>
            </a:r>
            <a:r>
              <a:rPr lang="de-DE" dirty="0" err="1" smtClean="0"/>
              <a:t>always</a:t>
            </a:r>
            <a:r>
              <a:rPr lang="de-DE" dirty="0" smtClean="0"/>
              <a:t> </a:t>
            </a:r>
            <a:r>
              <a:rPr lang="de-DE" dirty="0" err="1" smtClean="0"/>
              <a:t>be</a:t>
            </a:r>
            <a:r>
              <a:rPr lang="de-DE" dirty="0" smtClean="0"/>
              <a:t> </a:t>
            </a:r>
            <a:r>
              <a:rPr lang="de-DE" dirty="0" err="1" smtClean="0"/>
              <a:t>understood</a:t>
            </a:r>
            <a:r>
              <a:rPr lang="de-DE" dirty="0" smtClean="0"/>
              <a:t> </a:t>
            </a:r>
            <a:r>
              <a:rPr lang="de-DE" dirty="0" err="1" smtClean="0"/>
              <a:t>as</a:t>
            </a:r>
            <a:r>
              <a:rPr lang="de-DE" dirty="0" smtClean="0"/>
              <a:t> an </a:t>
            </a:r>
            <a:r>
              <a:rPr lang="de-DE" dirty="0" err="1" smtClean="0"/>
              <a:t>intervention</a:t>
            </a:r>
            <a:r>
              <a:rPr lang="de-DE" dirty="0" smtClean="0"/>
              <a:t> in </a:t>
            </a:r>
            <a:r>
              <a:rPr lang="de-DE" dirty="0" err="1" smtClean="0"/>
              <a:t>complex</a:t>
            </a:r>
            <a:r>
              <a:rPr lang="de-DE" dirty="0" smtClean="0"/>
              <a:t> </a:t>
            </a:r>
            <a:r>
              <a:rPr lang="de-DE" dirty="0" err="1" smtClean="0"/>
              <a:t>systems</a:t>
            </a:r>
            <a:r>
              <a:rPr lang="de-DE" dirty="0" smtClean="0"/>
              <a:t>, </a:t>
            </a:r>
            <a:r>
              <a:rPr lang="de-DE" dirty="0" err="1" smtClean="0"/>
              <a:t>which</a:t>
            </a:r>
            <a:r>
              <a:rPr lang="de-DE" dirty="0" smtClean="0"/>
              <a:t> </a:t>
            </a:r>
            <a:r>
              <a:rPr lang="de-DE" dirty="0" err="1" smtClean="0"/>
              <a:t>requires</a:t>
            </a:r>
            <a:r>
              <a:rPr lang="de-DE" dirty="0" smtClean="0"/>
              <a:t> </a:t>
            </a:r>
            <a:r>
              <a:rPr lang="de-DE" dirty="0" err="1" smtClean="0"/>
              <a:t>systems</a:t>
            </a:r>
            <a:r>
              <a:rPr lang="de-DE" dirty="0" smtClean="0"/>
              <a:t> </a:t>
            </a:r>
            <a:r>
              <a:rPr lang="de-DE" dirty="0" err="1" smtClean="0"/>
              <a:t>thinking</a:t>
            </a:r>
            <a:r>
              <a:rPr lang="de-DE" dirty="0" smtClean="0"/>
              <a:t>. </a:t>
            </a:r>
          </a:p>
          <a:p>
            <a:endParaRPr lang="de-DE" dirty="0" smtClean="0"/>
          </a:p>
          <a:p>
            <a:r>
              <a:rPr lang="de-DE" dirty="0" smtClean="0"/>
              <a:t>Lack </a:t>
            </a:r>
            <a:r>
              <a:rPr lang="de-DE" dirty="0" err="1" smtClean="0"/>
              <a:t>of</a:t>
            </a:r>
            <a:r>
              <a:rPr lang="de-DE" dirty="0" smtClean="0"/>
              <a:t> </a:t>
            </a:r>
            <a:r>
              <a:rPr lang="de-DE" dirty="0" err="1" smtClean="0"/>
              <a:t>knowledge</a:t>
            </a:r>
            <a:r>
              <a:rPr lang="de-DE" dirty="0" smtClean="0"/>
              <a:t> </a:t>
            </a:r>
            <a:r>
              <a:rPr lang="de-DE" dirty="0" err="1" smtClean="0"/>
              <a:t>of</a:t>
            </a:r>
            <a:r>
              <a:rPr lang="de-DE" dirty="0" smtClean="0"/>
              <a:t> </a:t>
            </a:r>
            <a:r>
              <a:rPr lang="de-DE" dirty="0" err="1" smtClean="0"/>
              <a:t>the</a:t>
            </a:r>
            <a:r>
              <a:rPr lang="de-DE" dirty="0" smtClean="0"/>
              <a:t> </a:t>
            </a:r>
            <a:r>
              <a:rPr lang="de-DE" dirty="0" err="1" smtClean="0"/>
              <a:t>system</a:t>
            </a:r>
            <a:r>
              <a:rPr lang="de-DE" dirty="0" smtClean="0"/>
              <a:t> </a:t>
            </a:r>
            <a:r>
              <a:rPr lang="de-DE" dirty="0" err="1" smtClean="0"/>
              <a:t>properties</a:t>
            </a:r>
            <a:r>
              <a:rPr lang="de-DE" dirty="0" smtClean="0"/>
              <a:t> </a:t>
            </a:r>
            <a:r>
              <a:rPr lang="de-DE" dirty="0" err="1" smtClean="0"/>
              <a:t>or</a:t>
            </a:r>
            <a:r>
              <a:rPr lang="de-DE" dirty="0" smtClean="0"/>
              <a:t> </a:t>
            </a:r>
            <a:r>
              <a:rPr lang="de-DE" dirty="0" err="1" smtClean="0"/>
              <a:t>wrong</a:t>
            </a:r>
            <a:r>
              <a:rPr lang="de-DE" dirty="0" smtClean="0"/>
              <a:t> </a:t>
            </a:r>
            <a:r>
              <a:rPr lang="de-DE" dirty="0" err="1" smtClean="0"/>
              <a:t>assumptions</a:t>
            </a:r>
            <a:r>
              <a:rPr lang="de-DE" dirty="0" smtClean="0"/>
              <a:t> </a:t>
            </a:r>
            <a:r>
              <a:rPr lang="de-DE" dirty="0" err="1" smtClean="0"/>
              <a:t>often</a:t>
            </a:r>
            <a:r>
              <a:rPr lang="de-DE" dirty="0" smtClean="0"/>
              <a:t> </a:t>
            </a:r>
            <a:r>
              <a:rPr lang="de-DE" dirty="0" err="1" smtClean="0"/>
              <a:t>lead</a:t>
            </a:r>
            <a:r>
              <a:rPr lang="de-DE" dirty="0" smtClean="0"/>
              <a:t> </a:t>
            </a:r>
            <a:r>
              <a:rPr lang="de-DE" dirty="0" err="1" smtClean="0"/>
              <a:t>to</a:t>
            </a:r>
            <a:r>
              <a:rPr lang="de-DE" dirty="0" smtClean="0"/>
              <a:t> </a:t>
            </a:r>
            <a:r>
              <a:rPr lang="de-DE" dirty="0" err="1" smtClean="0"/>
              <a:t>interventions</a:t>
            </a:r>
            <a:r>
              <a:rPr lang="de-DE" dirty="0" smtClean="0"/>
              <a:t> in </a:t>
            </a:r>
            <a:r>
              <a:rPr lang="de-DE" dirty="0" err="1" smtClean="0"/>
              <a:t>action</a:t>
            </a:r>
            <a:r>
              <a:rPr lang="de-DE" dirty="0" smtClean="0"/>
              <a:t> </a:t>
            </a:r>
            <a:r>
              <a:rPr lang="de-DE" dirty="0" err="1" smtClean="0"/>
              <a:t>situations</a:t>
            </a:r>
            <a:r>
              <a:rPr lang="de-DE" dirty="0" smtClean="0"/>
              <a:t> </a:t>
            </a:r>
            <a:r>
              <a:rPr lang="de-DE" dirty="0" err="1" smtClean="0"/>
              <a:t>whose</a:t>
            </a:r>
            <a:r>
              <a:rPr lang="de-DE" dirty="0" smtClean="0"/>
              <a:t> </a:t>
            </a:r>
            <a:r>
              <a:rPr lang="de-DE" dirty="0" err="1" smtClean="0"/>
              <a:t>unforeseeable</a:t>
            </a:r>
            <a:r>
              <a:rPr lang="de-DE" dirty="0" smtClean="0"/>
              <a:t> </a:t>
            </a:r>
            <a:r>
              <a:rPr lang="de-DE" dirty="0" err="1" smtClean="0"/>
              <a:t>effects</a:t>
            </a:r>
            <a:r>
              <a:rPr lang="de-DE" dirty="0" smtClean="0"/>
              <a:t> </a:t>
            </a:r>
            <a:r>
              <a:rPr lang="de-DE" dirty="0" err="1" smtClean="0"/>
              <a:t>were</a:t>
            </a:r>
            <a:r>
              <a:rPr lang="de-DE" dirty="0" smtClean="0"/>
              <a:t> not </a:t>
            </a:r>
            <a:r>
              <a:rPr lang="de-DE" dirty="0" err="1" smtClean="0"/>
              <a:t>considered</a:t>
            </a:r>
            <a:r>
              <a:rPr lang="de-DE" dirty="0" smtClean="0"/>
              <a:t> </a:t>
            </a:r>
            <a:r>
              <a:rPr lang="de-DE" dirty="0" err="1" smtClean="0"/>
              <a:t>and</a:t>
            </a:r>
            <a:r>
              <a:rPr lang="de-DE" dirty="0" smtClean="0"/>
              <a:t> </a:t>
            </a:r>
            <a:r>
              <a:rPr lang="de-DE" dirty="0" err="1" smtClean="0"/>
              <a:t>then</a:t>
            </a:r>
            <a:r>
              <a:rPr lang="de-DE" dirty="0" smtClean="0"/>
              <a:t> break down </a:t>
            </a:r>
            <a:r>
              <a:rPr lang="de-DE" dirty="0" err="1" smtClean="0"/>
              <a:t>as</a:t>
            </a:r>
            <a:r>
              <a:rPr lang="de-DE" dirty="0" smtClean="0"/>
              <a:t> </a:t>
            </a:r>
            <a:r>
              <a:rPr lang="de-DE" dirty="0" err="1" smtClean="0"/>
              <a:t>surprising</a:t>
            </a:r>
            <a:r>
              <a:rPr lang="de-DE" dirty="0" smtClean="0"/>
              <a:t> </a:t>
            </a:r>
            <a:r>
              <a:rPr lang="de-DE" dirty="0" err="1" smtClean="0"/>
              <a:t>developments</a:t>
            </a:r>
            <a:r>
              <a:rPr lang="de-DE" dirty="0" smtClean="0"/>
              <a:t> </a:t>
            </a:r>
            <a:r>
              <a:rPr lang="de-DE" dirty="0" err="1" smtClean="0"/>
              <a:t>about</a:t>
            </a:r>
            <a:r>
              <a:rPr lang="de-DE" dirty="0" smtClean="0"/>
              <a:t> </a:t>
            </a:r>
            <a:r>
              <a:rPr lang="de-DE" dirty="0" err="1" smtClean="0"/>
              <a:t>the</a:t>
            </a:r>
            <a:r>
              <a:rPr lang="de-DE" dirty="0" smtClean="0"/>
              <a:t> </a:t>
            </a:r>
            <a:r>
              <a:rPr lang="de-DE" dirty="0" err="1" smtClean="0"/>
              <a:t>actors</a:t>
            </a:r>
            <a:r>
              <a:rPr lang="de-DE" dirty="0" smtClean="0"/>
              <a:t>. </a:t>
            </a:r>
          </a:p>
          <a:p>
            <a:endParaRPr lang="de-DE" dirty="0" smtClean="0"/>
          </a:p>
          <a:p>
            <a:r>
              <a:rPr lang="de-DE" dirty="0" smtClean="0"/>
              <a:t>Problem </a:t>
            </a:r>
            <a:r>
              <a:rPr lang="de-DE" dirty="0" err="1" smtClean="0"/>
              <a:t>situations</a:t>
            </a:r>
            <a:r>
              <a:rPr lang="de-DE" dirty="0" smtClean="0"/>
              <a:t> </a:t>
            </a:r>
            <a:r>
              <a:rPr lang="de-DE" dirty="0" err="1" smtClean="0"/>
              <a:t>are</a:t>
            </a:r>
            <a:r>
              <a:rPr lang="de-DE" dirty="0" smtClean="0"/>
              <a:t> </a:t>
            </a:r>
            <a:r>
              <a:rPr lang="de-DE" dirty="0" err="1" smtClean="0"/>
              <a:t>characterized</a:t>
            </a:r>
            <a:r>
              <a:rPr lang="de-DE" dirty="0" smtClean="0"/>
              <a:t> </a:t>
            </a:r>
            <a:r>
              <a:rPr lang="de-DE" dirty="0" err="1" smtClean="0"/>
              <a:t>by</a:t>
            </a:r>
            <a:r>
              <a:rPr lang="de-DE" dirty="0" smtClean="0"/>
              <a:t> </a:t>
            </a:r>
            <a:r>
              <a:rPr lang="de-DE" dirty="0" err="1" smtClean="0"/>
              <a:t>many</a:t>
            </a:r>
            <a:r>
              <a:rPr lang="de-DE" dirty="0" smtClean="0"/>
              <a:t> variables, </a:t>
            </a:r>
            <a:r>
              <a:rPr lang="de-DE" dirty="0" err="1" smtClean="0"/>
              <a:t>input</a:t>
            </a:r>
            <a:r>
              <a:rPr lang="de-DE" dirty="0" smtClean="0"/>
              <a:t> </a:t>
            </a:r>
            <a:r>
              <a:rPr lang="de-DE" dirty="0" err="1" smtClean="0"/>
              <a:t>factors</a:t>
            </a:r>
            <a:r>
              <a:rPr lang="de-DE" dirty="0" smtClean="0"/>
              <a:t> </a:t>
            </a:r>
            <a:r>
              <a:rPr lang="de-DE" dirty="0" err="1" smtClean="0"/>
              <a:t>that</a:t>
            </a:r>
            <a:r>
              <a:rPr lang="de-DE" dirty="0" smtClean="0"/>
              <a:t> </a:t>
            </a:r>
            <a:r>
              <a:rPr lang="de-DE" dirty="0" err="1" smtClean="0"/>
              <a:t>are</a:t>
            </a:r>
            <a:r>
              <a:rPr lang="de-DE" dirty="0" smtClean="0"/>
              <a:t> </a:t>
            </a:r>
            <a:r>
              <a:rPr lang="de-DE" dirty="0" err="1" smtClean="0"/>
              <a:t>interlinked</a:t>
            </a:r>
            <a:r>
              <a:rPr lang="de-DE" dirty="0" smtClean="0"/>
              <a:t> </a:t>
            </a:r>
            <a:r>
              <a:rPr lang="de-DE" dirty="0" err="1" smtClean="0"/>
              <a:t>and</a:t>
            </a:r>
            <a:r>
              <a:rPr lang="de-DE" dirty="0" smtClean="0"/>
              <a:t> interdependent. This </a:t>
            </a:r>
            <a:r>
              <a:rPr lang="de-DE" dirty="0" err="1" smtClean="0"/>
              <a:t>is</a:t>
            </a:r>
            <a:r>
              <a:rPr lang="de-DE" dirty="0" smtClean="0"/>
              <a:t> </a:t>
            </a:r>
            <a:r>
              <a:rPr lang="de-DE" dirty="0" err="1" smtClean="0"/>
              <a:t>their</a:t>
            </a:r>
            <a:r>
              <a:rPr lang="de-DE" dirty="0" smtClean="0"/>
              <a:t> </a:t>
            </a:r>
            <a:r>
              <a:rPr lang="de-DE" dirty="0" err="1" smtClean="0"/>
              <a:t>complexity</a:t>
            </a:r>
            <a:r>
              <a:rPr lang="de-DE" dirty="0" smtClean="0"/>
              <a:t> </a:t>
            </a:r>
            <a:r>
              <a:rPr lang="de-DE" dirty="0" err="1" smtClean="0"/>
              <a:t>and</a:t>
            </a:r>
            <a:r>
              <a:rPr lang="de-DE" dirty="0" smtClean="0"/>
              <a:t> </a:t>
            </a:r>
            <a:r>
              <a:rPr lang="de-DE" dirty="0" err="1" smtClean="0"/>
              <a:t>causes</a:t>
            </a:r>
            <a:r>
              <a:rPr lang="de-DE" dirty="0" smtClean="0"/>
              <a:t> </a:t>
            </a:r>
            <a:r>
              <a:rPr lang="de-DE" dirty="0" err="1" smtClean="0"/>
              <a:t>their</a:t>
            </a:r>
            <a:r>
              <a:rPr lang="de-DE" dirty="0" smtClean="0"/>
              <a:t> </a:t>
            </a:r>
            <a:r>
              <a:rPr lang="de-DE" dirty="0" err="1" smtClean="0"/>
              <a:t>intransparency</a:t>
            </a:r>
            <a:r>
              <a:rPr lang="de-DE" dirty="0" smtClean="0"/>
              <a:t>. </a:t>
            </a:r>
          </a:p>
          <a:p>
            <a:endParaRPr lang="de-DE" dirty="0" smtClean="0"/>
          </a:p>
          <a:p>
            <a:r>
              <a:rPr lang="de-DE" dirty="0" err="1" smtClean="0"/>
              <a:t>You</a:t>
            </a:r>
            <a:r>
              <a:rPr lang="de-DE" dirty="0" smtClean="0"/>
              <a:t> do not </a:t>
            </a:r>
            <a:r>
              <a:rPr lang="de-DE" dirty="0" err="1" smtClean="0"/>
              <a:t>see</a:t>
            </a:r>
            <a:r>
              <a:rPr lang="de-DE" dirty="0" smtClean="0"/>
              <a:t> </a:t>
            </a:r>
            <a:r>
              <a:rPr lang="de-DE" dirty="0" err="1" smtClean="0"/>
              <a:t>everything</a:t>
            </a:r>
            <a:r>
              <a:rPr lang="de-DE" dirty="0" smtClean="0"/>
              <a:t> </a:t>
            </a:r>
            <a:r>
              <a:rPr lang="de-DE" dirty="0" err="1" smtClean="0"/>
              <a:t>you</a:t>
            </a:r>
            <a:r>
              <a:rPr lang="de-DE" dirty="0" smtClean="0"/>
              <a:t> </a:t>
            </a:r>
            <a:r>
              <a:rPr lang="de-DE" dirty="0" err="1" smtClean="0"/>
              <a:t>want</a:t>
            </a:r>
            <a:r>
              <a:rPr lang="de-DE" dirty="0" smtClean="0"/>
              <a:t> </a:t>
            </a:r>
            <a:r>
              <a:rPr lang="de-DE" dirty="0" err="1" smtClean="0"/>
              <a:t>to</a:t>
            </a:r>
            <a:r>
              <a:rPr lang="de-DE" dirty="0" smtClean="0"/>
              <a:t> </a:t>
            </a:r>
            <a:r>
              <a:rPr lang="de-DE" dirty="0" err="1" smtClean="0"/>
              <a:t>see</a:t>
            </a: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7</a:t>
            </a:fld>
            <a:endParaRPr lang="de-DE"/>
          </a:p>
        </p:txBody>
      </p:sp>
    </p:spTree>
    <p:extLst>
      <p:ext uri="{BB962C8B-B14F-4D97-AF65-F5344CB8AC3E}">
        <p14:creationId xmlns:p14="http://schemas.microsoft.com/office/powerpoint/2010/main" val="187869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buFontTx/>
              <a:buNone/>
            </a:pPr>
            <a:r>
              <a:rPr lang="de-DE" altLang="x-none" sz="1200" b="1" dirty="0" smtClean="0"/>
              <a:t>Ziel</a:t>
            </a:r>
            <a:r>
              <a:rPr lang="de-DE" altLang="x-none" sz="1200" dirty="0" smtClean="0"/>
              <a:t>:	</a:t>
            </a:r>
          </a:p>
          <a:p>
            <a:pPr eaLnBrk="1" hangingPunct="1">
              <a:buFontTx/>
              <a:buNone/>
            </a:pPr>
            <a:r>
              <a:rPr lang="de-DE" altLang="x-none" sz="1200" dirty="0" smtClean="0"/>
              <a:t>Mit dem Papiercomputer liegt ein einfaches Hilfsmittel vor, mit dem wir die geschätzter </a:t>
            </a:r>
            <a:r>
              <a:rPr lang="de-DE" altLang="x-none" sz="1200" b="1" dirty="0" smtClean="0"/>
              <a:t>Wirkungsintensitäten</a:t>
            </a:r>
            <a:r>
              <a:rPr lang="de-DE" altLang="x-none" sz="1200" dirty="0" smtClean="0"/>
              <a:t> innerhalb eines komplexen Netzwerkes von Faktoren </a:t>
            </a:r>
            <a:r>
              <a:rPr lang="de-DE" altLang="x-none" sz="1200" b="1" dirty="0" smtClean="0"/>
              <a:t>analysieren</a:t>
            </a:r>
            <a:r>
              <a:rPr lang="de-DE" altLang="x-none" sz="1200" dirty="0" smtClean="0"/>
              <a:t> können. Die Ergebnisse dieser Analyse lassen sich sehr gut nutzen zur </a:t>
            </a:r>
            <a:r>
              <a:rPr lang="de-DE" altLang="x-none" sz="1200" b="1" dirty="0" smtClean="0"/>
              <a:t>Entscheidungshilfe über Eingriffsmöglichkeiten</a:t>
            </a:r>
            <a:r>
              <a:rPr lang="de-DE" altLang="x-none" sz="1200" dirty="0" smtClean="0"/>
              <a:t> und -strategien für systematische Veränderungsprozesse.</a:t>
            </a:r>
          </a:p>
          <a:p>
            <a:pPr eaLnBrk="1" hangingPunct="1">
              <a:buFontTx/>
              <a:buNone/>
            </a:pPr>
            <a:r>
              <a:rPr lang="de-DE" altLang="x-none" sz="1200" dirty="0" smtClean="0"/>
              <a:t> </a:t>
            </a:r>
          </a:p>
          <a:p>
            <a:pPr eaLnBrk="1" hangingPunct="1">
              <a:buFontTx/>
              <a:buNone/>
            </a:pPr>
            <a:r>
              <a:rPr lang="de-DE" altLang="x-none" sz="1200" b="1" dirty="0" smtClean="0"/>
              <a:t>Hilfsmittel</a:t>
            </a:r>
            <a:r>
              <a:rPr lang="de-DE" altLang="x-none" sz="1200" dirty="0" smtClean="0"/>
              <a:t>:	</a:t>
            </a:r>
          </a:p>
          <a:p>
            <a:pPr eaLnBrk="1" hangingPunct="1">
              <a:buFontTx/>
              <a:buNone/>
            </a:pPr>
            <a:r>
              <a:rPr lang="de-DE" altLang="x-none" sz="1200" dirty="0" smtClean="0"/>
              <a:t>Papier, Stift, bei Gruppenarbeit Flipchart</a:t>
            </a:r>
          </a:p>
          <a:p>
            <a:pPr eaLnBrk="1" hangingPunct="1">
              <a:buFontTx/>
              <a:buNone/>
            </a:pPr>
            <a:r>
              <a:rPr lang="de-DE" altLang="x-none" sz="1200" b="1" dirty="0" smtClean="0"/>
              <a:t>Zeit</a:t>
            </a:r>
            <a:r>
              <a:rPr lang="de-DE" altLang="x-none" sz="1200" dirty="0" smtClean="0"/>
              <a:t>:	</a:t>
            </a:r>
          </a:p>
          <a:p>
            <a:pPr eaLnBrk="1" hangingPunct="1">
              <a:buFontTx/>
              <a:buNone/>
            </a:pPr>
            <a:r>
              <a:rPr lang="de-DE" altLang="x-none" sz="1100" dirty="0" smtClean="0"/>
              <a:t>abhängig von der Anzahl der zu analysierenden Faktoren, der Größe der Arbeitsgruppe und dem Maß an Beteiligung der Systemmitglieder zwischen </a:t>
            </a:r>
          </a:p>
          <a:p>
            <a:pPr eaLnBrk="1" hangingPunct="1"/>
            <a:r>
              <a:rPr lang="de-DE" altLang="x-none" sz="1100" dirty="0" smtClean="0"/>
              <a:t>1 Stunde (ich alleine mit relativ wenigen Faktoren [&lt;20]) </a:t>
            </a:r>
          </a:p>
          <a:p>
            <a:pPr eaLnBrk="1" hangingPunct="1"/>
            <a:r>
              <a:rPr lang="de-DE" altLang="x-none" sz="1100" dirty="0" smtClean="0"/>
              <a:t>2-3 Stunden (kleine Gruppe mit relativ wenigen Faktoren)</a:t>
            </a:r>
          </a:p>
          <a:p>
            <a:pPr eaLnBrk="1" hangingPunct="1"/>
            <a:r>
              <a:rPr lang="de-DE" altLang="x-none" sz="1100" dirty="0" smtClean="0"/>
              <a:t>mehrere Wochen (komplexe Veränderung und Beteiligung der Systemmitglieder)</a:t>
            </a:r>
            <a:endParaRPr lang="de-DE" altLang="x-none" sz="1100"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8</a:t>
            </a:fld>
            <a:endParaRPr lang="de-DE"/>
          </a:p>
        </p:txBody>
      </p:sp>
    </p:spTree>
    <p:extLst>
      <p:ext uri="{BB962C8B-B14F-4D97-AF65-F5344CB8AC3E}">
        <p14:creationId xmlns:p14="http://schemas.microsoft.com/office/powerpoint/2010/main" val="180425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x-none" sz="1200" dirty="0" smtClean="0"/>
              <a:t>Für die Modellierung einer Veränderung legen wir die Faktoren fest, die sich unserer Zielsetzung entsprechend in einer bestimmten Richtung verändern sollen (Zielgrößen oder </a:t>
            </a:r>
            <a:r>
              <a:rPr lang="de-DE" altLang="x-none" sz="1200" b="1" dirty="0" smtClean="0"/>
              <a:t>Zielfaktoren</a:t>
            </a:r>
            <a:r>
              <a:rPr lang="de-DE" altLang="x-none" sz="1200" dirty="0" smtClean="0"/>
              <a:t>). Hierbei kann es sich um einen einzigen Faktor handeln, es kann aber auch ein Bündel von Faktoren sein.</a:t>
            </a:r>
          </a:p>
          <a:p>
            <a:pPr eaLnBrk="1" hangingPunct="1"/>
            <a:r>
              <a:rPr lang="de-DE" altLang="x-none" sz="1200" dirty="0" smtClean="0"/>
              <a:t>Aus unterschiedlichen Perspektiven werden alle möglichen Einflussgrößen (</a:t>
            </a:r>
            <a:r>
              <a:rPr lang="de-DE" altLang="x-none" sz="1200" b="1" dirty="0" smtClean="0"/>
              <a:t>Einflussfaktoren</a:t>
            </a:r>
            <a:r>
              <a:rPr lang="de-DE" altLang="x-none" sz="1200" dirty="0" smtClean="0"/>
              <a:t>) gesammelt. Damit sind die Faktoren gemeint, die in der „Problemsituation“ eine Rolle spielen.</a:t>
            </a:r>
          </a:p>
          <a:p>
            <a:pPr eaLnBrk="1" hangingPunct="1"/>
            <a:r>
              <a:rPr lang="de-DE" altLang="x-none" sz="1200" dirty="0" smtClean="0"/>
              <a:t>Alle Elemente der Situationsanalyse (Zielfaktoren und Einflussfaktoren) werden in einer </a:t>
            </a:r>
            <a:r>
              <a:rPr lang="de-DE" altLang="x-none" sz="1200" b="1" dirty="0" smtClean="0"/>
              <a:t>zweidimensionalen Matrix</a:t>
            </a:r>
            <a:r>
              <a:rPr lang="de-DE" altLang="x-none" sz="1200" dirty="0" smtClean="0"/>
              <a:t> aufgelistet, die in beiden Dimensionen jeweils alle Elemente enthält (vgl. Entfernungstabelle zwischen Städten).</a:t>
            </a:r>
          </a:p>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10</a:t>
            </a:fld>
            <a:endParaRPr lang="de-DE"/>
          </a:p>
        </p:txBody>
      </p:sp>
    </p:spTree>
    <p:extLst>
      <p:ext uri="{BB962C8B-B14F-4D97-AF65-F5344CB8AC3E}">
        <p14:creationId xmlns:p14="http://schemas.microsoft.com/office/powerpoint/2010/main" val="197490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buFontTx/>
              <a:buNone/>
            </a:pPr>
            <a:r>
              <a:rPr lang="de-DE" altLang="x-none" sz="2000" dirty="0" smtClean="0"/>
              <a:t>Für die Wirkungsintensitäten wird ein </a:t>
            </a:r>
            <a:r>
              <a:rPr lang="de-DE" altLang="x-none" sz="2000" b="1" dirty="0" smtClean="0"/>
              <a:t>Maßstab</a:t>
            </a:r>
            <a:r>
              <a:rPr lang="de-DE" altLang="x-none" sz="2000" dirty="0" smtClean="0"/>
              <a:t> festgelegt. Bewährt hat sich: </a:t>
            </a:r>
          </a:p>
          <a:p>
            <a:pPr lvl="1" eaLnBrk="1" hangingPunct="1">
              <a:buFontTx/>
              <a:buNone/>
            </a:pPr>
            <a:r>
              <a:rPr lang="de-DE" altLang="x-none" sz="2000" b="1" dirty="0" smtClean="0">
                <a:ea typeface="ＭＳ Ｐゴシック" charset="-128"/>
              </a:rPr>
              <a:t>0 = keine Wirkung  –  1 = geringe Wirkung  –  </a:t>
            </a:r>
          </a:p>
          <a:p>
            <a:pPr lvl="1" eaLnBrk="1" hangingPunct="1">
              <a:buFontTx/>
              <a:buNone/>
            </a:pPr>
            <a:r>
              <a:rPr lang="de-DE" altLang="x-none" sz="2000" b="1" dirty="0" smtClean="0">
                <a:ea typeface="ＭＳ Ｐゴシック" charset="-128"/>
              </a:rPr>
              <a:t>2 = starke Wirkung  –  3 = sehr starke Wirkung</a:t>
            </a:r>
            <a:endParaRPr lang="de-DE" altLang="x-none" sz="2000" dirty="0" smtClean="0">
              <a:ea typeface="ＭＳ Ｐゴシック" charset="-128"/>
            </a:endParaRPr>
          </a:p>
          <a:p>
            <a:pPr eaLnBrk="1" hangingPunct="1">
              <a:buFontTx/>
              <a:buNone/>
            </a:pPr>
            <a:r>
              <a:rPr lang="de-DE" altLang="x-none" sz="2000" dirty="0" smtClean="0"/>
              <a:t>Die Intensität der Wirkung zwischen jeweils zwei Faktoren („Wie groß ist der Einfluss von ..... auf .....?“) wird – Zeile für Zeile – </a:t>
            </a:r>
            <a:r>
              <a:rPr lang="de-DE" altLang="x-none" sz="2000" b="1" dirty="0" smtClean="0"/>
              <a:t>geschätzt</a:t>
            </a:r>
            <a:r>
              <a:rPr lang="de-DE" altLang="x-none" sz="2000" dirty="0" smtClean="0"/>
              <a:t> und mit der entsprechenden Zahl in die Matrix eingetragen. Jede Zeile enthält somit die Wirkungen, die von dem „Zielelement“ auf alle anderen Elemente ausgehen, jede Spalte das Maß der Beeinflussbarkeit.</a:t>
            </a:r>
          </a:p>
          <a:p>
            <a:pPr eaLnBrk="1" hangingPunct="1">
              <a:buFontTx/>
              <a:buNone/>
            </a:pPr>
            <a:r>
              <a:rPr lang="de-DE" altLang="x-none" sz="2000" dirty="0" smtClean="0"/>
              <a:t>Jeder Faktor wird mit seinen zwei Werten (Einfluss und Beeinflussbarkeit) in ein Diagramm eingetragen und in </a:t>
            </a:r>
            <a:r>
              <a:rPr lang="de-DE" altLang="x-none" sz="2000" b="1" dirty="0" smtClean="0"/>
              <a:t>aktive Faktoren</a:t>
            </a:r>
            <a:r>
              <a:rPr lang="de-DE" altLang="x-none" sz="2000" dirty="0" smtClean="0"/>
              <a:t> (Einfluss hoch/Beeinflussbarkeit niedrig), </a:t>
            </a:r>
            <a:r>
              <a:rPr lang="de-DE" altLang="x-none" sz="2000" b="1" dirty="0" smtClean="0"/>
              <a:t>reaktive Faktoren</a:t>
            </a:r>
            <a:r>
              <a:rPr lang="de-DE" altLang="x-none" sz="2000" dirty="0" smtClean="0"/>
              <a:t> (Einfluss niedrig/Beeinflussbarkeit hoch), </a:t>
            </a:r>
            <a:r>
              <a:rPr lang="de-DE" altLang="x-none" sz="2000" b="1" dirty="0" smtClean="0"/>
              <a:t>kritische Faktoren</a:t>
            </a:r>
            <a:r>
              <a:rPr lang="de-DE" altLang="x-none" sz="2000" dirty="0" smtClean="0"/>
              <a:t> (Einfluss hoch/ Beeinflussbarkeit hoch) und </a:t>
            </a:r>
            <a:r>
              <a:rPr lang="de-DE" altLang="x-none" sz="2000" b="1" dirty="0" smtClean="0"/>
              <a:t>träge Faktoren</a:t>
            </a:r>
            <a:r>
              <a:rPr lang="de-DE" altLang="x-none" sz="2000" dirty="0" smtClean="0"/>
              <a:t> (Einfluss niedrig/Beeinflussbarkeit niedrig) unterteilt.</a:t>
            </a:r>
          </a:p>
          <a:p>
            <a:pPr eaLnBrk="1" hangingPunct="1">
              <a:buFontTx/>
              <a:buNone/>
            </a:pPr>
            <a:r>
              <a:rPr lang="de-DE" altLang="x-none" sz="2000" b="1" dirty="0" smtClean="0"/>
              <a:t>Der Fokus für weitere Planungen liegt auf den aktiven Faktoren</a:t>
            </a:r>
            <a:r>
              <a:rPr lang="de-DE" altLang="x-none" sz="2000" dirty="0" smtClean="0"/>
              <a:t>: Wenn es gelingt, sie zu verändern, erzeugen wir Veränderungen im gesamten System.</a:t>
            </a:r>
          </a:p>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11</a:t>
            </a:fld>
            <a:endParaRPr lang="de-DE"/>
          </a:p>
        </p:txBody>
      </p:sp>
    </p:spTree>
    <p:extLst>
      <p:ext uri="{BB962C8B-B14F-4D97-AF65-F5344CB8AC3E}">
        <p14:creationId xmlns:p14="http://schemas.microsoft.com/office/powerpoint/2010/main" val="35190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x-none" b="1" dirty="0" smtClean="0"/>
              <a:t>Aktives Element</a:t>
            </a:r>
            <a:r>
              <a:rPr lang="de-DE" altLang="x-none" dirty="0" smtClean="0"/>
              <a:t> =&gt; rel. stärkster </a:t>
            </a:r>
            <a:r>
              <a:rPr lang="de-DE" altLang="x-none" dirty="0" err="1" smtClean="0"/>
              <a:t>Einfluß</a:t>
            </a:r>
            <a:r>
              <a:rPr lang="de-DE" altLang="x-none" dirty="0" smtClean="0"/>
              <a:t> auf alle anderen</a:t>
            </a:r>
          </a:p>
          <a:p>
            <a:pPr eaLnBrk="1" hangingPunct="1"/>
            <a:r>
              <a:rPr lang="de-DE" altLang="x-none" b="1" dirty="0" smtClean="0"/>
              <a:t>Reaktives Element</a:t>
            </a:r>
            <a:r>
              <a:rPr lang="de-DE" altLang="x-none" dirty="0" smtClean="0"/>
              <a:t> =&gt; wird selbst rel. am stärksten </a:t>
            </a:r>
            <a:r>
              <a:rPr lang="de-DE" altLang="x-none" dirty="0" err="1" smtClean="0"/>
              <a:t>beeinflußt</a:t>
            </a:r>
            <a:endParaRPr lang="de-DE" altLang="x-none" dirty="0" smtClean="0"/>
          </a:p>
          <a:p>
            <a:pPr eaLnBrk="1" hangingPunct="1"/>
            <a:r>
              <a:rPr lang="de-DE" altLang="x-none" b="1" dirty="0" smtClean="0"/>
              <a:t>Kritisches Element</a:t>
            </a:r>
            <a:r>
              <a:rPr lang="de-DE" altLang="x-none" dirty="0" smtClean="0"/>
              <a:t> =&gt; stärkste </a:t>
            </a:r>
            <a:r>
              <a:rPr lang="de-DE" altLang="x-none" dirty="0" err="1" smtClean="0"/>
              <a:t>Involviertheit</a:t>
            </a:r>
            <a:r>
              <a:rPr lang="de-DE" altLang="x-none" dirty="0" smtClean="0"/>
              <a:t> (</a:t>
            </a:r>
            <a:r>
              <a:rPr lang="de-DE" altLang="x-none" dirty="0" err="1" smtClean="0"/>
              <a:t>aktiv+reaktiv</a:t>
            </a:r>
            <a:r>
              <a:rPr lang="de-DE" altLang="x-none" dirty="0" smtClean="0"/>
              <a:t>)</a:t>
            </a:r>
          </a:p>
          <a:p>
            <a:pPr eaLnBrk="1" hangingPunct="1"/>
            <a:r>
              <a:rPr lang="de-DE" altLang="x-none" b="1" dirty="0" smtClean="0"/>
              <a:t>Pufferndes Element</a:t>
            </a:r>
            <a:r>
              <a:rPr lang="de-DE" altLang="x-none" dirty="0" smtClean="0"/>
              <a:t> =&gt; schwächste </a:t>
            </a:r>
            <a:r>
              <a:rPr lang="de-DE" altLang="x-none" dirty="0" err="1" smtClean="0"/>
              <a:t>Involviertheit</a:t>
            </a:r>
            <a:r>
              <a:rPr lang="de-DE" altLang="x-none" dirty="0" smtClean="0"/>
              <a:t> (dito)</a:t>
            </a:r>
          </a:p>
          <a:p>
            <a:endParaRPr lang="de-DE" dirty="0"/>
          </a:p>
        </p:txBody>
      </p:sp>
      <p:sp>
        <p:nvSpPr>
          <p:cNvPr id="4" name="Foliennummernplatzhalter 3"/>
          <p:cNvSpPr>
            <a:spLocks noGrp="1"/>
          </p:cNvSpPr>
          <p:nvPr>
            <p:ph type="sldNum" sz="quarter" idx="10"/>
          </p:nvPr>
        </p:nvSpPr>
        <p:spPr/>
        <p:txBody>
          <a:bodyPr/>
          <a:lstStyle/>
          <a:p>
            <a:pPr>
              <a:defRPr/>
            </a:pPr>
            <a:fld id="{DC350018-F8D7-DE4F-B1EB-84400CB1A4F5}" type="slidenum">
              <a:rPr lang="de-DE" smtClean="0"/>
              <a:pPr>
                <a:defRPr/>
              </a:pPr>
              <a:t>14</a:t>
            </a:fld>
            <a:endParaRPr lang="de-DE"/>
          </a:p>
        </p:txBody>
      </p:sp>
    </p:spTree>
    <p:extLst>
      <p:ext uri="{BB962C8B-B14F-4D97-AF65-F5344CB8AC3E}">
        <p14:creationId xmlns:p14="http://schemas.microsoft.com/office/powerpoint/2010/main" val="32663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BB65DDB-1EDA-42E4-9ED3-FC9AB56E904B}" type="slidenum">
              <a:rPr lang="en-GB" sz="1200"/>
              <a:pPr eaLnBrk="1" hangingPunct="1"/>
              <a:t>17</a:t>
            </a:fld>
            <a:endParaRPr lang="en-GB" sz="1200"/>
          </a:p>
        </p:txBody>
      </p:sp>
    </p:spTree>
    <p:extLst>
      <p:ext uri="{BB962C8B-B14F-4D97-AF65-F5344CB8AC3E}">
        <p14:creationId xmlns:p14="http://schemas.microsoft.com/office/powerpoint/2010/main" val="20651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68913" y="311150"/>
            <a:ext cx="3246437" cy="738188"/>
          </a:xfrm>
          <a:prstGeom prst="rect">
            <a:avLst/>
          </a:prstGeom>
          <a:noFill/>
          <a:ln w="9525">
            <a:noFill/>
            <a:miter lim="800000"/>
            <a:headEnd/>
            <a:tailEnd/>
          </a:ln>
          <a:effectLst/>
        </p:spPr>
        <p:txBody>
          <a:bodyPr wrap="none">
            <a:prstTxWarp prst="textNoShape">
              <a:avLst/>
            </a:prstTxWarp>
            <a:spAutoFit/>
          </a:bodyPr>
          <a:lstStyle/>
          <a:p>
            <a:pPr algn="ctr"/>
            <a:r>
              <a:rPr lang="de-DE" sz="1400" b="1">
                <a:solidFill>
                  <a:schemeClr val="bg2"/>
                </a:solidFill>
              </a:rPr>
              <a:t>Agentur für Coaching und Beratung</a:t>
            </a:r>
          </a:p>
          <a:p>
            <a:pPr algn="ctr"/>
            <a:r>
              <a:rPr lang="de-DE" sz="1400" b="1">
                <a:solidFill>
                  <a:schemeClr val="bg2"/>
                </a:solidFill>
              </a:rPr>
              <a:t>Barbara Kolzarek</a:t>
            </a:r>
          </a:p>
          <a:p>
            <a:pPr algn="ctr"/>
            <a:r>
              <a:rPr lang="de-DE" sz="1400" b="1">
                <a:solidFill>
                  <a:schemeClr val="bg2"/>
                </a:solidFill>
              </a:rPr>
              <a:t>Detlev Lindau-Bank</a:t>
            </a:r>
          </a:p>
        </p:txBody>
      </p:sp>
      <p:sp>
        <p:nvSpPr>
          <p:cNvPr id="5" name="Rectangle 6"/>
          <p:cNvSpPr>
            <a:spLocks noChangeArrowheads="1"/>
          </p:cNvSpPr>
          <p:nvPr/>
        </p:nvSpPr>
        <p:spPr bwMode="auto">
          <a:xfrm>
            <a:off x="533400" y="304800"/>
            <a:ext cx="7991475" cy="792163"/>
          </a:xfrm>
          <a:prstGeom prst="rect">
            <a:avLst/>
          </a:prstGeom>
          <a:gradFill rotWithShape="1">
            <a:gsLst>
              <a:gs pos="0">
                <a:srgbClr val="66FF33">
                  <a:alpha val="52000"/>
                </a:srgbClr>
              </a:gs>
              <a:gs pos="100000">
                <a:schemeClr val="bg1">
                  <a:alpha val="50000"/>
                </a:schemeClr>
              </a:gs>
            </a:gsLst>
            <a:lin ang="0" scaled="1"/>
          </a:gradFill>
          <a:ln w="9525">
            <a:noFill/>
            <a:miter lim="800000"/>
            <a:headEnd/>
            <a:tailEnd/>
          </a:ln>
          <a:effectLst/>
        </p:spPr>
        <p:txBody>
          <a:bodyPr anchor="ctr">
            <a:prstTxWarp prst="textNoShape">
              <a:avLst/>
            </a:prstTxWarp>
          </a:bodyPr>
          <a:lstStyle/>
          <a:p>
            <a:pPr>
              <a:defRPr/>
            </a:pPr>
            <a:r>
              <a:rPr lang="de-DE" sz="2400" b="1">
                <a:solidFill>
                  <a:schemeClr val="bg2"/>
                </a:solidFill>
                <a:latin typeface="Arial" charset="0"/>
              </a:rPr>
              <a:t>respekt:ive</a:t>
            </a:r>
          </a:p>
        </p:txBody>
      </p:sp>
      <p:sp>
        <p:nvSpPr>
          <p:cNvPr id="129026" name="Rectangle 2"/>
          <p:cNvSpPr>
            <a:spLocks noGrp="1" noChangeArrowheads="1"/>
          </p:cNvSpPr>
          <p:nvPr>
            <p:ph type="ctrTitle"/>
          </p:nvPr>
        </p:nvSpPr>
        <p:spPr>
          <a:xfrm>
            <a:off x="685800" y="1600200"/>
            <a:ext cx="7772400" cy="792163"/>
          </a:xfrm>
        </p:spPr>
        <p:txBody>
          <a:bodyPr/>
          <a:lstStyle>
            <a:lvl1pPr>
              <a:defRPr/>
            </a:lvl1pPr>
          </a:lstStyle>
          <a:p>
            <a:r>
              <a:rPr lang="de-DE"/>
              <a:t>Titelmasterformat durch Klicken bearbeiten</a:t>
            </a:r>
          </a:p>
        </p:txBody>
      </p:sp>
      <p:sp>
        <p:nvSpPr>
          <p:cNvPr id="129027"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de-DE"/>
              <a:t>Formatvorlage des Untertitelmasters durch Klicken bearbeiten</a:t>
            </a:r>
          </a:p>
        </p:txBody>
      </p:sp>
      <p:sp>
        <p:nvSpPr>
          <p:cNvPr id="6" name="Rectangle 4"/>
          <p:cNvSpPr>
            <a:spLocks noGrp="1" noChangeArrowheads="1"/>
          </p:cNvSpPr>
          <p:nvPr>
            <p:ph type="ftr" sz="quarter" idx="10"/>
          </p:nvPr>
        </p:nvSpPr>
        <p:spPr>
          <a:xfrm>
            <a:off x="468313" y="6245225"/>
            <a:ext cx="8135937" cy="476250"/>
          </a:xfrm>
          <a:gradFill rotWithShape="1">
            <a:gsLst>
              <a:gs pos="0">
                <a:srgbClr val="66FF33">
                  <a:alpha val="52000"/>
                </a:srgbClr>
              </a:gs>
              <a:gs pos="100000">
                <a:schemeClr val="bg1">
                  <a:alpha val="50000"/>
                </a:schemeClr>
              </a:gs>
            </a:gsLst>
            <a:lin ang="0" scaled="1"/>
          </a:gradFill>
        </p:spPr>
        <p:txBody>
          <a:bodyPr/>
          <a:lstStyle>
            <a:lvl1pPr>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017B2CC5-5BCB-9E47-87F9-9C4BC39490A5}"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765175"/>
            <a:ext cx="2057400" cy="53276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468313" y="765175"/>
            <a:ext cx="6019800" cy="53276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342EADE7-B0C2-7749-9E21-B1935ACFF75D}"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68313" y="765175"/>
            <a:ext cx="8229600" cy="792163"/>
          </a:xfrm>
        </p:spPr>
        <p:txBody>
          <a:bodyPr/>
          <a:lstStyle/>
          <a:p>
            <a:r>
              <a:rPr lang="de-DE"/>
              <a:t>Mastertitelformat bearbeiten</a:t>
            </a:r>
          </a:p>
        </p:txBody>
      </p:sp>
      <p:sp>
        <p:nvSpPr>
          <p:cNvPr id="3" name="Textplatzhalter 2"/>
          <p:cNvSpPr>
            <a:spLocks noGrp="1"/>
          </p:cNvSpPr>
          <p:nvPr>
            <p:ph type="body" sz="half" idx="1"/>
          </p:nvPr>
        </p:nvSpPr>
        <p:spPr>
          <a:xfrm>
            <a:off x="468313" y="1773238"/>
            <a:ext cx="4002087"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22800" y="1773238"/>
            <a:ext cx="4002088" cy="4319587"/>
          </a:xfrm>
        </p:spPr>
        <p:txBody>
          <a:bodyPr/>
          <a:lstStyle/>
          <a:p>
            <a:pPr lvl="0"/>
            <a:endParaRPr lang="de-DE" noProof="0"/>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C958CD1E-CE56-C14C-B6A2-82AB65D63659}"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765175"/>
            <a:ext cx="8229600" cy="792163"/>
          </a:xfrm>
        </p:spPr>
        <p:txBody>
          <a:bodyPr/>
          <a:lstStyle/>
          <a:p>
            <a:r>
              <a:rPr lang="de-DE"/>
              <a:t>Mastertitelformat bearbeiten</a:t>
            </a:r>
          </a:p>
        </p:txBody>
      </p:sp>
      <p:sp>
        <p:nvSpPr>
          <p:cNvPr id="3" name="Tabellenplatzhalter 2"/>
          <p:cNvSpPr>
            <a:spLocks noGrp="1"/>
          </p:cNvSpPr>
          <p:nvPr>
            <p:ph type="tbl" idx="1"/>
          </p:nvPr>
        </p:nvSpPr>
        <p:spPr>
          <a:xfrm>
            <a:off x="468313" y="1773238"/>
            <a:ext cx="8156575" cy="4319587"/>
          </a:xfrm>
        </p:spPr>
        <p:txBody>
          <a:bodyPr/>
          <a:lstStyle/>
          <a:p>
            <a:pPr lvl="0"/>
            <a:endParaRPr lang="de-DE"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E1926A84-3951-5E4B-8AD5-D6DFD39E1AEA}"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765175"/>
            <a:ext cx="8229600" cy="792163"/>
          </a:xfrm>
        </p:spPr>
        <p:txBody>
          <a:bodyPr/>
          <a:lstStyle/>
          <a:p>
            <a:r>
              <a:rPr lang="de-DE"/>
              <a:t>Mastertitelformat bearbeiten</a:t>
            </a:r>
          </a:p>
        </p:txBody>
      </p:sp>
      <p:sp>
        <p:nvSpPr>
          <p:cNvPr id="3" name="Textplatzhalter 2"/>
          <p:cNvSpPr>
            <a:spLocks noGrp="1"/>
          </p:cNvSpPr>
          <p:nvPr>
            <p:ph type="body" sz="half" idx="1"/>
          </p:nvPr>
        </p:nvSpPr>
        <p:spPr>
          <a:xfrm>
            <a:off x="468313" y="1773238"/>
            <a:ext cx="4002087"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2800" y="1773238"/>
            <a:ext cx="4002088"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E2E73A57-2DFC-B846-9517-FC01A329E029}"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0" y="908050"/>
            <a:ext cx="9144000" cy="419100"/>
          </a:xfrm>
        </p:spPr>
        <p:txBody>
          <a:bodyPr/>
          <a:lstStyle/>
          <a:p>
            <a:r>
              <a:rPr lang="de-DE"/>
              <a:t>Mastertitelformat bearbeiten</a:t>
            </a:r>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DE" noProof="0"/>
          </a:p>
        </p:txBody>
      </p:sp>
      <p:sp>
        <p:nvSpPr>
          <p:cNvPr id="4" name="Rectangle 5"/>
          <p:cNvSpPr>
            <a:spLocks noGrp="1" noChangeArrowheads="1"/>
          </p:cNvSpPr>
          <p:nvPr>
            <p:ph type="dt" sz="half" idx="10"/>
          </p:nvPr>
        </p:nvSpPr>
        <p:spPr>
          <a:xfrm>
            <a:off x="457200" y="6616700"/>
            <a:ext cx="2133600" cy="268288"/>
          </a:xfrm>
          <a:prstGeom prst="rect">
            <a:avLst/>
          </a:prstGeom>
        </p:spPr>
        <p:txBody>
          <a:bodyPr/>
          <a:lstStyle>
            <a:lvl1pPr>
              <a:defRPr/>
            </a:lvl1pPr>
          </a:lstStyle>
          <a:p>
            <a:pPr>
              <a:defRPr/>
            </a:pPr>
            <a:endParaRPr lang="de-DE"/>
          </a:p>
        </p:txBody>
      </p:sp>
      <p:sp>
        <p:nvSpPr>
          <p:cNvPr id="5" name="Rectangle 6"/>
          <p:cNvSpPr>
            <a:spLocks noGrp="1" noChangeArrowheads="1"/>
          </p:cNvSpPr>
          <p:nvPr>
            <p:ph type="ftr" sz="quarter" idx="11"/>
          </p:nvPr>
        </p:nvSpPr>
        <p:spPr/>
        <p:txBody>
          <a:bodyPr/>
          <a:lstStyle>
            <a:lvl1pPr>
              <a:defRPr/>
            </a:lvl1pPr>
          </a:lstStyle>
          <a:p>
            <a:pPr>
              <a:defRPr/>
            </a:pPr>
            <a:endParaRPr lang="de-DE"/>
          </a:p>
        </p:txBody>
      </p:sp>
      <p:sp>
        <p:nvSpPr>
          <p:cNvPr id="6" name="Rectangle 7"/>
          <p:cNvSpPr>
            <a:spLocks noGrp="1" noChangeArrowheads="1"/>
          </p:cNvSpPr>
          <p:nvPr>
            <p:ph type="sldNum" sz="quarter" idx="12"/>
          </p:nvPr>
        </p:nvSpPr>
        <p:spPr/>
        <p:txBody>
          <a:bodyPr/>
          <a:lstStyle>
            <a:lvl1pPr>
              <a:defRPr/>
            </a:lvl1pPr>
          </a:lstStyle>
          <a:p>
            <a:pPr>
              <a:defRPr/>
            </a:pPr>
            <a:fld id="{8488060C-0BFF-A74D-99A2-5D41B3013047}" type="slidenum">
              <a:rPr lang="de-DE"/>
              <a:pPr>
                <a:defRPr/>
              </a:pPr>
              <a:t>‹Nr.›</a:t>
            </a:fld>
            <a:endParaRPr lang="de-D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1"/>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257175" indent="-257175" algn="ctr" rtl="0" latinLnBrk="0">
              <a:spcBef>
                <a:spcPct val="20000"/>
              </a:spcBef>
              <a:buFontTx/>
              <a:buNone/>
              <a:defRPr lang="en-US" sz="1800" dirty="0">
                <a:solidFill>
                  <a:schemeClr val="tx2"/>
                </a:solidFill>
                <a:latin typeface="+mn-lt"/>
                <a:ea typeface="+mn-ea"/>
                <a:cs typeface="+mn-cs"/>
              </a:defRPr>
            </a:lvl1pPr>
            <a:extLst/>
          </a:lstStyle>
          <a:p>
            <a:pPr marL="342900" indent="-342900" algn="ctr" rtl="0" latinLnBrk="0">
              <a:spcBef>
                <a:spcPct val="20000"/>
              </a:spcBef>
              <a:buFontTx/>
              <a:buNone/>
            </a:pPr>
            <a:r>
              <a:rPr lang="en-US" sz="1800">
                <a:solidFill>
                  <a:schemeClr val="tx2"/>
                </a:solidFill>
                <a:latin typeface="+mn-lt"/>
                <a:ea typeface="+mn-ea"/>
                <a:cs typeface="+mn-cs"/>
              </a:rPr>
              <a:t>Click icon to add picture</a:t>
            </a:r>
            <a:endParaRPr lang="en-US" sz="18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1"/>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257175" indent="-257175" algn="ctr" rtl="0" latinLnBrk="0">
              <a:spcBef>
                <a:spcPct val="20000"/>
              </a:spcBef>
              <a:buFontTx/>
              <a:buNone/>
              <a:defRPr lang="en-US" sz="1800" dirty="0">
                <a:solidFill>
                  <a:schemeClr val="tx2"/>
                </a:solidFill>
                <a:latin typeface="+mn-lt"/>
                <a:ea typeface="+mn-ea"/>
                <a:cs typeface="+mn-cs"/>
              </a:defRPr>
            </a:lvl1pPr>
            <a:extLst/>
          </a:lstStyle>
          <a:p>
            <a:pPr marL="342900" indent="-342900" algn="ctr" rtl="0" latinLnBrk="0">
              <a:spcBef>
                <a:spcPct val="20000"/>
              </a:spcBef>
              <a:buFontTx/>
              <a:buNone/>
            </a:pPr>
            <a:r>
              <a:rPr lang="en-US" sz="1800">
                <a:solidFill>
                  <a:schemeClr val="tx2"/>
                </a:solidFill>
                <a:latin typeface="+mn-lt"/>
                <a:ea typeface="+mn-ea"/>
                <a:cs typeface="+mn-cs"/>
              </a:rPr>
              <a:t>Click icon to add picture</a:t>
            </a:r>
            <a:endParaRPr lang="en-US" sz="18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62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62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4/23/18</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‹Nr.›</a:t>
            </a:fld>
            <a:endParaRPr lang="en-US" dirty="0"/>
          </a:p>
        </p:txBody>
      </p:sp>
      <p:sp>
        <p:nvSpPr>
          <p:cNvPr id="9" name="Rectangle 8"/>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4122836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3" name="Shape 15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4" name="Shape 15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‹Nr.›</a:t>
            </a:fld>
            <a:endParaRPr lang="en"/>
          </a:p>
        </p:txBody>
      </p:sp>
    </p:spTree>
    <p:extLst>
      <p:ext uri="{BB962C8B-B14F-4D97-AF65-F5344CB8AC3E}">
        <p14:creationId xmlns:p14="http://schemas.microsoft.com/office/powerpoint/2010/main" val="92176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Mastertitelformat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pPr lvl="0"/>
            <a:endParaRPr lang="de-DE" noProof="0" smtClean="0"/>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188F2C5D-75A8-8C49-8974-569265EC9919}" type="slidenum">
              <a:rPr lang="de-DE" altLang="x-none"/>
              <a:pPr/>
              <a:t>‹Nr.›</a:t>
            </a:fld>
            <a:endParaRPr lang="de-DE" altLang="x-none"/>
          </a:p>
        </p:txBody>
      </p:sp>
    </p:spTree>
    <p:extLst>
      <p:ext uri="{BB962C8B-B14F-4D97-AF65-F5344CB8AC3E}">
        <p14:creationId xmlns:p14="http://schemas.microsoft.com/office/powerpoint/2010/main" val="86808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6997AC29-2254-9849-85ED-4A317F17320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5D673D31-A6D6-D44E-A0F7-46B90E45E43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68313" y="1773238"/>
            <a:ext cx="400208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2800" y="1773238"/>
            <a:ext cx="400208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7EF043A3-5A4D-174A-AF8C-69B8559A8CD5}"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D00C08AE-188A-394C-9FEA-117F59850AAC}"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94254211-FE3F-0D40-8052-37952BA2E990}"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260E599F-5F1C-704D-9BA9-CCC1BC958FE9}"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AE2A68AF-42A3-084C-8579-10511C37F4BE}"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81754F35-3A86-F64A-9007-A49E82636DA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68313" y="260350"/>
            <a:ext cx="8229600" cy="504825"/>
          </a:xfrm>
          <a:prstGeom prst="rect">
            <a:avLst/>
          </a:prstGeom>
          <a:gradFill rotWithShape="1">
            <a:gsLst>
              <a:gs pos="0">
                <a:srgbClr val="66FF33">
                  <a:alpha val="52000"/>
                </a:srgbClr>
              </a:gs>
              <a:gs pos="100000">
                <a:schemeClr val="bg1">
                  <a:alpha val="50000"/>
                </a:schemeClr>
              </a:gs>
            </a:gsLst>
            <a:lin ang="0" scaled="1"/>
          </a:gradFill>
          <a:ln w="9525">
            <a:noFill/>
            <a:miter lim="800000"/>
            <a:headEnd/>
            <a:tailEnd/>
          </a:ln>
          <a:effectLst/>
        </p:spPr>
        <p:txBody>
          <a:bodyPr anchor="ctr">
            <a:prstTxWarp prst="textNoShape">
              <a:avLst/>
            </a:prstTxWarp>
          </a:bodyPr>
          <a:lstStyle/>
          <a:p>
            <a:pPr>
              <a:defRPr/>
            </a:pPr>
            <a:r>
              <a:rPr lang="de-DE" sz="2800">
                <a:solidFill>
                  <a:schemeClr val="bg2"/>
                </a:solidFill>
                <a:latin typeface="AgentMedDB" pitchFamily="2" charset="0"/>
              </a:rPr>
              <a:t>respekt:ive</a:t>
            </a:r>
          </a:p>
        </p:txBody>
      </p:sp>
      <p:sp>
        <p:nvSpPr>
          <p:cNvPr id="1027" name="Rectangle 3"/>
          <p:cNvSpPr>
            <a:spLocks noGrp="1" noChangeArrowheads="1"/>
          </p:cNvSpPr>
          <p:nvPr>
            <p:ph type="title"/>
          </p:nvPr>
        </p:nvSpPr>
        <p:spPr bwMode="auto">
          <a:xfrm>
            <a:off x="468313" y="765175"/>
            <a:ext cx="8229600" cy="792163"/>
          </a:xfrm>
          <a:prstGeom prst="rect">
            <a:avLst/>
          </a:prstGeom>
          <a:gradFill rotWithShape="1">
            <a:gsLst>
              <a:gs pos="0">
                <a:srgbClr val="66FF33">
                  <a:alpha val="51999"/>
                </a:srgbClr>
              </a:gs>
              <a:gs pos="100000">
                <a:schemeClr val="bg1">
                  <a:alpha val="50000"/>
                </a:scheme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de-DE"/>
          </a:p>
        </p:txBody>
      </p:sp>
      <p:sp>
        <p:nvSpPr>
          <p:cNvPr id="1028" name="Rectangle 4"/>
          <p:cNvSpPr>
            <a:spLocks noGrp="1" noChangeArrowheads="1"/>
          </p:cNvSpPr>
          <p:nvPr>
            <p:ph type="body" idx="1"/>
          </p:nvPr>
        </p:nvSpPr>
        <p:spPr bwMode="auto">
          <a:xfrm>
            <a:off x="468313" y="1773238"/>
            <a:ext cx="8156575" cy="431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0"/>
            <a:endParaRPr lang="de-DE"/>
          </a:p>
        </p:txBody>
      </p:sp>
      <p:sp>
        <p:nvSpPr>
          <p:cNvPr id="128005" name="Rectangle 5"/>
          <p:cNvSpPr>
            <a:spLocks noGrp="1" noChangeArrowheads="1"/>
          </p:cNvSpPr>
          <p:nvPr>
            <p:ph type="ftr" sz="quarter" idx="3"/>
          </p:nvPr>
        </p:nvSpPr>
        <p:spPr bwMode="auto">
          <a:xfrm>
            <a:off x="395288" y="6245225"/>
            <a:ext cx="71294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28006" name="Rectangle 6"/>
          <p:cNvSpPr>
            <a:spLocks noGrp="1" noChangeArrowheads="1"/>
          </p:cNvSpPr>
          <p:nvPr>
            <p:ph type="sldNum" sz="quarter" idx="4"/>
          </p:nvPr>
        </p:nvSpPr>
        <p:spPr bwMode="auto">
          <a:xfrm>
            <a:off x="7667625"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02C70C6-1CD2-3247-8A38-83B965CF3D76}" type="slidenum">
              <a:rPr lang="de-DE"/>
              <a:pPr>
                <a:defRPr/>
              </a:pPr>
              <a:t>‹Nr.›</a:t>
            </a:fld>
            <a:endParaRPr lang="de-DE"/>
          </a:p>
        </p:txBody>
      </p:sp>
      <p:sp>
        <p:nvSpPr>
          <p:cNvPr id="128007" name="Text Box 7"/>
          <p:cNvSpPr txBox="1">
            <a:spLocks noChangeArrowheads="1"/>
          </p:cNvSpPr>
          <p:nvPr userDrawn="1"/>
        </p:nvSpPr>
        <p:spPr bwMode="auto">
          <a:xfrm>
            <a:off x="5659438" y="358775"/>
            <a:ext cx="2479675" cy="400050"/>
          </a:xfrm>
          <a:prstGeom prst="rect">
            <a:avLst/>
          </a:prstGeom>
          <a:noFill/>
          <a:ln w="9525">
            <a:noFill/>
            <a:miter lim="800000"/>
            <a:headEnd/>
            <a:tailEnd/>
          </a:ln>
          <a:effectLst/>
        </p:spPr>
        <p:txBody>
          <a:bodyPr wrap="none">
            <a:prstTxWarp prst="textNoShape">
              <a:avLst/>
            </a:prstTxWarp>
            <a:spAutoFit/>
          </a:bodyPr>
          <a:lstStyle/>
          <a:p>
            <a:pPr algn="ctr"/>
            <a:r>
              <a:rPr lang="de-DE" sz="1000" b="1">
                <a:solidFill>
                  <a:schemeClr val="bg2"/>
                </a:solidFill>
              </a:rPr>
              <a:t>Agentur für Coaching und Beratung</a:t>
            </a:r>
          </a:p>
          <a:p>
            <a:pPr algn="ctr"/>
            <a:r>
              <a:rPr lang="de-DE" sz="1000" b="1">
                <a:solidFill>
                  <a:schemeClr val="bg2"/>
                </a:solidFill>
              </a:rPr>
              <a:t>Barbara Kolzarek Detlev Lindau-Bank</a:t>
            </a:r>
          </a:p>
        </p:txBody>
      </p:sp>
      <p:sp>
        <p:nvSpPr>
          <p:cNvPr id="128008" name="Text Box 8"/>
          <p:cNvSpPr txBox="1">
            <a:spLocks noChangeArrowheads="1"/>
          </p:cNvSpPr>
          <p:nvPr userDrawn="1"/>
        </p:nvSpPr>
        <p:spPr bwMode="auto">
          <a:xfrm>
            <a:off x="5056188" y="2297113"/>
            <a:ext cx="184150" cy="366712"/>
          </a:xfrm>
          <a:prstGeom prst="rect">
            <a:avLst/>
          </a:prstGeom>
          <a:noFill/>
          <a:ln w="9525">
            <a:noFill/>
            <a:miter lim="800000"/>
            <a:headEnd/>
            <a:tailEnd/>
          </a:ln>
          <a:effectLst/>
        </p:spPr>
        <p:txBody>
          <a:bodyPr wrap="none">
            <a:prstTxWarp prst="textNoShape">
              <a:avLst/>
            </a:prstTxWarp>
            <a:spAutoFit/>
          </a:bodyPr>
          <a:lstStyle/>
          <a:p>
            <a:pPr>
              <a:defRPr/>
            </a:pPr>
            <a:endParaRPr lang="de-DE">
              <a:latin typeface="Arial" charset="0"/>
            </a:endParaRPr>
          </a:p>
        </p:txBody>
      </p:sp>
      <p:sp>
        <p:nvSpPr>
          <p:cNvPr id="9" name="Textfeld 8"/>
          <p:cNvSpPr txBox="1"/>
          <p:nvPr userDrawn="1"/>
        </p:nvSpPr>
        <p:spPr>
          <a:xfrm>
            <a:off x="3200400" y="381000"/>
            <a:ext cx="2198688" cy="369888"/>
          </a:xfrm>
          <a:prstGeom prst="rect">
            <a:avLst/>
          </a:prstGeom>
          <a:noFill/>
        </p:spPr>
        <p:txBody>
          <a:bodyPr wrap="none">
            <a:spAutoFit/>
          </a:bodyPr>
          <a:lstStyle/>
          <a:p>
            <a:pPr>
              <a:defRPr/>
            </a:pPr>
            <a:r>
              <a:rPr lang="de-DE" dirty="0" err="1">
                <a:solidFill>
                  <a:schemeClr val="bg2"/>
                </a:solidFill>
              </a:rPr>
              <a:t>www.respekt-ive.de</a:t>
            </a:r>
            <a:endParaRPr lang="de-DE"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933"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4" r:id="rId15"/>
    <p:sldLayoutId id="2147483935" r:id="rId16"/>
    <p:sldLayoutId id="2147483936" r:id="rId17"/>
    <p:sldLayoutId id="2147483937" r:id="rId18"/>
  </p:sldLayoutIdLst>
  <p:txStyles>
    <p:titleStyle>
      <a:lvl1pPr algn="l" rtl="0" eaLnBrk="0" fontAlgn="base" hangingPunct="0">
        <a:spcBef>
          <a:spcPct val="0"/>
        </a:spcBef>
        <a:spcAft>
          <a:spcPct val="0"/>
        </a:spcAft>
        <a:defRPr sz="2800">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2"/>
          </a:solidFill>
          <a:latin typeface="AgentMedDB" pitchFamily="2" charset="0"/>
          <a:ea typeface="ＭＳ Ｐゴシック" charset="-128"/>
          <a:cs typeface="ＭＳ Ｐゴシック" charset="-128"/>
        </a:defRPr>
      </a:lvl2pPr>
      <a:lvl3pPr algn="l" rtl="0" eaLnBrk="0" fontAlgn="base" hangingPunct="0">
        <a:spcBef>
          <a:spcPct val="0"/>
        </a:spcBef>
        <a:spcAft>
          <a:spcPct val="0"/>
        </a:spcAft>
        <a:defRPr sz="2800">
          <a:solidFill>
            <a:schemeClr val="bg2"/>
          </a:solidFill>
          <a:latin typeface="AgentMedDB" pitchFamily="2" charset="0"/>
          <a:ea typeface="ＭＳ Ｐゴシック" charset="-128"/>
          <a:cs typeface="ＭＳ Ｐゴシック" charset="-128"/>
        </a:defRPr>
      </a:lvl3pPr>
      <a:lvl4pPr algn="l" rtl="0" eaLnBrk="0" fontAlgn="base" hangingPunct="0">
        <a:spcBef>
          <a:spcPct val="0"/>
        </a:spcBef>
        <a:spcAft>
          <a:spcPct val="0"/>
        </a:spcAft>
        <a:defRPr sz="2800">
          <a:solidFill>
            <a:schemeClr val="bg2"/>
          </a:solidFill>
          <a:latin typeface="AgentMedDB" pitchFamily="2" charset="0"/>
          <a:ea typeface="ＭＳ Ｐゴシック" charset="-128"/>
          <a:cs typeface="ＭＳ Ｐゴシック" charset="-128"/>
        </a:defRPr>
      </a:lvl4pPr>
      <a:lvl5pPr algn="l" rtl="0" eaLnBrk="0" fontAlgn="base" hangingPunct="0">
        <a:spcBef>
          <a:spcPct val="0"/>
        </a:spcBef>
        <a:spcAft>
          <a:spcPct val="0"/>
        </a:spcAft>
        <a:defRPr sz="2800">
          <a:solidFill>
            <a:schemeClr val="bg2"/>
          </a:solidFill>
          <a:latin typeface="AgentMedDB" pitchFamily="2" charset="0"/>
          <a:ea typeface="ＭＳ Ｐゴシック" charset="-128"/>
          <a:cs typeface="ＭＳ Ｐゴシック" charset="-128"/>
        </a:defRPr>
      </a:lvl5pPr>
      <a:lvl6pPr marL="457200" algn="l" rtl="0" fontAlgn="base">
        <a:spcBef>
          <a:spcPct val="0"/>
        </a:spcBef>
        <a:spcAft>
          <a:spcPct val="0"/>
        </a:spcAft>
        <a:defRPr sz="2800">
          <a:solidFill>
            <a:schemeClr val="bg2"/>
          </a:solidFill>
          <a:latin typeface="AgentMedDB" pitchFamily="2" charset="0"/>
        </a:defRPr>
      </a:lvl6pPr>
      <a:lvl7pPr marL="914400" algn="l" rtl="0" fontAlgn="base">
        <a:spcBef>
          <a:spcPct val="0"/>
        </a:spcBef>
        <a:spcAft>
          <a:spcPct val="0"/>
        </a:spcAft>
        <a:defRPr sz="2800">
          <a:solidFill>
            <a:schemeClr val="bg2"/>
          </a:solidFill>
          <a:latin typeface="AgentMedDB" pitchFamily="2" charset="0"/>
        </a:defRPr>
      </a:lvl7pPr>
      <a:lvl8pPr marL="1371600" algn="l" rtl="0" fontAlgn="base">
        <a:spcBef>
          <a:spcPct val="0"/>
        </a:spcBef>
        <a:spcAft>
          <a:spcPct val="0"/>
        </a:spcAft>
        <a:defRPr sz="2800">
          <a:solidFill>
            <a:schemeClr val="bg2"/>
          </a:solidFill>
          <a:latin typeface="AgentMedDB" pitchFamily="2" charset="0"/>
        </a:defRPr>
      </a:lvl8pPr>
      <a:lvl9pPr marL="1828800" algn="l" rtl="0" fontAlgn="base">
        <a:spcBef>
          <a:spcPct val="0"/>
        </a:spcBef>
        <a:spcAft>
          <a:spcPct val="0"/>
        </a:spcAft>
        <a:defRPr sz="2800">
          <a:solidFill>
            <a:schemeClr val="bg2"/>
          </a:solidFill>
          <a:latin typeface="AgentMedDB" pitchFamily="2" charset="0"/>
        </a:defRPr>
      </a:lvl9pPr>
    </p:titleStyle>
    <p:bodyStyle>
      <a:lvl1pPr marL="6350" indent="-6350" algn="l" rtl="0" eaLnBrk="0" fontAlgn="base" hangingPunct="0">
        <a:lnSpc>
          <a:spcPct val="120000"/>
        </a:lnSpc>
        <a:spcBef>
          <a:spcPct val="50000"/>
        </a:spcBef>
        <a:spcAft>
          <a:spcPct val="0"/>
        </a:spcAft>
        <a:buClr>
          <a:srgbClr val="009900"/>
        </a:buClr>
        <a:buFont typeface="Wingdings" pitchFamily="-65" charset="2"/>
        <a:defRPr sz="2400">
          <a:solidFill>
            <a:srgbClr val="000000"/>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rgbClr val="009900"/>
        </a:buClr>
        <a:buFont typeface="Wingdings" pitchFamily="-65" charset="2"/>
        <a:buChar char="q"/>
        <a:defRPr>
          <a:solidFill>
            <a:srgbClr val="000000"/>
          </a:solidFill>
          <a:latin typeface="+mn-lt"/>
          <a:ea typeface="ＭＳ Ｐゴシック" charset="-128"/>
        </a:defRPr>
      </a:lvl2pPr>
      <a:lvl3pPr marL="1022350" indent="-350838" algn="l" rtl="0" eaLnBrk="0" fontAlgn="base" hangingPunct="0">
        <a:lnSpc>
          <a:spcPct val="120000"/>
        </a:lnSpc>
        <a:spcBef>
          <a:spcPct val="40000"/>
        </a:spcBef>
        <a:spcAft>
          <a:spcPct val="0"/>
        </a:spcAft>
        <a:buClr>
          <a:srgbClr val="009900"/>
        </a:buClr>
        <a:buFont typeface="Wingdings" pitchFamily="-65" charset="2"/>
        <a:buChar char="n"/>
        <a:defRPr sz="1600">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noFill/>
        </p:spPr>
        <p:txBody>
          <a:bodyPr/>
          <a:lstStyle/>
          <a:p>
            <a:pPr algn="ctr"/>
            <a:r>
              <a:rPr lang="de-DE" dirty="0">
                <a:ea typeface="ＭＳ Ｐゴシック" pitchFamily="-1" charset="-128"/>
                <a:cs typeface="ＭＳ Ｐゴシック" pitchFamily="-1" charset="-128"/>
              </a:rPr>
              <a:t>Visible Learning</a:t>
            </a:r>
            <a:br>
              <a:rPr lang="de-DE" dirty="0">
                <a:ea typeface="ＭＳ Ｐゴシック" pitchFamily="-1" charset="-128"/>
                <a:cs typeface="ＭＳ Ｐゴシック" pitchFamily="-1" charset="-128"/>
              </a:rPr>
            </a:br>
            <a:r>
              <a:rPr lang="de-DE" dirty="0">
                <a:ea typeface="ＭＳ Ｐゴシック" pitchFamily="-1" charset="-128"/>
                <a:cs typeface="ＭＳ Ｐゴシック" pitchFamily="-1" charset="-128"/>
              </a:rPr>
              <a:t>- John </a:t>
            </a:r>
            <a:r>
              <a:rPr lang="de-DE" dirty="0" err="1">
                <a:ea typeface="ＭＳ Ｐゴシック" pitchFamily="-1" charset="-128"/>
                <a:cs typeface="ＭＳ Ｐゴシック" pitchFamily="-1" charset="-128"/>
              </a:rPr>
              <a:t>Hattie´s</a:t>
            </a:r>
            <a:r>
              <a:rPr lang="de-DE" dirty="0">
                <a:ea typeface="ＭＳ Ｐゴシック" pitchFamily="-1" charset="-128"/>
                <a:cs typeface="ＭＳ Ｐゴシック" pitchFamily="-1" charset="-128"/>
              </a:rPr>
              <a:t> Research - </a:t>
            </a:r>
          </a:p>
        </p:txBody>
      </p:sp>
      <p:sp>
        <p:nvSpPr>
          <p:cNvPr id="15363" name="Rectangle 3"/>
          <p:cNvSpPr>
            <a:spLocks noGrp="1" noChangeArrowheads="1"/>
          </p:cNvSpPr>
          <p:nvPr>
            <p:ph type="subTitle" idx="1"/>
          </p:nvPr>
        </p:nvSpPr>
        <p:spPr>
          <a:xfrm>
            <a:off x="1371600" y="3860800"/>
            <a:ext cx="6400800" cy="1752600"/>
          </a:xfrm>
          <a:noFill/>
        </p:spPr>
        <p:txBody>
          <a:bodyPr/>
          <a:lstStyle/>
          <a:p>
            <a:pPr eaLnBrk="1" hangingPunct="1">
              <a:lnSpc>
                <a:spcPct val="80000"/>
              </a:lnSpc>
            </a:pPr>
            <a:endParaRPr lang="de-DE" dirty="0">
              <a:ea typeface="ＭＳ Ｐゴシック" pitchFamily="-1" charset="-128"/>
              <a:cs typeface="ＭＳ Ｐゴシック" pitchFamily="-1" charset="-128"/>
            </a:endParaRPr>
          </a:p>
          <a:p>
            <a:pPr eaLnBrk="1" hangingPunct="1">
              <a:lnSpc>
                <a:spcPct val="80000"/>
              </a:lnSpc>
            </a:pPr>
            <a:endParaRPr lang="de-DE" dirty="0">
              <a:ea typeface="ＭＳ Ｐゴシック" pitchFamily="-1" charset="-128"/>
              <a:cs typeface="ＭＳ Ｐゴシック" pitchFamily="-1" charset="-128"/>
            </a:endParaRPr>
          </a:p>
          <a:p>
            <a:pPr eaLnBrk="1" hangingPunct="1">
              <a:lnSpc>
                <a:spcPct val="80000"/>
              </a:lnSpc>
            </a:pPr>
            <a:endParaRPr lang="de-DE" dirty="0">
              <a:ea typeface="ＭＳ Ｐゴシック" pitchFamily="-1" charset="-128"/>
              <a:cs typeface="ＭＳ Ｐゴシック" pitchFamily="-1" charset="-128"/>
            </a:endParaRPr>
          </a:p>
          <a:p>
            <a:pPr eaLnBrk="1" hangingPunct="1">
              <a:lnSpc>
                <a:spcPct val="80000"/>
              </a:lnSpc>
            </a:pPr>
            <a:endParaRPr lang="de-DE" dirty="0">
              <a:ea typeface="ＭＳ Ｐゴシック" pitchFamily="-1" charset="-128"/>
              <a:cs typeface="ＭＳ Ｐゴシック" pitchFamily="-1" charset="-128"/>
            </a:endParaRPr>
          </a:p>
          <a:p>
            <a:pPr eaLnBrk="1" hangingPunct="1">
              <a:lnSpc>
                <a:spcPct val="80000"/>
              </a:lnSpc>
            </a:pPr>
            <a:r>
              <a:rPr lang="de-DE" sz="1000" b="1" dirty="0">
                <a:solidFill>
                  <a:srgbClr val="808000"/>
                </a:solidFill>
                <a:ea typeface="ＭＳ Ｐゴシック" pitchFamily="-1" charset="-128"/>
                <a:cs typeface="ＭＳ Ｐゴシック" pitchFamily="-1" charset="-128"/>
              </a:rPr>
              <a:t>Detlev Lindau-Bank </a:t>
            </a:r>
          </a:p>
        </p:txBody>
      </p:sp>
      <p:pic>
        <p:nvPicPr>
          <p:cNvPr id="4" name="Bild 3"/>
          <p:cNvPicPr>
            <a:picLocks noChangeAspect="1"/>
          </p:cNvPicPr>
          <p:nvPr/>
        </p:nvPicPr>
        <p:blipFill>
          <a:blip r:embed="rId2"/>
          <a:stretch>
            <a:fillRect/>
          </a:stretch>
        </p:blipFill>
        <p:spPr>
          <a:xfrm>
            <a:off x="533400" y="1447801"/>
            <a:ext cx="1601007" cy="2362200"/>
          </a:xfrm>
          <a:prstGeom prst="rect">
            <a:avLst/>
          </a:prstGeom>
        </p:spPr>
      </p:pic>
      <p:pic>
        <p:nvPicPr>
          <p:cNvPr id="6" name="Bild 5"/>
          <p:cNvPicPr>
            <a:picLocks noChangeAspect="1"/>
          </p:cNvPicPr>
          <p:nvPr/>
        </p:nvPicPr>
        <p:blipFill>
          <a:blip r:embed="rId3"/>
          <a:stretch>
            <a:fillRect/>
          </a:stretch>
        </p:blipFill>
        <p:spPr>
          <a:xfrm>
            <a:off x="3276600" y="3733800"/>
            <a:ext cx="2546350" cy="1472318"/>
          </a:xfrm>
          <a:prstGeom prst="rect">
            <a:avLst/>
          </a:prstGeom>
        </p:spPr>
      </p:pic>
      <p:pic>
        <p:nvPicPr>
          <p:cNvPr id="7" name="Bild 6"/>
          <p:cNvPicPr>
            <a:picLocks noChangeAspect="1"/>
          </p:cNvPicPr>
          <p:nvPr/>
        </p:nvPicPr>
        <p:blipFill>
          <a:blip r:embed="rId4"/>
          <a:stretch>
            <a:fillRect/>
          </a:stretch>
        </p:blipFill>
        <p:spPr>
          <a:xfrm>
            <a:off x="6900062" y="1447800"/>
            <a:ext cx="1672437" cy="2362200"/>
          </a:xfrm>
          <a:prstGeom prst="rect">
            <a:avLst/>
          </a:prstGeom>
        </p:spPr>
      </p:pic>
      <p:sp>
        <p:nvSpPr>
          <p:cNvPr id="2" name="Textfeld 1"/>
          <p:cNvSpPr txBox="1"/>
          <p:nvPr/>
        </p:nvSpPr>
        <p:spPr>
          <a:xfrm>
            <a:off x="323528" y="4653136"/>
            <a:ext cx="2664296" cy="1200329"/>
          </a:xfrm>
          <a:prstGeom prst="rect">
            <a:avLst/>
          </a:prstGeom>
          <a:noFill/>
        </p:spPr>
        <p:txBody>
          <a:bodyPr wrap="square" rtlCol="0">
            <a:spAutoFit/>
          </a:bodyPr>
          <a:lstStyle/>
          <a:p>
            <a:r>
              <a:rPr lang="de-DE" sz="2400" b="1" dirty="0" smtClean="0"/>
              <a:t>VT4P</a:t>
            </a:r>
          </a:p>
          <a:p>
            <a:r>
              <a:rPr lang="de-DE" sz="2400" dirty="0" smtClean="0"/>
              <a:t>Visible </a:t>
            </a:r>
            <a:r>
              <a:rPr lang="de-DE" sz="2400" dirty="0" err="1" smtClean="0"/>
              <a:t>teaching</a:t>
            </a:r>
            <a:r>
              <a:rPr lang="de-DE" sz="2400" dirty="0" smtClean="0"/>
              <a:t> </a:t>
            </a:r>
            <a:r>
              <a:rPr lang="de-DE" sz="2400" dirty="0" err="1" smtClean="0"/>
              <a:t>for</a:t>
            </a:r>
            <a:r>
              <a:rPr lang="de-DE" sz="2400" dirty="0" smtClean="0"/>
              <a:t> Performance</a:t>
            </a:r>
            <a:endParaRPr lang="de-DE"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7772400" cy="762000"/>
          </a:xfrm>
        </p:spPr>
        <p:txBody>
          <a:bodyPr/>
          <a:lstStyle/>
          <a:p>
            <a:pPr eaLnBrk="1" hangingPunct="1"/>
            <a:r>
              <a:rPr lang="de-DE" altLang="x-none" dirty="0" smtClean="0"/>
              <a:t>Briefing</a:t>
            </a:r>
            <a:endParaRPr lang="de-DE" altLang="x-none" dirty="0"/>
          </a:p>
        </p:txBody>
      </p:sp>
      <p:sp>
        <p:nvSpPr>
          <p:cNvPr id="16387" name="Inhaltsplatzhalter 2"/>
          <p:cNvSpPr>
            <a:spLocks noGrp="1"/>
          </p:cNvSpPr>
          <p:nvPr>
            <p:ph idx="1"/>
          </p:nvPr>
        </p:nvSpPr>
        <p:spPr>
          <a:xfrm>
            <a:off x="467544" y="1628800"/>
            <a:ext cx="7990656" cy="4467200"/>
          </a:xfrm>
        </p:spPr>
        <p:txBody>
          <a:bodyPr/>
          <a:lstStyle/>
          <a:p>
            <a:pPr marL="457200" indent="-457200" eaLnBrk="1" hangingPunct="1">
              <a:buFont typeface="+mj-lt"/>
              <a:buAutoNum type="arabicPeriod"/>
            </a:pPr>
            <a:r>
              <a:rPr lang="de-DE" sz="2000" dirty="0" err="1"/>
              <a:t>To</a:t>
            </a:r>
            <a:r>
              <a:rPr lang="de-DE" sz="2000" dirty="0"/>
              <a:t> </a:t>
            </a:r>
            <a:r>
              <a:rPr lang="de-DE" sz="2000" dirty="0" err="1"/>
              <a:t>model</a:t>
            </a:r>
            <a:r>
              <a:rPr lang="de-DE" sz="2000" dirty="0"/>
              <a:t> a </a:t>
            </a:r>
            <a:r>
              <a:rPr lang="de-DE" sz="2000" dirty="0" err="1"/>
              <a:t>change</a:t>
            </a:r>
            <a:r>
              <a:rPr lang="de-DE" sz="2000" dirty="0"/>
              <a:t>, </a:t>
            </a:r>
            <a:r>
              <a:rPr lang="de-DE" sz="2000" dirty="0" err="1"/>
              <a:t>we</a:t>
            </a:r>
            <a:r>
              <a:rPr lang="de-DE" sz="2000" dirty="0"/>
              <a:t> </a:t>
            </a:r>
            <a:r>
              <a:rPr lang="de-DE" sz="2000" dirty="0" err="1"/>
              <a:t>determine</a:t>
            </a:r>
            <a:r>
              <a:rPr lang="de-DE" sz="2000" dirty="0"/>
              <a:t> </a:t>
            </a:r>
            <a:r>
              <a:rPr lang="de-DE" sz="2000" dirty="0" err="1"/>
              <a:t>the</a:t>
            </a:r>
            <a:r>
              <a:rPr lang="de-DE" sz="2000" dirty="0"/>
              <a:t> </a:t>
            </a:r>
            <a:r>
              <a:rPr lang="de-DE" sz="2000" dirty="0" err="1"/>
              <a:t>factors</a:t>
            </a:r>
            <a:r>
              <a:rPr lang="de-DE" sz="2000" dirty="0"/>
              <a:t> </a:t>
            </a:r>
            <a:r>
              <a:rPr lang="de-DE" sz="2000" dirty="0" err="1"/>
              <a:t>that</a:t>
            </a:r>
            <a:r>
              <a:rPr lang="de-DE" sz="2000" dirty="0"/>
              <a:t> </a:t>
            </a:r>
            <a:r>
              <a:rPr lang="de-DE" sz="2000" dirty="0" err="1"/>
              <a:t>should</a:t>
            </a:r>
            <a:r>
              <a:rPr lang="de-DE" sz="2000" dirty="0"/>
              <a:t> </a:t>
            </a:r>
            <a:r>
              <a:rPr lang="de-DE" sz="2000" dirty="0" err="1"/>
              <a:t>change</a:t>
            </a:r>
            <a:r>
              <a:rPr lang="de-DE" sz="2000" dirty="0"/>
              <a:t> </a:t>
            </a:r>
            <a:r>
              <a:rPr lang="de-DE" sz="2000" dirty="0" err="1"/>
              <a:t>according</a:t>
            </a:r>
            <a:r>
              <a:rPr lang="de-DE" sz="2000" dirty="0"/>
              <a:t> </a:t>
            </a:r>
            <a:r>
              <a:rPr lang="de-DE" sz="2000" dirty="0" err="1"/>
              <a:t>to</a:t>
            </a:r>
            <a:r>
              <a:rPr lang="de-DE" sz="2000" dirty="0"/>
              <a:t> </a:t>
            </a:r>
            <a:r>
              <a:rPr lang="de-DE" sz="2000" dirty="0" err="1"/>
              <a:t>our</a:t>
            </a:r>
            <a:r>
              <a:rPr lang="de-DE" sz="2000" dirty="0"/>
              <a:t> </a:t>
            </a:r>
            <a:r>
              <a:rPr lang="de-DE" sz="2000" dirty="0" err="1"/>
              <a:t>objectives</a:t>
            </a:r>
            <a:r>
              <a:rPr lang="de-DE" sz="2000" dirty="0"/>
              <a:t> in a </a:t>
            </a:r>
            <a:r>
              <a:rPr lang="de-DE" sz="2000" dirty="0" err="1"/>
              <a:t>particular</a:t>
            </a:r>
            <a:r>
              <a:rPr lang="de-DE" sz="2000" dirty="0"/>
              <a:t> </a:t>
            </a:r>
            <a:r>
              <a:rPr lang="de-DE" sz="2000" dirty="0" err="1"/>
              <a:t>direction</a:t>
            </a:r>
            <a:r>
              <a:rPr lang="de-DE" sz="2000" dirty="0"/>
              <a:t> (</a:t>
            </a:r>
            <a:r>
              <a:rPr lang="de-DE" sz="2000" dirty="0" err="1"/>
              <a:t>outcomes</a:t>
            </a:r>
            <a:r>
              <a:rPr lang="de-DE" sz="2000" dirty="0"/>
              <a:t> </a:t>
            </a:r>
            <a:r>
              <a:rPr lang="de-DE" sz="2000" dirty="0" err="1"/>
              <a:t>or</a:t>
            </a:r>
            <a:r>
              <a:rPr lang="de-DE" sz="2000" dirty="0"/>
              <a:t> </a:t>
            </a:r>
            <a:r>
              <a:rPr lang="de-DE" sz="2000" dirty="0" err="1"/>
              <a:t>target</a:t>
            </a:r>
            <a:r>
              <a:rPr lang="de-DE" sz="2000" dirty="0"/>
              <a:t> </a:t>
            </a:r>
            <a:r>
              <a:rPr lang="de-DE" sz="2000" dirty="0" err="1"/>
              <a:t>factors</a:t>
            </a:r>
            <a:r>
              <a:rPr lang="de-DE" sz="2000" dirty="0"/>
              <a:t>). </a:t>
            </a:r>
            <a:endParaRPr lang="de-DE" sz="2000" dirty="0" smtClean="0"/>
          </a:p>
          <a:p>
            <a:pPr marL="457200" indent="-457200" eaLnBrk="1" hangingPunct="1">
              <a:buFont typeface="+mj-lt"/>
              <a:buAutoNum type="arabicPeriod"/>
            </a:pPr>
            <a:r>
              <a:rPr lang="de-DE" sz="2000" dirty="0" smtClean="0"/>
              <a:t>This </a:t>
            </a:r>
            <a:r>
              <a:rPr lang="de-DE" sz="2000" dirty="0" err="1"/>
              <a:t>can</a:t>
            </a:r>
            <a:r>
              <a:rPr lang="de-DE" sz="2000" dirty="0"/>
              <a:t> </a:t>
            </a:r>
            <a:r>
              <a:rPr lang="de-DE" sz="2000" dirty="0" err="1"/>
              <a:t>be</a:t>
            </a:r>
            <a:r>
              <a:rPr lang="de-DE" sz="2000" dirty="0"/>
              <a:t> a </a:t>
            </a:r>
            <a:r>
              <a:rPr lang="de-DE" sz="2000" dirty="0" err="1"/>
              <a:t>single</a:t>
            </a:r>
            <a:r>
              <a:rPr lang="de-DE" sz="2000" dirty="0"/>
              <a:t> </a:t>
            </a:r>
            <a:r>
              <a:rPr lang="de-DE" sz="2000" dirty="0" err="1"/>
              <a:t>factor</a:t>
            </a:r>
            <a:r>
              <a:rPr lang="de-DE" sz="2000" dirty="0"/>
              <a:t>, but </a:t>
            </a:r>
            <a:r>
              <a:rPr lang="de-DE" sz="2000" dirty="0" err="1"/>
              <a:t>it</a:t>
            </a:r>
            <a:r>
              <a:rPr lang="de-DE" sz="2000" dirty="0"/>
              <a:t> </a:t>
            </a:r>
            <a:r>
              <a:rPr lang="de-DE" sz="2000" dirty="0" err="1"/>
              <a:t>can</a:t>
            </a:r>
            <a:r>
              <a:rPr lang="de-DE" sz="2000" dirty="0"/>
              <a:t> also </a:t>
            </a:r>
            <a:r>
              <a:rPr lang="de-DE" sz="2000" dirty="0" err="1"/>
              <a:t>be</a:t>
            </a:r>
            <a:r>
              <a:rPr lang="de-DE" sz="2000" dirty="0"/>
              <a:t> a </a:t>
            </a:r>
            <a:r>
              <a:rPr lang="de-DE" sz="2000" dirty="0" err="1"/>
              <a:t>bunch</a:t>
            </a:r>
            <a:r>
              <a:rPr lang="de-DE" sz="2000" dirty="0"/>
              <a:t> </a:t>
            </a:r>
            <a:r>
              <a:rPr lang="de-DE" sz="2000" dirty="0" err="1"/>
              <a:t>of</a:t>
            </a:r>
            <a:r>
              <a:rPr lang="de-DE" sz="2000" dirty="0"/>
              <a:t> </a:t>
            </a:r>
            <a:r>
              <a:rPr lang="de-DE" sz="2000" dirty="0" err="1"/>
              <a:t>factors</a:t>
            </a:r>
            <a:r>
              <a:rPr lang="de-DE" sz="2000" dirty="0"/>
              <a:t>. </a:t>
            </a:r>
            <a:endParaRPr lang="de-DE" sz="2000" dirty="0" smtClean="0"/>
          </a:p>
          <a:p>
            <a:pPr marL="457200" indent="-457200" eaLnBrk="1" hangingPunct="1">
              <a:buFont typeface="+mj-lt"/>
              <a:buAutoNum type="arabicPeriod"/>
            </a:pPr>
            <a:r>
              <a:rPr lang="de-DE" sz="2000" dirty="0" err="1" smtClean="0"/>
              <a:t>From</a:t>
            </a:r>
            <a:r>
              <a:rPr lang="de-DE" sz="2000" dirty="0" smtClean="0"/>
              <a:t> </a:t>
            </a:r>
            <a:r>
              <a:rPr lang="de-DE" sz="2000" dirty="0"/>
              <a:t>different </a:t>
            </a:r>
            <a:r>
              <a:rPr lang="de-DE" sz="2000" dirty="0" err="1"/>
              <a:t>perspectives</a:t>
            </a:r>
            <a:r>
              <a:rPr lang="de-DE" sz="2000" dirty="0"/>
              <a:t>, all </a:t>
            </a:r>
            <a:r>
              <a:rPr lang="de-DE" sz="2000" dirty="0" err="1"/>
              <a:t>possible</a:t>
            </a:r>
            <a:r>
              <a:rPr lang="de-DE" sz="2000" dirty="0"/>
              <a:t> </a:t>
            </a:r>
            <a:r>
              <a:rPr lang="de-DE" sz="2000" dirty="0" err="1"/>
              <a:t>influencing</a:t>
            </a:r>
            <a:r>
              <a:rPr lang="de-DE" sz="2000" dirty="0"/>
              <a:t> </a:t>
            </a:r>
            <a:r>
              <a:rPr lang="de-DE" sz="2000" dirty="0" err="1"/>
              <a:t>factors</a:t>
            </a:r>
            <a:r>
              <a:rPr lang="de-DE" sz="2000" dirty="0"/>
              <a:t> (</a:t>
            </a:r>
            <a:r>
              <a:rPr lang="de-DE" sz="2000" dirty="0" err="1"/>
              <a:t>influencing</a:t>
            </a:r>
            <a:r>
              <a:rPr lang="de-DE" sz="2000" dirty="0"/>
              <a:t> </a:t>
            </a:r>
            <a:r>
              <a:rPr lang="de-DE" sz="2000" dirty="0" err="1"/>
              <a:t>factors</a:t>
            </a:r>
            <a:r>
              <a:rPr lang="de-DE" sz="2000" dirty="0"/>
              <a:t>) </a:t>
            </a:r>
            <a:r>
              <a:rPr lang="de-DE" sz="2000" dirty="0" err="1"/>
              <a:t>are</a:t>
            </a:r>
            <a:r>
              <a:rPr lang="de-DE" sz="2000" dirty="0"/>
              <a:t> </a:t>
            </a:r>
            <a:r>
              <a:rPr lang="de-DE" sz="2000" dirty="0" err="1"/>
              <a:t>collected</a:t>
            </a:r>
            <a:r>
              <a:rPr lang="de-DE" sz="2000" dirty="0"/>
              <a:t>. </a:t>
            </a:r>
            <a:endParaRPr lang="de-DE" sz="2000" dirty="0" smtClean="0"/>
          </a:p>
          <a:p>
            <a:pPr marL="457200" indent="-457200" eaLnBrk="1" hangingPunct="1">
              <a:buFont typeface="+mj-lt"/>
              <a:buAutoNum type="arabicPeriod"/>
            </a:pPr>
            <a:r>
              <a:rPr lang="de-DE" sz="2000" dirty="0" smtClean="0"/>
              <a:t>This </a:t>
            </a:r>
            <a:r>
              <a:rPr lang="de-DE" sz="2000" dirty="0" err="1"/>
              <a:t>refers</a:t>
            </a:r>
            <a:r>
              <a:rPr lang="de-DE" sz="2000" dirty="0"/>
              <a:t> </a:t>
            </a:r>
            <a:r>
              <a:rPr lang="de-DE" sz="2000" dirty="0" err="1"/>
              <a:t>to</a:t>
            </a:r>
            <a:r>
              <a:rPr lang="de-DE" sz="2000" dirty="0"/>
              <a:t> </a:t>
            </a:r>
            <a:r>
              <a:rPr lang="de-DE" sz="2000" dirty="0" err="1"/>
              <a:t>the</a:t>
            </a:r>
            <a:r>
              <a:rPr lang="de-DE" sz="2000" dirty="0"/>
              <a:t> </a:t>
            </a:r>
            <a:r>
              <a:rPr lang="de-DE" sz="2000" dirty="0" err="1"/>
              <a:t>factors</a:t>
            </a:r>
            <a:r>
              <a:rPr lang="de-DE" sz="2000" dirty="0"/>
              <a:t> </a:t>
            </a:r>
            <a:r>
              <a:rPr lang="de-DE" sz="2000" dirty="0" err="1"/>
              <a:t>that</a:t>
            </a:r>
            <a:r>
              <a:rPr lang="de-DE" sz="2000" dirty="0"/>
              <a:t> </a:t>
            </a:r>
            <a:r>
              <a:rPr lang="de-DE" sz="2000" dirty="0" err="1"/>
              <a:t>play</a:t>
            </a:r>
            <a:r>
              <a:rPr lang="de-DE" sz="2000" dirty="0"/>
              <a:t> a </a:t>
            </a:r>
            <a:r>
              <a:rPr lang="de-DE" sz="2000" dirty="0" err="1"/>
              <a:t>role</a:t>
            </a:r>
            <a:r>
              <a:rPr lang="de-DE" sz="2000" dirty="0"/>
              <a:t> in </a:t>
            </a:r>
            <a:r>
              <a:rPr lang="de-DE" sz="2000" dirty="0" err="1"/>
              <a:t>the</a:t>
            </a:r>
            <a:r>
              <a:rPr lang="de-DE" sz="2000" dirty="0"/>
              <a:t> "</a:t>
            </a:r>
            <a:r>
              <a:rPr lang="de-DE" sz="2000" dirty="0" err="1"/>
              <a:t>problem</a:t>
            </a:r>
            <a:r>
              <a:rPr lang="de-DE" sz="2000" dirty="0"/>
              <a:t> </a:t>
            </a:r>
            <a:r>
              <a:rPr lang="de-DE" sz="2000" dirty="0" err="1"/>
              <a:t>situation</a:t>
            </a:r>
            <a:r>
              <a:rPr lang="de-DE" sz="2000" dirty="0"/>
              <a:t>". </a:t>
            </a:r>
            <a:endParaRPr lang="de-DE" sz="2000" dirty="0" smtClean="0"/>
          </a:p>
          <a:p>
            <a:pPr marL="457200" indent="-457200" eaLnBrk="1" hangingPunct="1">
              <a:buFont typeface="+mj-lt"/>
              <a:buAutoNum type="arabicPeriod"/>
            </a:pPr>
            <a:r>
              <a:rPr lang="de-DE" sz="2000" dirty="0" smtClean="0"/>
              <a:t>All </a:t>
            </a:r>
            <a:r>
              <a:rPr lang="de-DE" sz="2000" dirty="0" err="1"/>
              <a:t>elements</a:t>
            </a:r>
            <a:r>
              <a:rPr lang="de-DE" sz="2000" dirty="0"/>
              <a:t> </a:t>
            </a:r>
            <a:r>
              <a:rPr lang="de-DE" sz="2000" dirty="0" err="1"/>
              <a:t>of</a:t>
            </a:r>
            <a:r>
              <a:rPr lang="de-DE" sz="2000" dirty="0"/>
              <a:t> </a:t>
            </a:r>
            <a:r>
              <a:rPr lang="de-DE" sz="2000" dirty="0" err="1"/>
              <a:t>the</a:t>
            </a:r>
            <a:r>
              <a:rPr lang="de-DE" sz="2000" dirty="0"/>
              <a:t> </a:t>
            </a:r>
            <a:r>
              <a:rPr lang="de-DE" sz="2000" dirty="0" err="1"/>
              <a:t>situation</a:t>
            </a:r>
            <a:r>
              <a:rPr lang="de-DE" sz="2000" dirty="0"/>
              <a:t> </a:t>
            </a:r>
            <a:r>
              <a:rPr lang="de-DE" sz="2000" dirty="0" err="1"/>
              <a:t>analysis</a:t>
            </a:r>
            <a:r>
              <a:rPr lang="de-DE" sz="2000" dirty="0"/>
              <a:t> (</a:t>
            </a:r>
            <a:r>
              <a:rPr lang="de-DE" sz="2000" dirty="0" err="1"/>
              <a:t>target</a:t>
            </a:r>
            <a:r>
              <a:rPr lang="de-DE" sz="2000" dirty="0"/>
              <a:t> </a:t>
            </a:r>
            <a:r>
              <a:rPr lang="de-DE" sz="2000" dirty="0" err="1"/>
              <a:t>factors</a:t>
            </a:r>
            <a:r>
              <a:rPr lang="de-DE" sz="2000" dirty="0"/>
              <a:t> </a:t>
            </a:r>
            <a:r>
              <a:rPr lang="de-DE" sz="2000" dirty="0" err="1"/>
              <a:t>and</a:t>
            </a:r>
            <a:r>
              <a:rPr lang="de-DE" sz="2000" dirty="0"/>
              <a:t> </a:t>
            </a:r>
            <a:r>
              <a:rPr lang="de-DE" sz="2000" dirty="0" err="1"/>
              <a:t>influencing</a:t>
            </a:r>
            <a:r>
              <a:rPr lang="de-DE" sz="2000" dirty="0"/>
              <a:t> </a:t>
            </a:r>
            <a:r>
              <a:rPr lang="de-DE" sz="2000" dirty="0" err="1"/>
              <a:t>factors</a:t>
            </a:r>
            <a:r>
              <a:rPr lang="de-DE" sz="2000" dirty="0"/>
              <a:t>) </a:t>
            </a:r>
            <a:r>
              <a:rPr lang="de-DE" sz="2000" dirty="0" err="1"/>
              <a:t>are</a:t>
            </a:r>
            <a:r>
              <a:rPr lang="de-DE" sz="2000" dirty="0"/>
              <a:t> </a:t>
            </a:r>
            <a:r>
              <a:rPr lang="de-DE" sz="2000" dirty="0" err="1"/>
              <a:t>listed</a:t>
            </a:r>
            <a:r>
              <a:rPr lang="de-DE" sz="2000" dirty="0"/>
              <a:t> in a </a:t>
            </a:r>
            <a:r>
              <a:rPr lang="de-DE" sz="2000" dirty="0" err="1"/>
              <a:t>two</a:t>
            </a:r>
            <a:r>
              <a:rPr lang="de-DE" sz="2000" dirty="0"/>
              <a:t>-dimensional </a:t>
            </a:r>
            <a:r>
              <a:rPr lang="de-DE" sz="2000" dirty="0" err="1"/>
              <a:t>matrix</a:t>
            </a:r>
            <a:r>
              <a:rPr lang="de-DE" sz="2000" dirty="0"/>
              <a:t>, </a:t>
            </a:r>
            <a:r>
              <a:rPr lang="de-DE" sz="2000" dirty="0" err="1"/>
              <a:t>which</a:t>
            </a:r>
            <a:r>
              <a:rPr lang="de-DE" sz="2000" dirty="0"/>
              <a:t> </a:t>
            </a:r>
            <a:r>
              <a:rPr lang="de-DE" sz="2000" dirty="0" err="1"/>
              <a:t>contains</a:t>
            </a:r>
            <a:r>
              <a:rPr lang="de-DE" sz="2000" dirty="0"/>
              <a:t> all </a:t>
            </a:r>
            <a:r>
              <a:rPr lang="de-DE" sz="2000" dirty="0" err="1"/>
              <a:t>elements</a:t>
            </a:r>
            <a:r>
              <a:rPr lang="de-DE" sz="2000" dirty="0"/>
              <a:t> in </a:t>
            </a:r>
            <a:r>
              <a:rPr lang="de-DE" sz="2000" dirty="0" err="1"/>
              <a:t>both</a:t>
            </a:r>
            <a:r>
              <a:rPr lang="de-DE" sz="2000" dirty="0"/>
              <a:t> </a:t>
            </a:r>
            <a:r>
              <a:rPr lang="de-DE" sz="2000" dirty="0" err="1" smtClean="0"/>
              <a:t>dimensions</a:t>
            </a:r>
            <a:endParaRPr lang="de-DE" altLang="x-none" sz="2000" dirty="0"/>
          </a:p>
        </p:txBody>
      </p:sp>
    </p:spTree>
    <p:extLst>
      <p:ext uri="{BB962C8B-B14F-4D97-AF65-F5344CB8AC3E}">
        <p14:creationId xmlns:p14="http://schemas.microsoft.com/office/powerpoint/2010/main" val="169701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006" y="838200"/>
            <a:ext cx="7772400" cy="762000"/>
          </a:xfrm>
        </p:spPr>
        <p:txBody>
          <a:bodyPr/>
          <a:lstStyle/>
          <a:p>
            <a:pPr eaLnBrk="1" hangingPunct="1"/>
            <a:r>
              <a:rPr lang="de-DE" altLang="x-none" dirty="0" smtClean="0"/>
              <a:t>Briefing</a:t>
            </a:r>
            <a:endParaRPr lang="de-DE" altLang="x-none" dirty="0"/>
          </a:p>
        </p:txBody>
      </p:sp>
      <p:sp>
        <p:nvSpPr>
          <p:cNvPr id="3" name="Inhaltsplatzhalter 2"/>
          <p:cNvSpPr>
            <a:spLocks noGrp="1"/>
          </p:cNvSpPr>
          <p:nvPr>
            <p:ph idx="1"/>
          </p:nvPr>
        </p:nvSpPr>
        <p:spPr>
          <a:xfrm>
            <a:off x="388006" y="1700808"/>
            <a:ext cx="8451194" cy="4471392"/>
          </a:xfrm>
        </p:spPr>
        <p:txBody>
          <a:bodyPr/>
          <a:lstStyle/>
          <a:p>
            <a:pPr marL="457200" indent="-457200" eaLnBrk="1" hangingPunct="1">
              <a:buFont typeface="+mj-lt"/>
              <a:buAutoNum type="arabicPeriod" startAt="6"/>
            </a:pPr>
            <a:r>
              <a:rPr lang="de-DE" sz="2000" dirty="0" err="1" smtClean="0"/>
              <a:t>For</a:t>
            </a:r>
            <a:r>
              <a:rPr lang="de-DE" sz="2000" dirty="0" smtClean="0"/>
              <a:t> </a:t>
            </a:r>
            <a:r>
              <a:rPr lang="de-DE" sz="2000" dirty="0" err="1"/>
              <a:t>the</a:t>
            </a:r>
            <a:r>
              <a:rPr lang="de-DE" sz="2000" dirty="0"/>
              <a:t> </a:t>
            </a:r>
            <a:r>
              <a:rPr lang="de-DE" sz="2000" dirty="0" err="1"/>
              <a:t>intensity</a:t>
            </a:r>
            <a:r>
              <a:rPr lang="de-DE" sz="2000" dirty="0"/>
              <a:t> </a:t>
            </a:r>
            <a:r>
              <a:rPr lang="de-DE" sz="2000" dirty="0" err="1"/>
              <a:t>of</a:t>
            </a:r>
            <a:r>
              <a:rPr lang="de-DE" sz="2000" dirty="0"/>
              <a:t> </a:t>
            </a:r>
            <a:r>
              <a:rPr lang="de-DE" sz="2000" dirty="0" err="1"/>
              <a:t>effect</a:t>
            </a:r>
            <a:r>
              <a:rPr lang="de-DE" sz="2000" dirty="0"/>
              <a:t>, a </a:t>
            </a:r>
            <a:r>
              <a:rPr lang="de-DE" sz="2000" dirty="0" err="1"/>
              <a:t>scale</a:t>
            </a:r>
            <a:r>
              <a:rPr lang="de-DE" sz="2000" dirty="0"/>
              <a:t> </a:t>
            </a:r>
            <a:r>
              <a:rPr lang="de-DE" sz="2000" dirty="0" err="1"/>
              <a:t>is</a:t>
            </a:r>
            <a:r>
              <a:rPr lang="de-DE" sz="2000" dirty="0"/>
              <a:t> </a:t>
            </a:r>
            <a:r>
              <a:rPr lang="de-DE" sz="2000" dirty="0" err="1"/>
              <a:t>set</a:t>
            </a:r>
            <a:r>
              <a:rPr lang="de-DE" sz="2000" dirty="0"/>
              <a:t>. </a:t>
            </a:r>
            <a:endParaRPr lang="de-DE" sz="2000" dirty="0" smtClean="0"/>
          </a:p>
          <a:p>
            <a:pPr lvl="1" eaLnBrk="1" hangingPunct="1"/>
            <a:r>
              <a:rPr lang="de-DE" sz="1400" dirty="0" smtClean="0"/>
              <a:t>0 </a:t>
            </a:r>
            <a:r>
              <a:rPr lang="de-DE" sz="1400" dirty="0"/>
              <a:t>= </a:t>
            </a:r>
            <a:r>
              <a:rPr lang="de-DE" sz="1400" dirty="0" err="1"/>
              <a:t>no</a:t>
            </a:r>
            <a:r>
              <a:rPr lang="de-DE" sz="1400" dirty="0"/>
              <a:t> </a:t>
            </a:r>
            <a:r>
              <a:rPr lang="de-DE" sz="1400" dirty="0" err="1"/>
              <a:t>effect</a:t>
            </a:r>
            <a:r>
              <a:rPr lang="de-DE" sz="1400" dirty="0"/>
              <a:t> </a:t>
            </a:r>
          </a:p>
          <a:p>
            <a:pPr lvl="1" eaLnBrk="1" hangingPunct="1"/>
            <a:r>
              <a:rPr lang="de-DE" sz="1400" dirty="0" smtClean="0"/>
              <a:t>1 </a:t>
            </a:r>
            <a:r>
              <a:rPr lang="de-DE" sz="1400" dirty="0"/>
              <a:t>= </a:t>
            </a:r>
            <a:r>
              <a:rPr lang="de-DE" sz="1400" dirty="0" err="1"/>
              <a:t>little</a:t>
            </a:r>
            <a:r>
              <a:rPr lang="de-DE" sz="1400" dirty="0"/>
              <a:t> </a:t>
            </a:r>
            <a:r>
              <a:rPr lang="de-DE" sz="1400" dirty="0" err="1"/>
              <a:t>effect</a:t>
            </a:r>
            <a:r>
              <a:rPr lang="de-DE" sz="1400" dirty="0"/>
              <a:t> </a:t>
            </a:r>
          </a:p>
          <a:p>
            <a:pPr lvl="1" eaLnBrk="1" hangingPunct="1"/>
            <a:r>
              <a:rPr lang="de-DE" sz="1400" dirty="0" smtClean="0"/>
              <a:t>2 </a:t>
            </a:r>
            <a:r>
              <a:rPr lang="de-DE" sz="1400" dirty="0"/>
              <a:t>= strong </a:t>
            </a:r>
            <a:r>
              <a:rPr lang="de-DE" sz="1400" dirty="0" err="1"/>
              <a:t>effect</a:t>
            </a:r>
            <a:r>
              <a:rPr lang="de-DE" sz="1400" dirty="0"/>
              <a:t> </a:t>
            </a:r>
          </a:p>
          <a:p>
            <a:pPr lvl="1" eaLnBrk="1" hangingPunct="1"/>
            <a:r>
              <a:rPr lang="de-DE" sz="1400" dirty="0" smtClean="0"/>
              <a:t>3 </a:t>
            </a:r>
            <a:r>
              <a:rPr lang="de-DE" sz="1400" dirty="0"/>
              <a:t>= </a:t>
            </a:r>
            <a:r>
              <a:rPr lang="de-DE" sz="1400" dirty="0" err="1"/>
              <a:t>very</a:t>
            </a:r>
            <a:r>
              <a:rPr lang="de-DE" sz="1400" dirty="0"/>
              <a:t> strong </a:t>
            </a:r>
            <a:r>
              <a:rPr lang="de-DE" sz="1400" dirty="0" err="1"/>
              <a:t>effect</a:t>
            </a:r>
            <a:r>
              <a:rPr lang="de-DE" sz="1400" dirty="0"/>
              <a:t> </a:t>
            </a:r>
            <a:endParaRPr lang="de-DE" sz="2000" dirty="0" smtClean="0"/>
          </a:p>
          <a:p>
            <a:pPr marL="457200" indent="-457200" eaLnBrk="1" hangingPunct="1">
              <a:buAutoNum type="arabicPeriod" startAt="6"/>
            </a:pPr>
            <a:r>
              <a:rPr lang="de-DE" sz="2000" dirty="0"/>
              <a:t>The </a:t>
            </a:r>
            <a:r>
              <a:rPr lang="de-DE" sz="2000" dirty="0" err="1"/>
              <a:t>intensity</a:t>
            </a:r>
            <a:r>
              <a:rPr lang="de-DE" sz="2000" dirty="0"/>
              <a:t> </a:t>
            </a:r>
            <a:r>
              <a:rPr lang="de-DE" sz="2000" dirty="0" err="1"/>
              <a:t>of</a:t>
            </a:r>
            <a:r>
              <a:rPr lang="de-DE" sz="2000" dirty="0"/>
              <a:t> </a:t>
            </a:r>
            <a:r>
              <a:rPr lang="de-DE" sz="2000" dirty="0" err="1"/>
              <a:t>the</a:t>
            </a:r>
            <a:r>
              <a:rPr lang="de-DE" sz="2000" dirty="0"/>
              <a:t> </a:t>
            </a:r>
            <a:r>
              <a:rPr lang="de-DE" sz="2000" dirty="0" err="1"/>
              <a:t>effect</a:t>
            </a:r>
            <a:r>
              <a:rPr lang="de-DE" sz="2000" dirty="0"/>
              <a:t> </a:t>
            </a:r>
            <a:r>
              <a:rPr lang="de-DE" sz="2000" dirty="0" err="1"/>
              <a:t>between</a:t>
            </a:r>
            <a:r>
              <a:rPr lang="de-DE" sz="2000" dirty="0"/>
              <a:t> </a:t>
            </a:r>
            <a:r>
              <a:rPr lang="de-DE" sz="2000" dirty="0" err="1"/>
              <a:t>two</a:t>
            </a:r>
            <a:r>
              <a:rPr lang="de-DE" sz="2000" dirty="0"/>
              <a:t> </a:t>
            </a:r>
            <a:r>
              <a:rPr lang="de-DE" sz="2000" dirty="0" err="1"/>
              <a:t>factors</a:t>
            </a:r>
            <a:r>
              <a:rPr lang="de-DE" sz="2000" dirty="0"/>
              <a:t> ("</a:t>
            </a:r>
            <a:r>
              <a:rPr lang="de-DE" sz="2000" dirty="0" err="1"/>
              <a:t>What</a:t>
            </a:r>
            <a:r>
              <a:rPr lang="de-DE" sz="2000" dirty="0"/>
              <a:t> </a:t>
            </a:r>
            <a:r>
              <a:rPr lang="de-DE" sz="2000" dirty="0" err="1"/>
              <a:t>is</a:t>
            </a:r>
            <a:r>
              <a:rPr lang="de-DE" sz="2000" dirty="0"/>
              <a:t> </a:t>
            </a:r>
            <a:r>
              <a:rPr lang="de-DE" sz="2000" dirty="0" err="1"/>
              <a:t>the</a:t>
            </a:r>
            <a:r>
              <a:rPr lang="de-DE" sz="2000" dirty="0"/>
              <a:t> </a:t>
            </a:r>
            <a:r>
              <a:rPr lang="de-DE" sz="2000" dirty="0" err="1"/>
              <a:t>influence</a:t>
            </a:r>
            <a:r>
              <a:rPr lang="de-DE" sz="2000" dirty="0"/>
              <a:t> </a:t>
            </a:r>
            <a:r>
              <a:rPr lang="de-DE" sz="2000" dirty="0" err="1"/>
              <a:t>of</a:t>
            </a:r>
            <a:r>
              <a:rPr lang="de-DE" sz="2000" dirty="0"/>
              <a:t> ..... on .....?") </a:t>
            </a:r>
            <a:r>
              <a:rPr lang="de-DE" sz="2000" dirty="0" err="1"/>
              <a:t>Is</a:t>
            </a:r>
            <a:r>
              <a:rPr lang="de-DE" sz="2000" dirty="0"/>
              <a:t> - </a:t>
            </a:r>
            <a:r>
              <a:rPr lang="de-DE" sz="2000" dirty="0" err="1"/>
              <a:t>line</a:t>
            </a:r>
            <a:r>
              <a:rPr lang="de-DE" sz="2000" dirty="0"/>
              <a:t> </a:t>
            </a:r>
            <a:r>
              <a:rPr lang="de-DE" sz="2000" dirty="0" err="1"/>
              <a:t>by</a:t>
            </a:r>
            <a:r>
              <a:rPr lang="de-DE" sz="2000" dirty="0"/>
              <a:t> </a:t>
            </a:r>
            <a:r>
              <a:rPr lang="de-DE" sz="2000" dirty="0" err="1"/>
              <a:t>line</a:t>
            </a:r>
            <a:r>
              <a:rPr lang="de-DE" sz="2000" dirty="0"/>
              <a:t> - </a:t>
            </a:r>
            <a:r>
              <a:rPr lang="de-DE" sz="2000" dirty="0" err="1"/>
              <a:t>estimated</a:t>
            </a:r>
            <a:r>
              <a:rPr lang="de-DE" sz="2000" dirty="0"/>
              <a:t> </a:t>
            </a:r>
            <a:r>
              <a:rPr lang="de-DE" sz="2000" dirty="0" err="1"/>
              <a:t>and</a:t>
            </a:r>
            <a:r>
              <a:rPr lang="de-DE" sz="2000" dirty="0"/>
              <a:t> </a:t>
            </a:r>
            <a:r>
              <a:rPr lang="de-DE" sz="2000" dirty="0" err="1"/>
              <a:t>entered</a:t>
            </a:r>
            <a:r>
              <a:rPr lang="de-DE" sz="2000" dirty="0"/>
              <a:t> </a:t>
            </a:r>
            <a:r>
              <a:rPr lang="de-DE" sz="2000" dirty="0" err="1"/>
              <a:t>with</a:t>
            </a:r>
            <a:r>
              <a:rPr lang="de-DE" sz="2000" dirty="0"/>
              <a:t> </a:t>
            </a:r>
            <a:r>
              <a:rPr lang="de-DE" sz="2000" dirty="0" err="1"/>
              <a:t>the</a:t>
            </a:r>
            <a:r>
              <a:rPr lang="de-DE" sz="2000" dirty="0"/>
              <a:t> </a:t>
            </a:r>
            <a:r>
              <a:rPr lang="de-DE" sz="2000" dirty="0" err="1"/>
              <a:t>appropriate</a:t>
            </a:r>
            <a:r>
              <a:rPr lang="de-DE" sz="2000" dirty="0"/>
              <a:t> </a:t>
            </a:r>
            <a:r>
              <a:rPr lang="de-DE" sz="2000" dirty="0" err="1"/>
              <a:t>number</a:t>
            </a:r>
            <a:r>
              <a:rPr lang="de-DE" sz="2000" dirty="0"/>
              <a:t> in </a:t>
            </a:r>
            <a:r>
              <a:rPr lang="de-DE" sz="2000" dirty="0" err="1"/>
              <a:t>the</a:t>
            </a:r>
            <a:r>
              <a:rPr lang="de-DE" sz="2000" dirty="0"/>
              <a:t> </a:t>
            </a:r>
            <a:r>
              <a:rPr lang="de-DE" sz="2000" dirty="0" err="1"/>
              <a:t>matrix</a:t>
            </a:r>
            <a:r>
              <a:rPr lang="de-DE" sz="2000" dirty="0" smtClean="0"/>
              <a:t>.</a:t>
            </a:r>
          </a:p>
          <a:p>
            <a:pPr marL="457200" indent="-457200" eaLnBrk="1" hangingPunct="1">
              <a:buAutoNum type="arabicPeriod" startAt="6"/>
            </a:pPr>
            <a:r>
              <a:rPr lang="de-DE" sz="2000" dirty="0" err="1" smtClean="0"/>
              <a:t>Each</a:t>
            </a:r>
            <a:r>
              <a:rPr lang="de-DE" sz="2000" dirty="0" smtClean="0"/>
              <a:t> </a:t>
            </a:r>
            <a:r>
              <a:rPr lang="de-DE" sz="2000" dirty="0" err="1"/>
              <a:t>line</a:t>
            </a:r>
            <a:r>
              <a:rPr lang="de-DE" sz="2000" dirty="0"/>
              <a:t> </a:t>
            </a:r>
            <a:r>
              <a:rPr lang="de-DE" sz="2000" dirty="0" err="1"/>
              <a:t>thus</a:t>
            </a:r>
            <a:r>
              <a:rPr lang="de-DE" sz="2000" dirty="0"/>
              <a:t> </a:t>
            </a:r>
            <a:r>
              <a:rPr lang="de-DE" sz="2000" dirty="0" err="1"/>
              <a:t>contains</a:t>
            </a:r>
            <a:r>
              <a:rPr lang="de-DE" sz="2000" dirty="0"/>
              <a:t> </a:t>
            </a:r>
            <a:r>
              <a:rPr lang="de-DE" sz="2000" dirty="0" err="1"/>
              <a:t>the</a:t>
            </a:r>
            <a:r>
              <a:rPr lang="de-DE" sz="2000" dirty="0"/>
              <a:t> </a:t>
            </a:r>
            <a:r>
              <a:rPr lang="de-DE" sz="2000" dirty="0" err="1"/>
              <a:t>effects</a:t>
            </a:r>
            <a:r>
              <a:rPr lang="de-DE" sz="2000" dirty="0"/>
              <a:t> </a:t>
            </a:r>
            <a:r>
              <a:rPr lang="de-DE" sz="2000" dirty="0" err="1"/>
              <a:t>that</a:t>
            </a:r>
            <a:r>
              <a:rPr lang="de-DE" sz="2000" dirty="0"/>
              <a:t> </a:t>
            </a:r>
            <a:r>
              <a:rPr lang="de-DE" sz="2000" dirty="0" err="1"/>
              <a:t>emanate</a:t>
            </a:r>
            <a:r>
              <a:rPr lang="de-DE" sz="2000" dirty="0"/>
              <a:t> </a:t>
            </a:r>
            <a:r>
              <a:rPr lang="de-DE" sz="2000" dirty="0" err="1"/>
              <a:t>from</a:t>
            </a:r>
            <a:r>
              <a:rPr lang="de-DE" sz="2000" dirty="0"/>
              <a:t> </a:t>
            </a:r>
            <a:r>
              <a:rPr lang="de-DE" sz="2000" dirty="0" err="1"/>
              <a:t>the</a:t>
            </a:r>
            <a:r>
              <a:rPr lang="de-DE" sz="2000" dirty="0"/>
              <a:t> "</a:t>
            </a:r>
            <a:r>
              <a:rPr lang="de-DE" sz="2000" dirty="0" err="1"/>
              <a:t>goal</a:t>
            </a:r>
            <a:r>
              <a:rPr lang="de-DE" sz="2000" dirty="0"/>
              <a:t> </a:t>
            </a:r>
            <a:r>
              <a:rPr lang="de-DE" sz="2000" dirty="0" err="1"/>
              <a:t>element</a:t>
            </a:r>
            <a:r>
              <a:rPr lang="de-DE" sz="2000" dirty="0"/>
              <a:t>" on all </a:t>
            </a:r>
            <a:r>
              <a:rPr lang="de-DE" sz="2000" dirty="0" err="1"/>
              <a:t>other</a:t>
            </a:r>
            <a:r>
              <a:rPr lang="de-DE" sz="2000" dirty="0"/>
              <a:t> </a:t>
            </a:r>
            <a:r>
              <a:rPr lang="de-DE" sz="2000" dirty="0" err="1"/>
              <a:t>elements</a:t>
            </a:r>
            <a:r>
              <a:rPr lang="de-DE" sz="2000" dirty="0"/>
              <a:t>, </a:t>
            </a:r>
            <a:r>
              <a:rPr lang="de-DE" sz="2000" dirty="0" err="1"/>
              <a:t>each</a:t>
            </a:r>
            <a:r>
              <a:rPr lang="de-DE" sz="2000" dirty="0"/>
              <a:t> </a:t>
            </a:r>
            <a:r>
              <a:rPr lang="de-DE" sz="2000" dirty="0" err="1"/>
              <a:t>column</a:t>
            </a:r>
            <a:r>
              <a:rPr lang="de-DE" sz="2000" dirty="0"/>
              <a:t> </a:t>
            </a:r>
            <a:r>
              <a:rPr lang="de-DE" sz="2000" dirty="0" err="1"/>
              <a:t>the</a:t>
            </a:r>
            <a:r>
              <a:rPr lang="de-DE" sz="2000" dirty="0"/>
              <a:t> </a:t>
            </a:r>
            <a:r>
              <a:rPr lang="de-DE" sz="2000" dirty="0" err="1"/>
              <a:t>measure</a:t>
            </a:r>
            <a:r>
              <a:rPr lang="de-DE" sz="2000" dirty="0"/>
              <a:t> </a:t>
            </a:r>
            <a:r>
              <a:rPr lang="de-DE" sz="2000" dirty="0" err="1"/>
              <a:t>of</a:t>
            </a:r>
            <a:r>
              <a:rPr lang="de-DE" sz="2000" dirty="0"/>
              <a:t> </a:t>
            </a:r>
            <a:r>
              <a:rPr lang="de-DE" sz="2000" dirty="0" err="1"/>
              <a:t>influenceability</a:t>
            </a:r>
            <a:r>
              <a:rPr lang="de-DE" sz="2000" dirty="0"/>
              <a:t>. </a:t>
            </a:r>
            <a:endParaRPr lang="de-DE" altLang="x-none" sz="2000" dirty="0"/>
          </a:p>
        </p:txBody>
      </p:sp>
      <p:pic>
        <p:nvPicPr>
          <p:cNvPr id="5" name="Bild 4"/>
          <p:cNvPicPr>
            <a:picLocks noChangeAspect="1"/>
          </p:cNvPicPr>
          <p:nvPr/>
        </p:nvPicPr>
        <p:blipFill>
          <a:blip r:embed="rId3"/>
          <a:stretch>
            <a:fillRect/>
          </a:stretch>
        </p:blipFill>
        <p:spPr>
          <a:xfrm>
            <a:off x="6488829" y="838201"/>
            <a:ext cx="2475659" cy="1139366"/>
          </a:xfrm>
          <a:prstGeom prst="rect">
            <a:avLst/>
          </a:prstGeom>
        </p:spPr>
      </p:pic>
    </p:spTree>
    <p:extLst>
      <p:ext uri="{BB962C8B-B14F-4D97-AF65-F5344CB8AC3E}">
        <p14:creationId xmlns:p14="http://schemas.microsoft.com/office/powerpoint/2010/main" val="103650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 11"/>
          <p:cNvGraphicFramePr>
            <a:graphicFrameLocks noGrp="1"/>
          </p:cNvGraphicFramePr>
          <p:nvPr>
            <p:extLst>
              <p:ext uri="{D42A27DB-BD31-4B8C-83A1-F6EECF244321}">
                <p14:modId xmlns:p14="http://schemas.microsoft.com/office/powerpoint/2010/main" val="609804816"/>
              </p:ext>
            </p:extLst>
          </p:nvPr>
        </p:nvGraphicFramePr>
        <p:xfrm>
          <a:off x="547687" y="2060851"/>
          <a:ext cx="7991999" cy="3525384"/>
        </p:xfrm>
        <a:graphic>
          <a:graphicData uri="http://schemas.openxmlformats.org/drawingml/2006/table">
            <a:tbl>
              <a:tblPr firstRow="1" bandRow="1">
                <a:tableStyleId>{5C22544A-7EE6-4342-B048-85BDC9FD1C3A}</a:tableStyleId>
              </a:tblPr>
              <a:tblGrid>
                <a:gridCol w="456267"/>
                <a:gridCol w="3729081"/>
                <a:gridCol w="504967"/>
                <a:gridCol w="491319"/>
                <a:gridCol w="491319"/>
                <a:gridCol w="450377"/>
                <a:gridCol w="576247"/>
                <a:gridCol w="1292422"/>
              </a:tblGrid>
              <a:tr h="511591">
                <a:tc>
                  <a:txBody>
                    <a:bodyPr/>
                    <a:lstStyle/>
                    <a:p>
                      <a:pPr algn="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err="1" smtClean="0">
                          <a:solidFill>
                            <a:schemeClr val="tx1"/>
                          </a:solidFill>
                          <a:latin typeface="Arial" pitchFamily="34" charset="0"/>
                          <a:cs typeface="Arial" pitchFamily="34" charset="0"/>
                        </a:rPr>
                        <a:t>Influence</a:t>
                      </a:r>
                      <a:r>
                        <a:rPr lang="de-DE" sz="1800" b="0" dirty="0" smtClean="0">
                          <a:solidFill>
                            <a:schemeClr val="tx1"/>
                          </a:solidFill>
                          <a:latin typeface="Arial" pitchFamily="34" charset="0"/>
                          <a:cs typeface="Arial" pitchFamily="34" charset="0"/>
                        </a:rPr>
                        <a:t> </a:t>
                      </a:r>
                      <a:r>
                        <a:rPr lang="de-DE" sz="1800" b="0" dirty="0" err="1" smtClean="0">
                          <a:solidFill>
                            <a:schemeClr val="tx1"/>
                          </a:solidFill>
                          <a:latin typeface="Arial" pitchFamily="34" charset="0"/>
                          <a:cs typeface="Arial" pitchFamily="34" charset="0"/>
                        </a:rPr>
                        <a:t>of</a:t>
                      </a:r>
                      <a:r>
                        <a:rPr lang="de-DE" sz="1800" b="0" dirty="0" smtClean="0">
                          <a:solidFill>
                            <a:schemeClr val="tx1"/>
                          </a:solidFill>
                          <a:latin typeface="Arial" pitchFamily="34" charset="0"/>
                          <a:cs typeface="Arial" pitchFamily="34" charset="0"/>
                        </a:rPr>
                        <a:t>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chemeClr val="tx1"/>
                          </a:solidFill>
                          <a:latin typeface="Arial" pitchFamily="34" charset="0"/>
                          <a:cs typeface="Arial" pitchFamily="34" charset="0"/>
                        </a:rPr>
                        <a:t>A</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chemeClr val="tx1"/>
                          </a:solidFill>
                          <a:latin typeface="Arial" pitchFamily="34" charset="0"/>
                          <a:cs typeface="Arial" pitchFamily="34" charset="0"/>
                        </a:rPr>
                        <a:t>B</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chemeClr val="tx1"/>
                          </a:solidFill>
                          <a:latin typeface="Arial" pitchFamily="34" charset="0"/>
                          <a:cs typeface="Arial" pitchFamily="34" charset="0"/>
                        </a:rPr>
                        <a:t>C</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chemeClr val="tx1"/>
                          </a:solidFill>
                          <a:latin typeface="Arial" pitchFamily="34" charset="0"/>
                          <a:cs typeface="Arial" pitchFamily="34" charset="0"/>
                        </a:rPr>
                        <a:t>D</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chemeClr val="tx1"/>
                          </a:solidFill>
                          <a:latin typeface="Arial" pitchFamily="34" charset="0"/>
                          <a:cs typeface="Arial" pitchFamily="34" charset="0"/>
                        </a:rPr>
                        <a:t>E</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2000" b="1" dirty="0" err="1" smtClean="0">
                          <a:solidFill>
                            <a:schemeClr val="tx1"/>
                          </a:solidFill>
                          <a:latin typeface="Arial" pitchFamily="34" charset="0"/>
                          <a:cs typeface="Arial" pitchFamily="34" charset="0"/>
                        </a:rPr>
                        <a:t>Effect</a:t>
                      </a:r>
                      <a:endParaRPr lang="de-DE" sz="2000" b="1"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2238">
                <a:tc>
                  <a:txBody>
                    <a:bodyPr/>
                    <a:lstStyle/>
                    <a:p>
                      <a:pPr algn="r"/>
                      <a:r>
                        <a:rPr lang="de-DE" sz="1800" b="1" dirty="0" smtClean="0">
                          <a:solidFill>
                            <a:schemeClr val="tx1"/>
                          </a:solidFill>
                          <a:latin typeface="Arial" pitchFamily="34" charset="0"/>
                          <a:cs typeface="Arial" pitchFamily="34" charset="0"/>
                        </a:rPr>
                        <a:t>A</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de-DE" sz="1600" b="1" dirty="0">
                          <a:effectLst/>
                        </a:rPr>
                        <a:t>Collective </a:t>
                      </a:r>
                      <a:r>
                        <a:rPr lang="de-DE" sz="1600" b="1" dirty="0" err="1">
                          <a:effectLst/>
                        </a:rPr>
                        <a:t>teacher</a:t>
                      </a:r>
                      <a:r>
                        <a:rPr lang="de-DE" sz="1600" b="1" dirty="0">
                          <a:effectLst/>
                        </a:rPr>
                        <a:t> </a:t>
                      </a:r>
                      <a:r>
                        <a:rPr lang="de-DE" sz="1600" b="1" dirty="0" err="1">
                          <a:effectLst/>
                        </a:rPr>
                        <a:t>efficacy</a:t>
                      </a:r>
                      <a:endParaRPr lang="de-DE" sz="1600" b="1" dirty="0">
                        <a:effectLst/>
                        <a:latin typeface="Calibri" charset="0"/>
                        <a:ea typeface="Calibri" charset="0"/>
                        <a:cs typeface="Times New Roman" charset="0"/>
                      </a:endParaRPr>
                    </a:p>
                  </a:txBody>
                  <a:tcPr marL="62785" marR="62785" marT="62785" marB="62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FF0000"/>
                          </a:solidFill>
                          <a:latin typeface="Arial" pitchFamily="34" charset="0"/>
                          <a:cs typeface="Arial" pitchFamily="34" charset="0"/>
                        </a:rPr>
                        <a:t>6 </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2238">
                <a:tc>
                  <a:txBody>
                    <a:bodyPr/>
                    <a:lstStyle/>
                    <a:p>
                      <a:pPr algn="r"/>
                      <a:r>
                        <a:rPr lang="de-DE" sz="1800" b="1" dirty="0" smtClean="0">
                          <a:solidFill>
                            <a:schemeClr val="tx1"/>
                          </a:solidFill>
                          <a:latin typeface="Arial" pitchFamily="34" charset="0"/>
                          <a:cs typeface="Arial" pitchFamily="34" charset="0"/>
                        </a:rPr>
                        <a:t>B</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de-DE" sz="1600" b="1" dirty="0" err="1">
                          <a:effectLst/>
                        </a:rPr>
                        <a:t>Self-reported</a:t>
                      </a:r>
                      <a:r>
                        <a:rPr lang="de-DE" sz="1600" b="1" dirty="0">
                          <a:effectLst/>
                        </a:rPr>
                        <a:t> grades</a:t>
                      </a:r>
                      <a:endParaRPr lang="de-DE" sz="1600" b="1" dirty="0">
                        <a:effectLst/>
                        <a:latin typeface="Calibri" charset="0"/>
                        <a:ea typeface="Calibri" charset="0"/>
                        <a:cs typeface="Times New Roman" charset="0"/>
                      </a:endParaRPr>
                    </a:p>
                  </a:txBody>
                  <a:tcPr marL="62785" marR="62785" marT="62785" marB="62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FF0000"/>
                          </a:solidFill>
                          <a:latin typeface="Arial" pitchFamily="34" charset="0"/>
                          <a:cs typeface="Arial" pitchFamily="34" charset="0"/>
                        </a:rPr>
                        <a:t>9</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2238">
                <a:tc>
                  <a:txBody>
                    <a:bodyPr/>
                    <a:lstStyle/>
                    <a:p>
                      <a:pPr algn="r"/>
                      <a:r>
                        <a:rPr lang="de-DE" sz="1800" b="1" dirty="0" smtClean="0">
                          <a:solidFill>
                            <a:schemeClr val="tx1"/>
                          </a:solidFill>
                          <a:latin typeface="Arial" pitchFamily="34" charset="0"/>
                          <a:cs typeface="Arial" pitchFamily="34" charset="0"/>
                        </a:rPr>
                        <a:t>C</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de-DE" sz="1600" b="1" dirty="0" err="1">
                          <a:effectLst/>
                        </a:rPr>
                        <a:t>Teacher</a:t>
                      </a:r>
                      <a:r>
                        <a:rPr lang="de-DE" sz="1600" b="1" dirty="0">
                          <a:effectLst/>
                        </a:rPr>
                        <a:t> </a:t>
                      </a:r>
                      <a:r>
                        <a:rPr lang="de-DE" sz="1600" b="1" dirty="0" err="1">
                          <a:effectLst/>
                        </a:rPr>
                        <a:t>estimates</a:t>
                      </a:r>
                      <a:r>
                        <a:rPr lang="de-DE" sz="1600" b="1" dirty="0">
                          <a:effectLst/>
                        </a:rPr>
                        <a:t> </a:t>
                      </a:r>
                      <a:r>
                        <a:rPr lang="de-DE" sz="1600" b="1" dirty="0" err="1">
                          <a:effectLst/>
                        </a:rPr>
                        <a:t>of</a:t>
                      </a:r>
                      <a:r>
                        <a:rPr lang="de-DE" sz="1600" b="1" dirty="0">
                          <a:effectLst/>
                        </a:rPr>
                        <a:t> </a:t>
                      </a:r>
                      <a:r>
                        <a:rPr lang="de-DE" sz="1600" b="1" dirty="0" err="1">
                          <a:effectLst/>
                        </a:rPr>
                        <a:t>achievement</a:t>
                      </a:r>
                      <a:endParaRPr lang="de-DE" sz="1600" b="1" dirty="0">
                        <a:effectLst/>
                        <a:latin typeface="Calibri" charset="0"/>
                        <a:ea typeface="Calibri" charset="0"/>
                        <a:cs typeface="Times New Roman" charset="0"/>
                      </a:endParaRPr>
                    </a:p>
                  </a:txBody>
                  <a:tcPr marL="62785" marR="62785" marT="62785" marB="62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2238">
                <a:tc>
                  <a:txBody>
                    <a:bodyPr/>
                    <a:lstStyle/>
                    <a:p>
                      <a:pPr algn="r"/>
                      <a:r>
                        <a:rPr lang="de-DE" sz="1800" b="1" dirty="0" smtClean="0">
                          <a:solidFill>
                            <a:schemeClr val="tx1"/>
                          </a:solidFill>
                          <a:latin typeface="Arial" pitchFamily="34" charset="0"/>
                          <a:cs typeface="Arial" pitchFamily="34" charset="0"/>
                        </a:rPr>
                        <a:t>D</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de-DE" sz="1600" b="1" dirty="0" err="1">
                          <a:effectLst/>
                        </a:rPr>
                        <a:t>Cognitive</a:t>
                      </a:r>
                      <a:r>
                        <a:rPr lang="de-DE" sz="1600" b="1" dirty="0">
                          <a:effectLst/>
                        </a:rPr>
                        <a:t> </a:t>
                      </a:r>
                      <a:r>
                        <a:rPr lang="de-DE" sz="1600" b="1" dirty="0" err="1">
                          <a:effectLst/>
                        </a:rPr>
                        <a:t>task</a:t>
                      </a:r>
                      <a:r>
                        <a:rPr lang="de-DE" sz="1600" b="1" dirty="0">
                          <a:effectLst/>
                        </a:rPr>
                        <a:t> </a:t>
                      </a:r>
                      <a:r>
                        <a:rPr lang="de-DE" sz="1600" b="1" dirty="0" err="1">
                          <a:effectLst/>
                        </a:rPr>
                        <a:t>analysis</a:t>
                      </a:r>
                      <a:endParaRPr lang="de-DE" sz="1600" b="1" dirty="0">
                        <a:effectLst/>
                        <a:latin typeface="Calibri" charset="0"/>
                        <a:ea typeface="Calibri" charset="0"/>
                        <a:cs typeface="Times New Roman" charset="0"/>
                      </a:endParaRPr>
                    </a:p>
                  </a:txBody>
                  <a:tcPr marL="62785" marR="62785" marT="62785" marB="62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1</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FF0000"/>
                          </a:solidFill>
                          <a:latin typeface="Arial" pitchFamily="34" charset="0"/>
                          <a:cs typeface="Arial" pitchFamily="34" charset="0"/>
                        </a:rPr>
                        <a:t>4</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2238">
                <a:tc>
                  <a:txBody>
                    <a:bodyPr/>
                    <a:lstStyle/>
                    <a:p>
                      <a:pPr algn="r"/>
                      <a:r>
                        <a:rPr lang="de-DE" sz="1800" b="1" dirty="0" smtClean="0">
                          <a:solidFill>
                            <a:schemeClr val="tx1"/>
                          </a:solidFill>
                          <a:latin typeface="Arial" pitchFamily="34" charset="0"/>
                          <a:cs typeface="Arial" pitchFamily="34" charset="0"/>
                        </a:rPr>
                        <a:t>E</a:t>
                      </a:r>
                      <a:endParaRPr lang="de-DE"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de-DE" sz="1600" b="1" dirty="0">
                          <a:effectLst/>
                        </a:rPr>
                        <a:t>Response </a:t>
                      </a:r>
                      <a:r>
                        <a:rPr lang="de-DE" sz="1600" b="1" dirty="0" err="1">
                          <a:effectLst/>
                        </a:rPr>
                        <a:t>to</a:t>
                      </a:r>
                      <a:r>
                        <a:rPr lang="de-DE" sz="1600" b="1" dirty="0">
                          <a:effectLst/>
                        </a:rPr>
                        <a:t> </a:t>
                      </a:r>
                      <a:r>
                        <a:rPr lang="de-DE" sz="1600" b="1" dirty="0" err="1">
                          <a:effectLst/>
                        </a:rPr>
                        <a:t>intervention</a:t>
                      </a:r>
                      <a:endParaRPr lang="de-DE" sz="1600" b="1" dirty="0">
                        <a:effectLst/>
                        <a:latin typeface="Calibri" charset="0"/>
                        <a:ea typeface="Calibri" charset="0"/>
                        <a:cs typeface="Times New Roman" charset="0"/>
                      </a:endParaRPr>
                    </a:p>
                  </a:txBody>
                  <a:tcPr marL="62785" marR="62785" marT="62785" marB="62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1</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FF0000"/>
                          </a:solidFill>
                          <a:latin typeface="Arial" pitchFamily="34" charset="0"/>
                          <a:cs typeface="Arial" pitchFamily="34" charset="0"/>
                        </a:rPr>
                        <a:t>4</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591">
                <a:tc gridSpan="2">
                  <a:txBody>
                    <a:bodyPr/>
                    <a:lstStyle/>
                    <a:p>
                      <a:pPr algn="r"/>
                      <a:r>
                        <a:rPr lang="de-DE" sz="2000" b="1" dirty="0" err="1" smtClean="0">
                          <a:solidFill>
                            <a:schemeClr val="tx1"/>
                          </a:solidFill>
                          <a:latin typeface="Arial" pitchFamily="34" charset="0"/>
                          <a:cs typeface="Arial" pitchFamily="34" charset="0"/>
                        </a:rPr>
                        <a:t>Influenceability</a:t>
                      </a:r>
                      <a:endParaRPr lang="de-DE" sz="2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1800" b="0" dirty="0">
                        <a:solidFill>
                          <a:schemeClr val="bg2"/>
                        </a:solidFill>
                        <a:latin typeface="Arial" pitchFamily="34" charset="0"/>
                        <a:cs typeface="Arial"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de-DE" sz="1800" b="1" dirty="0" smtClean="0">
                          <a:solidFill>
                            <a:srgbClr val="FF0000"/>
                          </a:solidFill>
                          <a:latin typeface="Arial" pitchFamily="34" charset="0"/>
                          <a:cs typeface="Arial" pitchFamily="34" charset="0"/>
                        </a:rPr>
                        <a:t>3</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10</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1</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dirty="0" smtClean="0">
                          <a:solidFill>
                            <a:srgbClr val="FF0000"/>
                          </a:solidFill>
                          <a:latin typeface="Arial" pitchFamily="34" charset="0"/>
                          <a:cs typeface="Arial" pitchFamily="34" charset="0"/>
                        </a:rPr>
                        <a:t>12</a:t>
                      </a:r>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800"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3" name="AutoShape 2"/>
          <p:cNvSpPr txBox="1">
            <a:spLocks noChangeArrowheads="1"/>
          </p:cNvSpPr>
          <p:nvPr/>
        </p:nvSpPr>
        <p:spPr>
          <a:xfrm>
            <a:off x="547686" y="1167389"/>
            <a:ext cx="7992000" cy="688768"/>
          </a:xfrm>
          <a:prstGeom prst="roundRect">
            <a:avLst>
              <a:gd name="adj" fmla="val 13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err="1" smtClean="0">
                <a:ln>
                  <a:noFill/>
                </a:ln>
                <a:solidFill>
                  <a:schemeClr val="tx1"/>
                </a:solidFill>
                <a:effectLst/>
                <a:uLnTx/>
                <a:uFillTx/>
                <a:latin typeface="Arial" pitchFamily="34" charset="0"/>
                <a:ea typeface="+mj-ea"/>
                <a:cs typeface="Arial" pitchFamily="34" charset="0"/>
              </a:rPr>
              <a:t>Connecting</a:t>
            </a:r>
            <a:r>
              <a:rPr kumimoji="0" lang="de-DE"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de-DE" b="1" i="0" u="none" strike="noStrike" kern="0" cap="none" spc="0" normalizeH="0" baseline="0" noProof="0" dirty="0" err="1" smtClean="0">
                <a:ln>
                  <a:noFill/>
                </a:ln>
                <a:solidFill>
                  <a:schemeClr val="tx1"/>
                </a:solidFill>
                <a:effectLst/>
                <a:uLnTx/>
                <a:uFillTx/>
                <a:latin typeface="Arial" pitchFamily="34" charset="0"/>
                <a:ea typeface="+mj-ea"/>
                <a:cs typeface="Arial" pitchFamily="34" charset="0"/>
              </a:rPr>
              <a:t>influence</a:t>
            </a:r>
            <a:r>
              <a:rPr kumimoji="0" lang="de-DE"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de-DE" b="1" i="0" u="none" strike="noStrike" kern="0" cap="none" spc="0" normalizeH="0" baseline="0" noProof="0" dirty="0" err="1" smtClean="0">
                <a:ln>
                  <a:noFill/>
                </a:ln>
                <a:solidFill>
                  <a:schemeClr val="tx1"/>
                </a:solidFill>
                <a:effectLst/>
                <a:uLnTx/>
                <a:uFillTx/>
                <a:latin typeface="Arial" pitchFamily="34" charset="0"/>
                <a:ea typeface="+mj-ea"/>
                <a:cs typeface="Arial" pitchFamily="34" charset="0"/>
              </a:rPr>
              <a:t>factors</a:t>
            </a:r>
            <a:endParaRPr kumimoji="0" lang="de-DE" b="1"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extfeld 13"/>
          <p:cNvSpPr txBox="1"/>
          <p:nvPr/>
        </p:nvSpPr>
        <p:spPr>
          <a:xfrm>
            <a:off x="4424503" y="5767369"/>
            <a:ext cx="2683438" cy="1077218"/>
          </a:xfrm>
          <a:prstGeom prst="rect">
            <a:avLst/>
          </a:prstGeom>
          <a:noFill/>
        </p:spPr>
        <p:txBody>
          <a:bodyPr wrap="square" rtlCol="0">
            <a:spAutoFit/>
          </a:bodyPr>
          <a:lstStyle/>
          <a:p>
            <a:r>
              <a:rPr lang="de-DE" sz="1600" b="1" i="1" dirty="0" smtClean="0">
                <a:latin typeface="Arial" pitchFamily="34" charset="0"/>
                <a:cs typeface="Arial" pitchFamily="34" charset="0"/>
              </a:rPr>
              <a:t>0 = </a:t>
            </a:r>
            <a:r>
              <a:rPr lang="de-DE" sz="1600" b="1" i="1" dirty="0" err="1" smtClean="0">
                <a:latin typeface="Arial" pitchFamily="34" charset="0"/>
                <a:cs typeface="Arial" pitchFamily="34" charset="0"/>
              </a:rPr>
              <a:t>no</a:t>
            </a:r>
            <a:r>
              <a:rPr lang="de-DE" sz="1600" b="1" i="1" dirty="0" smtClean="0">
                <a:latin typeface="Arial" pitchFamily="34" charset="0"/>
                <a:cs typeface="Arial" pitchFamily="34" charset="0"/>
              </a:rPr>
              <a:t> </a:t>
            </a:r>
            <a:r>
              <a:rPr lang="de-DE" sz="1600" b="1" i="1" dirty="0" err="1" smtClean="0">
                <a:latin typeface="Arial" pitchFamily="34" charset="0"/>
                <a:cs typeface="Arial" pitchFamily="34" charset="0"/>
              </a:rPr>
              <a:t>impact</a:t>
            </a:r>
            <a:endParaRPr lang="de-DE" sz="1600" b="1" i="1" dirty="0" smtClean="0">
              <a:latin typeface="Arial" pitchFamily="34" charset="0"/>
              <a:cs typeface="Arial" pitchFamily="34" charset="0"/>
            </a:endParaRPr>
          </a:p>
          <a:p>
            <a:r>
              <a:rPr lang="de-DE" sz="1600" b="1" i="1" dirty="0" smtClean="0">
                <a:latin typeface="Arial" pitchFamily="34" charset="0"/>
                <a:cs typeface="Arial" pitchFamily="34" charset="0"/>
              </a:rPr>
              <a:t>1 = </a:t>
            </a:r>
            <a:r>
              <a:rPr lang="de-DE" sz="1600" b="1" i="1" dirty="0" err="1" smtClean="0">
                <a:latin typeface="Arial" pitchFamily="34" charset="0"/>
                <a:cs typeface="Arial" pitchFamily="34" charset="0"/>
              </a:rPr>
              <a:t>poor</a:t>
            </a:r>
            <a:r>
              <a:rPr lang="de-DE" sz="1600" b="1" i="1" dirty="0" smtClean="0">
                <a:latin typeface="Arial" pitchFamily="34" charset="0"/>
                <a:cs typeface="Arial" pitchFamily="34" charset="0"/>
              </a:rPr>
              <a:t> </a:t>
            </a:r>
            <a:r>
              <a:rPr lang="de-DE" sz="1600" b="1" i="1" dirty="0" err="1" smtClean="0">
                <a:latin typeface="Arial" pitchFamily="34" charset="0"/>
                <a:cs typeface="Arial" pitchFamily="34" charset="0"/>
              </a:rPr>
              <a:t>impact</a:t>
            </a:r>
            <a:endParaRPr lang="de-DE" sz="1600" b="1" i="1" dirty="0" smtClean="0">
              <a:latin typeface="Arial" pitchFamily="34" charset="0"/>
              <a:cs typeface="Arial" pitchFamily="34" charset="0"/>
            </a:endParaRPr>
          </a:p>
          <a:p>
            <a:r>
              <a:rPr lang="de-DE" sz="1600" b="1" i="1" dirty="0" smtClean="0">
                <a:latin typeface="Arial" pitchFamily="34" charset="0"/>
                <a:cs typeface="Arial" pitchFamily="34" charset="0"/>
              </a:rPr>
              <a:t>2 = </a:t>
            </a:r>
            <a:r>
              <a:rPr lang="de-DE" sz="1600" b="1" i="1" dirty="0" err="1" smtClean="0">
                <a:latin typeface="Arial" pitchFamily="34" charset="0"/>
                <a:cs typeface="Arial" pitchFamily="34" charset="0"/>
              </a:rPr>
              <a:t>average</a:t>
            </a:r>
            <a:r>
              <a:rPr lang="de-DE" sz="1600" b="1" i="1" dirty="0" smtClean="0">
                <a:latin typeface="Arial" pitchFamily="34" charset="0"/>
                <a:cs typeface="Arial" pitchFamily="34" charset="0"/>
              </a:rPr>
              <a:t> </a:t>
            </a:r>
            <a:r>
              <a:rPr lang="de-DE" sz="1600" b="1" i="1" dirty="0" err="1" smtClean="0">
                <a:latin typeface="Arial" pitchFamily="34" charset="0"/>
                <a:cs typeface="Arial" pitchFamily="34" charset="0"/>
              </a:rPr>
              <a:t>impact</a:t>
            </a:r>
            <a:endParaRPr lang="de-DE" sz="1600" b="1" i="1" dirty="0" smtClean="0">
              <a:latin typeface="Arial" pitchFamily="34" charset="0"/>
              <a:cs typeface="Arial" pitchFamily="34" charset="0"/>
            </a:endParaRPr>
          </a:p>
          <a:p>
            <a:r>
              <a:rPr lang="de-DE" sz="1600" b="1" i="1" dirty="0" smtClean="0">
                <a:latin typeface="Arial" pitchFamily="34" charset="0"/>
                <a:cs typeface="Arial" pitchFamily="34" charset="0"/>
              </a:rPr>
              <a:t>3 = high </a:t>
            </a:r>
            <a:r>
              <a:rPr lang="de-DE" sz="1600" b="1" i="1" dirty="0" err="1" smtClean="0">
                <a:latin typeface="Arial" pitchFamily="34" charset="0"/>
                <a:cs typeface="Arial" pitchFamily="34" charset="0"/>
              </a:rPr>
              <a:t>impact</a:t>
            </a:r>
            <a:endParaRPr lang="de-DE" sz="1600" b="1" i="1" dirty="0">
              <a:latin typeface="Arial" pitchFamily="34" charset="0"/>
              <a:cs typeface="Arial" pitchFamily="34" charset="0"/>
            </a:endParaRPr>
          </a:p>
        </p:txBody>
      </p:sp>
      <p:sp>
        <p:nvSpPr>
          <p:cNvPr id="16" name="Rechteck 15"/>
          <p:cNvSpPr/>
          <p:nvPr/>
        </p:nvSpPr>
        <p:spPr>
          <a:xfrm>
            <a:off x="7139363" y="5725360"/>
            <a:ext cx="1980849" cy="923330"/>
          </a:xfrm>
          <a:prstGeom prst="rect">
            <a:avLst/>
          </a:prstGeom>
        </p:spPr>
        <p:txBody>
          <a:bodyPr wrap="square">
            <a:spAutoFit/>
          </a:bodyPr>
          <a:lstStyle/>
          <a:p>
            <a:pPr fontAlgn="auto">
              <a:spcBef>
                <a:spcPts val="0"/>
              </a:spcBef>
              <a:spcAft>
                <a:spcPts val="0"/>
              </a:spcAft>
              <a:defRPr/>
            </a:pPr>
            <a:r>
              <a:rPr lang="de-DE" b="1" dirty="0" smtClean="0">
                <a:solidFill>
                  <a:srgbClr val="009900"/>
                </a:solidFill>
                <a:latin typeface="Arial" pitchFamily="34" charset="0"/>
                <a:cs typeface="Arial" pitchFamily="34" charset="0"/>
                <a:sym typeface="Wingdings"/>
              </a:rPr>
              <a:t>           </a:t>
            </a:r>
          </a:p>
          <a:p>
            <a:pPr fontAlgn="auto">
              <a:spcBef>
                <a:spcPts val="0"/>
              </a:spcBef>
              <a:spcAft>
                <a:spcPts val="0"/>
              </a:spcAft>
              <a:defRPr/>
            </a:pPr>
            <a:r>
              <a:rPr lang="de-DE" b="1" dirty="0" err="1" smtClean="0">
                <a:solidFill>
                  <a:srgbClr val="009900"/>
                </a:solidFill>
                <a:latin typeface="Arial" pitchFamily="34" charset="0"/>
                <a:cs typeface="Arial" pitchFamily="34" charset="0"/>
              </a:rPr>
              <a:t>Influence</a:t>
            </a:r>
            <a:r>
              <a:rPr lang="de-DE" b="1" dirty="0" smtClean="0">
                <a:solidFill>
                  <a:srgbClr val="009900"/>
                </a:solidFill>
                <a:latin typeface="Arial" pitchFamily="34" charset="0"/>
                <a:cs typeface="Arial" pitchFamily="34" charset="0"/>
              </a:rPr>
              <a:t> on </a:t>
            </a:r>
            <a:r>
              <a:rPr lang="de-DE" b="1" dirty="0" err="1" smtClean="0">
                <a:solidFill>
                  <a:srgbClr val="009900"/>
                </a:solidFill>
                <a:latin typeface="Arial" pitchFamily="34" charset="0"/>
                <a:cs typeface="Arial" pitchFamily="34" charset="0"/>
              </a:rPr>
              <a:t>the</a:t>
            </a:r>
            <a:r>
              <a:rPr lang="de-DE" b="1" dirty="0" smtClean="0">
                <a:solidFill>
                  <a:srgbClr val="009900"/>
                </a:solidFill>
                <a:latin typeface="Arial" pitchFamily="34" charset="0"/>
                <a:cs typeface="Arial" pitchFamily="34" charset="0"/>
              </a:rPr>
              <a:t> </a:t>
            </a:r>
            <a:r>
              <a:rPr lang="de-DE" b="1" dirty="0" err="1" smtClean="0">
                <a:solidFill>
                  <a:srgbClr val="009900"/>
                </a:solidFill>
                <a:latin typeface="Arial" pitchFamily="34" charset="0"/>
                <a:cs typeface="Arial" pitchFamily="34" charset="0"/>
              </a:rPr>
              <a:t>other</a:t>
            </a:r>
            <a:r>
              <a:rPr lang="de-DE" b="1" dirty="0" smtClean="0">
                <a:solidFill>
                  <a:srgbClr val="009900"/>
                </a:solidFill>
                <a:latin typeface="Arial" pitchFamily="34" charset="0"/>
                <a:cs typeface="Arial" pitchFamily="34" charset="0"/>
              </a:rPr>
              <a:t> </a:t>
            </a:r>
            <a:r>
              <a:rPr lang="de-DE" b="1" dirty="0" err="1" smtClean="0">
                <a:solidFill>
                  <a:srgbClr val="009900"/>
                </a:solidFill>
                <a:latin typeface="Arial" pitchFamily="34" charset="0"/>
                <a:cs typeface="Arial" pitchFamily="34" charset="0"/>
              </a:rPr>
              <a:t>factors</a:t>
            </a:r>
            <a:endParaRPr lang="de-DE" b="1" dirty="0" smtClean="0">
              <a:solidFill>
                <a:srgbClr val="009900"/>
              </a:solidFill>
              <a:latin typeface="Arial" pitchFamily="34" charset="0"/>
              <a:cs typeface="Arial" pitchFamily="34" charset="0"/>
            </a:endParaRPr>
          </a:p>
        </p:txBody>
      </p:sp>
      <p:sp>
        <p:nvSpPr>
          <p:cNvPr id="17" name="Rechteck 16"/>
          <p:cNvSpPr/>
          <p:nvPr/>
        </p:nvSpPr>
        <p:spPr>
          <a:xfrm>
            <a:off x="1078925" y="5675390"/>
            <a:ext cx="2407689" cy="1169551"/>
          </a:xfrm>
          <a:prstGeom prst="rect">
            <a:avLst/>
          </a:prstGeom>
        </p:spPr>
        <p:txBody>
          <a:bodyPr wrap="square">
            <a:spAutoFit/>
          </a:bodyPr>
          <a:lstStyle/>
          <a:p>
            <a:pPr algn="r">
              <a:defRPr/>
            </a:pPr>
            <a:r>
              <a:rPr lang="de-DE" b="1" smtClean="0">
                <a:solidFill>
                  <a:srgbClr val="00B050"/>
                </a:solidFill>
                <a:latin typeface="Arial" pitchFamily="34" charset="0"/>
                <a:cs typeface="Arial" pitchFamily="34" charset="0"/>
                <a:sym typeface="Wingdings"/>
              </a:rPr>
              <a:t>  </a:t>
            </a:r>
          </a:p>
          <a:p>
            <a:pPr algn="r">
              <a:defRPr/>
            </a:pPr>
            <a:r>
              <a:rPr lang="de-DE" b="1" dirty="0" err="1" smtClean="0">
                <a:solidFill>
                  <a:srgbClr val="00B050"/>
                </a:solidFill>
                <a:latin typeface="Arial" pitchFamily="34" charset="0"/>
                <a:cs typeface="Arial" pitchFamily="34" charset="0"/>
                <a:sym typeface="Wingdings"/>
              </a:rPr>
              <a:t>Influenced</a:t>
            </a:r>
            <a:r>
              <a:rPr lang="de-DE" b="1" dirty="0" smtClean="0">
                <a:solidFill>
                  <a:srgbClr val="00B050"/>
                </a:solidFill>
                <a:latin typeface="Arial" pitchFamily="34" charset="0"/>
                <a:cs typeface="Arial" pitchFamily="34" charset="0"/>
                <a:sym typeface="Wingdings"/>
              </a:rPr>
              <a:t> </a:t>
            </a:r>
            <a:r>
              <a:rPr lang="de-DE" b="1" dirty="0" err="1" smtClean="0">
                <a:solidFill>
                  <a:srgbClr val="00B050"/>
                </a:solidFill>
                <a:latin typeface="Arial" pitchFamily="34" charset="0"/>
                <a:cs typeface="Arial" pitchFamily="34" charset="0"/>
                <a:sym typeface="Wingdings"/>
              </a:rPr>
              <a:t>by</a:t>
            </a:r>
            <a:r>
              <a:rPr lang="de-DE" b="1" dirty="0" smtClean="0">
                <a:solidFill>
                  <a:srgbClr val="00B050"/>
                </a:solidFill>
                <a:latin typeface="Arial" pitchFamily="34" charset="0"/>
                <a:cs typeface="Arial" pitchFamily="34" charset="0"/>
                <a:sym typeface="Wingdings"/>
              </a:rPr>
              <a:t> </a:t>
            </a:r>
            <a:r>
              <a:rPr lang="de-DE" b="1" dirty="0" err="1" smtClean="0">
                <a:solidFill>
                  <a:srgbClr val="00B050"/>
                </a:solidFill>
                <a:latin typeface="Arial" pitchFamily="34" charset="0"/>
                <a:cs typeface="Arial" pitchFamily="34" charset="0"/>
                <a:sym typeface="Wingdings"/>
              </a:rPr>
              <a:t>the</a:t>
            </a:r>
            <a:r>
              <a:rPr lang="de-DE" b="1" dirty="0" smtClean="0">
                <a:solidFill>
                  <a:srgbClr val="00B050"/>
                </a:solidFill>
                <a:latin typeface="Arial" pitchFamily="34" charset="0"/>
                <a:cs typeface="Arial" pitchFamily="34" charset="0"/>
                <a:sym typeface="Wingdings"/>
              </a:rPr>
              <a:t> </a:t>
            </a:r>
            <a:r>
              <a:rPr lang="de-DE" b="1" dirty="0" err="1" smtClean="0">
                <a:solidFill>
                  <a:srgbClr val="00B050"/>
                </a:solidFill>
                <a:latin typeface="Arial" pitchFamily="34" charset="0"/>
                <a:cs typeface="Arial" pitchFamily="34" charset="0"/>
                <a:sym typeface="Wingdings"/>
              </a:rPr>
              <a:t>other</a:t>
            </a:r>
            <a:r>
              <a:rPr lang="de-DE" b="1" dirty="0" smtClean="0">
                <a:solidFill>
                  <a:srgbClr val="00B050"/>
                </a:solidFill>
                <a:latin typeface="Arial" pitchFamily="34" charset="0"/>
                <a:cs typeface="Arial" pitchFamily="34" charset="0"/>
                <a:sym typeface="Wingdings"/>
              </a:rPr>
              <a:t> </a:t>
            </a:r>
            <a:r>
              <a:rPr lang="de-DE" b="1" dirty="0" err="1" smtClean="0">
                <a:solidFill>
                  <a:srgbClr val="00B050"/>
                </a:solidFill>
                <a:latin typeface="Arial" pitchFamily="34" charset="0"/>
                <a:cs typeface="Arial" pitchFamily="34" charset="0"/>
                <a:sym typeface="Wingdings"/>
              </a:rPr>
              <a:t>factors</a:t>
            </a:r>
            <a:endParaRPr lang="de-DE" b="1" dirty="0" smtClean="0">
              <a:solidFill>
                <a:srgbClr val="00B050"/>
              </a:solidFill>
              <a:latin typeface="Arial" pitchFamily="34" charset="0"/>
              <a:cs typeface="Arial" pitchFamily="34" charset="0"/>
              <a:sym typeface="Wingdings"/>
            </a:endParaRPr>
          </a:p>
          <a:p>
            <a:pPr algn="r" fontAlgn="auto">
              <a:spcBef>
                <a:spcPts val="0"/>
              </a:spcBef>
              <a:spcAft>
                <a:spcPts val="0"/>
              </a:spcAft>
              <a:defRPr/>
            </a:pPr>
            <a:endParaRPr lang="de-DE" sz="1600" dirty="0" smtClean="0">
              <a:solidFill>
                <a:srgbClr val="00B050"/>
              </a:solidFill>
              <a:latin typeface="Arial" pitchFamily="34" charset="0"/>
              <a:cs typeface="Arial" pitchFamily="34" charset="0"/>
            </a:endParaRPr>
          </a:p>
        </p:txBody>
      </p:sp>
      <p:sp>
        <p:nvSpPr>
          <p:cNvPr id="2" name="Pfeil nach unten 1"/>
          <p:cNvSpPr/>
          <p:nvPr/>
        </p:nvSpPr>
        <p:spPr>
          <a:xfrm>
            <a:off x="2306930" y="2261412"/>
            <a:ext cx="216024" cy="288032"/>
          </a:xfrm>
          <a:prstGeom prst="downArrow">
            <a:avLst/>
          </a:prstGeom>
          <a:gradFill>
            <a:gsLst>
              <a:gs pos="4000">
                <a:srgbClr val="009900"/>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Pfeil nach rechts 2"/>
          <p:cNvSpPr/>
          <p:nvPr/>
        </p:nvSpPr>
        <p:spPr>
          <a:xfrm>
            <a:off x="4027521" y="2159673"/>
            <a:ext cx="541896" cy="253644"/>
          </a:xfrm>
          <a:prstGeom prst="rightArrow">
            <a:avLst/>
          </a:prstGeom>
          <a:gradFill>
            <a:gsLst>
              <a:gs pos="0">
                <a:srgbClr val="0099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3"/>
          <p:cNvPicPr>
            <a:picLocks noChangeAspect="1"/>
          </p:cNvPicPr>
          <p:nvPr/>
        </p:nvPicPr>
        <p:blipFill>
          <a:blip r:embed="rId2"/>
          <a:stretch>
            <a:fillRect/>
          </a:stretch>
        </p:blipFill>
        <p:spPr>
          <a:xfrm flipV="1">
            <a:off x="8129787" y="2118890"/>
            <a:ext cx="330332" cy="414186"/>
          </a:xfrm>
          <a:prstGeom prst="rect">
            <a:avLst/>
          </a:prstGeom>
        </p:spPr>
      </p:pic>
      <p:pic>
        <p:nvPicPr>
          <p:cNvPr id="21" name="Bild 20"/>
          <p:cNvPicPr>
            <a:picLocks noChangeAspect="1"/>
          </p:cNvPicPr>
          <p:nvPr/>
        </p:nvPicPr>
        <p:blipFill>
          <a:blip r:embed="rId2"/>
          <a:stretch>
            <a:fillRect/>
          </a:stretch>
        </p:blipFill>
        <p:spPr>
          <a:xfrm flipV="1">
            <a:off x="2117604" y="5169943"/>
            <a:ext cx="330332" cy="414186"/>
          </a:xfrm>
          <a:prstGeom prst="rect">
            <a:avLst/>
          </a:prstGeom>
        </p:spPr>
      </p:pic>
    </p:spTree>
    <p:extLst>
      <p:ext uri="{BB962C8B-B14F-4D97-AF65-F5344CB8AC3E}">
        <p14:creationId xmlns:p14="http://schemas.microsoft.com/office/powerpoint/2010/main" val="146358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764704"/>
            <a:ext cx="8229600" cy="792163"/>
          </a:xfrm>
        </p:spPr>
        <p:txBody>
          <a:bodyPr/>
          <a:lstStyle/>
          <a:p>
            <a:r>
              <a:rPr lang="de-DE" smtClean="0"/>
              <a:t>Briefing</a:t>
            </a:r>
            <a:endParaRPr lang="de-DE"/>
          </a:p>
        </p:txBody>
      </p:sp>
      <p:sp>
        <p:nvSpPr>
          <p:cNvPr id="3" name="Inhaltsplatzhalter 2"/>
          <p:cNvSpPr>
            <a:spLocks noGrp="1"/>
          </p:cNvSpPr>
          <p:nvPr>
            <p:ph idx="1"/>
          </p:nvPr>
        </p:nvSpPr>
        <p:spPr/>
        <p:txBody>
          <a:bodyPr/>
          <a:lstStyle/>
          <a:p>
            <a:pPr marL="457200" indent="-457200">
              <a:buFont typeface="+mj-lt"/>
              <a:buAutoNum type="arabicPeriod" startAt="9"/>
            </a:pPr>
            <a:r>
              <a:rPr lang="de-DE" dirty="0" err="1"/>
              <a:t>From</a:t>
            </a:r>
            <a:r>
              <a:rPr lang="de-DE" dirty="0"/>
              <a:t> </a:t>
            </a:r>
            <a:r>
              <a:rPr lang="de-DE" dirty="0" err="1"/>
              <a:t>the</a:t>
            </a:r>
            <a:r>
              <a:rPr lang="de-DE" dirty="0"/>
              <a:t> </a:t>
            </a:r>
            <a:r>
              <a:rPr lang="de-DE" dirty="0" err="1"/>
              <a:t>row</a:t>
            </a:r>
            <a:r>
              <a:rPr lang="de-DE" dirty="0"/>
              <a:t> </a:t>
            </a:r>
            <a:r>
              <a:rPr lang="de-DE" dirty="0" err="1"/>
              <a:t>and</a:t>
            </a:r>
            <a:r>
              <a:rPr lang="de-DE" dirty="0"/>
              <a:t> </a:t>
            </a:r>
            <a:r>
              <a:rPr lang="de-DE" dirty="0" err="1"/>
              <a:t>column</a:t>
            </a:r>
            <a:r>
              <a:rPr lang="de-DE" dirty="0"/>
              <a:t> sums, </a:t>
            </a:r>
            <a:r>
              <a:rPr lang="de-DE" dirty="0" err="1"/>
              <a:t>the</a:t>
            </a:r>
            <a:r>
              <a:rPr lang="de-DE" dirty="0"/>
              <a:t> median </a:t>
            </a:r>
            <a:r>
              <a:rPr lang="de-DE" dirty="0" err="1"/>
              <a:t>is</a:t>
            </a:r>
            <a:r>
              <a:rPr lang="de-DE" dirty="0"/>
              <a:t> </a:t>
            </a:r>
            <a:r>
              <a:rPr lang="de-DE" dirty="0" err="1"/>
              <a:t>formed</a:t>
            </a:r>
            <a:r>
              <a:rPr lang="de-DE" dirty="0" smtClean="0"/>
              <a:t>.</a:t>
            </a:r>
          </a:p>
          <a:p>
            <a:pPr marL="457200" indent="-457200">
              <a:buFont typeface="+mj-lt"/>
              <a:buAutoNum type="arabicPeriod" startAt="9"/>
            </a:pPr>
            <a:r>
              <a:rPr lang="de-DE" dirty="0" err="1" smtClean="0"/>
              <a:t>Each</a:t>
            </a:r>
            <a:r>
              <a:rPr lang="de-DE" dirty="0" smtClean="0"/>
              <a:t> </a:t>
            </a:r>
            <a:r>
              <a:rPr lang="de-DE" dirty="0" err="1"/>
              <a:t>factor</a:t>
            </a:r>
            <a:r>
              <a:rPr lang="de-DE" dirty="0"/>
              <a:t> </a:t>
            </a:r>
            <a:r>
              <a:rPr lang="de-DE" dirty="0" err="1"/>
              <a:t>is</a:t>
            </a:r>
            <a:r>
              <a:rPr lang="de-DE" dirty="0"/>
              <a:t> </a:t>
            </a:r>
            <a:r>
              <a:rPr lang="de-DE" dirty="0" err="1"/>
              <a:t>entered</a:t>
            </a:r>
            <a:r>
              <a:rPr lang="de-DE" dirty="0"/>
              <a:t> </a:t>
            </a:r>
            <a:r>
              <a:rPr lang="de-DE" dirty="0" err="1"/>
              <a:t>into</a:t>
            </a:r>
            <a:r>
              <a:rPr lang="de-DE" dirty="0"/>
              <a:t> a </a:t>
            </a:r>
            <a:r>
              <a:rPr lang="de-DE" dirty="0" err="1"/>
              <a:t>diagram</a:t>
            </a:r>
            <a:r>
              <a:rPr lang="de-DE" dirty="0"/>
              <a:t> </a:t>
            </a:r>
            <a:r>
              <a:rPr lang="de-DE" dirty="0" err="1"/>
              <a:t>with</a:t>
            </a:r>
            <a:r>
              <a:rPr lang="de-DE" dirty="0"/>
              <a:t> </a:t>
            </a:r>
            <a:r>
              <a:rPr lang="de-DE" dirty="0" err="1"/>
              <a:t>its</a:t>
            </a:r>
            <a:r>
              <a:rPr lang="de-DE" dirty="0"/>
              <a:t> </a:t>
            </a:r>
            <a:r>
              <a:rPr lang="de-DE" dirty="0" err="1"/>
              <a:t>two</a:t>
            </a:r>
            <a:r>
              <a:rPr lang="de-DE" dirty="0"/>
              <a:t> </a:t>
            </a:r>
            <a:r>
              <a:rPr lang="de-DE" dirty="0" err="1"/>
              <a:t>values</a:t>
            </a:r>
            <a:r>
              <a:rPr lang="de-DE" dirty="0"/>
              <a:t> </a:t>
            </a:r>
            <a:r>
              <a:rPr lang="de-DE" dirty="0" smtClean="0"/>
              <a:t>(</a:t>
            </a:r>
            <a:r>
              <a:rPr lang="de-DE" dirty="0" err="1"/>
              <a:t>influence</a:t>
            </a:r>
            <a:r>
              <a:rPr lang="de-DE" dirty="0"/>
              <a:t> </a:t>
            </a:r>
            <a:r>
              <a:rPr lang="de-DE" dirty="0" err="1"/>
              <a:t>and</a:t>
            </a:r>
            <a:r>
              <a:rPr lang="de-DE" dirty="0"/>
              <a:t> </a:t>
            </a:r>
            <a:r>
              <a:rPr lang="de-DE" dirty="0" err="1"/>
              <a:t>influenceability</a:t>
            </a:r>
            <a:r>
              <a:rPr lang="de-DE" dirty="0" smtClean="0"/>
              <a:t>) </a:t>
            </a:r>
          </a:p>
          <a:p>
            <a:pPr marL="1120775" lvl="1" indent="-457200"/>
            <a:r>
              <a:rPr lang="de-DE" dirty="0" err="1" smtClean="0"/>
              <a:t>active</a:t>
            </a:r>
            <a:r>
              <a:rPr lang="de-DE" dirty="0" smtClean="0"/>
              <a:t> </a:t>
            </a:r>
            <a:r>
              <a:rPr lang="de-DE" dirty="0" err="1"/>
              <a:t>factors</a:t>
            </a:r>
            <a:r>
              <a:rPr lang="de-DE" dirty="0"/>
              <a:t> (</a:t>
            </a:r>
            <a:r>
              <a:rPr lang="de-DE" dirty="0" err="1"/>
              <a:t>influence</a:t>
            </a:r>
            <a:r>
              <a:rPr lang="de-DE" dirty="0"/>
              <a:t> high / </a:t>
            </a:r>
            <a:r>
              <a:rPr lang="de-DE" dirty="0" err="1"/>
              <a:t>low</a:t>
            </a:r>
            <a:r>
              <a:rPr lang="de-DE" dirty="0"/>
              <a:t> </a:t>
            </a:r>
            <a:r>
              <a:rPr lang="de-DE" dirty="0" err="1"/>
              <a:t>influence</a:t>
            </a:r>
            <a:r>
              <a:rPr lang="de-DE" dirty="0"/>
              <a:t>), </a:t>
            </a:r>
            <a:endParaRPr lang="de-DE" dirty="0" smtClean="0"/>
          </a:p>
          <a:p>
            <a:pPr marL="1120775" lvl="1" indent="-457200"/>
            <a:r>
              <a:rPr lang="de-DE" dirty="0" err="1" smtClean="0"/>
              <a:t>reactive</a:t>
            </a:r>
            <a:r>
              <a:rPr lang="de-DE" dirty="0" smtClean="0"/>
              <a:t> </a:t>
            </a:r>
            <a:r>
              <a:rPr lang="de-DE" dirty="0" err="1"/>
              <a:t>factors</a:t>
            </a:r>
            <a:r>
              <a:rPr lang="de-DE" dirty="0"/>
              <a:t> (</a:t>
            </a:r>
            <a:r>
              <a:rPr lang="de-DE" dirty="0" err="1"/>
              <a:t>influence</a:t>
            </a:r>
            <a:r>
              <a:rPr lang="de-DE" dirty="0"/>
              <a:t> </a:t>
            </a:r>
            <a:r>
              <a:rPr lang="de-DE" dirty="0" err="1"/>
              <a:t>low</a:t>
            </a:r>
            <a:r>
              <a:rPr lang="de-DE" dirty="0"/>
              <a:t> / </a:t>
            </a:r>
            <a:r>
              <a:rPr lang="de-DE" dirty="0" err="1"/>
              <a:t>influenceability</a:t>
            </a:r>
            <a:r>
              <a:rPr lang="de-DE" dirty="0"/>
              <a:t> high</a:t>
            </a:r>
            <a:r>
              <a:rPr lang="de-DE" dirty="0" smtClean="0"/>
              <a:t>),</a:t>
            </a:r>
          </a:p>
          <a:p>
            <a:pPr marL="1120775" lvl="1" indent="-457200"/>
            <a:r>
              <a:rPr lang="de-DE" dirty="0" err="1" smtClean="0"/>
              <a:t>critical</a:t>
            </a:r>
            <a:r>
              <a:rPr lang="de-DE" dirty="0" smtClean="0"/>
              <a:t> </a:t>
            </a:r>
            <a:r>
              <a:rPr lang="de-DE" dirty="0" err="1"/>
              <a:t>factors</a:t>
            </a:r>
            <a:r>
              <a:rPr lang="de-DE" dirty="0"/>
              <a:t> (</a:t>
            </a:r>
            <a:r>
              <a:rPr lang="de-DE" dirty="0" err="1"/>
              <a:t>influence</a:t>
            </a:r>
            <a:r>
              <a:rPr lang="de-DE" dirty="0"/>
              <a:t> high / </a:t>
            </a:r>
            <a:r>
              <a:rPr lang="de-DE" dirty="0" err="1"/>
              <a:t>influenceability</a:t>
            </a:r>
            <a:r>
              <a:rPr lang="de-DE" dirty="0"/>
              <a:t> high) </a:t>
            </a:r>
            <a:r>
              <a:rPr lang="de-DE" dirty="0" err="1" smtClean="0"/>
              <a:t>and</a:t>
            </a:r>
            <a:endParaRPr lang="de-DE" dirty="0" smtClean="0"/>
          </a:p>
          <a:p>
            <a:pPr marL="1120775" lvl="1" indent="-457200"/>
            <a:r>
              <a:rPr lang="de-DE" dirty="0" err="1" smtClean="0"/>
              <a:t>slow</a:t>
            </a:r>
            <a:r>
              <a:rPr lang="de-DE" dirty="0" smtClean="0"/>
              <a:t>/</a:t>
            </a:r>
            <a:r>
              <a:rPr lang="de-DE" dirty="0" err="1" smtClean="0"/>
              <a:t>dull</a:t>
            </a:r>
            <a:r>
              <a:rPr lang="de-DE" dirty="0" smtClean="0"/>
              <a:t> </a:t>
            </a:r>
            <a:r>
              <a:rPr lang="de-DE" dirty="0" err="1"/>
              <a:t>factors</a:t>
            </a:r>
            <a:r>
              <a:rPr lang="de-DE" dirty="0"/>
              <a:t> (</a:t>
            </a:r>
            <a:r>
              <a:rPr lang="de-DE" dirty="0" err="1"/>
              <a:t>Influence</a:t>
            </a:r>
            <a:r>
              <a:rPr lang="de-DE" dirty="0"/>
              <a:t> </a:t>
            </a:r>
            <a:r>
              <a:rPr lang="de-DE" dirty="0" err="1"/>
              <a:t>low</a:t>
            </a:r>
            <a:r>
              <a:rPr lang="de-DE" dirty="0"/>
              <a:t> / </a:t>
            </a:r>
            <a:r>
              <a:rPr lang="de-DE" dirty="0" err="1"/>
              <a:t>suggestibility</a:t>
            </a:r>
            <a:r>
              <a:rPr lang="de-DE" dirty="0"/>
              <a:t> </a:t>
            </a:r>
            <a:r>
              <a:rPr lang="de-DE" dirty="0" err="1"/>
              <a:t>low</a:t>
            </a:r>
            <a:r>
              <a:rPr lang="de-DE" dirty="0"/>
              <a:t>). </a:t>
            </a:r>
          </a:p>
          <a:p>
            <a:pPr marL="1120775" lvl="1" indent="-457200"/>
            <a:endParaRPr lang="de-DE" dirty="0" smtClean="0"/>
          </a:p>
          <a:p>
            <a:pPr marL="1120775" lvl="1" indent="-457200"/>
            <a:endParaRPr lang="de-DE" dirty="0"/>
          </a:p>
          <a:p>
            <a:pPr marL="663575" lvl="1" indent="0">
              <a:buNone/>
            </a:pPr>
            <a:r>
              <a:rPr lang="de-DE" i="1" dirty="0" smtClean="0"/>
              <a:t>The </a:t>
            </a:r>
            <a:r>
              <a:rPr lang="de-DE" i="1" dirty="0" err="1"/>
              <a:t>focus</a:t>
            </a:r>
            <a:r>
              <a:rPr lang="de-DE" i="1" dirty="0"/>
              <a:t> </a:t>
            </a:r>
            <a:r>
              <a:rPr lang="de-DE" i="1" dirty="0" err="1"/>
              <a:t>for</a:t>
            </a:r>
            <a:r>
              <a:rPr lang="de-DE" i="1" dirty="0"/>
              <a:t> </a:t>
            </a:r>
            <a:r>
              <a:rPr lang="de-DE" i="1" dirty="0" err="1"/>
              <a:t>further</a:t>
            </a:r>
            <a:r>
              <a:rPr lang="de-DE" i="1" dirty="0"/>
              <a:t> </a:t>
            </a:r>
            <a:r>
              <a:rPr lang="de-DE" i="1" dirty="0" err="1"/>
              <a:t>planning</a:t>
            </a:r>
            <a:r>
              <a:rPr lang="de-DE" i="1" dirty="0"/>
              <a:t> </a:t>
            </a:r>
            <a:r>
              <a:rPr lang="de-DE" i="1" dirty="0" err="1"/>
              <a:t>is</a:t>
            </a:r>
            <a:r>
              <a:rPr lang="de-DE" i="1" dirty="0"/>
              <a:t> on </a:t>
            </a:r>
            <a:r>
              <a:rPr lang="de-DE" i="1" dirty="0" err="1"/>
              <a:t>the</a:t>
            </a:r>
            <a:r>
              <a:rPr lang="de-DE" i="1" dirty="0"/>
              <a:t> </a:t>
            </a:r>
            <a:r>
              <a:rPr lang="de-DE" i="1" dirty="0" err="1"/>
              <a:t>active</a:t>
            </a:r>
            <a:r>
              <a:rPr lang="de-DE" i="1" dirty="0"/>
              <a:t> </a:t>
            </a:r>
            <a:r>
              <a:rPr lang="de-DE" i="1" dirty="0" err="1"/>
              <a:t>factors</a:t>
            </a:r>
            <a:r>
              <a:rPr lang="de-DE" i="1" dirty="0"/>
              <a:t>: </a:t>
            </a:r>
            <a:r>
              <a:rPr lang="de-DE" i="1" dirty="0" err="1"/>
              <a:t>if</a:t>
            </a:r>
            <a:r>
              <a:rPr lang="de-DE" i="1" dirty="0"/>
              <a:t> </a:t>
            </a:r>
            <a:r>
              <a:rPr lang="de-DE" i="1" dirty="0" err="1"/>
              <a:t>we</a:t>
            </a:r>
            <a:r>
              <a:rPr lang="de-DE" i="1" dirty="0"/>
              <a:t> manage </a:t>
            </a:r>
            <a:r>
              <a:rPr lang="de-DE" i="1" dirty="0" err="1"/>
              <a:t>to</a:t>
            </a:r>
            <a:r>
              <a:rPr lang="de-DE" i="1" dirty="0"/>
              <a:t> </a:t>
            </a:r>
            <a:r>
              <a:rPr lang="de-DE" i="1" dirty="0" err="1"/>
              <a:t>change</a:t>
            </a:r>
            <a:r>
              <a:rPr lang="de-DE" i="1" dirty="0"/>
              <a:t> </a:t>
            </a:r>
            <a:r>
              <a:rPr lang="de-DE" i="1" dirty="0" err="1"/>
              <a:t>them</a:t>
            </a:r>
            <a:r>
              <a:rPr lang="de-DE" i="1" dirty="0"/>
              <a:t>, </a:t>
            </a:r>
            <a:r>
              <a:rPr lang="de-DE" i="1" dirty="0" err="1"/>
              <a:t>we</a:t>
            </a:r>
            <a:r>
              <a:rPr lang="de-DE" i="1" dirty="0"/>
              <a:t> will </a:t>
            </a:r>
            <a:r>
              <a:rPr lang="de-DE" i="1" dirty="0" err="1"/>
              <a:t>create</a:t>
            </a:r>
            <a:r>
              <a:rPr lang="de-DE" i="1" dirty="0"/>
              <a:t> </a:t>
            </a:r>
            <a:r>
              <a:rPr lang="de-DE" i="1" dirty="0" err="1"/>
              <a:t>changes</a:t>
            </a:r>
            <a:r>
              <a:rPr lang="de-DE" i="1" dirty="0"/>
              <a:t> </a:t>
            </a:r>
            <a:r>
              <a:rPr lang="de-DE" i="1" dirty="0" err="1"/>
              <a:t>throughout</a:t>
            </a:r>
            <a:r>
              <a:rPr lang="de-DE" i="1" dirty="0"/>
              <a:t> </a:t>
            </a:r>
            <a:r>
              <a:rPr lang="de-DE" i="1" dirty="0" err="1"/>
              <a:t>the</a:t>
            </a:r>
            <a:r>
              <a:rPr lang="de-DE" i="1" dirty="0"/>
              <a:t> </a:t>
            </a:r>
            <a:r>
              <a:rPr lang="de-DE" i="1" dirty="0" err="1"/>
              <a:t>system</a:t>
            </a:r>
            <a:r>
              <a:rPr lang="de-DE" i="1" dirty="0"/>
              <a:t>.</a:t>
            </a:r>
            <a:endParaRPr lang="de-DE" altLang="x-none" i="1" dirty="0"/>
          </a:p>
          <a:p>
            <a:endParaRPr lang="de-DE" dirty="0"/>
          </a:p>
        </p:txBody>
      </p:sp>
    </p:spTree>
    <p:extLst>
      <p:ext uri="{BB962C8B-B14F-4D97-AF65-F5344CB8AC3E}">
        <p14:creationId xmlns:p14="http://schemas.microsoft.com/office/powerpoint/2010/main" val="182884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endParaRPr lang="x-none" altLang="x-none"/>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898431035"/>
              </p:ext>
            </p:extLst>
          </p:nvPr>
        </p:nvGraphicFramePr>
        <p:xfrm>
          <a:off x="323528" y="260648"/>
          <a:ext cx="8156576" cy="1584960"/>
        </p:xfrm>
        <a:graphic>
          <a:graphicData uri="http://schemas.openxmlformats.org/drawingml/2006/table">
            <a:tbl>
              <a:tblPr firstRow="1" bandRow="1">
                <a:tableStyleId>{5C22544A-7EE6-4342-B048-85BDC9FD1C3A}</a:tableStyleId>
              </a:tblPr>
              <a:tblGrid>
                <a:gridCol w="4078288"/>
                <a:gridCol w="4078288"/>
              </a:tblGrid>
              <a:tr h="370840">
                <a:tc>
                  <a:txBody>
                    <a:bodyPr/>
                    <a:lstStyle/>
                    <a:p>
                      <a:r>
                        <a:rPr lang="de-DE" b="0" cap="none" spc="0" dirty="0" err="1" smtClean="0">
                          <a:ln>
                            <a:noFill/>
                          </a:ln>
                          <a:solidFill>
                            <a:schemeClr val="tx1"/>
                          </a:solidFill>
                          <a:effectLst/>
                        </a:rPr>
                        <a:t>Active</a:t>
                      </a:r>
                      <a:r>
                        <a:rPr lang="de-DE" b="0" cap="none" spc="0" dirty="0" smtClean="0">
                          <a:ln>
                            <a:noFill/>
                          </a:ln>
                          <a:solidFill>
                            <a:schemeClr val="tx1"/>
                          </a:solidFill>
                          <a:effectLst/>
                        </a:rPr>
                        <a:t> Variable </a:t>
                      </a:r>
                      <a:r>
                        <a:rPr lang="de-DE" sz="1400" b="0" cap="none" spc="0" dirty="0" smtClean="0">
                          <a:ln>
                            <a:noFill/>
                          </a:ln>
                          <a:solidFill>
                            <a:schemeClr val="tx1"/>
                          </a:solidFill>
                          <a:effectLst/>
                        </a:rPr>
                        <a:t>=</a:t>
                      </a:r>
                      <a:r>
                        <a:rPr lang="de-DE" sz="1400" b="0" cap="none" spc="0" dirty="0" err="1" smtClean="0">
                          <a:ln>
                            <a:noFill/>
                          </a:ln>
                          <a:solidFill>
                            <a:schemeClr val="tx1"/>
                          </a:solidFill>
                          <a:effectLst/>
                        </a:rPr>
                        <a:t>Influences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strongly</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low</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influenceabiltiy</a:t>
                      </a:r>
                      <a:endParaRPr lang="de-DE" sz="1400" b="0" cap="none" spc="0" dirty="0">
                        <a:ln>
                          <a:noFill/>
                        </a:ln>
                        <a:solidFill>
                          <a:schemeClr val="tx1"/>
                        </a:solidFill>
                        <a:effectLs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0" cap="none" spc="0" dirty="0" smtClean="0">
                          <a:ln>
                            <a:noFill/>
                          </a:ln>
                          <a:solidFill>
                            <a:schemeClr val="tx1"/>
                          </a:solidFill>
                          <a:effectLst/>
                        </a:rPr>
                        <a:t>Critical variable </a:t>
                      </a:r>
                      <a:r>
                        <a:rPr lang="de-DE" sz="1400" b="0" cap="none" spc="0" dirty="0" smtClean="0">
                          <a:ln>
                            <a:noFill/>
                          </a:ln>
                          <a:solidFill>
                            <a:schemeClr val="tx1"/>
                          </a:solidFill>
                          <a:effectLst/>
                        </a:rPr>
                        <a:t>=</a:t>
                      </a:r>
                      <a:r>
                        <a:rPr lang="de-DE" sz="1400" b="0" cap="none" spc="0" dirty="0" err="1" smtClean="0">
                          <a:ln>
                            <a:noFill/>
                          </a:ln>
                          <a:solidFill>
                            <a:schemeClr val="tx1"/>
                          </a:solidFill>
                          <a:effectLst/>
                        </a:rPr>
                        <a:t>Influences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strongly</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influenced</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by</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strongly</a:t>
                      </a:r>
                      <a:r>
                        <a:rPr lang="de-DE" sz="1400" b="0" cap="none" spc="0" baseline="0" dirty="0" smtClean="0">
                          <a:ln>
                            <a:noFill/>
                          </a:ln>
                          <a:solidFill>
                            <a:schemeClr val="tx1"/>
                          </a:solidFill>
                          <a:effectLst/>
                        </a:rPr>
                        <a:t> </a:t>
                      </a:r>
                      <a:r>
                        <a:rPr lang="de-DE" sz="1400" b="0" cap="none" spc="0" baseline="0" dirty="0" err="1" smtClean="0">
                          <a:ln>
                            <a:noFill/>
                          </a:ln>
                          <a:solidFill>
                            <a:schemeClr val="tx1"/>
                          </a:solidFill>
                          <a:effectLst/>
                        </a:rPr>
                        <a:t>as</a:t>
                      </a:r>
                      <a:r>
                        <a:rPr lang="de-DE" sz="1400" b="0" cap="none" spc="0" baseline="0" dirty="0" smtClean="0">
                          <a:ln>
                            <a:noFill/>
                          </a:ln>
                          <a:solidFill>
                            <a:schemeClr val="tx1"/>
                          </a:solidFill>
                          <a:effectLst/>
                        </a:rPr>
                        <a:t> </a:t>
                      </a:r>
                      <a:r>
                        <a:rPr lang="de-DE" sz="1400" b="0" cap="none" spc="0" baseline="0" dirty="0" err="1" smtClean="0">
                          <a:ln>
                            <a:noFill/>
                          </a:ln>
                          <a:solidFill>
                            <a:schemeClr val="tx1"/>
                          </a:solidFill>
                          <a:effectLst/>
                        </a:rPr>
                        <a:t>well</a:t>
                      </a:r>
                      <a:endParaRPr lang="de-DE" sz="1400" b="0" cap="none" spc="0" dirty="0" smtClean="0">
                        <a:ln>
                          <a:noFill/>
                        </a:ln>
                        <a:solidFill>
                          <a:schemeClr val="tx1"/>
                        </a:solidFill>
                        <a:effectLst/>
                      </a:endParaRPr>
                    </a:p>
                  </a:txBody>
                  <a:tcPr/>
                </a:tc>
              </a:tr>
              <a:tr h="370840">
                <a:tc>
                  <a:txBody>
                    <a:bodyPr/>
                    <a:lstStyle/>
                    <a:p>
                      <a:r>
                        <a:rPr lang="de-DE" b="0" cap="none" spc="0" dirty="0" err="1" smtClean="0">
                          <a:ln>
                            <a:noFill/>
                          </a:ln>
                          <a:solidFill>
                            <a:schemeClr val="tx1"/>
                          </a:solidFill>
                          <a:effectLst/>
                        </a:rPr>
                        <a:t>Reactive</a:t>
                      </a:r>
                      <a:r>
                        <a:rPr lang="de-DE" b="0" cap="none" spc="0" dirty="0" smtClean="0">
                          <a:ln>
                            <a:noFill/>
                          </a:ln>
                          <a:solidFill>
                            <a:schemeClr val="tx1"/>
                          </a:solidFill>
                          <a:effectLst/>
                        </a:rPr>
                        <a:t> Variable </a:t>
                      </a:r>
                      <a:r>
                        <a:rPr lang="de-DE" sz="1400" b="0" cap="none" spc="0" dirty="0" smtClean="0">
                          <a:ln>
                            <a:noFill/>
                          </a:ln>
                          <a:solidFill>
                            <a:schemeClr val="tx1"/>
                          </a:solidFill>
                          <a:effectLst/>
                        </a:rPr>
                        <a:t>= Low </a:t>
                      </a:r>
                      <a:r>
                        <a:rPr lang="de-DE" sz="1400" b="0" cap="none" spc="0" dirty="0" err="1" smtClean="0">
                          <a:ln>
                            <a:noFill/>
                          </a:ln>
                          <a:solidFill>
                            <a:schemeClr val="tx1"/>
                          </a:solidFill>
                          <a:effectLst/>
                        </a:rPr>
                        <a:t>influence</a:t>
                      </a:r>
                      <a:r>
                        <a:rPr lang="de-DE" sz="1400" b="0" cap="none" spc="0" dirty="0" smtClean="0">
                          <a:ln>
                            <a:noFill/>
                          </a:ln>
                          <a:solidFill>
                            <a:schemeClr val="tx1"/>
                          </a:solidFill>
                          <a:effectLst/>
                        </a:rPr>
                        <a:t> on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influenced</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by</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strongly</a:t>
                      </a:r>
                      <a:endParaRPr lang="de-DE" b="0" cap="none" spc="0" dirty="0">
                        <a:ln>
                          <a:noFill/>
                        </a:ln>
                        <a:solidFill>
                          <a:schemeClr val="tx1"/>
                        </a:solidFill>
                        <a:effectLst/>
                      </a:endParaRPr>
                    </a:p>
                  </a:txBody>
                  <a:tcPr/>
                </a:tc>
                <a:tc>
                  <a:txBody>
                    <a:bodyPr/>
                    <a:lstStyle/>
                    <a:p>
                      <a:r>
                        <a:rPr lang="de-DE" b="0" cap="none" spc="0" dirty="0" smtClean="0">
                          <a:ln>
                            <a:noFill/>
                          </a:ln>
                          <a:solidFill>
                            <a:schemeClr val="tx1"/>
                          </a:solidFill>
                          <a:effectLst/>
                        </a:rPr>
                        <a:t>Slow/</a:t>
                      </a:r>
                      <a:r>
                        <a:rPr lang="de-DE" b="0" cap="none" spc="0" dirty="0" err="1" smtClean="0">
                          <a:ln>
                            <a:noFill/>
                          </a:ln>
                          <a:solidFill>
                            <a:schemeClr val="tx1"/>
                          </a:solidFill>
                          <a:effectLst/>
                        </a:rPr>
                        <a:t>dull</a:t>
                      </a:r>
                      <a:r>
                        <a:rPr lang="de-DE" b="0" cap="none" spc="0" dirty="0" smtClean="0">
                          <a:ln>
                            <a:noFill/>
                          </a:ln>
                          <a:solidFill>
                            <a:schemeClr val="tx1"/>
                          </a:solidFill>
                          <a:effectLst/>
                        </a:rPr>
                        <a:t> variable </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low</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Influence</a:t>
                      </a:r>
                      <a:r>
                        <a:rPr lang="de-DE" sz="1400" b="0" cap="none" spc="0" baseline="0" dirty="0" smtClean="0">
                          <a:ln>
                            <a:noFill/>
                          </a:ln>
                          <a:solidFill>
                            <a:schemeClr val="tx1"/>
                          </a:solidFill>
                          <a:effectLst/>
                        </a:rPr>
                        <a:t> on</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other</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factors</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low</a:t>
                      </a:r>
                      <a:r>
                        <a:rPr lang="de-DE" sz="1400" b="0" cap="none" spc="0" dirty="0" smtClean="0">
                          <a:ln>
                            <a:noFill/>
                          </a:ln>
                          <a:solidFill>
                            <a:schemeClr val="tx1"/>
                          </a:solidFill>
                          <a:effectLst/>
                        </a:rPr>
                        <a:t> </a:t>
                      </a:r>
                      <a:r>
                        <a:rPr lang="de-DE" sz="1400" b="0" cap="none" spc="0" dirty="0" err="1" smtClean="0">
                          <a:ln>
                            <a:noFill/>
                          </a:ln>
                          <a:solidFill>
                            <a:schemeClr val="tx1"/>
                          </a:solidFill>
                          <a:effectLst/>
                        </a:rPr>
                        <a:t>influenceabiltiy</a:t>
                      </a:r>
                      <a:endParaRPr lang="de-DE" sz="1400" b="0" cap="none" spc="0" dirty="0">
                        <a:ln>
                          <a:noFill/>
                        </a:ln>
                        <a:solidFill>
                          <a:schemeClr val="tx1"/>
                        </a:solidFill>
                        <a:effectLst/>
                      </a:endParaRPr>
                    </a:p>
                  </a:txBody>
                  <a:tcPr/>
                </a:tc>
              </a:tr>
            </a:tbl>
          </a:graphicData>
        </a:graphic>
      </p:graphicFrame>
      <p:grpSp>
        <p:nvGrpSpPr>
          <p:cNvPr id="4" name="Gruppierung 3"/>
          <p:cNvGrpSpPr/>
          <p:nvPr/>
        </p:nvGrpSpPr>
        <p:grpSpPr>
          <a:xfrm>
            <a:off x="1403648" y="2032257"/>
            <a:ext cx="6858000" cy="5021263"/>
            <a:chOff x="1543741" y="2061865"/>
            <a:chExt cx="6858000" cy="5021263"/>
          </a:xfrm>
        </p:grpSpPr>
        <p:pic>
          <p:nvPicPr>
            <p:cNvPr id="19460" name="Bild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741" y="2061865"/>
              <a:ext cx="68580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rot="16200000">
              <a:off x="1165000" y="4027688"/>
              <a:ext cx="1710725" cy="369332"/>
            </a:xfrm>
            <a:prstGeom prst="rect">
              <a:avLst/>
            </a:prstGeom>
            <a:solidFill>
              <a:schemeClr val="bg1"/>
            </a:solidFill>
          </p:spPr>
          <p:txBody>
            <a:bodyPr wrap="none" rtlCol="0">
              <a:spAutoFit/>
            </a:bodyPr>
            <a:lstStyle/>
            <a:p>
              <a:r>
                <a:rPr lang="de-DE" dirty="0" err="1" smtClean="0"/>
                <a:t>Influenceability</a:t>
              </a:r>
              <a:endParaRPr lang="de-DE" dirty="0"/>
            </a:p>
          </p:txBody>
        </p:sp>
        <p:sp>
          <p:nvSpPr>
            <p:cNvPr id="8" name="Textfeld 7"/>
            <p:cNvSpPr txBox="1"/>
            <p:nvPr/>
          </p:nvSpPr>
          <p:spPr>
            <a:xfrm>
              <a:off x="4139952" y="6309320"/>
              <a:ext cx="1120820" cy="369332"/>
            </a:xfrm>
            <a:prstGeom prst="rect">
              <a:avLst/>
            </a:prstGeom>
            <a:solidFill>
              <a:schemeClr val="bg1"/>
            </a:solidFill>
          </p:spPr>
          <p:txBody>
            <a:bodyPr wrap="none" rtlCol="0">
              <a:spAutoFit/>
            </a:bodyPr>
            <a:lstStyle/>
            <a:p>
              <a:r>
                <a:rPr lang="de-DE" smtClean="0"/>
                <a:t>Influence</a:t>
              </a:r>
              <a:endParaRPr lang="de-DE" dirty="0"/>
            </a:p>
          </p:txBody>
        </p:sp>
        <p:sp>
          <p:nvSpPr>
            <p:cNvPr id="9" name="Textfeld 8"/>
            <p:cNvSpPr txBox="1"/>
            <p:nvPr/>
          </p:nvSpPr>
          <p:spPr>
            <a:xfrm>
              <a:off x="5364088" y="3212976"/>
              <a:ext cx="1368152" cy="648072"/>
            </a:xfrm>
            <a:prstGeom prst="rect">
              <a:avLst/>
            </a:prstGeom>
            <a:solidFill>
              <a:schemeClr val="bg1"/>
            </a:solidFill>
          </p:spPr>
          <p:txBody>
            <a:bodyPr wrap="square" rtlCol="0">
              <a:spAutoFit/>
            </a:bodyPr>
            <a:lstStyle/>
            <a:p>
              <a:r>
                <a:rPr lang="de-DE" smtClean="0"/>
                <a:t>Critical variable</a:t>
              </a:r>
              <a:endParaRPr lang="de-DE" dirty="0"/>
            </a:p>
          </p:txBody>
        </p:sp>
        <p:sp>
          <p:nvSpPr>
            <p:cNvPr id="10" name="Textfeld 9"/>
            <p:cNvSpPr txBox="1"/>
            <p:nvPr/>
          </p:nvSpPr>
          <p:spPr>
            <a:xfrm>
              <a:off x="2469420" y="5183033"/>
              <a:ext cx="992579" cy="646331"/>
            </a:xfrm>
            <a:prstGeom prst="rect">
              <a:avLst/>
            </a:prstGeom>
            <a:solidFill>
              <a:schemeClr val="bg1"/>
            </a:solidFill>
          </p:spPr>
          <p:txBody>
            <a:bodyPr wrap="none" rtlCol="0">
              <a:spAutoFit/>
            </a:bodyPr>
            <a:lstStyle/>
            <a:p>
              <a:r>
                <a:rPr lang="de-DE" dirty="0" smtClean="0"/>
                <a:t>Slow </a:t>
              </a:r>
            </a:p>
            <a:p>
              <a:r>
                <a:rPr lang="de-DE" dirty="0" smtClean="0"/>
                <a:t>variable</a:t>
              </a:r>
              <a:endParaRPr lang="de-DE" dirty="0"/>
            </a:p>
          </p:txBody>
        </p:sp>
        <p:sp>
          <p:nvSpPr>
            <p:cNvPr id="11" name="Textfeld 10"/>
            <p:cNvSpPr txBox="1"/>
            <p:nvPr/>
          </p:nvSpPr>
          <p:spPr>
            <a:xfrm>
              <a:off x="6012160" y="5183034"/>
              <a:ext cx="1152129" cy="646332"/>
            </a:xfrm>
            <a:prstGeom prst="rect">
              <a:avLst/>
            </a:prstGeom>
            <a:solidFill>
              <a:schemeClr val="bg1"/>
            </a:solidFill>
          </p:spPr>
          <p:txBody>
            <a:bodyPr wrap="square" rtlCol="0">
              <a:spAutoFit/>
            </a:bodyPr>
            <a:lstStyle/>
            <a:p>
              <a:r>
                <a:rPr lang="de-DE" dirty="0" err="1" smtClean="0"/>
                <a:t>Active</a:t>
              </a:r>
              <a:r>
                <a:rPr lang="de-DE" dirty="0" smtClean="0"/>
                <a:t> </a:t>
              </a:r>
            </a:p>
            <a:p>
              <a:r>
                <a:rPr lang="de-DE" dirty="0" smtClean="0"/>
                <a:t>Variable</a:t>
              </a:r>
              <a:endParaRPr lang="de-DE" dirty="0"/>
            </a:p>
          </p:txBody>
        </p:sp>
        <p:sp>
          <p:nvSpPr>
            <p:cNvPr id="12" name="Textfeld 11"/>
            <p:cNvSpPr txBox="1"/>
            <p:nvPr/>
          </p:nvSpPr>
          <p:spPr>
            <a:xfrm>
              <a:off x="2627784" y="2403240"/>
              <a:ext cx="1145183" cy="646331"/>
            </a:xfrm>
            <a:prstGeom prst="rect">
              <a:avLst/>
            </a:prstGeom>
            <a:solidFill>
              <a:schemeClr val="bg1"/>
            </a:solidFill>
          </p:spPr>
          <p:txBody>
            <a:bodyPr wrap="square" rtlCol="0">
              <a:spAutoFit/>
            </a:bodyPr>
            <a:lstStyle/>
            <a:p>
              <a:r>
                <a:rPr lang="de-DE" dirty="0" err="1" smtClean="0"/>
                <a:t>Reactive</a:t>
              </a:r>
              <a:r>
                <a:rPr lang="de-DE" dirty="0" smtClean="0"/>
                <a:t> Variable</a:t>
              </a:r>
              <a:endParaRPr lang="de-DE" dirty="0"/>
            </a:p>
          </p:txBody>
        </p:sp>
      </p:grpSp>
    </p:spTree>
    <p:extLst>
      <p:ext uri="{BB962C8B-B14F-4D97-AF65-F5344CB8AC3E}">
        <p14:creationId xmlns:p14="http://schemas.microsoft.com/office/powerpoint/2010/main" val="49086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a:t>
            </a:r>
            <a:r>
              <a:rPr lang="de-DE" dirty="0" smtClean="0"/>
              <a:t> </a:t>
            </a:r>
            <a:r>
              <a:rPr lang="de-DE" dirty="0" err="1" smtClean="0"/>
              <a:t>to</a:t>
            </a:r>
            <a:r>
              <a:rPr lang="de-DE" dirty="0" smtClean="0"/>
              <a:t> </a:t>
            </a:r>
            <a:r>
              <a:rPr lang="de-DE" dirty="0" err="1" smtClean="0"/>
              <a:t>interprete</a:t>
            </a:r>
            <a:r>
              <a:rPr lang="de-DE" dirty="0" smtClean="0"/>
              <a:t> </a:t>
            </a:r>
            <a:r>
              <a:rPr lang="de-DE" dirty="0" err="1" smtClean="0"/>
              <a:t>the</a:t>
            </a:r>
            <a:r>
              <a:rPr lang="de-DE" dirty="0" smtClean="0"/>
              <a:t> </a:t>
            </a:r>
            <a:r>
              <a:rPr lang="de-DE" dirty="0" err="1" smtClean="0"/>
              <a:t>results</a:t>
            </a:r>
            <a:endParaRPr lang="de-DE" dirty="0"/>
          </a:p>
        </p:txBody>
      </p:sp>
      <p:sp>
        <p:nvSpPr>
          <p:cNvPr id="3" name="Inhaltsplatzhalter 2"/>
          <p:cNvSpPr>
            <a:spLocks noGrp="1"/>
          </p:cNvSpPr>
          <p:nvPr>
            <p:ph idx="1"/>
          </p:nvPr>
        </p:nvSpPr>
        <p:spPr/>
        <p:txBody>
          <a:bodyPr/>
          <a:lstStyle/>
          <a:p>
            <a:pPr marL="342900" indent="-342900">
              <a:buFont typeface="Arial" charset="0"/>
              <a:buChar char="•"/>
            </a:pPr>
            <a:r>
              <a:rPr lang="de-DE" dirty="0" err="1"/>
              <a:t>Active</a:t>
            </a:r>
            <a:r>
              <a:rPr lang="de-DE" dirty="0"/>
              <a:t> </a:t>
            </a:r>
            <a:r>
              <a:rPr lang="de-DE" dirty="0" err="1"/>
              <a:t>element</a:t>
            </a:r>
            <a:r>
              <a:rPr lang="de-DE" dirty="0"/>
              <a:t> </a:t>
            </a:r>
            <a:r>
              <a:rPr lang="de-DE" dirty="0" err="1"/>
              <a:t>offers</a:t>
            </a:r>
            <a:r>
              <a:rPr lang="de-DE" dirty="0"/>
              <a:t> </a:t>
            </a:r>
            <a:r>
              <a:rPr lang="de-DE" dirty="0" err="1"/>
              <a:t>best</a:t>
            </a:r>
            <a:r>
              <a:rPr lang="de-DE" dirty="0"/>
              <a:t> </a:t>
            </a:r>
            <a:r>
              <a:rPr lang="de-DE" dirty="0" err="1"/>
              <a:t>intervention</a:t>
            </a:r>
            <a:r>
              <a:rPr lang="de-DE" dirty="0"/>
              <a:t> </a:t>
            </a:r>
            <a:r>
              <a:rPr lang="de-DE" dirty="0" err="1" smtClean="0"/>
              <a:t>possibilities</a:t>
            </a:r>
            <a:r>
              <a:rPr lang="de-DE" dirty="0" smtClean="0"/>
              <a:t> – </a:t>
            </a:r>
            <a:r>
              <a:rPr lang="de-DE" dirty="0" err="1" smtClean="0"/>
              <a:t>go</a:t>
            </a:r>
            <a:r>
              <a:rPr lang="de-DE" dirty="0" smtClean="0"/>
              <a:t> </a:t>
            </a:r>
            <a:r>
              <a:rPr lang="de-DE" dirty="0" err="1" smtClean="0"/>
              <a:t>for</a:t>
            </a:r>
            <a:r>
              <a:rPr lang="de-DE" dirty="0" smtClean="0"/>
              <a:t> </a:t>
            </a:r>
            <a:r>
              <a:rPr lang="de-DE" dirty="0" err="1" smtClean="0"/>
              <a:t>it!</a:t>
            </a:r>
            <a:endParaRPr lang="de-DE" dirty="0" smtClean="0"/>
          </a:p>
          <a:p>
            <a:pPr marL="342900" indent="-342900">
              <a:buFont typeface="Arial" charset="0"/>
              <a:buChar char="•"/>
            </a:pPr>
            <a:r>
              <a:rPr lang="de-DE" dirty="0" err="1" smtClean="0"/>
              <a:t>Reactive</a:t>
            </a:r>
            <a:r>
              <a:rPr lang="de-DE" dirty="0" smtClean="0"/>
              <a:t> </a:t>
            </a:r>
            <a:r>
              <a:rPr lang="de-DE" dirty="0" err="1"/>
              <a:t>element</a:t>
            </a:r>
            <a:r>
              <a:rPr lang="de-DE" dirty="0"/>
              <a:t> </a:t>
            </a:r>
            <a:r>
              <a:rPr lang="de-DE" dirty="0" err="1"/>
              <a:t>is</a:t>
            </a:r>
            <a:r>
              <a:rPr lang="de-DE" dirty="0"/>
              <a:t> least </a:t>
            </a:r>
            <a:r>
              <a:rPr lang="de-DE" dirty="0" err="1"/>
              <a:t>suitable</a:t>
            </a:r>
            <a:r>
              <a:rPr lang="de-DE" dirty="0"/>
              <a:t> </a:t>
            </a:r>
            <a:r>
              <a:rPr lang="de-DE" dirty="0" err="1"/>
              <a:t>for</a:t>
            </a:r>
            <a:r>
              <a:rPr lang="de-DE" dirty="0"/>
              <a:t> </a:t>
            </a:r>
            <a:r>
              <a:rPr lang="de-DE" dirty="0" err="1" smtClean="0"/>
              <a:t>influencing</a:t>
            </a:r>
            <a:r>
              <a:rPr lang="de-DE" dirty="0" smtClean="0"/>
              <a:t> – </a:t>
            </a:r>
            <a:r>
              <a:rPr lang="de-DE" dirty="0" err="1" smtClean="0"/>
              <a:t>forget</a:t>
            </a:r>
            <a:r>
              <a:rPr lang="de-DE" dirty="0" smtClean="0"/>
              <a:t> </a:t>
            </a:r>
            <a:r>
              <a:rPr lang="de-DE" dirty="0" err="1" smtClean="0"/>
              <a:t>it!</a:t>
            </a:r>
            <a:r>
              <a:rPr lang="de-DE" dirty="0" smtClean="0"/>
              <a:t> </a:t>
            </a:r>
          </a:p>
          <a:p>
            <a:pPr marL="342900" indent="-342900">
              <a:buFont typeface="Arial" charset="0"/>
              <a:buChar char="•"/>
            </a:pPr>
            <a:r>
              <a:rPr lang="de-DE" dirty="0" smtClean="0"/>
              <a:t>Critical </a:t>
            </a:r>
            <a:r>
              <a:rPr lang="de-DE" dirty="0" err="1"/>
              <a:t>element</a:t>
            </a:r>
            <a:r>
              <a:rPr lang="de-DE" dirty="0"/>
              <a:t> </a:t>
            </a:r>
            <a:r>
              <a:rPr lang="de-DE" dirty="0" err="1"/>
              <a:t>acts</a:t>
            </a:r>
            <a:r>
              <a:rPr lang="de-DE" dirty="0"/>
              <a:t> </a:t>
            </a:r>
            <a:r>
              <a:rPr lang="de-DE" dirty="0" err="1"/>
              <a:t>as</a:t>
            </a:r>
            <a:r>
              <a:rPr lang="de-DE" dirty="0"/>
              <a:t> an "</a:t>
            </a:r>
            <a:r>
              <a:rPr lang="de-DE" dirty="0" err="1" smtClean="0"/>
              <a:t>accelerator</a:t>
            </a:r>
            <a:r>
              <a:rPr lang="de-DE" dirty="0" smtClean="0"/>
              <a:t>“ – </a:t>
            </a:r>
            <a:r>
              <a:rPr lang="de-DE" dirty="0" err="1" smtClean="0"/>
              <a:t>be</a:t>
            </a:r>
            <a:r>
              <a:rPr lang="de-DE" dirty="0" smtClean="0"/>
              <a:t> </a:t>
            </a:r>
            <a:r>
              <a:rPr lang="de-DE" dirty="0" err="1" smtClean="0"/>
              <a:t>careful</a:t>
            </a:r>
            <a:r>
              <a:rPr lang="de-DE" dirty="0" smtClean="0"/>
              <a:t>! </a:t>
            </a:r>
          </a:p>
          <a:p>
            <a:pPr marL="342900" indent="-342900">
              <a:buFont typeface="Arial" charset="0"/>
              <a:buChar char="•"/>
            </a:pPr>
            <a:r>
              <a:rPr lang="de-DE" dirty="0" smtClean="0"/>
              <a:t>Slow </a:t>
            </a:r>
            <a:r>
              <a:rPr lang="de-DE" dirty="0" err="1"/>
              <a:t>element</a:t>
            </a:r>
            <a:r>
              <a:rPr lang="de-DE" dirty="0"/>
              <a:t> </a:t>
            </a:r>
            <a:r>
              <a:rPr lang="de-DE" dirty="0" err="1"/>
              <a:t>dampens</a:t>
            </a:r>
            <a:r>
              <a:rPr lang="de-DE" dirty="0"/>
              <a:t> </a:t>
            </a:r>
            <a:r>
              <a:rPr lang="de-DE" dirty="0" err="1"/>
              <a:t>self-reinforcing</a:t>
            </a:r>
            <a:r>
              <a:rPr lang="de-DE" dirty="0"/>
              <a:t> </a:t>
            </a:r>
            <a:r>
              <a:rPr lang="de-DE" dirty="0" err="1" smtClean="0"/>
              <a:t>processes</a:t>
            </a:r>
            <a:r>
              <a:rPr lang="de-DE" dirty="0" smtClean="0"/>
              <a:t> – </a:t>
            </a:r>
            <a:r>
              <a:rPr lang="de-DE" dirty="0" err="1" smtClean="0"/>
              <a:t>have</a:t>
            </a:r>
            <a:r>
              <a:rPr lang="de-DE" dirty="0" smtClean="0"/>
              <a:t> an </a:t>
            </a:r>
            <a:r>
              <a:rPr lang="de-DE" dirty="0" err="1" smtClean="0"/>
              <a:t>eye</a:t>
            </a:r>
            <a:r>
              <a:rPr lang="de-DE" dirty="0" smtClean="0"/>
              <a:t> on </a:t>
            </a:r>
            <a:r>
              <a:rPr lang="de-DE" dirty="0" err="1" smtClean="0"/>
              <a:t>it!</a:t>
            </a:r>
            <a:endParaRPr lang="de-DE" dirty="0"/>
          </a:p>
        </p:txBody>
      </p:sp>
    </p:spTree>
    <p:extLst>
      <p:ext uri="{BB962C8B-B14F-4D97-AF65-F5344CB8AC3E}">
        <p14:creationId xmlns:p14="http://schemas.microsoft.com/office/powerpoint/2010/main" val="143831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56383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txBox="1">
            <a:spLocks/>
          </p:cNvSpPr>
          <p:nvPr/>
        </p:nvSpPr>
        <p:spPr bwMode="auto">
          <a:xfrm>
            <a:off x="517358" y="1581214"/>
            <a:ext cx="7086600"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MINDFRAME 1 of 8    </a:t>
            </a:r>
            <a:r>
              <a:rPr lang="en-NZ" sz="2100" b="1" dirty="0">
                <a:solidFill>
                  <a:srgbClr val="002060"/>
                </a:solidFill>
                <a:cs typeface="Calibri" pitchFamily="34" charset="0"/>
              </a:rPr>
              <a:t>Teachers/leaders as evaluators</a:t>
            </a:r>
            <a:endParaRPr lang="en-US" sz="2100" b="1" dirty="0">
              <a:solidFill>
                <a:srgbClr val="002060"/>
              </a:solidFill>
              <a:cs typeface="Calibri" pitchFamily="34" charset="0"/>
            </a:endParaRPr>
          </a:p>
        </p:txBody>
      </p:sp>
      <p:sp>
        <p:nvSpPr>
          <p:cNvPr id="37892" name="TextBox 3"/>
          <p:cNvSpPr txBox="1">
            <a:spLocks noChangeArrowheads="1"/>
          </p:cNvSpPr>
          <p:nvPr/>
        </p:nvSpPr>
        <p:spPr bwMode="auto">
          <a:xfrm>
            <a:off x="517358" y="2120567"/>
            <a:ext cx="8241632" cy="42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a:latin typeface="Calibri" pitchFamily="34" charset="0"/>
              </a:rPr>
              <a:t>A disposition to asking …</a:t>
            </a:r>
            <a:r>
              <a:rPr lang="en-US" sz="1800" dirty="0">
                <a:latin typeface="Calibri" pitchFamily="34" charset="0"/>
              </a:rPr>
              <a:t>	</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How do I know this is working?</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How can I compare ‘this’ with ‘that’?</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What is the merit and worth of this influence on learning?</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What is the magnitude of the effect?</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What evidence would convince you that you are wrong?</a:t>
            </a:r>
          </a:p>
          <a:p>
            <a:pPr marL="342900" indent="-342900" eaLnBrk="1" hangingPunct="1">
              <a:lnSpc>
                <a:spcPct val="150000"/>
              </a:lnSpc>
              <a:buClr>
                <a:srgbClr val="00B0F0"/>
              </a:buClr>
              <a:buSzPct val="100000"/>
              <a:buFont typeface="Arial" charset="0"/>
              <a:buChar char="•"/>
            </a:pPr>
            <a:r>
              <a:rPr lang="en-US" sz="2100" dirty="0">
                <a:latin typeface="Calibri" pitchFamily="34" charset="0"/>
              </a:rPr>
              <a:t>Where have you seen this practice installed so that it produces effective results?</a:t>
            </a:r>
          </a:p>
          <a:p>
            <a:pPr eaLnBrk="1" hangingPunct="1">
              <a:lnSpc>
                <a:spcPct val="150000"/>
              </a:lnSpc>
            </a:pPr>
            <a:r>
              <a:rPr lang="en-US" sz="1350" dirty="0">
                <a:latin typeface="Calibri" pitchFamily="34" charset="0"/>
              </a:rPr>
              <a:t>	</a:t>
            </a:r>
          </a:p>
          <a:p>
            <a:pPr eaLnBrk="1" hangingPunct="1"/>
            <a:r>
              <a:rPr lang="en-US" sz="1350" dirty="0">
                <a:latin typeface="Calibri" pitchFamily="34" charset="0"/>
              </a:rPr>
              <a:t>	</a:t>
            </a:r>
          </a:p>
        </p:txBody>
      </p:sp>
    </p:spTree>
    <p:extLst>
      <p:ext uri="{BB962C8B-B14F-4D97-AF65-F5344CB8AC3E}">
        <p14:creationId xmlns:p14="http://schemas.microsoft.com/office/powerpoint/2010/main" val="160867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99221" y="3396928"/>
            <a:ext cx="2898692" cy="1188446"/>
          </a:xfrm>
        </p:spPr>
        <p:txBody>
          <a:bodyPr/>
          <a:lstStyle/>
          <a:p>
            <a:r>
              <a:rPr lang="de-DE" dirty="0"/>
              <a:t>Do </a:t>
            </a:r>
            <a:r>
              <a:rPr lang="de-DE" dirty="0" err="1"/>
              <a:t>not</a:t>
            </a:r>
            <a:r>
              <a:rPr lang="de-DE" dirty="0"/>
              <a:t> </a:t>
            </a:r>
            <a:r>
              <a:rPr lang="de-DE" dirty="0" err="1"/>
              <a:t>blame</a:t>
            </a:r>
            <a:r>
              <a:rPr lang="de-DE" dirty="0"/>
              <a:t> </a:t>
            </a:r>
            <a:r>
              <a:rPr lang="de-DE" dirty="0" err="1"/>
              <a:t>students</a:t>
            </a:r>
            <a:endParaRPr lang="de-DE" dirty="0"/>
          </a:p>
        </p:txBody>
      </p:sp>
      <p:sp>
        <p:nvSpPr>
          <p:cNvPr id="4" name="Rechteck 3"/>
          <p:cNvSpPr/>
          <p:nvPr/>
        </p:nvSpPr>
        <p:spPr>
          <a:xfrm>
            <a:off x="565484" y="2421355"/>
            <a:ext cx="7122695" cy="3588162"/>
          </a:xfrm>
          <a:prstGeom prst="rect">
            <a:avLst/>
          </a:prstGeom>
        </p:spPr>
        <p:txBody>
          <a:bodyPr wrap="square">
            <a:spAutoFit/>
          </a:bodyPr>
          <a:lstStyle/>
          <a:p>
            <a:pPr marL="266700" indent="-266700">
              <a:lnSpc>
                <a:spcPct val="150000"/>
              </a:lnSpc>
              <a:spcAft>
                <a:spcPts val="450"/>
              </a:spcAft>
              <a:buFont typeface="Arial"/>
              <a:buChar char="•"/>
            </a:pPr>
            <a:r>
              <a:rPr lang="de-DE" sz="1650" dirty="0"/>
              <a:t>All </a:t>
            </a:r>
            <a:r>
              <a:rPr lang="de-DE" sz="1650" dirty="0" err="1"/>
              <a:t>students</a:t>
            </a:r>
            <a:r>
              <a:rPr lang="de-DE" sz="1650" dirty="0"/>
              <a:t> </a:t>
            </a:r>
            <a:r>
              <a:rPr lang="de-DE" sz="1650" dirty="0" err="1"/>
              <a:t>can</a:t>
            </a:r>
            <a:r>
              <a:rPr lang="de-DE" sz="1650" dirty="0"/>
              <a:t> </a:t>
            </a:r>
            <a:r>
              <a:rPr lang="de-DE" sz="1650" dirty="0" err="1"/>
              <a:t>be</a:t>
            </a:r>
            <a:r>
              <a:rPr lang="de-DE" sz="1650" dirty="0"/>
              <a:t> </a:t>
            </a:r>
            <a:r>
              <a:rPr lang="de-DE" sz="1650" dirty="0" err="1"/>
              <a:t>challenged</a:t>
            </a:r>
            <a:endParaRPr lang="de-DE" sz="1650" dirty="0"/>
          </a:p>
          <a:p>
            <a:pPr marL="266700" indent="-266700">
              <a:lnSpc>
                <a:spcPct val="150000"/>
              </a:lnSpc>
              <a:spcAft>
                <a:spcPts val="450"/>
              </a:spcAft>
              <a:buFont typeface="Arial"/>
              <a:buChar char="•"/>
            </a:pPr>
            <a:r>
              <a:rPr lang="de-DE" sz="1650" dirty="0" err="1"/>
              <a:t>Strategies</a:t>
            </a:r>
            <a:r>
              <a:rPr lang="de-DE" sz="1650" dirty="0"/>
              <a:t> </a:t>
            </a:r>
            <a:r>
              <a:rPr lang="de-DE" sz="1650" dirty="0" err="1"/>
              <a:t>not</a:t>
            </a:r>
            <a:r>
              <a:rPr lang="de-DE" sz="1650" dirty="0"/>
              <a:t> </a:t>
            </a:r>
            <a:r>
              <a:rPr lang="de-DE" sz="1650" dirty="0" err="1"/>
              <a:t>styles</a:t>
            </a:r>
            <a:endParaRPr lang="de-DE" sz="1650" dirty="0"/>
          </a:p>
          <a:p>
            <a:pPr marL="266700" indent="-266700">
              <a:lnSpc>
                <a:spcPct val="150000"/>
              </a:lnSpc>
              <a:spcAft>
                <a:spcPts val="450"/>
              </a:spcAft>
              <a:buFont typeface="Arial"/>
              <a:buChar char="•"/>
            </a:pPr>
            <a:r>
              <a:rPr lang="de-DE" sz="1650" dirty="0" err="1"/>
              <a:t>Develop</a:t>
            </a:r>
            <a:r>
              <a:rPr lang="de-DE" sz="1650" dirty="0"/>
              <a:t> high </a:t>
            </a:r>
            <a:r>
              <a:rPr lang="de-DE" sz="1650" dirty="0" err="1"/>
              <a:t>student</a:t>
            </a:r>
            <a:r>
              <a:rPr lang="de-DE" sz="1650" dirty="0"/>
              <a:t> </a:t>
            </a:r>
            <a:r>
              <a:rPr lang="de-DE" sz="1650" dirty="0" err="1"/>
              <a:t>expectations</a:t>
            </a:r>
            <a:endParaRPr lang="de-DE" sz="1650" dirty="0"/>
          </a:p>
          <a:p>
            <a:pPr marL="266700" indent="-266700">
              <a:lnSpc>
                <a:spcPct val="150000"/>
              </a:lnSpc>
              <a:spcAft>
                <a:spcPts val="450"/>
              </a:spcAft>
              <a:buFont typeface="Arial"/>
              <a:buChar char="•"/>
            </a:pPr>
            <a:r>
              <a:rPr lang="de-DE" sz="1650" dirty="0" err="1"/>
              <a:t>Enhance</a:t>
            </a:r>
            <a:r>
              <a:rPr lang="de-DE" sz="1650" dirty="0"/>
              <a:t> </a:t>
            </a:r>
            <a:r>
              <a:rPr lang="de-DE" sz="1650" dirty="0" err="1"/>
              <a:t>help</a:t>
            </a:r>
            <a:r>
              <a:rPr lang="de-DE" sz="1650" dirty="0"/>
              <a:t> </a:t>
            </a:r>
            <a:r>
              <a:rPr lang="de-DE" sz="1650" dirty="0" err="1"/>
              <a:t>seeking</a:t>
            </a:r>
            <a:endParaRPr lang="de-DE" sz="1650" dirty="0"/>
          </a:p>
          <a:p>
            <a:pPr marL="266700" indent="-266700">
              <a:lnSpc>
                <a:spcPct val="150000"/>
              </a:lnSpc>
              <a:spcAft>
                <a:spcPts val="450"/>
              </a:spcAft>
              <a:buFont typeface="Arial"/>
              <a:buChar char="•"/>
            </a:pPr>
            <a:r>
              <a:rPr lang="de-DE" sz="1650" dirty="0" err="1"/>
              <a:t>Develop</a:t>
            </a:r>
            <a:r>
              <a:rPr lang="de-DE" sz="1650" dirty="0"/>
              <a:t> </a:t>
            </a:r>
            <a:r>
              <a:rPr lang="de-DE" sz="1650" dirty="0" err="1"/>
              <a:t>assessment</a:t>
            </a:r>
            <a:r>
              <a:rPr lang="de-DE" sz="1650" dirty="0"/>
              <a:t> </a:t>
            </a:r>
            <a:r>
              <a:rPr lang="de-DE" sz="1650" dirty="0" err="1"/>
              <a:t>capable</a:t>
            </a:r>
            <a:r>
              <a:rPr lang="de-DE" sz="1650" dirty="0"/>
              <a:t> </a:t>
            </a:r>
            <a:r>
              <a:rPr lang="de-DE" sz="1650" dirty="0" err="1"/>
              <a:t>students</a:t>
            </a:r>
            <a:endParaRPr lang="de-DE" sz="1650" dirty="0"/>
          </a:p>
          <a:p>
            <a:pPr marL="266700" indent="-266700">
              <a:lnSpc>
                <a:spcPct val="150000"/>
              </a:lnSpc>
              <a:spcAft>
                <a:spcPts val="450"/>
              </a:spcAft>
              <a:buFont typeface="Arial"/>
              <a:buChar char="•"/>
            </a:pPr>
            <a:r>
              <a:rPr lang="de-DE" sz="1650" dirty="0" err="1"/>
              <a:t>The</a:t>
            </a:r>
            <a:r>
              <a:rPr lang="de-DE" sz="1650" dirty="0"/>
              <a:t> power of </a:t>
            </a:r>
            <a:r>
              <a:rPr lang="de-DE" sz="1650" dirty="0" err="1"/>
              <a:t>developing</a:t>
            </a:r>
            <a:r>
              <a:rPr lang="de-DE" sz="1650" dirty="0"/>
              <a:t> </a:t>
            </a:r>
            <a:r>
              <a:rPr lang="de-DE" sz="1650" dirty="0" err="1"/>
              <a:t>peer</a:t>
            </a:r>
            <a:r>
              <a:rPr lang="de-DE" sz="1650" dirty="0"/>
              <a:t> </a:t>
            </a:r>
            <a:r>
              <a:rPr lang="de-DE" sz="1650" dirty="0" err="1"/>
              <a:t>interactions</a:t>
            </a:r>
            <a:endParaRPr lang="de-DE" sz="1650" dirty="0"/>
          </a:p>
          <a:p>
            <a:pPr marL="266700" indent="-266700">
              <a:lnSpc>
                <a:spcPct val="150000"/>
              </a:lnSpc>
              <a:spcAft>
                <a:spcPts val="450"/>
              </a:spcAft>
              <a:buFont typeface="Arial"/>
              <a:buChar char="•"/>
            </a:pPr>
            <a:r>
              <a:rPr lang="de-DE" sz="1650" dirty="0" err="1"/>
              <a:t>The</a:t>
            </a:r>
            <a:r>
              <a:rPr lang="de-DE" sz="1650" dirty="0"/>
              <a:t> power of </a:t>
            </a:r>
            <a:r>
              <a:rPr lang="de-DE" sz="1650" dirty="0" err="1"/>
              <a:t>critique/error/feedback</a:t>
            </a:r>
            <a:endParaRPr lang="de-DE" sz="1650" dirty="0"/>
          </a:p>
          <a:p>
            <a:pPr marL="266700" indent="-266700">
              <a:lnSpc>
                <a:spcPct val="150000"/>
              </a:lnSpc>
              <a:spcAft>
                <a:spcPts val="450"/>
              </a:spcAft>
              <a:buFont typeface="Arial"/>
              <a:buChar char="•"/>
            </a:pPr>
            <a:r>
              <a:rPr lang="de-DE" sz="1650" dirty="0" err="1"/>
              <a:t>Self-regulations</a:t>
            </a:r>
            <a:r>
              <a:rPr lang="de-DE" sz="1650" dirty="0"/>
              <a:t> and </a:t>
            </a:r>
            <a:r>
              <a:rPr lang="de-DE" sz="1650" dirty="0" err="1"/>
              <a:t>seeing</a:t>
            </a:r>
            <a:r>
              <a:rPr lang="de-DE" sz="1650" dirty="0"/>
              <a:t> </a:t>
            </a:r>
            <a:r>
              <a:rPr lang="de-DE" sz="1650" dirty="0" err="1"/>
              <a:t>students</a:t>
            </a:r>
            <a:r>
              <a:rPr lang="de-DE" sz="1650" dirty="0"/>
              <a:t> as </a:t>
            </a:r>
            <a:r>
              <a:rPr lang="de-DE" sz="1650" dirty="0" err="1"/>
              <a:t>teachers</a:t>
            </a:r>
            <a:endParaRPr lang="de-DE" sz="1650" dirty="0"/>
          </a:p>
        </p:txBody>
      </p:sp>
      <p:sp>
        <p:nvSpPr>
          <p:cNvPr id="7" name="Rectangle 7"/>
          <p:cNvSpPr>
            <a:spLocks noChangeArrowheads="1"/>
          </p:cNvSpPr>
          <p:nvPr/>
        </p:nvSpPr>
        <p:spPr bwMode="auto">
          <a:xfrm>
            <a:off x="468313" y="1584862"/>
            <a:ext cx="8112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NZ" sz="2100" b="1" dirty="0">
                <a:solidFill>
                  <a:srgbClr val="002060"/>
                </a:solidFill>
                <a:latin typeface="Calibri" pitchFamily="34" charset="0"/>
                <a:cs typeface="Calibri" pitchFamily="34" charset="0"/>
              </a:rPr>
              <a:t>MINDFRAME 2 of 8   -  </a:t>
            </a:r>
            <a:r>
              <a:rPr lang="en-NZ" sz="2100" b="1" dirty="0">
                <a:solidFill>
                  <a:srgbClr val="002060"/>
                </a:solidFill>
                <a:cs typeface="Calibri" pitchFamily="34" charset="0"/>
              </a:rPr>
              <a:t>it’s about the teacher’s /leader’s </a:t>
            </a:r>
            <a:r>
              <a:rPr lang="en-NZ" sz="2100" b="1" dirty="0" err="1">
                <a:solidFill>
                  <a:srgbClr val="002060"/>
                </a:solidFill>
                <a:cs typeface="Calibri" pitchFamily="34" charset="0"/>
              </a:rPr>
              <a:t>mindset</a:t>
            </a:r>
            <a:r>
              <a:rPr lang="en-NZ" sz="2100" b="1" dirty="0">
                <a:solidFill>
                  <a:srgbClr val="002060"/>
                </a:solidFill>
                <a:cs typeface="Calibri" pitchFamily="34" charset="0"/>
              </a:rPr>
              <a:t>, not the kids</a:t>
            </a:r>
            <a:r>
              <a:rPr lang="en-NZ" sz="2100" b="1" dirty="0">
                <a:solidFill>
                  <a:srgbClr val="002060"/>
                </a:solidFill>
                <a:latin typeface="Calibri" pitchFamily="34" charset="0"/>
                <a:cs typeface="Calibri" pitchFamily="34" charset="0"/>
              </a:rPr>
              <a:t> </a:t>
            </a:r>
            <a:endParaRPr lang="en-NZ" sz="21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60174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NZ" b="1" dirty="0">
                <a:solidFill>
                  <a:srgbClr val="002060"/>
                </a:solidFill>
                <a:latin typeface="Calibri" pitchFamily="34" charset="0"/>
                <a:cs typeface="Calibri" pitchFamily="34" charset="0"/>
              </a:rPr>
              <a:t>MINDFRAME 3 of 8    </a:t>
            </a:r>
            <a:r>
              <a:rPr lang="en-NZ" b="1" dirty="0">
                <a:solidFill>
                  <a:srgbClr val="002060"/>
                </a:solidFill>
                <a:cs typeface="Calibri" pitchFamily="34" charset="0"/>
              </a:rPr>
              <a:t>teachers/leaders as </a:t>
            </a:r>
            <a:r>
              <a:rPr lang="en-NZ" b="1" dirty="0" smtClean="0">
                <a:solidFill>
                  <a:schemeClr val="accent2">
                    <a:lumMod val="75000"/>
                  </a:schemeClr>
                </a:solidFill>
                <a:cs typeface="Calibri" pitchFamily="34" charset="0"/>
              </a:rPr>
              <a:t>CHANGE </a:t>
            </a:r>
            <a:r>
              <a:rPr lang="en-NZ" b="1" dirty="0">
                <a:solidFill>
                  <a:schemeClr val="accent2">
                    <a:lumMod val="75000"/>
                  </a:schemeClr>
                </a:solidFill>
                <a:cs typeface="Calibri" pitchFamily="34" charset="0"/>
              </a:rPr>
              <a:t>AGENTS</a:t>
            </a:r>
            <a:r>
              <a:rPr lang="en-NZ" b="1" dirty="0">
                <a:solidFill>
                  <a:schemeClr val="accent2">
                    <a:lumMod val="75000"/>
                  </a:schemeClr>
                </a:solidFill>
                <a:latin typeface="Calibri" pitchFamily="34" charset="0"/>
                <a:cs typeface="Calibri" pitchFamily="34" charset="0"/>
              </a:rPr>
              <a:t> </a:t>
            </a:r>
            <a:endParaRPr lang="de-DE" dirty="0">
              <a:solidFill>
                <a:schemeClr val="accent2">
                  <a:lumMod val="75000"/>
                </a:schemeClr>
              </a:solidFill>
            </a:endParaRPr>
          </a:p>
        </p:txBody>
      </p:sp>
      <p:sp>
        <p:nvSpPr>
          <p:cNvPr id="5" name="Rechteck 4"/>
          <p:cNvSpPr/>
          <p:nvPr/>
        </p:nvSpPr>
        <p:spPr>
          <a:xfrm>
            <a:off x="468313" y="2204786"/>
            <a:ext cx="8013950" cy="3162404"/>
          </a:xfrm>
          <a:prstGeom prst="rect">
            <a:avLst/>
          </a:prstGeom>
        </p:spPr>
        <p:txBody>
          <a:bodyPr wrap="square">
            <a:spAutoFit/>
          </a:bodyPr>
          <a:lstStyle/>
          <a:p>
            <a:pPr marL="257175" indent="-257175">
              <a:lnSpc>
                <a:spcPct val="150000"/>
              </a:lnSpc>
              <a:spcAft>
                <a:spcPts val="900"/>
              </a:spcAft>
              <a:buFont typeface="Arial" charset="0"/>
              <a:buChar char="•"/>
            </a:pPr>
            <a:r>
              <a:rPr lang="de-DE" dirty="0" err="1"/>
              <a:t>Achievement</a:t>
            </a:r>
            <a:r>
              <a:rPr lang="de-DE" dirty="0"/>
              <a:t> </a:t>
            </a:r>
            <a:r>
              <a:rPr lang="de-DE" dirty="0" err="1"/>
              <a:t>is</a:t>
            </a:r>
            <a:r>
              <a:rPr lang="de-DE" dirty="0"/>
              <a:t> </a:t>
            </a:r>
            <a:r>
              <a:rPr lang="de-DE" dirty="0" err="1"/>
              <a:t>changeable</a:t>
            </a:r>
            <a:r>
              <a:rPr lang="de-DE" dirty="0"/>
              <a:t> and </a:t>
            </a:r>
            <a:r>
              <a:rPr lang="de-DE" dirty="0" err="1"/>
              <a:t>enhanceable</a:t>
            </a:r>
            <a:r>
              <a:rPr lang="de-DE" dirty="0"/>
              <a:t> vs. </a:t>
            </a:r>
            <a:r>
              <a:rPr lang="de-DE" dirty="0" err="1"/>
              <a:t>immutable</a:t>
            </a:r>
            <a:r>
              <a:rPr lang="de-DE" dirty="0"/>
              <a:t> and </a:t>
            </a:r>
            <a:r>
              <a:rPr lang="de-DE" dirty="0" err="1"/>
              <a:t>fixed</a:t>
            </a:r>
            <a:endParaRPr lang="de-DE" dirty="0"/>
          </a:p>
          <a:p>
            <a:pPr marL="257175" indent="-257175">
              <a:lnSpc>
                <a:spcPct val="150000"/>
              </a:lnSpc>
              <a:spcAft>
                <a:spcPts val="900"/>
              </a:spcAft>
              <a:buFont typeface="Arial" charset="0"/>
              <a:buChar char="•"/>
            </a:pPr>
            <a:r>
              <a:rPr lang="de-DE" dirty="0" err="1"/>
              <a:t>Teaching</a:t>
            </a:r>
            <a:r>
              <a:rPr lang="de-DE" dirty="0"/>
              <a:t> as an </a:t>
            </a:r>
            <a:r>
              <a:rPr lang="de-DE" dirty="0" err="1"/>
              <a:t>enabler</a:t>
            </a:r>
            <a:r>
              <a:rPr lang="de-DE" dirty="0"/>
              <a:t> </a:t>
            </a:r>
            <a:r>
              <a:rPr lang="de-DE" dirty="0" err="1"/>
              <a:t>not</a:t>
            </a:r>
            <a:r>
              <a:rPr lang="de-DE" dirty="0"/>
              <a:t> a </a:t>
            </a:r>
            <a:r>
              <a:rPr lang="de-DE" dirty="0" err="1"/>
              <a:t>barrier</a:t>
            </a:r>
            <a:endParaRPr lang="de-DE" dirty="0"/>
          </a:p>
          <a:p>
            <a:pPr marL="257175" indent="-257175">
              <a:lnSpc>
                <a:spcPct val="150000"/>
              </a:lnSpc>
              <a:spcAft>
                <a:spcPts val="900"/>
              </a:spcAft>
              <a:buFont typeface="Arial" charset="0"/>
              <a:buChar char="•"/>
            </a:pPr>
            <a:r>
              <a:rPr lang="de-DE" dirty="0" err="1"/>
              <a:t>Engage</a:t>
            </a:r>
            <a:r>
              <a:rPr lang="de-DE" dirty="0"/>
              <a:t> in </a:t>
            </a:r>
            <a:r>
              <a:rPr lang="de-DE" dirty="0" err="1"/>
              <a:t>the</a:t>
            </a:r>
            <a:r>
              <a:rPr lang="de-DE" dirty="0"/>
              <a:t> total </a:t>
            </a:r>
            <a:r>
              <a:rPr lang="de-DE" dirty="0" err="1"/>
              <a:t>learning</a:t>
            </a:r>
            <a:r>
              <a:rPr lang="de-DE" dirty="0"/>
              <a:t> and</a:t>
            </a:r>
          </a:p>
          <a:p>
            <a:pPr marL="257175" indent="-257175">
              <a:lnSpc>
                <a:spcPct val="150000"/>
              </a:lnSpc>
              <a:spcAft>
                <a:spcPts val="900"/>
              </a:spcAft>
              <a:buFont typeface="Arial" charset="0"/>
              <a:buChar char="•"/>
            </a:pPr>
            <a:r>
              <a:rPr lang="de-DE" dirty="0" err="1"/>
              <a:t>not</a:t>
            </a:r>
            <a:r>
              <a:rPr lang="de-DE" dirty="0"/>
              <a:t> </a:t>
            </a:r>
            <a:r>
              <a:rPr lang="de-DE" dirty="0" err="1"/>
              <a:t>break</a:t>
            </a:r>
            <a:r>
              <a:rPr lang="de-DE" dirty="0"/>
              <a:t> </a:t>
            </a:r>
            <a:r>
              <a:rPr lang="de-DE" dirty="0" err="1"/>
              <a:t>into</a:t>
            </a:r>
            <a:r>
              <a:rPr lang="de-DE" dirty="0"/>
              <a:t> </a:t>
            </a:r>
            <a:r>
              <a:rPr lang="de-DE" dirty="0" err="1"/>
              <a:t>steps</a:t>
            </a:r>
            <a:r>
              <a:rPr lang="de-DE" dirty="0"/>
              <a:t> and </a:t>
            </a:r>
            <a:r>
              <a:rPr lang="de-DE" dirty="0" err="1"/>
              <a:t>chunks</a:t>
            </a:r>
            <a:endParaRPr lang="de-DE" dirty="0"/>
          </a:p>
          <a:p>
            <a:pPr marL="257175" indent="-257175">
              <a:lnSpc>
                <a:spcPct val="150000"/>
              </a:lnSpc>
              <a:spcAft>
                <a:spcPts val="900"/>
              </a:spcAft>
              <a:buFont typeface="Arial" charset="0"/>
              <a:buChar char="•"/>
            </a:pPr>
            <a:r>
              <a:rPr lang="de-DE" dirty="0" err="1"/>
              <a:t>The</a:t>
            </a:r>
            <a:r>
              <a:rPr lang="de-DE" dirty="0"/>
              <a:t> Power of </a:t>
            </a:r>
            <a:r>
              <a:rPr lang="de-DE" dirty="0" err="1"/>
              <a:t>learning</a:t>
            </a:r>
            <a:r>
              <a:rPr lang="de-DE" dirty="0"/>
              <a:t> </a:t>
            </a:r>
            <a:r>
              <a:rPr lang="de-DE" dirty="0" err="1"/>
              <a:t>intentions</a:t>
            </a:r>
            <a:endParaRPr lang="de-DE" dirty="0"/>
          </a:p>
          <a:p>
            <a:pPr marL="257175" indent="-257175">
              <a:lnSpc>
                <a:spcPct val="150000"/>
              </a:lnSpc>
              <a:spcAft>
                <a:spcPts val="900"/>
              </a:spcAft>
              <a:buFont typeface="Arial" charset="0"/>
              <a:buChar char="•"/>
            </a:pPr>
            <a:r>
              <a:rPr lang="de-DE" dirty="0" err="1"/>
              <a:t>The</a:t>
            </a:r>
            <a:r>
              <a:rPr lang="de-DE" dirty="0"/>
              <a:t> Power of </a:t>
            </a:r>
            <a:r>
              <a:rPr lang="de-DE" dirty="0" err="1"/>
              <a:t>success</a:t>
            </a:r>
            <a:r>
              <a:rPr lang="de-DE" dirty="0"/>
              <a:t> </a:t>
            </a:r>
            <a:r>
              <a:rPr lang="de-DE" dirty="0" err="1"/>
              <a:t>criteria</a:t>
            </a:r>
            <a:endParaRPr lang="de-DE" dirty="0"/>
          </a:p>
        </p:txBody>
      </p:sp>
    </p:spTree>
    <p:extLst>
      <p:ext uri="{BB962C8B-B14F-4D97-AF65-F5344CB8AC3E}">
        <p14:creationId xmlns:p14="http://schemas.microsoft.com/office/powerpoint/2010/main" val="105051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Time </a:t>
            </a:r>
            <a:r>
              <a:rPr lang="de-DE" dirty="0" err="1" smtClean="0"/>
              <a:t>table</a:t>
            </a:r>
            <a:r>
              <a:rPr lang="de-DE" dirty="0" smtClean="0"/>
              <a:t> - </a:t>
            </a:r>
            <a:r>
              <a:rPr lang="de-DE" dirty="0" err="1" smtClean="0"/>
              <a:t>Tuesday</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660237992"/>
              </p:ext>
            </p:extLst>
          </p:nvPr>
        </p:nvGraphicFramePr>
        <p:xfrm>
          <a:off x="468313" y="1773238"/>
          <a:ext cx="8229600" cy="4130046"/>
        </p:xfrm>
        <a:graphic>
          <a:graphicData uri="http://schemas.openxmlformats.org/drawingml/2006/table">
            <a:tbl>
              <a:tblPr firstRow="1" bandRow="1">
                <a:tableStyleId>{5C22544A-7EE6-4342-B048-85BDC9FD1C3A}</a:tableStyleId>
              </a:tblPr>
              <a:tblGrid>
                <a:gridCol w="1079351"/>
                <a:gridCol w="4176464"/>
                <a:gridCol w="2973785"/>
              </a:tblGrid>
              <a:tr h="405825">
                <a:tc>
                  <a:txBody>
                    <a:bodyPr/>
                    <a:lstStyle/>
                    <a:p>
                      <a:r>
                        <a:rPr lang="de-DE" dirty="0" smtClean="0"/>
                        <a:t>Time</a:t>
                      </a:r>
                      <a:endParaRPr lang="de-DE" dirty="0"/>
                    </a:p>
                  </a:txBody>
                  <a:tcPr/>
                </a:tc>
                <a:tc>
                  <a:txBody>
                    <a:bodyPr/>
                    <a:lstStyle/>
                    <a:p>
                      <a:endParaRPr lang="de-DE"/>
                    </a:p>
                  </a:txBody>
                  <a:tcPr/>
                </a:tc>
                <a:tc>
                  <a:txBody>
                    <a:bodyPr/>
                    <a:lstStyle/>
                    <a:p>
                      <a:endParaRPr lang="de-DE"/>
                    </a:p>
                  </a:txBody>
                  <a:tcPr/>
                </a:tc>
              </a:tr>
              <a:tr h="1898009">
                <a:tc>
                  <a:txBody>
                    <a:bodyPr/>
                    <a:lstStyle/>
                    <a:p>
                      <a:r>
                        <a:rPr lang="de-DE" dirty="0" smtClean="0"/>
                        <a:t> </a:t>
                      </a:r>
                      <a:r>
                        <a:rPr lang="de-DE" baseline="0" dirty="0" smtClean="0"/>
                        <a:t> </a:t>
                      </a:r>
                      <a:r>
                        <a:rPr lang="de-DE" dirty="0" smtClean="0"/>
                        <a:t>9.00</a:t>
                      </a:r>
                      <a:endParaRPr lang="de-DE" dirty="0"/>
                    </a:p>
                  </a:txBody>
                  <a:tcPr/>
                </a:tc>
                <a:tc>
                  <a:txBody>
                    <a:bodyPr/>
                    <a:lstStyle/>
                    <a:p>
                      <a:r>
                        <a:rPr lang="de-DE" dirty="0" err="1" smtClean="0"/>
                        <a:t>Introduction</a:t>
                      </a:r>
                      <a:r>
                        <a:rPr lang="de-DE" dirty="0" smtClean="0"/>
                        <a:t> </a:t>
                      </a:r>
                    </a:p>
                    <a:p>
                      <a:r>
                        <a:rPr lang="de-DE" dirty="0" err="1" smtClean="0"/>
                        <a:t>workshop</a:t>
                      </a:r>
                      <a:r>
                        <a:rPr lang="de-DE" dirty="0" smtClean="0"/>
                        <a:t> – </a:t>
                      </a:r>
                      <a:r>
                        <a:rPr lang="de-DE" dirty="0" err="1" smtClean="0"/>
                        <a:t>What</a:t>
                      </a:r>
                      <a:r>
                        <a:rPr lang="de-DE" dirty="0" smtClean="0"/>
                        <a:t> </a:t>
                      </a:r>
                      <a:r>
                        <a:rPr lang="de-DE" dirty="0" err="1" smtClean="0"/>
                        <a:t>works</a:t>
                      </a:r>
                      <a:r>
                        <a:rPr lang="de-DE" dirty="0" smtClean="0"/>
                        <a:t> </a:t>
                      </a:r>
                      <a:r>
                        <a:rPr lang="de-DE" dirty="0" err="1" smtClean="0"/>
                        <a:t>best</a:t>
                      </a:r>
                      <a:r>
                        <a:rPr lang="de-DE" dirty="0" smtClean="0"/>
                        <a:t>? – Interconnection </a:t>
                      </a:r>
                      <a:r>
                        <a:rPr lang="de-DE" dirty="0" err="1" smtClean="0"/>
                        <a:t>of</a:t>
                      </a:r>
                      <a:r>
                        <a:rPr lang="de-DE" dirty="0" smtClean="0"/>
                        <a:t> </a:t>
                      </a:r>
                      <a:r>
                        <a:rPr lang="de-DE" dirty="0" err="1" smtClean="0"/>
                        <a:t>influencing</a:t>
                      </a:r>
                      <a:r>
                        <a:rPr lang="de-DE" dirty="0" smtClean="0"/>
                        <a:t> </a:t>
                      </a:r>
                      <a:r>
                        <a:rPr lang="de-DE" dirty="0" err="1" smtClean="0"/>
                        <a:t>factors</a:t>
                      </a:r>
                      <a:endParaRPr lang="de-DE" dirty="0"/>
                    </a:p>
                  </a:txBody>
                  <a:tcPr/>
                </a:tc>
                <a:tc>
                  <a:txBody>
                    <a:bodyPr/>
                    <a:lstStyle/>
                    <a:p>
                      <a:r>
                        <a:rPr lang="de-DE" dirty="0" smtClean="0"/>
                        <a:t>6 Groups</a:t>
                      </a:r>
                    </a:p>
                    <a:p>
                      <a:r>
                        <a:rPr lang="de-DE" dirty="0" err="1" smtClean="0"/>
                        <a:t>Chairs</a:t>
                      </a:r>
                      <a:r>
                        <a:rPr lang="de-DE" dirty="0" smtClean="0"/>
                        <a:t>:</a:t>
                      </a:r>
                      <a:r>
                        <a:rPr lang="de-DE" baseline="0" dirty="0" smtClean="0"/>
                        <a:t> </a:t>
                      </a:r>
                    </a:p>
                    <a:p>
                      <a:r>
                        <a:rPr lang="de-DE" baseline="0" dirty="0" err="1" smtClean="0"/>
                        <a:t>Ch</a:t>
                      </a:r>
                      <a:r>
                        <a:rPr lang="de-DE" baseline="0" dirty="0" smtClean="0"/>
                        <a:t>. </a:t>
                      </a:r>
                      <a:r>
                        <a:rPr lang="de-DE" baseline="0" dirty="0" err="1" smtClean="0"/>
                        <a:t>Graack</a:t>
                      </a:r>
                      <a:endParaRPr lang="de-DE" baseline="0" dirty="0" smtClean="0"/>
                    </a:p>
                    <a:p>
                      <a:r>
                        <a:rPr lang="de-DE" baseline="0" dirty="0" smtClean="0"/>
                        <a:t>D. Lindau-Bank</a:t>
                      </a:r>
                    </a:p>
                    <a:p>
                      <a:r>
                        <a:rPr lang="de-DE" baseline="0" dirty="0" err="1" smtClean="0"/>
                        <a:t>Method</a:t>
                      </a:r>
                      <a:r>
                        <a:rPr lang="de-DE" baseline="0" dirty="0" smtClean="0"/>
                        <a:t> </a:t>
                      </a:r>
                    </a:p>
                    <a:p>
                      <a:r>
                        <a:rPr lang="de-DE" baseline="0" dirty="0" err="1" smtClean="0"/>
                        <a:t>Know-How</a:t>
                      </a:r>
                      <a:r>
                        <a:rPr lang="de-DE" baseline="0" dirty="0" smtClean="0"/>
                        <a:t>-computer</a:t>
                      </a:r>
                      <a:endParaRPr lang="de-DE" dirty="0"/>
                    </a:p>
                  </a:txBody>
                  <a:tcPr/>
                </a:tc>
              </a:tr>
              <a:tr h="405825">
                <a:tc>
                  <a:txBody>
                    <a:bodyPr/>
                    <a:lstStyle/>
                    <a:p>
                      <a:r>
                        <a:rPr lang="de-DE" dirty="0" smtClean="0">
                          <a:solidFill>
                            <a:srgbClr val="009900"/>
                          </a:solidFill>
                        </a:rPr>
                        <a:t>Incl.</a:t>
                      </a:r>
                      <a:endParaRPr lang="de-DE" dirty="0">
                        <a:solidFill>
                          <a:srgbClr val="009900"/>
                        </a:solidFill>
                      </a:endParaRPr>
                    </a:p>
                  </a:txBody>
                  <a:tcPr/>
                </a:tc>
                <a:tc>
                  <a:txBody>
                    <a:bodyPr/>
                    <a:lstStyle/>
                    <a:p>
                      <a:r>
                        <a:rPr lang="de-DE" dirty="0" smtClean="0">
                          <a:solidFill>
                            <a:srgbClr val="009900"/>
                          </a:solidFill>
                        </a:rPr>
                        <a:t>Coffee Break</a:t>
                      </a:r>
                      <a:endParaRPr lang="de-DE" dirty="0">
                        <a:solidFill>
                          <a:srgbClr val="009900"/>
                        </a:solidFill>
                      </a:endParaRPr>
                    </a:p>
                  </a:txBody>
                  <a:tcPr/>
                </a:tc>
                <a:tc>
                  <a:txBody>
                    <a:bodyPr/>
                    <a:lstStyle/>
                    <a:p>
                      <a:endParaRPr lang="de-DE"/>
                    </a:p>
                  </a:txBody>
                  <a:tcPr/>
                </a:tc>
              </a:tr>
              <a:tr h="1014562">
                <a:tc>
                  <a:txBody>
                    <a:bodyPr/>
                    <a:lstStyle/>
                    <a:p>
                      <a:r>
                        <a:rPr lang="de-DE" dirty="0" smtClean="0"/>
                        <a:t>11.30</a:t>
                      </a:r>
                      <a:endParaRPr lang="de-DE" dirty="0"/>
                    </a:p>
                  </a:txBody>
                  <a:tcPr/>
                </a:tc>
                <a:tc>
                  <a:txBody>
                    <a:bodyPr/>
                    <a:lstStyle/>
                    <a:p>
                      <a:r>
                        <a:rPr lang="de-DE" dirty="0" err="1" smtClean="0"/>
                        <a:t>Plenary</a:t>
                      </a:r>
                      <a:r>
                        <a:rPr lang="de-DE" dirty="0" smtClean="0"/>
                        <a:t> </a:t>
                      </a:r>
                      <a:r>
                        <a:rPr lang="de-DE" dirty="0" err="1" smtClean="0"/>
                        <a:t>session</a:t>
                      </a:r>
                      <a:endParaRPr lang="de-DE" dirty="0" smtClean="0"/>
                    </a:p>
                  </a:txBody>
                  <a:tcPr/>
                </a:tc>
                <a:tc>
                  <a:txBody>
                    <a:bodyPr/>
                    <a:lstStyle/>
                    <a:p>
                      <a:r>
                        <a:rPr lang="de-DE" dirty="0" err="1" smtClean="0"/>
                        <a:t>Chairs</a:t>
                      </a:r>
                      <a:r>
                        <a:rPr lang="de-DE" dirty="0" smtClean="0"/>
                        <a:t>:</a:t>
                      </a:r>
                      <a:r>
                        <a:rPr lang="de-DE" baseline="0" dirty="0" smtClean="0"/>
                        <a:t> </a:t>
                      </a:r>
                    </a:p>
                    <a:p>
                      <a:r>
                        <a:rPr lang="de-DE" baseline="0" dirty="0" err="1" smtClean="0"/>
                        <a:t>Ch</a:t>
                      </a:r>
                      <a:r>
                        <a:rPr lang="de-DE" baseline="0" dirty="0" smtClean="0"/>
                        <a:t>. </a:t>
                      </a:r>
                      <a:r>
                        <a:rPr lang="de-DE" baseline="0" dirty="0" err="1" smtClean="0"/>
                        <a:t>Graack</a:t>
                      </a:r>
                      <a:endParaRPr lang="de-DE" baseline="0" dirty="0" smtClean="0"/>
                    </a:p>
                    <a:p>
                      <a:r>
                        <a:rPr lang="de-DE" baseline="0" dirty="0" smtClean="0"/>
                        <a:t>D. Lindau-Bank</a:t>
                      </a:r>
                    </a:p>
                  </a:txBody>
                  <a:tcPr/>
                </a:tc>
              </a:tr>
              <a:tr h="405825">
                <a:tc>
                  <a:txBody>
                    <a:bodyPr/>
                    <a:lstStyle/>
                    <a:p>
                      <a:r>
                        <a:rPr lang="de-DE" dirty="0" smtClean="0">
                          <a:solidFill>
                            <a:srgbClr val="009900"/>
                          </a:solidFill>
                        </a:rPr>
                        <a:t>12.30</a:t>
                      </a:r>
                      <a:endParaRPr lang="de-DE" dirty="0">
                        <a:solidFill>
                          <a:srgbClr val="009900"/>
                        </a:solidFill>
                      </a:endParaRPr>
                    </a:p>
                  </a:txBody>
                  <a:tcPr/>
                </a:tc>
                <a:tc>
                  <a:txBody>
                    <a:bodyPr/>
                    <a:lstStyle/>
                    <a:p>
                      <a:r>
                        <a:rPr lang="de-DE" dirty="0" smtClean="0">
                          <a:solidFill>
                            <a:srgbClr val="009900"/>
                          </a:solidFill>
                        </a:rPr>
                        <a:t>Lunch</a:t>
                      </a:r>
                      <a:endParaRPr lang="de-DE" dirty="0">
                        <a:solidFill>
                          <a:srgbClr val="009900"/>
                        </a:solidFill>
                      </a:endParaRPr>
                    </a:p>
                  </a:txBody>
                  <a:tcPr/>
                </a:tc>
                <a:tc>
                  <a:txBody>
                    <a:bodyPr/>
                    <a:lstStyle/>
                    <a:p>
                      <a:endParaRPr lang="de-DE" dirty="0"/>
                    </a:p>
                  </a:txBody>
                  <a:tcPr/>
                </a:tc>
              </a:tr>
            </a:tbl>
          </a:graphicData>
        </a:graphic>
      </p:graphicFrame>
      <p:pic>
        <p:nvPicPr>
          <p:cNvPr id="5" name="Bild 4"/>
          <p:cNvPicPr>
            <a:picLocks noChangeAspect="1"/>
          </p:cNvPicPr>
          <p:nvPr/>
        </p:nvPicPr>
        <p:blipFill>
          <a:blip r:embed="rId3"/>
          <a:stretch>
            <a:fillRect/>
          </a:stretch>
        </p:blipFill>
        <p:spPr>
          <a:xfrm>
            <a:off x="6444208" y="261194"/>
            <a:ext cx="2253705" cy="1835845"/>
          </a:xfrm>
          <a:prstGeom prst="rect">
            <a:avLst/>
          </a:prstGeom>
        </p:spPr>
      </p:pic>
    </p:spTree>
    <p:extLst>
      <p:ext uri="{BB962C8B-B14F-4D97-AF65-F5344CB8AC3E}">
        <p14:creationId xmlns:p14="http://schemas.microsoft.com/office/powerpoint/2010/main" val="111116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a:xfrm>
            <a:off x="468314" y="2682041"/>
            <a:ext cx="8156575" cy="3239690"/>
          </a:xfrm>
        </p:spPr>
        <p:txBody>
          <a:bodyPr/>
          <a:lstStyle/>
          <a:p>
            <a:pPr eaLnBrk="1" hangingPunct="1"/>
            <a:r>
              <a:rPr lang="en-US" dirty="0"/>
              <a:t>Feedback is </a:t>
            </a:r>
            <a:endParaRPr lang="en-US" dirty="0" smtClean="0"/>
          </a:p>
          <a:p>
            <a:pPr marL="257175" indent="-257175" eaLnBrk="1" hangingPunct="1">
              <a:buFont typeface="Arial" charset="0"/>
              <a:buChar char="•"/>
            </a:pPr>
            <a:r>
              <a:rPr lang="en-US" dirty="0" smtClean="0"/>
              <a:t>information </a:t>
            </a:r>
            <a:r>
              <a:rPr lang="en-US" dirty="0"/>
              <a:t>provided by an agent (e.g., teacher, peer, book, parent, self/experience) </a:t>
            </a:r>
            <a:endParaRPr lang="en-US" dirty="0" smtClean="0"/>
          </a:p>
          <a:p>
            <a:pPr marL="257175" indent="-257175" eaLnBrk="1" hangingPunct="1">
              <a:buFont typeface="Arial" charset="0"/>
              <a:buChar char="•"/>
            </a:pPr>
            <a:r>
              <a:rPr lang="en-US" dirty="0" smtClean="0"/>
              <a:t>regarding </a:t>
            </a:r>
            <a:r>
              <a:rPr lang="en-US" dirty="0"/>
              <a:t>aspects of one’s performance or understanding. </a:t>
            </a:r>
          </a:p>
          <a:p>
            <a:pPr marL="257175" indent="-257175" eaLnBrk="1" hangingPunct="1">
              <a:buFont typeface="Arial" charset="0"/>
              <a:buChar char="•"/>
            </a:pPr>
            <a:endParaRPr lang="en-US" dirty="0"/>
          </a:p>
        </p:txBody>
      </p:sp>
      <p:sp>
        <p:nvSpPr>
          <p:cNvPr id="44036" name="Title 1"/>
          <p:cNvSpPr txBox="1">
            <a:spLocks/>
          </p:cNvSpPr>
          <p:nvPr/>
        </p:nvSpPr>
        <p:spPr bwMode="auto">
          <a:xfrm>
            <a:off x="468314" y="1538289"/>
            <a:ext cx="61019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MINDFRAME 4 of 8</a:t>
            </a:r>
            <a:endParaRPr lang="en-US" sz="2100" b="1" dirty="0">
              <a:solidFill>
                <a:srgbClr val="002060"/>
              </a:solidFill>
              <a:latin typeface="Calibri" pitchFamily="34" charset="0"/>
              <a:cs typeface="Calibri" pitchFamily="34" charset="0"/>
            </a:endParaRPr>
          </a:p>
        </p:txBody>
      </p:sp>
      <p:sp>
        <p:nvSpPr>
          <p:cNvPr id="44037" name="Title 1"/>
          <p:cNvSpPr txBox="1">
            <a:spLocks/>
          </p:cNvSpPr>
          <p:nvPr/>
        </p:nvSpPr>
        <p:spPr bwMode="auto">
          <a:xfrm>
            <a:off x="468314" y="1807370"/>
            <a:ext cx="7451725"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Teachers/leaders gaining feedback about themselves</a:t>
            </a:r>
            <a:endParaRPr lang="en-US" sz="21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48487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idx="1"/>
          </p:nvPr>
        </p:nvSpPr>
        <p:spPr>
          <a:xfrm>
            <a:off x="482581" y="2295525"/>
            <a:ext cx="8276409" cy="3705226"/>
          </a:xfrm>
        </p:spPr>
        <p:txBody>
          <a:bodyPr/>
          <a:lstStyle/>
          <a:p>
            <a:pPr marL="257175" indent="-257175" eaLnBrk="1" hangingPunct="1">
              <a:buFont typeface="Arial" charset="0"/>
              <a:buChar char="•"/>
            </a:pPr>
            <a:r>
              <a:rPr lang="en-US" dirty="0"/>
              <a:t>Who did you teach well, who not so well?</a:t>
            </a:r>
          </a:p>
          <a:p>
            <a:pPr marL="257175" indent="-257175" eaLnBrk="1" hangingPunct="1">
              <a:buFont typeface="Arial" charset="0"/>
              <a:buChar char="•"/>
            </a:pPr>
            <a:r>
              <a:rPr lang="en-US" dirty="0"/>
              <a:t>What did you teach well, not so well?</a:t>
            </a:r>
          </a:p>
          <a:p>
            <a:pPr marL="257175" indent="-257175" eaLnBrk="1" hangingPunct="1">
              <a:buFont typeface="Arial" charset="0"/>
              <a:buChar char="•"/>
            </a:pPr>
            <a:r>
              <a:rPr lang="en-US" dirty="0"/>
              <a:t>Where are the gaps, strengths, achieved, to be achieved?</a:t>
            </a:r>
          </a:p>
          <a:p>
            <a:pPr marL="257175" indent="-257175" eaLnBrk="1" hangingPunct="1">
              <a:buFont typeface="Arial" charset="0"/>
              <a:buChar char="•"/>
            </a:pPr>
            <a:r>
              <a:rPr lang="en-US" dirty="0"/>
              <a:t>Levels and Progress</a:t>
            </a:r>
          </a:p>
          <a:p>
            <a:pPr marL="257175" indent="-257175" eaLnBrk="1" hangingPunct="1">
              <a:buFont typeface="Arial" charset="0"/>
              <a:buChar char="•"/>
            </a:pPr>
            <a:r>
              <a:rPr lang="en-US" dirty="0"/>
              <a:t>Developing a common conception of progress</a:t>
            </a:r>
          </a:p>
          <a:p>
            <a:pPr marL="257175" indent="-257175" eaLnBrk="1" hangingPunct="1">
              <a:buFont typeface="Arial" charset="0"/>
              <a:buChar char="•"/>
            </a:pPr>
            <a:r>
              <a:rPr lang="en-AU" dirty="0"/>
              <a:t>Use assessment info not to make </a:t>
            </a:r>
            <a:r>
              <a:rPr lang="en-AU" dirty="0" smtClean="0"/>
              <a:t>judgements </a:t>
            </a:r>
            <a:r>
              <a:rPr lang="en-AU" dirty="0"/>
              <a:t>about your efficacy as a person but what you need to work on as a teacher!!</a:t>
            </a:r>
            <a:endParaRPr lang="en-US" dirty="0"/>
          </a:p>
          <a:p>
            <a:pPr eaLnBrk="1" hangingPunct="1"/>
            <a:endParaRPr lang="en-US" sz="1350" dirty="0"/>
          </a:p>
        </p:txBody>
      </p:sp>
      <p:sp>
        <p:nvSpPr>
          <p:cNvPr id="45060" name="Title 1"/>
          <p:cNvSpPr txBox="1">
            <a:spLocks/>
          </p:cNvSpPr>
          <p:nvPr/>
        </p:nvSpPr>
        <p:spPr bwMode="auto">
          <a:xfrm>
            <a:off x="482581" y="1485306"/>
            <a:ext cx="61019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MINDFRAME 5 of 8</a:t>
            </a:r>
            <a:endParaRPr lang="en-US" sz="2100" b="1" dirty="0">
              <a:solidFill>
                <a:srgbClr val="002060"/>
              </a:solidFill>
              <a:latin typeface="Calibri" pitchFamily="34" charset="0"/>
              <a:cs typeface="Calibri" pitchFamily="34" charset="0"/>
            </a:endParaRPr>
          </a:p>
        </p:txBody>
      </p:sp>
      <p:sp>
        <p:nvSpPr>
          <p:cNvPr id="45061" name="Title 1"/>
          <p:cNvSpPr txBox="1">
            <a:spLocks/>
          </p:cNvSpPr>
          <p:nvPr/>
        </p:nvSpPr>
        <p:spPr bwMode="auto">
          <a:xfrm>
            <a:off x="482580" y="1889820"/>
            <a:ext cx="660402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AFT =  Assessment as feedback to teachers</a:t>
            </a:r>
            <a:endParaRPr lang="en-US" sz="21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21086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efaltete Ecke 4"/>
          <p:cNvSpPr/>
          <p:nvPr/>
        </p:nvSpPr>
        <p:spPr>
          <a:xfrm>
            <a:off x="4862523" y="2710101"/>
            <a:ext cx="3343014" cy="90024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Gefaltete Ecke 3"/>
          <p:cNvSpPr/>
          <p:nvPr/>
        </p:nvSpPr>
        <p:spPr>
          <a:xfrm>
            <a:off x="494258" y="3481025"/>
            <a:ext cx="3632574" cy="156321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7106" name="Title 1"/>
          <p:cNvSpPr txBox="1">
            <a:spLocks/>
          </p:cNvSpPr>
          <p:nvPr/>
        </p:nvSpPr>
        <p:spPr bwMode="auto">
          <a:xfrm>
            <a:off x="550320" y="1549180"/>
            <a:ext cx="6103144" cy="84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MINDFRAME 7 of 8 </a:t>
            </a:r>
            <a:endParaRPr lang="en-US" sz="2100" b="1" dirty="0">
              <a:solidFill>
                <a:srgbClr val="002060"/>
              </a:solidFill>
              <a:latin typeface="Calibri" pitchFamily="34" charset="0"/>
              <a:cs typeface="Calibri" pitchFamily="34" charset="0"/>
            </a:endParaRPr>
          </a:p>
        </p:txBody>
      </p:sp>
      <p:sp>
        <p:nvSpPr>
          <p:cNvPr id="47107" name="Title 1"/>
          <p:cNvSpPr txBox="1">
            <a:spLocks/>
          </p:cNvSpPr>
          <p:nvPr/>
        </p:nvSpPr>
        <p:spPr bwMode="auto">
          <a:xfrm>
            <a:off x="550321" y="1970838"/>
            <a:ext cx="5824586" cy="5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Dialogue not Monologue</a:t>
            </a:r>
            <a:endParaRPr lang="en-US" sz="2100" b="1" dirty="0">
              <a:solidFill>
                <a:srgbClr val="002060"/>
              </a:solidFill>
              <a:latin typeface="Calibri" pitchFamily="34" charset="0"/>
              <a:cs typeface="Calibri" pitchFamily="34" charset="0"/>
            </a:endParaRPr>
          </a:p>
        </p:txBody>
      </p:sp>
      <p:sp>
        <p:nvSpPr>
          <p:cNvPr id="2" name="TextBox 1"/>
          <p:cNvSpPr txBox="1"/>
          <p:nvPr/>
        </p:nvSpPr>
        <p:spPr>
          <a:xfrm>
            <a:off x="4862524" y="2710100"/>
            <a:ext cx="3451297" cy="923330"/>
          </a:xfrm>
          <a:prstGeom prst="rect">
            <a:avLst/>
          </a:prstGeom>
          <a:noFill/>
        </p:spPr>
        <p:txBody>
          <a:bodyPr wrap="square" rtlCol="0">
            <a:spAutoFit/>
          </a:bodyPr>
          <a:lstStyle/>
          <a:p>
            <a:r>
              <a:rPr lang="en-AU" sz="2700" dirty="0"/>
              <a:t>What can I say – we talk too much!</a:t>
            </a:r>
            <a:endParaRPr lang="en-US" sz="2700" dirty="0"/>
          </a:p>
        </p:txBody>
      </p:sp>
      <p:sp>
        <p:nvSpPr>
          <p:cNvPr id="3" name="TextBox 2"/>
          <p:cNvSpPr txBox="1"/>
          <p:nvPr/>
        </p:nvSpPr>
        <p:spPr>
          <a:xfrm>
            <a:off x="494258" y="3481025"/>
            <a:ext cx="3464132" cy="1384995"/>
          </a:xfrm>
          <a:prstGeom prst="rect">
            <a:avLst/>
          </a:prstGeom>
          <a:noFill/>
        </p:spPr>
        <p:txBody>
          <a:bodyPr wrap="square" rtlCol="0">
            <a:spAutoFit/>
          </a:bodyPr>
          <a:lstStyle/>
          <a:p>
            <a:r>
              <a:rPr lang="en-AU" sz="2100" dirty="0"/>
              <a:t>80% of classroom time is estimated </a:t>
            </a:r>
          </a:p>
          <a:p>
            <a:r>
              <a:rPr lang="en-AU" sz="2100" dirty="0"/>
              <a:t>as being teacher-talking – needs to be reversed</a:t>
            </a:r>
            <a:endParaRPr lang="en-US" sz="2100" dirty="0"/>
          </a:p>
        </p:txBody>
      </p:sp>
    </p:spTree>
    <p:extLst>
      <p:ext uri="{BB962C8B-B14F-4D97-AF65-F5344CB8AC3E}">
        <p14:creationId xmlns:p14="http://schemas.microsoft.com/office/powerpoint/2010/main" val="104293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454068" y="2824564"/>
            <a:ext cx="5297027"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57175" indent="-257175">
              <a:lnSpc>
                <a:spcPct val="150000"/>
              </a:lnSpc>
              <a:buClr>
                <a:srgbClr val="00B0F0"/>
              </a:buClr>
              <a:buFont typeface="Arial" charset="0"/>
              <a:buChar char="•"/>
            </a:pPr>
            <a:r>
              <a:rPr lang="en-US" dirty="0">
                <a:solidFill>
                  <a:schemeClr val="tx2"/>
                </a:solidFill>
                <a:latin typeface="Calibri" pitchFamily="34" charset="0"/>
              </a:rPr>
              <a:t>Build trust and rapport		</a:t>
            </a:r>
          </a:p>
          <a:p>
            <a:pPr marL="257175" indent="-257175">
              <a:lnSpc>
                <a:spcPct val="150000"/>
              </a:lnSpc>
              <a:buClr>
                <a:srgbClr val="00B0F0"/>
              </a:buClr>
              <a:buFont typeface="Arial" charset="0"/>
              <a:buChar char="•"/>
            </a:pPr>
            <a:r>
              <a:rPr lang="en-US" dirty="0">
                <a:solidFill>
                  <a:schemeClr val="tx2"/>
                </a:solidFill>
                <a:latin typeface="Calibri" pitchFamily="34" charset="0"/>
              </a:rPr>
              <a:t>Student more than teacher questioning</a:t>
            </a:r>
          </a:p>
          <a:p>
            <a:pPr marL="257175" indent="-257175">
              <a:lnSpc>
                <a:spcPct val="150000"/>
              </a:lnSpc>
              <a:buClr>
                <a:srgbClr val="00B0F0"/>
              </a:buClr>
              <a:buFont typeface="Arial" charset="0"/>
              <a:buChar char="•"/>
            </a:pPr>
            <a:r>
              <a:rPr lang="en-US" dirty="0">
                <a:solidFill>
                  <a:schemeClr val="tx2"/>
                </a:solidFill>
                <a:latin typeface="Calibri" pitchFamily="34" charset="0"/>
              </a:rPr>
              <a:t>Teacher clarity, support, and What’s next	</a:t>
            </a:r>
          </a:p>
          <a:p>
            <a:pPr marL="257175" indent="-257175">
              <a:lnSpc>
                <a:spcPct val="150000"/>
              </a:lnSpc>
              <a:buClr>
                <a:srgbClr val="00B0F0"/>
              </a:buClr>
              <a:buFont typeface="Arial" charset="0"/>
              <a:buChar char="•"/>
            </a:pPr>
            <a:r>
              <a:rPr lang="en-US" dirty="0">
                <a:solidFill>
                  <a:schemeClr val="tx2"/>
                </a:solidFill>
                <a:latin typeface="Calibri" pitchFamily="34" charset="0"/>
              </a:rPr>
              <a:t>Peer teaching, assessment, learning</a:t>
            </a:r>
          </a:p>
          <a:p>
            <a:pPr marL="257175" indent="-257175">
              <a:lnSpc>
                <a:spcPct val="150000"/>
              </a:lnSpc>
              <a:buClr>
                <a:srgbClr val="00B0F0"/>
              </a:buClr>
              <a:buFont typeface="Arial" charset="0"/>
              <a:buChar char="•"/>
            </a:pPr>
            <a:r>
              <a:rPr lang="en-US" dirty="0">
                <a:solidFill>
                  <a:schemeClr val="tx2"/>
                </a:solidFill>
                <a:latin typeface="Calibri" pitchFamily="34" charset="0"/>
              </a:rPr>
              <a:t>It’s more about the learning than the teaching</a:t>
            </a:r>
          </a:p>
          <a:p>
            <a:pPr marL="257175" indent="-257175">
              <a:lnSpc>
                <a:spcPct val="150000"/>
              </a:lnSpc>
              <a:buClr>
                <a:srgbClr val="00B0F0"/>
              </a:buClr>
              <a:buFont typeface="Arial" charset="0"/>
              <a:buChar char="•"/>
            </a:pPr>
            <a:r>
              <a:rPr lang="en-AU" dirty="0">
                <a:solidFill>
                  <a:schemeClr val="tx2"/>
                </a:solidFill>
                <a:latin typeface="Calibri" pitchFamily="34" charset="0"/>
              </a:rPr>
              <a:t>We don’t have to be the experts!! </a:t>
            </a:r>
            <a:endParaRPr lang="en-US" dirty="0">
              <a:solidFill>
                <a:schemeClr val="tx2"/>
              </a:solidFill>
              <a:latin typeface="Calibri" pitchFamily="34" charset="0"/>
            </a:endParaRPr>
          </a:p>
        </p:txBody>
      </p:sp>
      <p:sp>
        <p:nvSpPr>
          <p:cNvPr id="48132" name="Title 1"/>
          <p:cNvSpPr txBox="1">
            <a:spLocks/>
          </p:cNvSpPr>
          <p:nvPr/>
        </p:nvSpPr>
        <p:spPr bwMode="auto">
          <a:xfrm>
            <a:off x="454068" y="1484710"/>
            <a:ext cx="6103144"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MINDFRAME 8 of 8</a:t>
            </a:r>
            <a:endParaRPr lang="en-US" sz="2100" b="1" dirty="0">
              <a:solidFill>
                <a:srgbClr val="002060"/>
              </a:solidFill>
              <a:latin typeface="Calibri" pitchFamily="34" charset="0"/>
              <a:cs typeface="Calibri" pitchFamily="34" charset="0"/>
            </a:endParaRPr>
          </a:p>
        </p:txBody>
      </p:sp>
      <p:sp>
        <p:nvSpPr>
          <p:cNvPr id="48133" name="Title 1"/>
          <p:cNvSpPr txBox="1">
            <a:spLocks/>
          </p:cNvSpPr>
          <p:nvPr/>
        </p:nvSpPr>
        <p:spPr bwMode="auto">
          <a:xfrm>
            <a:off x="454068" y="1819275"/>
            <a:ext cx="759505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It’s about “not knowing”/error: relationships in classrooms</a:t>
            </a:r>
            <a:endParaRPr lang="en-US" sz="2100" b="1" dirty="0">
              <a:solidFill>
                <a:srgbClr val="002060"/>
              </a:solidFill>
              <a:latin typeface="Calibri" pitchFamily="34" charset="0"/>
              <a:cs typeface="Calibri" pitchFamily="34" charset="0"/>
            </a:endParaRPr>
          </a:p>
        </p:txBody>
      </p:sp>
      <p:sp>
        <p:nvSpPr>
          <p:cNvPr id="48134" name="TextBox 6"/>
          <p:cNvSpPr txBox="1">
            <a:spLocks noChangeArrowheads="1"/>
          </p:cNvSpPr>
          <p:nvPr/>
        </p:nvSpPr>
        <p:spPr bwMode="auto">
          <a:xfrm>
            <a:off x="454067" y="2359819"/>
            <a:ext cx="492404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800" b="1" dirty="0">
                <a:solidFill>
                  <a:schemeClr val="tx2"/>
                </a:solidFill>
              </a:rPr>
              <a:t>The importance of error and not knowing …</a:t>
            </a:r>
          </a:p>
          <a:p>
            <a:pPr algn="ctr" eaLnBrk="1" hangingPunct="1"/>
            <a:endParaRPr lang="en-NZ" sz="1350" dirty="0"/>
          </a:p>
        </p:txBody>
      </p:sp>
    </p:spTree>
    <p:extLst>
      <p:ext uri="{BB962C8B-B14F-4D97-AF65-F5344CB8AC3E}">
        <p14:creationId xmlns:p14="http://schemas.microsoft.com/office/powerpoint/2010/main" val="127234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9552" y="836712"/>
            <a:ext cx="5704284" cy="607219"/>
          </a:xfrm>
        </p:spPr>
        <p:txBody>
          <a:bodyPr>
            <a:normAutofit/>
          </a:bodyPr>
          <a:lstStyle/>
          <a:p>
            <a:r>
              <a:rPr lang="en-AU" sz="2700" dirty="0"/>
              <a:t>The three major  messages for teachers</a:t>
            </a:r>
          </a:p>
        </p:txBody>
      </p:sp>
      <p:graphicFrame>
        <p:nvGraphicFramePr>
          <p:cNvPr id="5" name="Diagram 4"/>
          <p:cNvGraphicFramePr/>
          <p:nvPr>
            <p:extLst/>
          </p:nvPr>
        </p:nvGraphicFramePr>
        <p:xfrm>
          <a:off x="799406" y="1772816"/>
          <a:ext cx="722897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78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42739" y="2288820"/>
            <a:ext cx="4698206" cy="3393093"/>
          </a:xfrm>
        </p:spPr>
        <p:txBody>
          <a:bodyPr>
            <a:normAutofit fontScale="85000" lnSpcReduction="20000"/>
          </a:bodyPr>
          <a:lstStyle/>
          <a:p>
            <a:pPr marL="257175" indent="-257175" eaLnBrk="1" hangingPunct="1">
              <a:lnSpc>
                <a:spcPct val="135000"/>
              </a:lnSpc>
              <a:buFont typeface="Arial" charset="0"/>
              <a:buChar char="•"/>
            </a:pPr>
            <a:r>
              <a:rPr lang="en-US" b="1" dirty="0"/>
              <a:t>Clear learning intentions</a:t>
            </a:r>
          </a:p>
          <a:p>
            <a:pPr marL="257175" indent="-257175" eaLnBrk="1" hangingPunct="1">
              <a:lnSpc>
                <a:spcPct val="135000"/>
              </a:lnSpc>
              <a:buFont typeface="Arial" charset="0"/>
              <a:buChar char="•"/>
            </a:pPr>
            <a:r>
              <a:rPr lang="en-US" b="1" dirty="0"/>
              <a:t>Challenging success criteria</a:t>
            </a:r>
          </a:p>
          <a:p>
            <a:pPr marL="257175" indent="-257175" eaLnBrk="1" hangingPunct="1">
              <a:lnSpc>
                <a:spcPct val="135000"/>
              </a:lnSpc>
              <a:buFont typeface="Arial" charset="0"/>
              <a:buChar char="•"/>
            </a:pPr>
            <a:r>
              <a:rPr lang="en-US" b="1" dirty="0"/>
              <a:t>Range of learning strategies</a:t>
            </a:r>
          </a:p>
          <a:p>
            <a:pPr marL="257175" indent="-257175" eaLnBrk="1" hangingPunct="1">
              <a:lnSpc>
                <a:spcPct val="135000"/>
              </a:lnSpc>
              <a:buFont typeface="Arial" charset="0"/>
              <a:buChar char="•"/>
            </a:pPr>
            <a:r>
              <a:rPr lang="en-US" b="1" dirty="0"/>
              <a:t>Know when students are not progressing</a:t>
            </a:r>
          </a:p>
          <a:p>
            <a:pPr marL="257175" indent="-257175" eaLnBrk="1" hangingPunct="1">
              <a:lnSpc>
                <a:spcPct val="135000"/>
              </a:lnSpc>
              <a:buFont typeface="Arial" charset="0"/>
              <a:buChar char="•"/>
            </a:pPr>
            <a:r>
              <a:rPr lang="en-US" b="1" dirty="0"/>
              <a:t>Providing feedback</a:t>
            </a:r>
          </a:p>
          <a:p>
            <a:pPr marL="257175" indent="-257175" eaLnBrk="1" hangingPunct="1">
              <a:lnSpc>
                <a:spcPct val="135000"/>
              </a:lnSpc>
              <a:buFont typeface="Arial" charset="0"/>
              <a:buChar char="•"/>
            </a:pPr>
            <a:r>
              <a:rPr lang="en-US" b="1" dirty="0"/>
              <a:t>Visibly learns themselves</a:t>
            </a:r>
          </a:p>
          <a:p>
            <a:pPr eaLnBrk="1" hangingPunct="1">
              <a:buFont typeface="Wingdings" pitchFamily="2" charset="2"/>
              <a:buNone/>
            </a:pPr>
            <a:endParaRPr lang="en-US" sz="1800" dirty="0"/>
          </a:p>
        </p:txBody>
      </p:sp>
      <p:sp>
        <p:nvSpPr>
          <p:cNvPr id="49155" name="Title 1"/>
          <p:cNvSpPr txBox="1">
            <a:spLocks/>
          </p:cNvSpPr>
          <p:nvPr/>
        </p:nvSpPr>
        <p:spPr bwMode="auto">
          <a:xfrm>
            <a:off x="542739" y="1593057"/>
            <a:ext cx="4698206"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2100" b="1" dirty="0">
                <a:solidFill>
                  <a:srgbClr val="002060"/>
                </a:solidFill>
                <a:latin typeface="Calibri" pitchFamily="34" charset="0"/>
                <a:cs typeface="Calibri" pitchFamily="34" charset="0"/>
              </a:rPr>
              <a:t>What some teachers/leaders do!</a:t>
            </a:r>
            <a:endParaRPr lang="en-US" sz="2100" b="1" dirty="0">
              <a:solidFill>
                <a:srgbClr val="002060"/>
              </a:solidFill>
              <a:latin typeface="Calibri" pitchFamily="34" charset="0"/>
              <a:cs typeface="Calibri" pitchFamily="34" charset="0"/>
            </a:endParaRPr>
          </a:p>
        </p:txBody>
      </p:sp>
      <p:pic>
        <p:nvPicPr>
          <p:cNvPr id="49156" name="Picture 4" descr="C:\Users\Jeff\AppData\Local\Microsoft\Windows\Temporary Internet Files\Content.IE5\FDURFD3R\MPj042258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973" y="1982392"/>
            <a:ext cx="2453878" cy="248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0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8398" y="1451205"/>
            <a:ext cx="5704284" cy="607219"/>
          </a:xfrm>
        </p:spPr>
        <p:txBody>
          <a:bodyPr/>
          <a:lstStyle/>
          <a:p>
            <a:pPr eaLnBrk="1" hangingPunct="1"/>
            <a:r>
              <a:rPr lang="en-AU" dirty="0">
                <a:solidFill>
                  <a:srgbClr val="002060"/>
                </a:solidFill>
              </a:rPr>
              <a:t>Such that students …</a:t>
            </a:r>
            <a:endParaRPr lang="en-US" dirty="0">
              <a:solidFill>
                <a:srgbClr val="002060"/>
              </a:solidFill>
            </a:endParaRPr>
          </a:p>
        </p:txBody>
      </p:sp>
      <p:sp>
        <p:nvSpPr>
          <p:cNvPr id="50179" name="Content Placeholder 2"/>
          <p:cNvSpPr>
            <a:spLocks noGrp="1"/>
          </p:cNvSpPr>
          <p:nvPr>
            <p:ph idx="1"/>
          </p:nvPr>
        </p:nvSpPr>
        <p:spPr>
          <a:xfrm>
            <a:off x="458397" y="2356394"/>
            <a:ext cx="4763308" cy="3193172"/>
          </a:xfrm>
        </p:spPr>
        <p:txBody>
          <a:bodyPr>
            <a:normAutofit fontScale="70000" lnSpcReduction="20000"/>
          </a:bodyPr>
          <a:lstStyle/>
          <a:p>
            <a:pPr marL="257175" indent="-257175" eaLnBrk="1" hangingPunct="1">
              <a:lnSpc>
                <a:spcPct val="170000"/>
              </a:lnSpc>
              <a:buFont typeface="Arial" charset="0"/>
              <a:buChar char="•"/>
            </a:pPr>
            <a:r>
              <a:rPr lang="en-US" sz="2175" b="1" dirty="0">
                <a:solidFill>
                  <a:schemeClr val="tx1"/>
                </a:solidFill>
              </a:rPr>
              <a:t>Understand learning intentions</a:t>
            </a:r>
          </a:p>
          <a:p>
            <a:pPr marL="257175" indent="-257175" eaLnBrk="1" hangingPunct="1">
              <a:lnSpc>
                <a:spcPct val="170000"/>
              </a:lnSpc>
              <a:buFont typeface="Arial" charset="0"/>
              <a:buChar char="•"/>
            </a:pPr>
            <a:r>
              <a:rPr lang="en-US" sz="2175" b="1" dirty="0">
                <a:solidFill>
                  <a:schemeClr val="tx1"/>
                </a:solidFill>
              </a:rPr>
              <a:t>Are challenged by success criteria</a:t>
            </a:r>
          </a:p>
          <a:p>
            <a:pPr marL="257175" indent="-257175" eaLnBrk="1" hangingPunct="1">
              <a:lnSpc>
                <a:spcPct val="170000"/>
              </a:lnSpc>
              <a:buFont typeface="Arial" charset="0"/>
              <a:buChar char="•"/>
            </a:pPr>
            <a:r>
              <a:rPr lang="en-US" sz="2175" b="1" dirty="0">
                <a:solidFill>
                  <a:schemeClr val="tx1"/>
                </a:solidFill>
              </a:rPr>
              <a:t>Develop a range of learning strategies</a:t>
            </a:r>
          </a:p>
          <a:p>
            <a:pPr marL="257175" indent="-257175" eaLnBrk="1" hangingPunct="1">
              <a:lnSpc>
                <a:spcPct val="170000"/>
              </a:lnSpc>
              <a:buFont typeface="Arial" charset="0"/>
              <a:buChar char="•"/>
            </a:pPr>
            <a:r>
              <a:rPr lang="en-US" sz="2175" b="1" dirty="0">
                <a:solidFill>
                  <a:schemeClr val="tx1"/>
                </a:solidFill>
              </a:rPr>
              <a:t>Know when they are not progressing</a:t>
            </a:r>
          </a:p>
          <a:p>
            <a:pPr marL="257175" indent="-257175" eaLnBrk="1" hangingPunct="1">
              <a:lnSpc>
                <a:spcPct val="170000"/>
              </a:lnSpc>
              <a:buFont typeface="Arial" charset="0"/>
              <a:buChar char="•"/>
            </a:pPr>
            <a:r>
              <a:rPr lang="en-US" sz="2175" b="1" dirty="0">
                <a:solidFill>
                  <a:schemeClr val="tx1"/>
                </a:solidFill>
              </a:rPr>
              <a:t>Seek feedback</a:t>
            </a:r>
          </a:p>
          <a:p>
            <a:pPr marL="257175" indent="-257175" eaLnBrk="1" hangingPunct="1">
              <a:lnSpc>
                <a:spcPct val="170000"/>
              </a:lnSpc>
              <a:buFont typeface="Arial" charset="0"/>
              <a:buChar char="•"/>
            </a:pPr>
            <a:r>
              <a:rPr lang="en-US" sz="2175" b="1" dirty="0">
                <a:solidFill>
                  <a:schemeClr val="tx1"/>
                </a:solidFill>
              </a:rPr>
              <a:t>Visibly teach themselves</a:t>
            </a:r>
          </a:p>
          <a:p>
            <a:pPr eaLnBrk="1" hangingPunct="1"/>
            <a:endParaRPr lang="en-US" sz="1200" b="1" dirty="0"/>
          </a:p>
        </p:txBody>
      </p:sp>
      <p:pic>
        <p:nvPicPr>
          <p:cNvPr id="11266" name="Picture 2" descr="http://farm4.static.flickr.com/3564/3511791090_bb7b51af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177" y="2058424"/>
            <a:ext cx="3024336" cy="217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38" y="1403776"/>
            <a:ext cx="6972247" cy="591153"/>
          </a:xfrm>
        </p:spPr>
        <p:txBody>
          <a:bodyPr>
            <a:normAutofit/>
          </a:bodyPr>
          <a:lstStyle/>
          <a:p>
            <a:r>
              <a:rPr lang="en-AU" dirty="0"/>
              <a:t>Students need to learn to ask of themselves</a:t>
            </a:r>
            <a:endParaRPr lang="en-US" dirty="0"/>
          </a:p>
        </p:txBody>
      </p:sp>
      <p:sp>
        <p:nvSpPr>
          <p:cNvPr id="3" name="Content Placeholder 2"/>
          <p:cNvSpPr>
            <a:spLocks noGrp="1"/>
          </p:cNvSpPr>
          <p:nvPr>
            <p:ph idx="1"/>
          </p:nvPr>
        </p:nvSpPr>
        <p:spPr>
          <a:xfrm>
            <a:off x="451237" y="2131944"/>
            <a:ext cx="7106609" cy="1612885"/>
          </a:xfrm>
        </p:spPr>
        <p:txBody>
          <a:bodyPr/>
          <a:lstStyle/>
          <a:p>
            <a:pPr marL="257175" indent="-257175">
              <a:buFont typeface="Arial" charset="0"/>
              <a:buChar char="•"/>
            </a:pPr>
            <a:r>
              <a:rPr lang="en-US" b="1" dirty="0"/>
              <a:t>W</a:t>
            </a:r>
            <a:r>
              <a:rPr lang="en-US" b="1" dirty="0" smtClean="0"/>
              <a:t>here </a:t>
            </a:r>
            <a:r>
              <a:rPr lang="en-US" b="1" dirty="0"/>
              <a:t>am I going?</a:t>
            </a:r>
          </a:p>
          <a:p>
            <a:pPr marL="257175" indent="-257175">
              <a:buFont typeface="Arial" charset="0"/>
              <a:buChar char="•"/>
            </a:pPr>
            <a:r>
              <a:rPr lang="en-US" b="1" dirty="0"/>
              <a:t>H</a:t>
            </a:r>
            <a:r>
              <a:rPr lang="en-US" b="1" dirty="0" smtClean="0"/>
              <a:t>ow </a:t>
            </a:r>
            <a:r>
              <a:rPr lang="en-US" b="1" dirty="0"/>
              <a:t>am I going (progress)? </a:t>
            </a:r>
          </a:p>
          <a:p>
            <a:pPr marL="257175" indent="-257175">
              <a:buFont typeface="Arial" charset="0"/>
              <a:buChar char="•"/>
            </a:pPr>
            <a:r>
              <a:rPr lang="en-US" b="1" dirty="0"/>
              <a:t>W</a:t>
            </a:r>
            <a:r>
              <a:rPr lang="en-US" b="1" dirty="0" smtClean="0"/>
              <a:t>here </a:t>
            </a:r>
            <a:r>
              <a:rPr lang="en-US" b="1" dirty="0"/>
              <a:t>to next?</a:t>
            </a:r>
            <a:endParaRPr lang="en-AU" dirty="0"/>
          </a:p>
        </p:txBody>
      </p:sp>
      <p:sp>
        <p:nvSpPr>
          <p:cNvPr id="4" name="TextBox 3"/>
          <p:cNvSpPr txBox="1"/>
          <p:nvPr/>
        </p:nvSpPr>
        <p:spPr>
          <a:xfrm>
            <a:off x="589547" y="4322345"/>
            <a:ext cx="6150200" cy="1384995"/>
          </a:xfrm>
          <a:prstGeom prst="rect">
            <a:avLst/>
          </a:prstGeom>
          <a:noFill/>
        </p:spPr>
        <p:txBody>
          <a:bodyPr wrap="square" rtlCol="0">
            <a:spAutoFit/>
          </a:bodyPr>
          <a:lstStyle/>
          <a:p>
            <a:r>
              <a:rPr lang="en-AU" sz="2100"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rPr>
              <a:t>The students can’t ask the questions  unless we </a:t>
            </a:r>
          </a:p>
          <a:p>
            <a:r>
              <a:rPr lang="en-AU" sz="2100"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rPr>
              <a:t>teach them how to ask them, that means </a:t>
            </a:r>
            <a:r>
              <a:rPr lang="en-AU" sz="2100" i="1"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rPr>
              <a:t>we </a:t>
            </a:r>
            <a:r>
              <a:rPr lang="en-AU" sz="2100"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rPr>
              <a:t>need to frame the way we structure our lessons </a:t>
            </a:r>
          </a:p>
          <a:p>
            <a:r>
              <a:rPr lang="en-AU" sz="2100"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rPr>
              <a:t>around that sort of immediate  feedback  </a:t>
            </a:r>
            <a:endParaRPr lang="en-US" sz="2100" dirty="0">
              <a:solidFill>
                <a:srgbClr val="002060"/>
              </a:solidFill>
              <a:effectLst>
                <a:outerShdw blurRad="38100" dist="25500" dir="5400000" algn="tl" rotWithShape="0">
                  <a:srgbClr val="000000">
                    <a:satMod val="180000"/>
                    <a:alpha val="75000"/>
                  </a:srgbClr>
                </a:outerShdw>
              </a:effectLst>
              <a:latin typeface="Arial" charset="0"/>
              <a:ea typeface="Arial" charset="0"/>
              <a:cs typeface="Arial" charset="0"/>
            </a:endParaRPr>
          </a:p>
        </p:txBody>
      </p:sp>
      <p:pic>
        <p:nvPicPr>
          <p:cNvPr id="5" name="Picture 2" descr="http://www.tdsb.on.ca/schools/ShowImage.asp?Photo=F&amp;FeatureID=191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274" y="2131944"/>
            <a:ext cx="2563219" cy="180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9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4036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efaltete Ecke 4"/>
          <p:cNvSpPr/>
          <p:nvPr/>
        </p:nvSpPr>
        <p:spPr>
          <a:xfrm rot="1171801">
            <a:off x="6615757" y="406834"/>
            <a:ext cx="1926793" cy="126107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i="1" dirty="0" err="1"/>
              <a:t>Where</a:t>
            </a:r>
            <a:r>
              <a:rPr lang="de-DE" i="1" dirty="0"/>
              <a:t> </a:t>
            </a:r>
            <a:r>
              <a:rPr lang="de-DE" i="1" dirty="0" err="1"/>
              <a:t>to</a:t>
            </a:r>
            <a:r>
              <a:rPr lang="de-DE" i="1" dirty="0"/>
              <a:t> </a:t>
            </a:r>
            <a:r>
              <a:rPr lang="de-DE" i="1" dirty="0" err="1"/>
              <a:t>start</a:t>
            </a:r>
            <a:r>
              <a:rPr lang="de-DE" i="1" dirty="0"/>
              <a:t> </a:t>
            </a:r>
            <a:r>
              <a:rPr lang="de-DE" i="1" dirty="0" err="1"/>
              <a:t>this</a:t>
            </a:r>
            <a:r>
              <a:rPr lang="de-DE" i="1" dirty="0"/>
              <a:t> </a:t>
            </a:r>
            <a:r>
              <a:rPr lang="de-DE" i="1" dirty="0" err="1"/>
              <a:t>change</a:t>
            </a:r>
            <a:r>
              <a:rPr lang="de-DE" i="1" dirty="0"/>
              <a:t> </a:t>
            </a:r>
            <a:r>
              <a:rPr lang="de-DE" i="1" dirty="0" err="1"/>
              <a:t>process</a:t>
            </a:r>
            <a:r>
              <a:rPr lang="de-DE" i="1" dirty="0"/>
              <a:t>? </a:t>
            </a:r>
            <a:endParaRPr lang="de-DE" dirty="0"/>
          </a:p>
        </p:txBody>
      </p:sp>
      <p:sp>
        <p:nvSpPr>
          <p:cNvPr id="3" name="Inhaltsplatzhalter 2"/>
          <p:cNvSpPr>
            <a:spLocks noGrp="1"/>
          </p:cNvSpPr>
          <p:nvPr>
            <p:ph idx="1"/>
          </p:nvPr>
        </p:nvSpPr>
        <p:spPr>
          <a:xfrm>
            <a:off x="468313" y="1691687"/>
            <a:ext cx="8156575" cy="4319587"/>
          </a:xfrm>
        </p:spPr>
        <p:txBody>
          <a:bodyPr/>
          <a:lstStyle/>
          <a:p>
            <a:pPr marL="342900" indent="-342900">
              <a:buFont typeface="Arial" charset="0"/>
              <a:buChar char="•"/>
            </a:pPr>
            <a:r>
              <a:rPr lang="de-DE" dirty="0" err="1" smtClean="0"/>
              <a:t>invite</a:t>
            </a:r>
            <a:r>
              <a:rPr lang="de-DE" dirty="0" smtClean="0"/>
              <a:t> </a:t>
            </a:r>
            <a:r>
              <a:rPr lang="de-DE" dirty="0" err="1"/>
              <a:t>teachers</a:t>
            </a:r>
            <a:r>
              <a:rPr lang="de-DE" dirty="0"/>
              <a:t> </a:t>
            </a:r>
            <a:r>
              <a:rPr lang="de-DE" dirty="0" err="1"/>
              <a:t>to</a:t>
            </a:r>
            <a:r>
              <a:rPr lang="de-DE" dirty="0"/>
              <a:t> </a:t>
            </a:r>
            <a:r>
              <a:rPr lang="de-DE" dirty="0" err="1"/>
              <a:t>evaluate</a:t>
            </a:r>
            <a:r>
              <a:rPr lang="de-DE" dirty="0"/>
              <a:t> </a:t>
            </a:r>
            <a:r>
              <a:rPr lang="de-DE" dirty="0" err="1"/>
              <a:t>their</a:t>
            </a:r>
            <a:r>
              <a:rPr lang="de-DE" dirty="0"/>
              <a:t> </a:t>
            </a:r>
            <a:r>
              <a:rPr lang="de-DE" dirty="0" err="1"/>
              <a:t>own</a:t>
            </a:r>
            <a:r>
              <a:rPr lang="de-DE" dirty="0"/>
              <a:t> </a:t>
            </a:r>
            <a:r>
              <a:rPr lang="de-DE" dirty="0" err="1"/>
              <a:t>mind</a:t>
            </a:r>
            <a:r>
              <a:rPr lang="de-DE" dirty="0"/>
              <a:t> </a:t>
            </a:r>
            <a:r>
              <a:rPr lang="de-DE" dirty="0" err="1"/>
              <a:t>frames</a:t>
            </a:r>
            <a:r>
              <a:rPr lang="de-DE" dirty="0"/>
              <a:t> </a:t>
            </a:r>
            <a:r>
              <a:rPr lang="de-DE" dirty="0" err="1"/>
              <a:t>to</a:t>
            </a:r>
            <a:r>
              <a:rPr lang="de-DE" dirty="0"/>
              <a:t> </a:t>
            </a:r>
            <a:r>
              <a:rPr lang="de-DE" dirty="0" err="1"/>
              <a:t>see</a:t>
            </a:r>
            <a:r>
              <a:rPr lang="de-DE" dirty="0"/>
              <a:t> </a:t>
            </a:r>
            <a:r>
              <a:rPr lang="de-DE" dirty="0" err="1"/>
              <a:t>whether</a:t>
            </a:r>
            <a:r>
              <a:rPr lang="de-DE" dirty="0"/>
              <a:t> </a:t>
            </a:r>
            <a:r>
              <a:rPr lang="de-DE" dirty="0" err="1"/>
              <a:t>they</a:t>
            </a:r>
            <a:r>
              <a:rPr lang="de-DE" dirty="0"/>
              <a:t> </a:t>
            </a:r>
            <a:r>
              <a:rPr lang="de-DE" dirty="0" err="1"/>
              <a:t>are</a:t>
            </a:r>
            <a:r>
              <a:rPr lang="de-DE" dirty="0"/>
              <a:t> </a:t>
            </a:r>
            <a:r>
              <a:rPr lang="de-DE" dirty="0" err="1"/>
              <a:t>shared</a:t>
            </a:r>
            <a:r>
              <a:rPr lang="de-DE" dirty="0"/>
              <a:t> </a:t>
            </a:r>
            <a:r>
              <a:rPr lang="de-DE" dirty="0" err="1"/>
              <a:t>by</a:t>
            </a:r>
            <a:r>
              <a:rPr lang="de-DE" dirty="0"/>
              <a:t> </a:t>
            </a:r>
            <a:r>
              <a:rPr lang="de-DE" dirty="0" err="1"/>
              <a:t>other</a:t>
            </a:r>
            <a:r>
              <a:rPr lang="de-DE" dirty="0"/>
              <a:t> </a:t>
            </a:r>
            <a:r>
              <a:rPr lang="de-DE" dirty="0" err="1"/>
              <a:t>teachers</a:t>
            </a:r>
            <a:r>
              <a:rPr lang="de-DE" dirty="0"/>
              <a:t>. </a:t>
            </a:r>
            <a:endParaRPr lang="de-DE" dirty="0" smtClean="0"/>
          </a:p>
          <a:p>
            <a:pPr marL="342900" indent="-342900">
              <a:buFont typeface="Arial" charset="0"/>
              <a:buChar char="•"/>
            </a:pPr>
            <a:r>
              <a:rPr lang="de-DE" dirty="0" err="1" smtClean="0"/>
              <a:t>asking</a:t>
            </a:r>
            <a:r>
              <a:rPr lang="de-DE" dirty="0" smtClean="0"/>
              <a:t> </a:t>
            </a:r>
            <a:r>
              <a:rPr lang="de-DE" dirty="0" err="1" smtClean="0"/>
              <a:t>teachers</a:t>
            </a:r>
            <a:r>
              <a:rPr lang="de-DE" dirty="0" smtClean="0"/>
              <a:t> </a:t>
            </a:r>
            <a:r>
              <a:rPr lang="de-DE" dirty="0" err="1" smtClean="0"/>
              <a:t>about</a:t>
            </a:r>
            <a:r>
              <a:rPr lang="de-DE" dirty="0" smtClean="0"/>
              <a:t> </a:t>
            </a:r>
            <a:r>
              <a:rPr lang="de-DE" dirty="0" err="1"/>
              <a:t>their</a:t>
            </a:r>
            <a:r>
              <a:rPr lang="de-DE" dirty="0"/>
              <a:t> </a:t>
            </a:r>
            <a:r>
              <a:rPr lang="de-DE" dirty="0" err="1"/>
              <a:t>ideas</a:t>
            </a:r>
            <a:r>
              <a:rPr lang="de-DE" dirty="0"/>
              <a:t> </a:t>
            </a:r>
            <a:r>
              <a:rPr lang="de-DE" dirty="0" err="1"/>
              <a:t>about</a:t>
            </a:r>
            <a:r>
              <a:rPr lang="de-DE" dirty="0"/>
              <a:t> </a:t>
            </a:r>
            <a:r>
              <a:rPr lang="de-DE" dirty="0" err="1"/>
              <a:t>feedback</a:t>
            </a:r>
            <a:r>
              <a:rPr lang="de-DE" dirty="0"/>
              <a:t>. </a:t>
            </a:r>
            <a:endParaRPr lang="de-DE" dirty="0" smtClean="0"/>
          </a:p>
          <a:p>
            <a:pPr marL="342900" indent="-342900">
              <a:buFont typeface="Arial" charset="0"/>
              <a:buChar char="•"/>
            </a:pPr>
            <a:r>
              <a:rPr lang="de-DE" dirty="0" err="1" smtClean="0"/>
              <a:t>look</a:t>
            </a:r>
            <a:r>
              <a:rPr lang="de-DE" dirty="0" smtClean="0"/>
              <a:t> </a:t>
            </a:r>
            <a:r>
              <a:rPr lang="de-DE" dirty="0"/>
              <a:t>at </a:t>
            </a:r>
            <a:r>
              <a:rPr lang="de-DE" dirty="0" err="1"/>
              <a:t>the</a:t>
            </a:r>
            <a:r>
              <a:rPr lang="de-DE" dirty="0"/>
              <a:t> </a:t>
            </a:r>
            <a:r>
              <a:rPr lang="de-DE" dirty="0" err="1"/>
              <a:t>effect</a:t>
            </a:r>
            <a:r>
              <a:rPr lang="de-DE" dirty="0"/>
              <a:t> </a:t>
            </a:r>
            <a:r>
              <a:rPr lang="de-DE" dirty="0" err="1"/>
              <a:t>sizes</a:t>
            </a:r>
            <a:r>
              <a:rPr lang="de-DE" dirty="0"/>
              <a:t> </a:t>
            </a:r>
            <a:r>
              <a:rPr lang="de-DE" dirty="0" err="1"/>
              <a:t>of</a:t>
            </a:r>
            <a:r>
              <a:rPr lang="de-DE" dirty="0"/>
              <a:t> </a:t>
            </a:r>
            <a:r>
              <a:rPr lang="de-DE" dirty="0" err="1"/>
              <a:t>practices</a:t>
            </a:r>
            <a:r>
              <a:rPr lang="de-DE" dirty="0"/>
              <a:t> at </a:t>
            </a:r>
            <a:r>
              <a:rPr lang="de-DE" dirty="0" err="1"/>
              <a:t>your</a:t>
            </a:r>
            <a:r>
              <a:rPr lang="de-DE" dirty="0"/>
              <a:t> </a:t>
            </a:r>
            <a:r>
              <a:rPr lang="de-DE" dirty="0" err="1"/>
              <a:t>school</a:t>
            </a:r>
            <a:r>
              <a:rPr lang="de-DE" dirty="0"/>
              <a:t>. </a:t>
            </a:r>
            <a:endParaRPr lang="de-DE" dirty="0" smtClean="0"/>
          </a:p>
          <a:p>
            <a:pPr marL="342900" indent="-342900">
              <a:buFont typeface="Arial" charset="0"/>
              <a:buChar char="•"/>
            </a:pPr>
            <a:r>
              <a:rPr lang="de-DE" dirty="0" err="1" smtClean="0"/>
              <a:t>examining</a:t>
            </a:r>
            <a:r>
              <a:rPr lang="de-DE" dirty="0" smtClean="0"/>
              <a:t> </a:t>
            </a:r>
            <a:r>
              <a:rPr lang="de-DE" dirty="0" err="1"/>
              <a:t>the</a:t>
            </a:r>
            <a:r>
              <a:rPr lang="de-DE" dirty="0"/>
              <a:t> </a:t>
            </a:r>
            <a:r>
              <a:rPr lang="de-DE" dirty="0" err="1"/>
              <a:t>mind</a:t>
            </a:r>
            <a:r>
              <a:rPr lang="de-DE" dirty="0"/>
              <a:t> </a:t>
            </a:r>
            <a:r>
              <a:rPr lang="de-DE" dirty="0" err="1"/>
              <a:t>frames</a:t>
            </a:r>
            <a:r>
              <a:rPr lang="de-DE" dirty="0"/>
              <a:t> </a:t>
            </a:r>
            <a:r>
              <a:rPr lang="de-DE" dirty="0" err="1"/>
              <a:t>of</a:t>
            </a:r>
            <a:r>
              <a:rPr lang="de-DE" dirty="0"/>
              <a:t> </a:t>
            </a:r>
            <a:r>
              <a:rPr lang="de-DE" dirty="0" err="1"/>
              <a:t>the</a:t>
            </a:r>
            <a:r>
              <a:rPr lang="de-DE" dirty="0"/>
              <a:t> </a:t>
            </a:r>
            <a:r>
              <a:rPr lang="de-DE" dirty="0" err="1"/>
              <a:t>school</a:t>
            </a:r>
            <a:r>
              <a:rPr lang="de-DE" dirty="0"/>
              <a:t> </a:t>
            </a:r>
            <a:r>
              <a:rPr lang="de-DE" dirty="0" err="1"/>
              <a:t>leaders</a:t>
            </a:r>
            <a:r>
              <a:rPr lang="de-DE" dirty="0"/>
              <a:t>. </a:t>
            </a:r>
            <a:endParaRPr lang="de-DE" dirty="0" smtClean="0"/>
          </a:p>
          <a:p>
            <a:endParaRPr lang="de-DE" dirty="0"/>
          </a:p>
        </p:txBody>
      </p:sp>
      <p:sp>
        <p:nvSpPr>
          <p:cNvPr id="4" name="Textfeld 3"/>
          <p:cNvSpPr txBox="1"/>
          <p:nvPr/>
        </p:nvSpPr>
        <p:spPr>
          <a:xfrm>
            <a:off x="6726522" y="630826"/>
            <a:ext cx="1898366" cy="646331"/>
          </a:xfrm>
          <a:prstGeom prst="rect">
            <a:avLst/>
          </a:prstGeom>
          <a:noFill/>
        </p:spPr>
        <p:txBody>
          <a:bodyPr wrap="square" rtlCol="0">
            <a:spAutoFit/>
          </a:bodyPr>
          <a:lstStyle/>
          <a:p>
            <a:r>
              <a:rPr lang="de-DE" b="1" dirty="0"/>
              <a:t>Do not </a:t>
            </a:r>
            <a:r>
              <a:rPr lang="de-DE" b="1" dirty="0" err="1"/>
              <a:t>start</a:t>
            </a:r>
            <a:r>
              <a:rPr lang="de-DE" b="1" dirty="0"/>
              <a:t> </a:t>
            </a:r>
            <a:r>
              <a:rPr lang="de-DE" b="1" dirty="0" err="1"/>
              <a:t>by</a:t>
            </a:r>
            <a:r>
              <a:rPr lang="de-DE" b="1" dirty="0"/>
              <a:t> </a:t>
            </a:r>
            <a:r>
              <a:rPr lang="de-DE" b="1" dirty="0" err="1"/>
              <a:t>lecturing</a:t>
            </a:r>
            <a:r>
              <a:rPr lang="de-DE" b="1" dirty="0"/>
              <a:t> </a:t>
            </a:r>
            <a:r>
              <a:rPr lang="de-DE" b="1" dirty="0" err="1"/>
              <a:t>staff</a:t>
            </a:r>
            <a:r>
              <a:rPr lang="de-DE" dirty="0"/>
              <a:t>. </a:t>
            </a:r>
          </a:p>
        </p:txBody>
      </p:sp>
    </p:spTree>
    <p:extLst>
      <p:ext uri="{BB962C8B-B14F-4D97-AF65-F5344CB8AC3E}">
        <p14:creationId xmlns:p14="http://schemas.microsoft.com/office/powerpoint/2010/main" val="69920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Time </a:t>
            </a:r>
            <a:r>
              <a:rPr lang="de-DE" dirty="0" err="1" smtClean="0"/>
              <a:t>table</a:t>
            </a:r>
            <a:r>
              <a:rPr lang="de-DE" dirty="0" smtClean="0"/>
              <a:t> - </a:t>
            </a:r>
            <a:r>
              <a:rPr lang="de-DE" dirty="0" err="1" smtClean="0"/>
              <a:t>Tuesday</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64273871"/>
              </p:ext>
            </p:extLst>
          </p:nvPr>
        </p:nvGraphicFramePr>
        <p:xfrm>
          <a:off x="468313" y="1773238"/>
          <a:ext cx="8156574" cy="2672080"/>
        </p:xfrm>
        <a:graphic>
          <a:graphicData uri="http://schemas.openxmlformats.org/drawingml/2006/table">
            <a:tbl>
              <a:tblPr firstRow="1" bandRow="1">
                <a:tableStyleId>{5C22544A-7EE6-4342-B048-85BDC9FD1C3A}</a:tableStyleId>
              </a:tblPr>
              <a:tblGrid>
                <a:gridCol w="1727423"/>
                <a:gridCol w="4392488"/>
                <a:gridCol w="2036663"/>
              </a:tblGrid>
              <a:tr h="370840">
                <a:tc>
                  <a:txBody>
                    <a:bodyPr/>
                    <a:lstStyle/>
                    <a:p>
                      <a:r>
                        <a:rPr lang="de-DE" dirty="0" smtClean="0"/>
                        <a:t>Time</a:t>
                      </a:r>
                      <a:endParaRPr lang="de-DE" dirty="0"/>
                    </a:p>
                  </a:txBody>
                  <a:tcPr/>
                </a:tc>
                <a:tc>
                  <a:txBody>
                    <a:bodyPr/>
                    <a:lstStyle/>
                    <a:p>
                      <a:endParaRPr lang="de-DE"/>
                    </a:p>
                  </a:txBody>
                  <a:tcPr/>
                </a:tc>
                <a:tc>
                  <a:txBody>
                    <a:bodyPr/>
                    <a:lstStyle/>
                    <a:p>
                      <a:endParaRPr lang="de-DE"/>
                    </a:p>
                  </a:txBody>
                  <a:tcPr/>
                </a:tc>
              </a:tr>
              <a:tr h="370840">
                <a:tc>
                  <a:txBody>
                    <a:bodyPr/>
                    <a:lstStyle/>
                    <a:p>
                      <a:r>
                        <a:rPr lang="de-DE" dirty="0" smtClean="0"/>
                        <a:t>13.30</a:t>
                      </a:r>
                      <a:endParaRPr lang="de-DE" dirty="0"/>
                    </a:p>
                  </a:txBody>
                  <a:tcPr/>
                </a:tc>
                <a:tc>
                  <a:txBody>
                    <a:bodyPr/>
                    <a:lstStyle/>
                    <a:p>
                      <a:r>
                        <a:rPr lang="de-DE" dirty="0" err="1" smtClean="0"/>
                        <a:t>Plenary</a:t>
                      </a:r>
                      <a:r>
                        <a:rPr lang="de-DE" dirty="0" smtClean="0"/>
                        <a:t> </a:t>
                      </a:r>
                      <a:r>
                        <a:rPr lang="de-DE" dirty="0" err="1" smtClean="0"/>
                        <a:t>session</a:t>
                      </a:r>
                      <a:endParaRPr lang="de-DE" dirty="0" smtClean="0"/>
                    </a:p>
                    <a:p>
                      <a:r>
                        <a:rPr lang="de-DE" dirty="0" err="1" smtClean="0"/>
                        <a:t>Presentation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student´s</a:t>
                      </a:r>
                      <a:r>
                        <a:rPr lang="de-DE" baseline="0" dirty="0" smtClean="0"/>
                        <a:t> </a:t>
                      </a:r>
                      <a:r>
                        <a:rPr lang="de-DE" baseline="0" dirty="0" err="1" smtClean="0"/>
                        <a:t>survey</a:t>
                      </a:r>
                      <a:endParaRPr lang="de-DE" baseline="0" dirty="0" smtClean="0"/>
                    </a:p>
                    <a:p>
                      <a:r>
                        <a:rPr lang="de-DE" baseline="0" dirty="0" smtClean="0"/>
                        <a:t>8 </a:t>
                      </a:r>
                      <a:r>
                        <a:rPr lang="de-DE" baseline="0" dirty="0" err="1" smtClean="0"/>
                        <a:t>Mindframes</a:t>
                      </a:r>
                      <a:r>
                        <a:rPr lang="de-DE" baseline="0" dirty="0" smtClean="0"/>
                        <a:t> (</a:t>
                      </a:r>
                      <a:r>
                        <a:rPr lang="de-DE" baseline="0" dirty="0" err="1" smtClean="0"/>
                        <a:t>Hattie´s</a:t>
                      </a:r>
                      <a:r>
                        <a:rPr lang="de-DE" baseline="0" dirty="0" smtClean="0"/>
                        <a:t> </a:t>
                      </a:r>
                      <a:r>
                        <a:rPr lang="de-DE" baseline="0" dirty="0" err="1" smtClean="0"/>
                        <a:t>conclusions</a:t>
                      </a:r>
                      <a:r>
                        <a:rPr lang="de-DE" baseline="0" dirty="0" smtClean="0"/>
                        <a:t>)</a:t>
                      </a:r>
                      <a:endParaRPr lang="de-DE" dirty="0" smtClean="0"/>
                    </a:p>
                  </a:txBody>
                  <a:tcPr/>
                </a:tc>
                <a:tc>
                  <a:txBody>
                    <a:bodyPr/>
                    <a:lstStyle/>
                    <a:p>
                      <a:r>
                        <a:rPr lang="de-DE" dirty="0" err="1" smtClean="0"/>
                        <a:t>Presenters</a:t>
                      </a:r>
                      <a:r>
                        <a:rPr lang="de-DE" dirty="0" smtClean="0"/>
                        <a:t>:</a:t>
                      </a:r>
                    </a:p>
                    <a:p>
                      <a:r>
                        <a:rPr lang="de-DE" baseline="0" dirty="0" err="1" smtClean="0"/>
                        <a:t>Ch</a:t>
                      </a:r>
                      <a:r>
                        <a:rPr lang="de-DE" baseline="0" dirty="0" smtClean="0"/>
                        <a:t>. </a:t>
                      </a:r>
                      <a:r>
                        <a:rPr lang="de-DE" baseline="0" dirty="0" err="1" smtClean="0"/>
                        <a:t>Graack</a:t>
                      </a:r>
                      <a:endParaRPr lang="de-DE" baseline="0" dirty="0" smtClean="0"/>
                    </a:p>
                    <a:p>
                      <a:r>
                        <a:rPr lang="de-DE" baseline="0" dirty="0" smtClean="0"/>
                        <a:t>D. Lindau-Bank</a:t>
                      </a:r>
                    </a:p>
                    <a:p>
                      <a:endParaRPr lang="de-DE" dirty="0"/>
                    </a:p>
                  </a:txBody>
                  <a:tcPr/>
                </a:tc>
              </a:tr>
              <a:tr h="370840">
                <a:tc>
                  <a:txBody>
                    <a:bodyPr/>
                    <a:lstStyle/>
                    <a:p>
                      <a:r>
                        <a:rPr lang="de-DE" smtClean="0">
                          <a:solidFill>
                            <a:srgbClr val="009900"/>
                          </a:solidFill>
                        </a:rPr>
                        <a:t>15.00</a:t>
                      </a:r>
                      <a:endParaRPr lang="de-DE" dirty="0">
                        <a:solidFill>
                          <a:srgbClr val="009900"/>
                        </a:solidFill>
                      </a:endParaRPr>
                    </a:p>
                  </a:txBody>
                  <a:tcPr/>
                </a:tc>
                <a:tc>
                  <a:txBody>
                    <a:bodyPr/>
                    <a:lstStyle/>
                    <a:p>
                      <a:r>
                        <a:rPr lang="de-DE" smtClean="0">
                          <a:solidFill>
                            <a:srgbClr val="009900"/>
                          </a:solidFill>
                        </a:rPr>
                        <a:t>Coffee break</a:t>
                      </a:r>
                      <a:endParaRPr lang="de-DE" dirty="0">
                        <a:solidFill>
                          <a:srgbClr val="009900"/>
                        </a:solidFill>
                      </a:endParaRPr>
                    </a:p>
                  </a:txBody>
                  <a:tcPr/>
                </a:tc>
                <a:tc>
                  <a:txBody>
                    <a:bodyPr/>
                    <a:lstStyle/>
                    <a:p>
                      <a:endParaRPr lang="de-DE" dirty="0"/>
                    </a:p>
                  </a:txBody>
                  <a:tcPr/>
                </a:tc>
              </a:tr>
              <a:tr h="370840">
                <a:tc>
                  <a:txBody>
                    <a:bodyPr/>
                    <a:lstStyle/>
                    <a:p>
                      <a:r>
                        <a:rPr lang="de-DE" smtClean="0"/>
                        <a:t>15.30</a:t>
                      </a:r>
                      <a:endParaRPr lang="de-DE" dirty="0"/>
                    </a:p>
                  </a:txBody>
                  <a:tcPr/>
                </a:tc>
                <a:tc>
                  <a:txBody>
                    <a:bodyPr/>
                    <a:lstStyle/>
                    <a:p>
                      <a:r>
                        <a:rPr lang="de-DE" smtClean="0"/>
                        <a:t>Discussion and wrap up</a:t>
                      </a:r>
                      <a:endParaRPr lang="de-DE" dirty="0"/>
                    </a:p>
                  </a:txBody>
                  <a:tcPr/>
                </a:tc>
                <a:tc>
                  <a:txBody>
                    <a:bodyPr/>
                    <a:lstStyle/>
                    <a:p>
                      <a:endParaRPr lang="de-DE" dirty="0"/>
                    </a:p>
                  </a:txBody>
                  <a:tcPr/>
                </a:tc>
              </a:tr>
              <a:tr h="370840">
                <a:tc>
                  <a:txBody>
                    <a:bodyPr/>
                    <a:lstStyle/>
                    <a:p>
                      <a:r>
                        <a:rPr lang="de-DE" smtClean="0">
                          <a:solidFill>
                            <a:srgbClr val="009900"/>
                          </a:solidFill>
                        </a:rPr>
                        <a:t>16.30</a:t>
                      </a:r>
                      <a:endParaRPr lang="de-DE" dirty="0">
                        <a:solidFill>
                          <a:srgbClr val="009900"/>
                        </a:solidFill>
                      </a:endParaRPr>
                    </a:p>
                  </a:txBody>
                  <a:tcPr/>
                </a:tc>
                <a:tc>
                  <a:txBody>
                    <a:bodyPr/>
                    <a:lstStyle/>
                    <a:p>
                      <a:r>
                        <a:rPr lang="de-DE" smtClean="0">
                          <a:solidFill>
                            <a:srgbClr val="009900"/>
                          </a:solidFill>
                        </a:rPr>
                        <a:t>End</a:t>
                      </a:r>
                      <a:endParaRPr lang="de-DE" dirty="0">
                        <a:solidFill>
                          <a:srgbClr val="009900"/>
                        </a:solidFill>
                      </a:endParaRPr>
                    </a:p>
                  </a:txBody>
                  <a:tcPr/>
                </a:tc>
                <a:tc>
                  <a:txBody>
                    <a:bodyPr/>
                    <a:lstStyle/>
                    <a:p>
                      <a:endParaRPr lang="de-DE" dirty="0"/>
                    </a:p>
                  </a:txBody>
                  <a:tcPr/>
                </a:tc>
              </a:tr>
            </a:tbl>
          </a:graphicData>
        </a:graphic>
      </p:graphicFrame>
      <p:pic>
        <p:nvPicPr>
          <p:cNvPr id="5" name="Bild 4"/>
          <p:cNvPicPr>
            <a:picLocks noChangeAspect="1"/>
          </p:cNvPicPr>
          <p:nvPr/>
        </p:nvPicPr>
        <p:blipFill>
          <a:blip r:embed="rId3"/>
          <a:stretch>
            <a:fillRect/>
          </a:stretch>
        </p:blipFill>
        <p:spPr>
          <a:xfrm>
            <a:off x="5698612" y="4077072"/>
            <a:ext cx="2917130" cy="2376264"/>
          </a:xfrm>
          <a:prstGeom prst="rect">
            <a:avLst/>
          </a:prstGeom>
        </p:spPr>
      </p:pic>
    </p:spTree>
    <p:extLst>
      <p:ext uri="{BB962C8B-B14F-4D97-AF65-F5344CB8AC3E}">
        <p14:creationId xmlns:p14="http://schemas.microsoft.com/office/powerpoint/2010/main" val="79148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Helpful</a:t>
            </a:r>
            <a:r>
              <a:rPr lang="de-DE" dirty="0" smtClean="0"/>
              <a:t> </a:t>
            </a:r>
            <a:r>
              <a:rPr lang="de-DE" dirty="0" err="1" smtClean="0"/>
              <a:t>questions</a:t>
            </a:r>
            <a:endParaRPr lang="de-DE" dirty="0"/>
          </a:p>
        </p:txBody>
      </p:sp>
      <p:sp>
        <p:nvSpPr>
          <p:cNvPr id="3" name="Inhaltsplatzhalter 2"/>
          <p:cNvSpPr>
            <a:spLocks noGrp="1"/>
          </p:cNvSpPr>
          <p:nvPr>
            <p:ph idx="1"/>
          </p:nvPr>
        </p:nvSpPr>
        <p:spPr/>
        <p:txBody>
          <a:bodyPr/>
          <a:lstStyle/>
          <a:p>
            <a:pPr marL="342900" indent="-342900">
              <a:buFont typeface="Arial" charset="0"/>
              <a:buChar char="•"/>
            </a:pPr>
            <a:r>
              <a:rPr lang="de-DE" dirty="0" err="1" smtClean="0"/>
              <a:t>What</a:t>
            </a:r>
            <a:r>
              <a:rPr lang="de-DE" dirty="0" smtClean="0"/>
              <a:t> </a:t>
            </a:r>
            <a:r>
              <a:rPr lang="de-DE" dirty="0" err="1"/>
              <a:t>does</a:t>
            </a:r>
            <a:r>
              <a:rPr lang="de-DE" dirty="0"/>
              <a:t> Hattie </a:t>
            </a:r>
            <a:r>
              <a:rPr lang="de-DE" dirty="0" err="1"/>
              <a:t>mean</a:t>
            </a:r>
            <a:r>
              <a:rPr lang="de-DE" dirty="0"/>
              <a:t> </a:t>
            </a:r>
            <a:r>
              <a:rPr lang="de-DE" dirty="0" err="1"/>
              <a:t>by</a:t>
            </a:r>
            <a:r>
              <a:rPr lang="de-DE" dirty="0"/>
              <a:t> “</a:t>
            </a:r>
            <a:r>
              <a:rPr lang="de-DE" dirty="0" err="1"/>
              <a:t>visible</a:t>
            </a:r>
            <a:r>
              <a:rPr lang="de-DE" dirty="0"/>
              <a:t>” </a:t>
            </a:r>
            <a:r>
              <a:rPr lang="de-DE" dirty="0" err="1"/>
              <a:t>learning</a:t>
            </a:r>
            <a:r>
              <a:rPr lang="de-DE" dirty="0"/>
              <a:t> </a:t>
            </a:r>
            <a:r>
              <a:rPr lang="de-DE" dirty="0" err="1"/>
              <a:t>and</a:t>
            </a:r>
            <a:r>
              <a:rPr lang="de-DE" dirty="0"/>
              <a:t> </a:t>
            </a:r>
            <a:r>
              <a:rPr lang="de-DE" dirty="0" err="1"/>
              <a:t>teaching</a:t>
            </a:r>
            <a:r>
              <a:rPr lang="de-DE" dirty="0"/>
              <a:t>? </a:t>
            </a:r>
            <a:endParaRPr lang="de-DE" dirty="0" smtClean="0"/>
          </a:p>
          <a:p>
            <a:pPr marL="342900" indent="-342900">
              <a:buFont typeface="Arial" charset="0"/>
              <a:buChar char="•"/>
            </a:pPr>
            <a:r>
              <a:rPr lang="de-DE" dirty="0" smtClean="0"/>
              <a:t>In </a:t>
            </a:r>
            <a:r>
              <a:rPr lang="de-DE" dirty="0" err="1"/>
              <a:t>what</a:t>
            </a:r>
            <a:r>
              <a:rPr lang="de-DE" dirty="0"/>
              <a:t> </a:t>
            </a:r>
            <a:r>
              <a:rPr lang="de-DE" dirty="0" err="1"/>
              <a:t>ways</a:t>
            </a:r>
            <a:r>
              <a:rPr lang="de-DE" dirty="0"/>
              <a:t> </a:t>
            </a:r>
            <a:r>
              <a:rPr lang="de-DE" dirty="0" err="1"/>
              <a:t>is</a:t>
            </a:r>
            <a:r>
              <a:rPr lang="de-DE" dirty="0"/>
              <a:t> </a:t>
            </a:r>
            <a:r>
              <a:rPr lang="de-DE" dirty="0" err="1"/>
              <a:t>your</a:t>
            </a:r>
            <a:r>
              <a:rPr lang="de-DE" dirty="0"/>
              <a:t> </a:t>
            </a:r>
            <a:r>
              <a:rPr lang="de-DE" dirty="0" err="1"/>
              <a:t>teaching</a:t>
            </a:r>
            <a:r>
              <a:rPr lang="de-DE" dirty="0"/>
              <a:t> </a:t>
            </a:r>
            <a:r>
              <a:rPr lang="de-DE" dirty="0" err="1"/>
              <a:t>visible</a:t>
            </a:r>
            <a:r>
              <a:rPr lang="de-DE" dirty="0"/>
              <a:t> </a:t>
            </a:r>
            <a:r>
              <a:rPr lang="de-DE" dirty="0" err="1"/>
              <a:t>to</a:t>
            </a:r>
            <a:r>
              <a:rPr lang="de-DE" dirty="0"/>
              <a:t> </a:t>
            </a:r>
            <a:r>
              <a:rPr lang="de-DE" dirty="0" err="1"/>
              <a:t>students</a:t>
            </a:r>
            <a:r>
              <a:rPr lang="de-DE" dirty="0"/>
              <a:t>? </a:t>
            </a:r>
            <a:endParaRPr lang="de-DE" dirty="0" smtClean="0"/>
          </a:p>
          <a:p>
            <a:pPr marL="342900" indent="-342900">
              <a:buFont typeface="Arial" charset="0"/>
              <a:buChar char="•"/>
            </a:pPr>
            <a:r>
              <a:rPr lang="de-DE" dirty="0" smtClean="0"/>
              <a:t>In </a:t>
            </a:r>
            <a:r>
              <a:rPr lang="de-DE" dirty="0" err="1"/>
              <a:t>what</a:t>
            </a:r>
            <a:r>
              <a:rPr lang="de-DE" dirty="0"/>
              <a:t> </a:t>
            </a:r>
            <a:r>
              <a:rPr lang="de-DE" dirty="0" err="1"/>
              <a:t>ways</a:t>
            </a:r>
            <a:r>
              <a:rPr lang="de-DE" dirty="0"/>
              <a:t> </a:t>
            </a:r>
            <a:r>
              <a:rPr lang="de-DE" dirty="0" err="1"/>
              <a:t>are</a:t>
            </a:r>
            <a:r>
              <a:rPr lang="de-DE" dirty="0"/>
              <a:t> </a:t>
            </a:r>
            <a:r>
              <a:rPr lang="de-DE" dirty="0" err="1"/>
              <a:t>you</a:t>
            </a:r>
            <a:r>
              <a:rPr lang="de-DE" dirty="0"/>
              <a:t> </a:t>
            </a:r>
            <a:r>
              <a:rPr lang="de-DE" dirty="0" err="1"/>
              <a:t>able</a:t>
            </a:r>
            <a:r>
              <a:rPr lang="de-DE" dirty="0"/>
              <a:t> </a:t>
            </a:r>
            <a:r>
              <a:rPr lang="de-DE" dirty="0" err="1"/>
              <a:t>to</a:t>
            </a:r>
            <a:r>
              <a:rPr lang="de-DE" dirty="0"/>
              <a:t> </a:t>
            </a:r>
            <a:r>
              <a:rPr lang="de-DE" dirty="0" err="1"/>
              <a:t>make</a:t>
            </a:r>
            <a:r>
              <a:rPr lang="de-DE" dirty="0"/>
              <a:t> </a:t>
            </a:r>
            <a:r>
              <a:rPr lang="de-DE" dirty="0" err="1"/>
              <a:t>student</a:t>
            </a:r>
            <a:r>
              <a:rPr lang="de-DE" dirty="0"/>
              <a:t> </a:t>
            </a:r>
            <a:r>
              <a:rPr lang="de-DE" dirty="0" err="1"/>
              <a:t>learning</a:t>
            </a:r>
            <a:r>
              <a:rPr lang="de-DE" dirty="0"/>
              <a:t> </a:t>
            </a:r>
            <a:r>
              <a:rPr lang="de-DE" dirty="0" err="1" smtClean="0"/>
              <a:t>visible</a:t>
            </a:r>
            <a:r>
              <a:rPr lang="de-DE" dirty="0" smtClean="0"/>
              <a:t>?</a:t>
            </a:r>
            <a:endParaRPr lang="de-DE" dirty="0"/>
          </a:p>
          <a:p>
            <a:pPr marL="342900" indent="-342900">
              <a:buFont typeface="Arial" charset="0"/>
              <a:buChar char="•"/>
            </a:pPr>
            <a:r>
              <a:rPr lang="de-DE" dirty="0" err="1" smtClean="0"/>
              <a:t>What</a:t>
            </a:r>
            <a:r>
              <a:rPr lang="de-DE" dirty="0" smtClean="0"/>
              <a:t> </a:t>
            </a:r>
            <a:r>
              <a:rPr lang="de-DE" dirty="0" err="1"/>
              <a:t>are</a:t>
            </a:r>
            <a:r>
              <a:rPr lang="de-DE" dirty="0"/>
              <a:t> </a:t>
            </a:r>
            <a:r>
              <a:rPr lang="de-DE" dirty="0" err="1"/>
              <a:t>some</a:t>
            </a:r>
            <a:r>
              <a:rPr lang="de-DE" dirty="0"/>
              <a:t> </a:t>
            </a:r>
            <a:r>
              <a:rPr lang="de-DE" dirty="0" err="1"/>
              <a:t>ways</a:t>
            </a:r>
            <a:r>
              <a:rPr lang="de-DE" dirty="0"/>
              <a:t> </a:t>
            </a:r>
            <a:r>
              <a:rPr lang="de-DE" dirty="0" err="1"/>
              <a:t>teachers</a:t>
            </a:r>
            <a:r>
              <a:rPr lang="de-DE" dirty="0"/>
              <a:t> </a:t>
            </a:r>
            <a:r>
              <a:rPr lang="de-DE" dirty="0" err="1"/>
              <a:t>can</a:t>
            </a:r>
            <a:r>
              <a:rPr lang="de-DE" dirty="0"/>
              <a:t> </a:t>
            </a:r>
            <a:r>
              <a:rPr lang="de-DE" dirty="0" err="1"/>
              <a:t>make</a:t>
            </a:r>
            <a:r>
              <a:rPr lang="de-DE" dirty="0"/>
              <a:t> </a:t>
            </a:r>
            <a:r>
              <a:rPr lang="de-DE" dirty="0" err="1"/>
              <a:t>their</a:t>
            </a:r>
            <a:r>
              <a:rPr lang="de-DE" dirty="0"/>
              <a:t> </a:t>
            </a:r>
            <a:r>
              <a:rPr lang="de-DE" dirty="0" err="1"/>
              <a:t>teaching</a:t>
            </a:r>
            <a:r>
              <a:rPr lang="de-DE" dirty="0"/>
              <a:t> </a:t>
            </a:r>
            <a:r>
              <a:rPr lang="de-DE" i="1" dirty="0" err="1"/>
              <a:t>more</a:t>
            </a:r>
            <a:r>
              <a:rPr lang="de-DE" i="1" dirty="0"/>
              <a:t> </a:t>
            </a:r>
            <a:r>
              <a:rPr lang="de-DE" dirty="0" err="1"/>
              <a:t>visible</a:t>
            </a:r>
            <a:r>
              <a:rPr lang="de-DE" dirty="0"/>
              <a:t> </a:t>
            </a:r>
            <a:r>
              <a:rPr lang="de-DE" dirty="0" err="1"/>
              <a:t>to</a:t>
            </a:r>
            <a:r>
              <a:rPr lang="de-DE" dirty="0"/>
              <a:t> </a:t>
            </a:r>
            <a:r>
              <a:rPr lang="de-DE" dirty="0" err="1"/>
              <a:t>students</a:t>
            </a:r>
            <a:r>
              <a:rPr lang="de-DE" dirty="0"/>
              <a:t>? </a:t>
            </a:r>
          </a:p>
        </p:txBody>
      </p:sp>
    </p:spTree>
    <p:extLst>
      <p:ext uri="{BB962C8B-B14F-4D97-AF65-F5344CB8AC3E}">
        <p14:creationId xmlns:p14="http://schemas.microsoft.com/office/powerpoint/2010/main" val="63897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Guiding</a:t>
            </a:r>
            <a:r>
              <a:rPr lang="de-DE" dirty="0" smtClean="0"/>
              <a:t> </a:t>
            </a:r>
            <a:r>
              <a:rPr lang="de-DE" dirty="0" err="1" smtClean="0"/>
              <a:t>lines</a:t>
            </a:r>
            <a:r>
              <a:rPr lang="de-DE" dirty="0" smtClean="0"/>
              <a:t> </a:t>
            </a:r>
            <a:r>
              <a:rPr lang="de-DE" dirty="0" err="1" smtClean="0"/>
              <a:t>for</a:t>
            </a:r>
            <a:r>
              <a:rPr lang="de-DE" dirty="0" smtClean="0"/>
              <a:t> </a:t>
            </a:r>
            <a:r>
              <a:rPr lang="de-DE" dirty="0" err="1" smtClean="0"/>
              <a:t>change</a:t>
            </a:r>
            <a:endParaRPr lang="de-DE" dirty="0"/>
          </a:p>
        </p:txBody>
      </p:sp>
      <p:sp>
        <p:nvSpPr>
          <p:cNvPr id="3" name="Inhaltsplatzhalter 2"/>
          <p:cNvSpPr>
            <a:spLocks noGrp="1"/>
          </p:cNvSpPr>
          <p:nvPr>
            <p:ph idx="1"/>
          </p:nvPr>
        </p:nvSpPr>
        <p:spPr/>
        <p:txBody>
          <a:bodyPr/>
          <a:lstStyle/>
          <a:p>
            <a:pPr>
              <a:lnSpc>
                <a:spcPct val="150000"/>
              </a:lnSpc>
            </a:pPr>
            <a:r>
              <a:rPr lang="de-DE" dirty="0"/>
              <a:t>The </a:t>
            </a:r>
            <a:r>
              <a:rPr lang="de-DE" dirty="0" err="1"/>
              <a:t>more</a:t>
            </a:r>
            <a:r>
              <a:rPr lang="de-DE" dirty="0"/>
              <a:t> </a:t>
            </a:r>
            <a:r>
              <a:rPr lang="de-DE" dirty="0" err="1"/>
              <a:t>the</a:t>
            </a:r>
            <a:r>
              <a:rPr lang="de-DE" dirty="0"/>
              <a:t> </a:t>
            </a:r>
            <a:r>
              <a:rPr lang="de-DE" b="1" dirty="0" err="1"/>
              <a:t>student</a:t>
            </a:r>
            <a:r>
              <a:rPr lang="de-DE" b="1" dirty="0"/>
              <a:t> </a:t>
            </a:r>
            <a:r>
              <a:rPr lang="de-DE" b="1" dirty="0" err="1"/>
              <a:t>becomes</a:t>
            </a:r>
            <a:r>
              <a:rPr lang="de-DE" b="1" dirty="0"/>
              <a:t> </a:t>
            </a:r>
            <a:r>
              <a:rPr lang="de-DE" b="1" dirty="0" err="1"/>
              <a:t>the</a:t>
            </a:r>
            <a:r>
              <a:rPr lang="de-DE" b="1" dirty="0"/>
              <a:t> </a:t>
            </a:r>
            <a:r>
              <a:rPr lang="de-DE" b="1" dirty="0" err="1"/>
              <a:t>teacher</a:t>
            </a:r>
            <a:r>
              <a:rPr lang="de-DE" b="1" dirty="0"/>
              <a:t> </a:t>
            </a:r>
            <a:r>
              <a:rPr lang="de-DE" dirty="0" err="1"/>
              <a:t>and</a:t>
            </a:r>
            <a:r>
              <a:rPr lang="de-DE" dirty="0"/>
              <a:t> </a:t>
            </a:r>
            <a:r>
              <a:rPr lang="de-DE" dirty="0" err="1"/>
              <a:t>the</a:t>
            </a:r>
            <a:r>
              <a:rPr lang="de-DE" dirty="0"/>
              <a:t> </a:t>
            </a:r>
            <a:r>
              <a:rPr lang="de-DE" dirty="0" err="1"/>
              <a:t>more</a:t>
            </a:r>
            <a:r>
              <a:rPr lang="de-DE" dirty="0"/>
              <a:t> </a:t>
            </a:r>
            <a:r>
              <a:rPr lang="de-DE" dirty="0" err="1"/>
              <a:t>the</a:t>
            </a:r>
            <a:r>
              <a:rPr lang="de-DE" dirty="0"/>
              <a:t> </a:t>
            </a:r>
            <a:r>
              <a:rPr lang="de-DE" b="1" dirty="0" err="1"/>
              <a:t>teacher</a:t>
            </a:r>
            <a:r>
              <a:rPr lang="de-DE" b="1" dirty="0"/>
              <a:t> </a:t>
            </a:r>
            <a:r>
              <a:rPr lang="de-DE" b="1" dirty="0" err="1"/>
              <a:t>becomes</a:t>
            </a:r>
            <a:r>
              <a:rPr lang="de-DE" b="1" dirty="0"/>
              <a:t> </a:t>
            </a:r>
            <a:r>
              <a:rPr lang="de-DE" b="1" dirty="0" err="1"/>
              <a:t>the</a:t>
            </a:r>
            <a:r>
              <a:rPr lang="de-DE" b="1" dirty="0"/>
              <a:t> </a:t>
            </a:r>
            <a:r>
              <a:rPr lang="de-DE" b="1" dirty="0" err="1"/>
              <a:t>learner</a:t>
            </a:r>
            <a:r>
              <a:rPr lang="de-DE" dirty="0"/>
              <a:t>, </a:t>
            </a:r>
            <a:r>
              <a:rPr lang="de-DE" dirty="0" err="1"/>
              <a:t>then</a:t>
            </a:r>
            <a:r>
              <a:rPr lang="de-DE" dirty="0"/>
              <a:t> </a:t>
            </a:r>
            <a:r>
              <a:rPr lang="de-DE" dirty="0" err="1"/>
              <a:t>the</a:t>
            </a:r>
            <a:r>
              <a:rPr lang="de-DE" dirty="0"/>
              <a:t> </a:t>
            </a:r>
            <a:r>
              <a:rPr lang="de-DE" dirty="0" err="1"/>
              <a:t>more</a:t>
            </a:r>
            <a:r>
              <a:rPr lang="de-DE" dirty="0"/>
              <a:t> </a:t>
            </a:r>
            <a:r>
              <a:rPr lang="de-DE" dirty="0" err="1"/>
              <a:t>successful</a:t>
            </a:r>
            <a:r>
              <a:rPr lang="de-DE" dirty="0"/>
              <a:t> </a:t>
            </a:r>
            <a:r>
              <a:rPr lang="de-DE" dirty="0" err="1"/>
              <a:t>are</a:t>
            </a:r>
            <a:r>
              <a:rPr lang="de-DE" dirty="0"/>
              <a:t> </a:t>
            </a:r>
            <a:r>
              <a:rPr lang="de-DE" dirty="0" err="1"/>
              <a:t>the</a:t>
            </a:r>
            <a:r>
              <a:rPr lang="de-DE" dirty="0"/>
              <a:t> </a:t>
            </a:r>
            <a:r>
              <a:rPr lang="de-DE" dirty="0" err="1"/>
              <a:t>outcomes</a:t>
            </a:r>
            <a:r>
              <a:rPr lang="de-DE" dirty="0"/>
              <a:t>.” (p.17) </a:t>
            </a:r>
          </a:p>
          <a:p>
            <a:pPr>
              <a:lnSpc>
                <a:spcPct val="150000"/>
              </a:lnSpc>
            </a:pPr>
            <a:endParaRPr lang="de-DE" dirty="0" smtClean="0"/>
          </a:p>
          <a:p>
            <a:pPr>
              <a:lnSpc>
                <a:spcPct val="150000"/>
              </a:lnSpc>
            </a:pPr>
            <a:r>
              <a:rPr lang="de-DE" dirty="0" smtClean="0"/>
              <a:t>Schools </a:t>
            </a:r>
            <a:r>
              <a:rPr lang="de-DE" dirty="0" err="1"/>
              <a:t>and</a:t>
            </a:r>
            <a:r>
              <a:rPr lang="de-DE" dirty="0"/>
              <a:t> </a:t>
            </a:r>
            <a:r>
              <a:rPr lang="de-DE" dirty="0" err="1"/>
              <a:t>teachers</a:t>
            </a:r>
            <a:r>
              <a:rPr lang="de-DE" dirty="0"/>
              <a:t> must </a:t>
            </a:r>
            <a:r>
              <a:rPr lang="de-DE" dirty="0" err="1"/>
              <a:t>evaluate</a:t>
            </a:r>
            <a:r>
              <a:rPr lang="de-DE" dirty="0"/>
              <a:t> </a:t>
            </a:r>
            <a:r>
              <a:rPr lang="de-DE" dirty="0" err="1"/>
              <a:t>the</a:t>
            </a:r>
            <a:r>
              <a:rPr lang="de-DE" dirty="0"/>
              <a:t> </a:t>
            </a:r>
            <a:r>
              <a:rPr lang="de-DE" dirty="0" err="1"/>
              <a:t>impact</a:t>
            </a:r>
            <a:r>
              <a:rPr lang="de-DE" dirty="0"/>
              <a:t> </a:t>
            </a:r>
            <a:r>
              <a:rPr lang="de-DE" dirty="0" err="1"/>
              <a:t>of</a:t>
            </a:r>
            <a:r>
              <a:rPr lang="de-DE" dirty="0"/>
              <a:t> </a:t>
            </a:r>
            <a:r>
              <a:rPr lang="de-DE" dirty="0" err="1"/>
              <a:t>their</a:t>
            </a:r>
            <a:r>
              <a:rPr lang="de-DE" dirty="0"/>
              <a:t> </a:t>
            </a:r>
            <a:r>
              <a:rPr lang="de-DE" dirty="0" err="1"/>
              <a:t>effect</a:t>
            </a:r>
            <a:r>
              <a:rPr lang="de-DE" dirty="0"/>
              <a:t> on </a:t>
            </a:r>
            <a:r>
              <a:rPr lang="de-DE" dirty="0" err="1"/>
              <a:t>student</a:t>
            </a:r>
            <a:r>
              <a:rPr lang="de-DE" dirty="0"/>
              <a:t> </a:t>
            </a:r>
            <a:r>
              <a:rPr lang="de-DE" dirty="0" err="1"/>
              <a:t>learning</a:t>
            </a:r>
            <a:r>
              <a:rPr lang="de-DE" dirty="0"/>
              <a:t>, </a:t>
            </a:r>
            <a:r>
              <a:rPr lang="de-DE" b="1" dirty="0" err="1"/>
              <a:t>become</a:t>
            </a:r>
            <a:r>
              <a:rPr lang="de-DE" b="1" dirty="0"/>
              <a:t> “</a:t>
            </a:r>
            <a:r>
              <a:rPr lang="de-DE" b="1" dirty="0" err="1"/>
              <a:t>evaluators</a:t>
            </a:r>
            <a:r>
              <a:rPr lang="de-DE" b="1" dirty="0"/>
              <a:t> </a:t>
            </a:r>
            <a:r>
              <a:rPr lang="de-DE" b="1" dirty="0" err="1"/>
              <a:t>of</a:t>
            </a:r>
            <a:r>
              <a:rPr lang="de-DE" b="1" dirty="0"/>
              <a:t> </a:t>
            </a:r>
            <a:r>
              <a:rPr lang="de-DE" b="1" dirty="0" err="1"/>
              <a:t>your</a:t>
            </a:r>
            <a:r>
              <a:rPr lang="de-DE" b="1" dirty="0"/>
              <a:t> </a:t>
            </a:r>
            <a:r>
              <a:rPr lang="de-DE" b="1" dirty="0" err="1"/>
              <a:t>effect</a:t>
            </a:r>
            <a:r>
              <a:rPr lang="de-DE" b="1" dirty="0"/>
              <a:t>.</a:t>
            </a:r>
            <a:r>
              <a:rPr lang="de-DE" dirty="0"/>
              <a:t>”</a:t>
            </a:r>
          </a:p>
          <a:p>
            <a:endParaRPr lang="de-DE" dirty="0"/>
          </a:p>
        </p:txBody>
      </p:sp>
    </p:spTree>
    <p:extLst>
      <p:ext uri="{BB962C8B-B14F-4D97-AF65-F5344CB8AC3E}">
        <p14:creationId xmlns:p14="http://schemas.microsoft.com/office/powerpoint/2010/main" val="202849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D38B29C4-7A37-40F8-8C93-ED55BFB4A5B1}" type="slidenum">
              <a:rPr lang="en-US" smtClean="0"/>
              <a:t>32</a:t>
            </a:fld>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857252"/>
            <a:ext cx="6743699" cy="497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230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4210524" y="2111325"/>
            <a:ext cx="4622474" cy="2315950"/>
          </a:xfrm>
          <a:prstGeom prst="rect">
            <a:avLst/>
          </a:prstGeom>
          <a:noFill/>
          <a:ln>
            <a:noFill/>
          </a:ln>
        </p:spPr>
      </p:pic>
      <p:sp>
        <p:nvSpPr>
          <p:cNvPr id="191" name="Shape 191"/>
          <p:cNvSpPr/>
          <p:nvPr/>
        </p:nvSpPr>
        <p:spPr>
          <a:xfrm>
            <a:off x="3901750" y="4979875"/>
            <a:ext cx="5134500" cy="888300"/>
          </a:xfrm>
          <a:prstGeom prst="rect">
            <a:avLst/>
          </a:prstGeom>
          <a:solidFill>
            <a:srgbClr val="073763"/>
          </a:solidFill>
          <a:ln>
            <a:noFill/>
          </a:ln>
        </p:spPr>
        <p:txBody>
          <a:bodyPr lIns="91425" tIns="91425" rIns="91425" bIns="91425" anchor="ctr" anchorCtr="0">
            <a:noAutofit/>
          </a:bodyPr>
          <a:lstStyle/>
          <a:p>
            <a:pPr algn="ctr">
              <a:spcBef>
                <a:spcPts val="0"/>
              </a:spcBef>
            </a:pPr>
            <a:r>
              <a:rPr lang="en" sz="3000" b="1">
                <a:solidFill>
                  <a:srgbClr val="FFFFFF"/>
                </a:solidFill>
              </a:rPr>
              <a:t>Collective Teacher Efficacy</a:t>
            </a:r>
          </a:p>
        </p:txBody>
      </p:sp>
      <p:sp>
        <p:nvSpPr>
          <p:cNvPr id="192" name="Shape 192"/>
          <p:cNvSpPr/>
          <p:nvPr/>
        </p:nvSpPr>
        <p:spPr>
          <a:xfrm>
            <a:off x="147455" y="653830"/>
            <a:ext cx="4095000" cy="3437745"/>
          </a:xfrm>
          <a:prstGeom prst="rect">
            <a:avLst/>
          </a:prstGeom>
          <a:noFill/>
          <a:ln>
            <a:noFill/>
          </a:ln>
        </p:spPr>
        <p:txBody>
          <a:bodyPr lIns="91425" tIns="91425" rIns="91425" bIns="91425" anchor="ctr" anchorCtr="0">
            <a:noAutofit/>
          </a:bodyPr>
          <a:lstStyle/>
          <a:p>
            <a:pPr>
              <a:spcBef>
                <a:spcPts val="0"/>
              </a:spcBef>
            </a:pPr>
            <a:r>
              <a:rPr lang="en" sz="2400">
                <a:solidFill>
                  <a:schemeClr val="dk1"/>
                </a:solidFill>
                <a:highlight>
                  <a:srgbClr val="FFFFFF"/>
                </a:highlight>
                <a:latin typeface="Droid Sans"/>
                <a:ea typeface="Droid Sans"/>
                <a:cs typeface="Droid Sans"/>
                <a:sym typeface="Droid Sans"/>
              </a:rPr>
              <a:t>Teachers shared belief that through collective action, they can positively influence student outcomes, including impacting those who are disengaged and/or disadvantaged. </a:t>
            </a:r>
          </a:p>
        </p:txBody>
      </p:sp>
      <p:cxnSp>
        <p:nvCxnSpPr>
          <p:cNvPr id="193" name="Shape 193"/>
          <p:cNvCxnSpPr/>
          <p:nvPr/>
        </p:nvCxnSpPr>
        <p:spPr>
          <a:xfrm>
            <a:off x="6358800" y="4249900"/>
            <a:ext cx="2130000" cy="503100"/>
          </a:xfrm>
          <a:prstGeom prst="straightConnector1">
            <a:avLst/>
          </a:prstGeom>
          <a:noFill/>
          <a:ln w="76200" cap="flat" cmpd="sng">
            <a:solidFill>
              <a:srgbClr val="000000"/>
            </a:solidFill>
            <a:prstDash val="solid"/>
            <a:round/>
            <a:headEnd type="none" w="lg" len="lg"/>
            <a:tailEnd type="triangle" w="lg" len="lg"/>
          </a:ln>
        </p:spPr>
      </p:cxnSp>
      <p:sp>
        <p:nvSpPr>
          <p:cNvPr id="194" name="Shape 194"/>
          <p:cNvSpPr/>
          <p:nvPr/>
        </p:nvSpPr>
        <p:spPr>
          <a:xfrm>
            <a:off x="6358800" y="41916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pPr>
            <a:endParaRPr/>
          </a:p>
        </p:txBody>
      </p:sp>
      <p:sp>
        <p:nvSpPr>
          <p:cNvPr id="195" name="Shape 195"/>
          <p:cNvSpPr/>
          <p:nvPr/>
        </p:nvSpPr>
        <p:spPr>
          <a:xfrm>
            <a:off x="5439125" y="4091575"/>
            <a:ext cx="2096100" cy="888300"/>
          </a:xfrm>
          <a:prstGeom prst="ellipse">
            <a:avLst/>
          </a:prstGeom>
          <a:noFill/>
          <a:ln>
            <a:noFill/>
          </a:ln>
        </p:spPr>
        <p:txBody>
          <a:bodyPr lIns="91425" tIns="91425" rIns="91425" bIns="91425" anchor="ctr" anchorCtr="0">
            <a:noAutofit/>
          </a:bodyPr>
          <a:lstStyle/>
          <a:p>
            <a:pPr>
              <a:spcBef>
                <a:spcPts val="0"/>
              </a:spcBef>
            </a:pPr>
            <a:r>
              <a:rPr lang="en"/>
              <a:t>1.57 effect size</a:t>
            </a:r>
          </a:p>
        </p:txBody>
      </p:sp>
    </p:spTree>
    <p:extLst>
      <p:ext uri="{BB962C8B-B14F-4D97-AF65-F5344CB8AC3E}">
        <p14:creationId xmlns:p14="http://schemas.microsoft.com/office/powerpoint/2010/main" val="114383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4210524" y="2111325"/>
            <a:ext cx="4622474" cy="2315950"/>
          </a:xfrm>
          <a:prstGeom prst="rect">
            <a:avLst/>
          </a:prstGeom>
          <a:noFill/>
          <a:ln>
            <a:noFill/>
          </a:ln>
        </p:spPr>
      </p:pic>
      <p:sp>
        <p:nvSpPr>
          <p:cNvPr id="135" name="Shape 135"/>
          <p:cNvSpPr/>
          <p:nvPr/>
        </p:nvSpPr>
        <p:spPr>
          <a:xfrm>
            <a:off x="4493525" y="5519225"/>
            <a:ext cx="3987300" cy="888300"/>
          </a:xfrm>
          <a:prstGeom prst="rect">
            <a:avLst/>
          </a:prstGeom>
          <a:solidFill>
            <a:srgbClr val="073763"/>
          </a:solidFill>
          <a:ln>
            <a:noFill/>
          </a:ln>
        </p:spPr>
        <p:txBody>
          <a:bodyPr wrap="square" lIns="91425" tIns="91425" rIns="91425" bIns="91425" anchor="ctr" anchorCtr="0">
            <a:noAutofit/>
          </a:bodyPr>
          <a:lstStyle/>
          <a:p>
            <a:pPr algn="ctr">
              <a:spcBef>
                <a:spcPts val="0"/>
              </a:spcBef>
            </a:pPr>
            <a:r>
              <a:rPr lang="en" sz="3000" b="1">
                <a:solidFill>
                  <a:srgbClr val="FFFFFF"/>
                </a:solidFill>
              </a:rPr>
              <a:t>Self-Reported Grades </a:t>
            </a:r>
          </a:p>
        </p:txBody>
      </p:sp>
      <p:sp>
        <p:nvSpPr>
          <p:cNvPr id="137" name="Shape 137"/>
          <p:cNvSpPr/>
          <p:nvPr/>
        </p:nvSpPr>
        <p:spPr>
          <a:xfrm>
            <a:off x="224074" y="1241300"/>
            <a:ext cx="3987300" cy="2028000"/>
          </a:xfrm>
          <a:prstGeom prst="rect">
            <a:avLst/>
          </a:prstGeom>
          <a:noFill/>
          <a:ln>
            <a:noFill/>
          </a:ln>
        </p:spPr>
        <p:txBody>
          <a:bodyPr wrap="square" lIns="91425" tIns="91425" rIns="91425" bIns="91425" anchor="ctr" anchorCtr="0">
            <a:noAutofit/>
          </a:bodyPr>
          <a:lstStyle/>
          <a:p>
            <a:pPr marL="457200" indent="-381000">
              <a:spcBef>
                <a:spcPts val="0"/>
              </a:spcBef>
              <a:buSzPct val="100000"/>
              <a:buChar char="❏"/>
            </a:pPr>
            <a:r>
              <a:rPr lang="en" sz="2400"/>
              <a:t>Students knowing about their chance of success</a:t>
            </a:r>
          </a:p>
          <a:p>
            <a:pPr marL="457200" indent="-381000">
              <a:spcBef>
                <a:spcPts val="0"/>
              </a:spcBef>
              <a:buSzPct val="100000"/>
              <a:buChar char="❏"/>
            </a:pPr>
            <a:r>
              <a:rPr lang="en" sz="2400" dirty="0"/>
              <a:t>Awareness of what they know about a subject</a:t>
            </a:r>
          </a:p>
          <a:p>
            <a:pPr>
              <a:spcBef>
                <a:spcPts val="0"/>
              </a:spcBef>
            </a:pPr>
            <a:endParaRPr sz="2400" dirty="0"/>
          </a:p>
        </p:txBody>
      </p:sp>
      <p:cxnSp>
        <p:nvCxnSpPr>
          <p:cNvPr id="138" name="Shape 138"/>
          <p:cNvCxnSpPr/>
          <p:nvPr/>
        </p:nvCxnSpPr>
        <p:spPr>
          <a:xfrm>
            <a:off x="6429875" y="4249900"/>
            <a:ext cx="2208900" cy="379500"/>
          </a:xfrm>
          <a:prstGeom prst="straightConnector1">
            <a:avLst/>
          </a:prstGeom>
          <a:noFill/>
          <a:ln w="76200" cap="flat" cmpd="sng">
            <a:solidFill>
              <a:srgbClr val="000000"/>
            </a:solidFill>
            <a:prstDash val="solid"/>
            <a:round/>
            <a:headEnd type="none" w="lg" len="lg"/>
            <a:tailEnd type="triangle" w="lg" len="lg"/>
          </a:ln>
        </p:spPr>
      </p:cxnSp>
      <p:sp>
        <p:nvSpPr>
          <p:cNvPr id="139" name="Shape 139"/>
          <p:cNvSpPr/>
          <p:nvPr/>
        </p:nvSpPr>
        <p:spPr>
          <a:xfrm>
            <a:off x="6358800" y="41916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a:spcBef>
                <a:spcPts val="0"/>
              </a:spcBef>
            </a:pPr>
            <a:endParaRPr/>
          </a:p>
        </p:txBody>
      </p:sp>
      <p:sp>
        <p:nvSpPr>
          <p:cNvPr id="140" name="Shape 140"/>
          <p:cNvSpPr/>
          <p:nvPr/>
        </p:nvSpPr>
        <p:spPr>
          <a:xfrm>
            <a:off x="5439125" y="4091575"/>
            <a:ext cx="2096100" cy="888300"/>
          </a:xfrm>
          <a:prstGeom prst="ellipse">
            <a:avLst/>
          </a:prstGeom>
          <a:noFill/>
          <a:ln>
            <a:noFill/>
          </a:ln>
        </p:spPr>
        <p:txBody>
          <a:bodyPr wrap="square" lIns="91425" tIns="91425" rIns="91425" bIns="91425" anchor="ctr" anchorCtr="0">
            <a:noAutofit/>
          </a:bodyPr>
          <a:lstStyle/>
          <a:p>
            <a:pPr>
              <a:spcBef>
                <a:spcPts val="0"/>
              </a:spcBef>
            </a:pPr>
            <a:r>
              <a:rPr lang="en"/>
              <a:t>1.33 effect size</a:t>
            </a:r>
          </a:p>
        </p:txBody>
      </p:sp>
    </p:spTree>
    <p:extLst>
      <p:ext uri="{BB962C8B-B14F-4D97-AF65-F5344CB8AC3E}">
        <p14:creationId xmlns:p14="http://schemas.microsoft.com/office/powerpoint/2010/main" val="518631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4129954" y="2016500"/>
            <a:ext cx="4828475" cy="2372900"/>
          </a:xfrm>
          <a:prstGeom prst="rect">
            <a:avLst/>
          </a:prstGeom>
          <a:noFill/>
          <a:ln>
            <a:noFill/>
          </a:ln>
        </p:spPr>
      </p:pic>
      <p:sp>
        <p:nvSpPr>
          <p:cNvPr id="244" name="Shape 244"/>
          <p:cNvSpPr/>
          <p:nvPr/>
        </p:nvSpPr>
        <p:spPr>
          <a:xfrm>
            <a:off x="4657775" y="5373216"/>
            <a:ext cx="3942000" cy="642600"/>
          </a:xfrm>
          <a:prstGeom prst="rect">
            <a:avLst/>
          </a:prstGeom>
          <a:solidFill>
            <a:srgbClr val="073763"/>
          </a:solidFill>
          <a:ln>
            <a:noFill/>
          </a:ln>
        </p:spPr>
        <p:txBody>
          <a:bodyPr lIns="91425" tIns="91425" rIns="91425" bIns="91425" anchor="ctr" anchorCtr="0">
            <a:noAutofit/>
          </a:bodyPr>
          <a:lstStyle/>
          <a:p>
            <a:pPr>
              <a:spcBef>
                <a:spcPts val="0"/>
              </a:spcBef>
            </a:pPr>
            <a:r>
              <a:rPr lang="en" sz="3000" b="1" dirty="0">
                <a:solidFill>
                  <a:srgbClr val="FFFFFF"/>
                </a:solidFill>
              </a:rPr>
              <a:t>Instructional Quality</a:t>
            </a:r>
          </a:p>
        </p:txBody>
      </p:sp>
      <p:sp>
        <p:nvSpPr>
          <p:cNvPr id="246" name="Shape 246"/>
          <p:cNvSpPr/>
          <p:nvPr/>
        </p:nvSpPr>
        <p:spPr>
          <a:xfrm>
            <a:off x="0" y="970942"/>
            <a:ext cx="4810675" cy="3209706"/>
          </a:xfrm>
          <a:prstGeom prst="rect">
            <a:avLst/>
          </a:prstGeom>
          <a:noFill/>
          <a:ln>
            <a:noFill/>
          </a:ln>
        </p:spPr>
        <p:txBody>
          <a:bodyPr lIns="91425" tIns="91425" rIns="91425" bIns="91425" anchor="ctr" anchorCtr="0">
            <a:noAutofit/>
          </a:bodyPr>
          <a:lstStyle/>
          <a:p>
            <a:pPr marL="457200" indent="-342900">
              <a:spcBef>
                <a:spcPts val="0"/>
              </a:spcBef>
              <a:buSzPct val="100000"/>
              <a:buChar char="❏"/>
            </a:pPr>
            <a:r>
              <a:rPr lang="en" sz="2200" dirty="0"/>
              <a:t>Teachers ability to identify essential representations of subject</a:t>
            </a:r>
          </a:p>
          <a:p>
            <a:pPr marL="457200" indent="-342900">
              <a:spcBef>
                <a:spcPts val="0"/>
              </a:spcBef>
              <a:buSzPct val="100000"/>
              <a:buChar char="❏"/>
            </a:pPr>
            <a:r>
              <a:rPr lang="en" sz="2200" dirty="0"/>
              <a:t>Guiding learning through classroom interactions</a:t>
            </a:r>
          </a:p>
          <a:p>
            <a:pPr marL="457200" indent="-342900">
              <a:spcBef>
                <a:spcPts val="0"/>
              </a:spcBef>
              <a:buSzPct val="100000"/>
              <a:buChar char="❏"/>
            </a:pPr>
            <a:r>
              <a:rPr lang="en" sz="2200" dirty="0"/>
              <a:t>Monitoring learning and providing feedback</a:t>
            </a:r>
          </a:p>
          <a:p>
            <a:pPr marL="457200" indent="-342900">
              <a:spcBef>
                <a:spcPts val="0"/>
              </a:spcBef>
              <a:buSzPct val="100000"/>
              <a:buChar char="❏"/>
            </a:pPr>
            <a:r>
              <a:rPr lang="en" sz="2200" dirty="0"/>
              <a:t>Influence student outcomes</a:t>
            </a:r>
          </a:p>
          <a:p>
            <a:pPr>
              <a:spcBef>
                <a:spcPts val="0"/>
              </a:spcBef>
            </a:pPr>
            <a:endParaRPr dirty="0"/>
          </a:p>
        </p:txBody>
      </p:sp>
      <p:cxnSp>
        <p:nvCxnSpPr>
          <p:cNvPr id="247" name="Shape 247"/>
          <p:cNvCxnSpPr/>
          <p:nvPr/>
        </p:nvCxnSpPr>
        <p:spPr>
          <a:xfrm rot="10800000" flipH="1">
            <a:off x="6429875" y="4245700"/>
            <a:ext cx="2169900" cy="4200"/>
          </a:xfrm>
          <a:prstGeom prst="straightConnector1">
            <a:avLst/>
          </a:prstGeom>
          <a:noFill/>
          <a:ln w="76200" cap="flat" cmpd="sng">
            <a:solidFill>
              <a:srgbClr val="000000"/>
            </a:solidFill>
            <a:prstDash val="solid"/>
            <a:round/>
            <a:headEnd type="none" w="lg" len="lg"/>
            <a:tailEnd type="triangle" w="lg" len="lg"/>
          </a:ln>
        </p:spPr>
      </p:cxnSp>
      <p:sp>
        <p:nvSpPr>
          <p:cNvPr id="248" name="Shape 248"/>
          <p:cNvSpPr/>
          <p:nvPr/>
        </p:nvSpPr>
        <p:spPr>
          <a:xfrm>
            <a:off x="6358800" y="41916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pPr>
            <a:endParaRPr/>
          </a:p>
        </p:txBody>
      </p:sp>
      <p:sp>
        <p:nvSpPr>
          <p:cNvPr id="249" name="Shape 249"/>
          <p:cNvSpPr/>
          <p:nvPr/>
        </p:nvSpPr>
        <p:spPr>
          <a:xfrm>
            <a:off x="5460550" y="4191675"/>
            <a:ext cx="2042100" cy="888300"/>
          </a:xfrm>
          <a:prstGeom prst="ellipse">
            <a:avLst/>
          </a:prstGeom>
          <a:noFill/>
          <a:ln>
            <a:noFill/>
          </a:ln>
        </p:spPr>
        <p:txBody>
          <a:bodyPr lIns="91425" tIns="91425" rIns="91425" bIns="91425" anchor="ctr" anchorCtr="0">
            <a:noAutofit/>
          </a:bodyPr>
          <a:lstStyle/>
          <a:p>
            <a:pPr>
              <a:spcBef>
                <a:spcPts val="0"/>
              </a:spcBef>
            </a:pPr>
            <a:r>
              <a:rPr lang="en"/>
              <a:t>1.00 effect size</a:t>
            </a:r>
          </a:p>
        </p:txBody>
      </p:sp>
    </p:spTree>
    <p:extLst>
      <p:ext uri="{BB962C8B-B14F-4D97-AF65-F5344CB8AC3E}">
        <p14:creationId xmlns:p14="http://schemas.microsoft.com/office/powerpoint/2010/main" val="800875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4121299" y="1780575"/>
            <a:ext cx="4622474" cy="2315950"/>
          </a:xfrm>
          <a:prstGeom prst="rect">
            <a:avLst/>
          </a:prstGeom>
          <a:noFill/>
          <a:ln>
            <a:noFill/>
          </a:ln>
        </p:spPr>
      </p:pic>
      <p:sp>
        <p:nvSpPr>
          <p:cNvPr id="125" name="Shape 125"/>
          <p:cNvSpPr/>
          <p:nvPr/>
        </p:nvSpPr>
        <p:spPr>
          <a:xfrm>
            <a:off x="3901750" y="4979875"/>
            <a:ext cx="5134500" cy="888300"/>
          </a:xfrm>
          <a:prstGeom prst="rect">
            <a:avLst/>
          </a:prstGeom>
          <a:solidFill>
            <a:srgbClr val="073763"/>
          </a:solidFill>
          <a:ln>
            <a:noFill/>
          </a:ln>
        </p:spPr>
        <p:txBody>
          <a:bodyPr wrap="square" lIns="91425" tIns="91425" rIns="91425" bIns="91425" anchor="ctr" anchorCtr="0">
            <a:noAutofit/>
          </a:bodyPr>
          <a:lstStyle/>
          <a:p>
            <a:pPr algn="ctr">
              <a:spcBef>
                <a:spcPts val="0"/>
              </a:spcBef>
            </a:pPr>
            <a:r>
              <a:rPr lang="en" sz="3000" b="1">
                <a:solidFill>
                  <a:srgbClr val="FFFFFF"/>
                </a:solidFill>
              </a:rPr>
              <a:t>Retention</a:t>
            </a:r>
          </a:p>
        </p:txBody>
      </p:sp>
      <p:sp>
        <p:nvSpPr>
          <p:cNvPr id="126" name="Shape 126"/>
          <p:cNvSpPr/>
          <p:nvPr/>
        </p:nvSpPr>
        <p:spPr>
          <a:xfrm>
            <a:off x="246925" y="861111"/>
            <a:ext cx="4095000" cy="4066200"/>
          </a:xfrm>
          <a:prstGeom prst="rect">
            <a:avLst/>
          </a:prstGeom>
          <a:noFill/>
          <a:ln>
            <a:noFill/>
          </a:ln>
        </p:spPr>
        <p:txBody>
          <a:bodyPr wrap="square" lIns="91425" tIns="91425" rIns="91425" bIns="91425" anchor="ctr" anchorCtr="0">
            <a:noAutofit/>
          </a:bodyPr>
          <a:lstStyle/>
          <a:p>
            <a:pPr>
              <a:spcBef>
                <a:spcPts val="0"/>
              </a:spcBef>
            </a:pPr>
            <a:r>
              <a:rPr lang="en" sz="2400" dirty="0">
                <a:latin typeface="Droid Sans"/>
                <a:ea typeface="Droid Sans"/>
                <a:cs typeface="Droid Sans"/>
                <a:sym typeface="Droid Sans"/>
              </a:rPr>
              <a:t>You had the child for a year, and you failed, now you’re going to give him the same kind of curriculum, the same kind of strategies… </a:t>
            </a:r>
          </a:p>
          <a:p>
            <a:pPr>
              <a:spcBef>
                <a:spcPts val="0"/>
              </a:spcBef>
            </a:pPr>
            <a:endParaRPr sz="2400" dirty="0">
              <a:latin typeface="Droid Sans"/>
              <a:ea typeface="Droid Sans"/>
              <a:cs typeface="Droid Sans"/>
              <a:sym typeface="Droid Sans"/>
            </a:endParaRPr>
          </a:p>
          <a:p>
            <a:pPr>
              <a:spcBef>
                <a:spcPts val="0"/>
              </a:spcBef>
            </a:pPr>
            <a:r>
              <a:rPr lang="en" sz="2400" dirty="0">
                <a:latin typeface="Droid Sans"/>
                <a:ea typeface="Droid Sans"/>
                <a:cs typeface="Droid Sans"/>
                <a:sym typeface="Droid Sans"/>
              </a:rPr>
              <a:t>What that kid needs is not more, he needs different. </a:t>
            </a:r>
          </a:p>
          <a:p>
            <a:pPr>
              <a:spcBef>
                <a:spcPts val="0"/>
              </a:spcBef>
            </a:pPr>
            <a:r>
              <a:rPr lang="en" sz="2400" dirty="0">
                <a:latin typeface="Droid Sans"/>
                <a:ea typeface="Droid Sans"/>
                <a:cs typeface="Droid Sans"/>
                <a:sym typeface="Droid Sans"/>
              </a:rPr>
              <a:t>- John Hattie  </a:t>
            </a:r>
          </a:p>
        </p:txBody>
      </p:sp>
      <p:cxnSp>
        <p:nvCxnSpPr>
          <p:cNvPr id="127" name="Shape 127"/>
          <p:cNvCxnSpPr/>
          <p:nvPr/>
        </p:nvCxnSpPr>
        <p:spPr>
          <a:xfrm flipH="1">
            <a:off x="4164325" y="3927350"/>
            <a:ext cx="2205600" cy="157800"/>
          </a:xfrm>
          <a:prstGeom prst="straightConnector1">
            <a:avLst/>
          </a:prstGeom>
          <a:noFill/>
          <a:ln w="76200" cap="flat" cmpd="sng">
            <a:solidFill>
              <a:srgbClr val="000000"/>
            </a:solidFill>
            <a:prstDash val="solid"/>
            <a:round/>
            <a:headEnd type="none" w="lg" len="lg"/>
            <a:tailEnd type="triangle" w="lg" len="lg"/>
          </a:ln>
        </p:spPr>
      </p:cxnSp>
      <p:sp>
        <p:nvSpPr>
          <p:cNvPr id="128" name="Shape 128"/>
          <p:cNvSpPr/>
          <p:nvPr/>
        </p:nvSpPr>
        <p:spPr>
          <a:xfrm>
            <a:off x="6273325" y="38757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a:spcBef>
                <a:spcPts val="0"/>
              </a:spcBef>
            </a:pPr>
            <a:endParaRPr/>
          </a:p>
        </p:txBody>
      </p:sp>
      <p:sp>
        <p:nvSpPr>
          <p:cNvPr id="129" name="Shape 129"/>
          <p:cNvSpPr/>
          <p:nvPr/>
        </p:nvSpPr>
        <p:spPr>
          <a:xfrm>
            <a:off x="5628500" y="4048325"/>
            <a:ext cx="2003400" cy="888300"/>
          </a:xfrm>
          <a:prstGeom prst="ellipse">
            <a:avLst/>
          </a:prstGeom>
          <a:noFill/>
          <a:ln>
            <a:noFill/>
          </a:ln>
        </p:spPr>
        <p:txBody>
          <a:bodyPr wrap="square" lIns="91425" tIns="91425" rIns="91425" bIns="91425" anchor="ctr" anchorCtr="0">
            <a:noAutofit/>
          </a:bodyPr>
          <a:lstStyle/>
          <a:p>
            <a:pPr>
              <a:spcBef>
                <a:spcPts val="0"/>
              </a:spcBef>
            </a:pPr>
            <a:r>
              <a:rPr lang="en"/>
              <a:t>-0.17 effect size</a:t>
            </a:r>
          </a:p>
        </p:txBody>
      </p:sp>
    </p:spTree>
    <p:extLst>
      <p:ext uri="{BB962C8B-B14F-4D97-AF65-F5344CB8AC3E}">
        <p14:creationId xmlns:p14="http://schemas.microsoft.com/office/powerpoint/2010/main" val="1000622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4121299" y="1780575"/>
            <a:ext cx="4622474" cy="2315950"/>
          </a:xfrm>
          <a:prstGeom prst="rect">
            <a:avLst/>
          </a:prstGeom>
          <a:noFill/>
          <a:ln>
            <a:noFill/>
          </a:ln>
        </p:spPr>
      </p:pic>
      <p:sp>
        <p:nvSpPr>
          <p:cNvPr id="112" name="Shape 112"/>
          <p:cNvSpPr/>
          <p:nvPr/>
        </p:nvSpPr>
        <p:spPr>
          <a:xfrm>
            <a:off x="3901750" y="4979875"/>
            <a:ext cx="5134500" cy="888300"/>
          </a:xfrm>
          <a:prstGeom prst="rect">
            <a:avLst/>
          </a:prstGeom>
          <a:solidFill>
            <a:srgbClr val="073763"/>
          </a:solidFill>
          <a:ln>
            <a:noFill/>
          </a:ln>
        </p:spPr>
        <p:txBody>
          <a:bodyPr wrap="square" lIns="91425" tIns="91425" rIns="91425" bIns="91425" anchor="ctr" anchorCtr="0">
            <a:noAutofit/>
          </a:bodyPr>
          <a:lstStyle/>
          <a:p>
            <a:pPr algn="ctr">
              <a:spcBef>
                <a:spcPts val="0"/>
              </a:spcBef>
            </a:pPr>
            <a:r>
              <a:rPr lang="en" sz="3000" b="1">
                <a:solidFill>
                  <a:srgbClr val="FFFFFF"/>
                </a:solidFill>
              </a:rPr>
              <a:t>Ability Grouping</a:t>
            </a:r>
          </a:p>
        </p:txBody>
      </p:sp>
      <p:sp>
        <p:nvSpPr>
          <p:cNvPr id="113" name="Shape 113"/>
          <p:cNvSpPr/>
          <p:nvPr/>
        </p:nvSpPr>
        <p:spPr>
          <a:xfrm>
            <a:off x="76245" y="869599"/>
            <a:ext cx="4095000" cy="1578900"/>
          </a:xfrm>
          <a:prstGeom prst="rect">
            <a:avLst/>
          </a:prstGeom>
          <a:noFill/>
          <a:ln>
            <a:noFill/>
          </a:ln>
        </p:spPr>
        <p:txBody>
          <a:bodyPr wrap="square" lIns="91425" tIns="91425" rIns="91425" bIns="91425" anchor="ctr" anchorCtr="0">
            <a:noAutofit/>
          </a:bodyPr>
          <a:lstStyle/>
          <a:p>
            <a:pPr>
              <a:spcBef>
                <a:spcPts val="0"/>
              </a:spcBef>
            </a:pPr>
            <a:r>
              <a:rPr lang="en" sz="2400">
                <a:latin typeface="Droid Sans"/>
                <a:ea typeface="Droid Sans"/>
                <a:cs typeface="Droid Sans"/>
                <a:sym typeface="Droid Sans"/>
              </a:rPr>
              <a:t>The problem with tracking is the expectations it sets for kids. </a:t>
            </a:r>
          </a:p>
        </p:txBody>
      </p:sp>
      <p:cxnSp>
        <p:nvCxnSpPr>
          <p:cNvPr id="114" name="Shape 114"/>
          <p:cNvCxnSpPr/>
          <p:nvPr/>
        </p:nvCxnSpPr>
        <p:spPr>
          <a:xfrm rot="10800000">
            <a:off x="4911325" y="2744150"/>
            <a:ext cx="1458600" cy="1183200"/>
          </a:xfrm>
          <a:prstGeom prst="straightConnector1">
            <a:avLst/>
          </a:prstGeom>
          <a:noFill/>
          <a:ln w="76200" cap="flat" cmpd="sng">
            <a:solidFill>
              <a:srgbClr val="000000"/>
            </a:solidFill>
            <a:prstDash val="solid"/>
            <a:round/>
            <a:headEnd type="none" w="lg" len="lg"/>
            <a:tailEnd type="triangle" w="lg" len="lg"/>
          </a:ln>
        </p:spPr>
      </p:cxnSp>
      <p:sp>
        <p:nvSpPr>
          <p:cNvPr id="115" name="Shape 115"/>
          <p:cNvSpPr/>
          <p:nvPr/>
        </p:nvSpPr>
        <p:spPr>
          <a:xfrm>
            <a:off x="6329050" y="38757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a:spcBef>
                <a:spcPts val="0"/>
              </a:spcBef>
            </a:pPr>
            <a:endParaRPr/>
          </a:p>
        </p:txBody>
      </p:sp>
      <p:sp>
        <p:nvSpPr>
          <p:cNvPr id="116" name="Shape 116"/>
          <p:cNvSpPr/>
          <p:nvPr/>
        </p:nvSpPr>
        <p:spPr>
          <a:xfrm>
            <a:off x="4665950" y="3987525"/>
            <a:ext cx="2003400" cy="888300"/>
          </a:xfrm>
          <a:prstGeom prst="ellipse">
            <a:avLst/>
          </a:prstGeom>
          <a:noFill/>
          <a:ln>
            <a:noFill/>
          </a:ln>
        </p:spPr>
        <p:txBody>
          <a:bodyPr wrap="square" lIns="91425" tIns="91425" rIns="91425" bIns="91425" anchor="ctr" anchorCtr="0">
            <a:noAutofit/>
          </a:bodyPr>
          <a:lstStyle/>
          <a:p>
            <a:pPr>
              <a:spcBef>
                <a:spcPts val="0"/>
              </a:spcBef>
            </a:pPr>
            <a:r>
              <a:rPr lang="en"/>
              <a:t>0.12 effect size</a:t>
            </a:r>
          </a:p>
        </p:txBody>
      </p:sp>
      <p:sp>
        <p:nvSpPr>
          <p:cNvPr id="117" name="Shape 117"/>
          <p:cNvSpPr/>
          <p:nvPr/>
        </p:nvSpPr>
        <p:spPr>
          <a:xfrm>
            <a:off x="147045" y="2082312"/>
            <a:ext cx="3953400" cy="1620300"/>
          </a:xfrm>
          <a:prstGeom prst="rect">
            <a:avLst/>
          </a:prstGeom>
          <a:noFill/>
          <a:ln>
            <a:noFill/>
          </a:ln>
        </p:spPr>
        <p:txBody>
          <a:bodyPr wrap="square" lIns="91425" tIns="91425" rIns="91425" bIns="91425" anchor="ctr" anchorCtr="0">
            <a:noAutofit/>
          </a:bodyPr>
          <a:lstStyle/>
          <a:p>
            <a:pPr>
              <a:spcBef>
                <a:spcPts val="0"/>
              </a:spcBef>
            </a:pPr>
            <a:r>
              <a:rPr lang="en" sz="2400">
                <a:solidFill>
                  <a:schemeClr val="dk1"/>
                </a:solidFill>
                <a:latin typeface="Droid Sans"/>
                <a:ea typeface="Droid Sans"/>
                <a:cs typeface="Droid Sans"/>
                <a:sym typeface="Droid Sans"/>
              </a:rPr>
              <a:t>It says to them very clearly, this is where you perform...</a:t>
            </a:r>
          </a:p>
        </p:txBody>
      </p:sp>
      <p:sp>
        <p:nvSpPr>
          <p:cNvPr id="118" name="Shape 118"/>
          <p:cNvSpPr/>
          <p:nvPr/>
        </p:nvSpPr>
        <p:spPr>
          <a:xfrm>
            <a:off x="76245" y="3987525"/>
            <a:ext cx="3712800" cy="356700"/>
          </a:xfrm>
          <a:prstGeom prst="rect">
            <a:avLst/>
          </a:prstGeom>
          <a:noFill/>
          <a:ln>
            <a:noFill/>
          </a:ln>
        </p:spPr>
        <p:txBody>
          <a:bodyPr wrap="square" lIns="91425" tIns="91425" rIns="91425" bIns="91425" anchor="ctr" anchorCtr="0">
            <a:noAutofit/>
          </a:bodyPr>
          <a:lstStyle/>
          <a:p>
            <a:pPr>
              <a:spcBef>
                <a:spcPts val="0"/>
              </a:spcBef>
            </a:pPr>
            <a:r>
              <a:rPr lang="en" sz="2400">
                <a:solidFill>
                  <a:schemeClr val="dk1"/>
                </a:solidFill>
                <a:latin typeface="Droid Sans"/>
                <a:ea typeface="Droid Sans"/>
                <a:cs typeface="Droid Sans"/>
                <a:sym typeface="Droid Sans"/>
              </a:rPr>
              <a:t>Quite often teachers only teach material that is relative to that tracking.  </a:t>
            </a:r>
            <a:r>
              <a:rPr lang="en" dirty="0">
                <a:solidFill>
                  <a:schemeClr val="dk1"/>
                </a:solidFill>
                <a:latin typeface="Droid Sans"/>
                <a:ea typeface="Droid Sans"/>
                <a:cs typeface="Droid Sans"/>
                <a:sym typeface="Droid Sans"/>
              </a:rPr>
              <a:t>-John Hattie</a:t>
            </a:r>
          </a:p>
        </p:txBody>
      </p:sp>
    </p:spTree>
    <p:extLst>
      <p:ext uri="{BB962C8B-B14F-4D97-AF65-F5344CB8AC3E}">
        <p14:creationId xmlns:p14="http://schemas.microsoft.com/office/powerpoint/2010/main" val="198356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4121299" y="1780575"/>
            <a:ext cx="4622474" cy="2315950"/>
          </a:xfrm>
          <a:prstGeom prst="rect">
            <a:avLst/>
          </a:prstGeom>
          <a:noFill/>
          <a:ln>
            <a:noFill/>
          </a:ln>
        </p:spPr>
      </p:pic>
      <p:sp>
        <p:nvSpPr>
          <p:cNvPr id="101" name="Shape 101"/>
          <p:cNvSpPr/>
          <p:nvPr/>
        </p:nvSpPr>
        <p:spPr>
          <a:xfrm>
            <a:off x="3901750" y="4979875"/>
            <a:ext cx="5134500" cy="888300"/>
          </a:xfrm>
          <a:prstGeom prst="rect">
            <a:avLst/>
          </a:prstGeom>
          <a:solidFill>
            <a:srgbClr val="073763"/>
          </a:solidFill>
          <a:ln>
            <a:noFill/>
          </a:ln>
        </p:spPr>
        <p:txBody>
          <a:bodyPr wrap="square" lIns="91425" tIns="91425" rIns="91425" bIns="91425" anchor="ctr" anchorCtr="0">
            <a:noAutofit/>
          </a:bodyPr>
          <a:lstStyle/>
          <a:p>
            <a:pPr algn="ctr">
              <a:spcBef>
                <a:spcPts val="0"/>
              </a:spcBef>
            </a:pPr>
            <a:r>
              <a:rPr lang="en" sz="3000" b="1">
                <a:solidFill>
                  <a:srgbClr val="FFFFFF"/>
                </a:solidFill>
              </a:rPr>
              <a:t>Class Size</a:t>
            </a:r>
          </a:p>
        </p:txBody>
      </p:sp>
      <p:sp>
        <p:nvSpPr>
          <p:cNvPr id="102" name="Shape 102"/>
          <p:cNvSpPr/>
          <p:nvPr/>
        </p:nvSpPr>
        <p:spPr>
          <a:xfrm>
            <a:off x="252104" y="-78675"/>
            <a:ext cx="4095000" cy="4066200"/>
          </a:xfrm>
          <a:prstGeom prst="rect">
            <a:avLst/>
          </a:prstGeom>
          <a:noFill/>
          <a:ln>
            <a:noFill/>
          </a:ln>
        </p:spPr>
        <p:txBody>
          <a:bodyPr wrap="square" lIns="91425" tIns="91425" rIns="91425" bIns="91425" anchor="ctr" anchorCtr="0">
            <a:noAutofit/>
          </a:bodyPr>
          <a:lstStyle/>
          <a:p>
            <a:pPr>
              <a:spcBef>
                <a:spcPts val="0"/>
              </a:spcBef>
            </a:pPr>
            <a:r>
              <a:rPr lang="en" sz="2400">
                <a:latin typeface="Droid Sans"/>
                <a:ea typeface="Droid Sans"/>
                <a:cs typeface="Droid Sans"/>
                <a:sym typeface="Droid Sans"/>
              </a:rPr>
              <a:t>If you are going to reduce class size, the first thing we have to do is change </a:t>
            </a:r>
            <a:r>
              <a:rPr lang="en" sz="2400" b="1" u="sng">
                <a:latin typeface="Droid Sans"/>
                <a:ea typeface="Droid Sans"/>
                <a:cs typeface="Droid Sans"/>
                <a:sym typeface="Droid Sans"/>
              </a:rPr>
              <a:t>how we teach</a:t>
            </a:r>
            <a:r>
              <a:rPr lang="en" sz="2400">
                <a:latin typeface="Droid Sans"/>
                <a:ea typeface="Droid Sans"/>
                <a:cs typeface="Droid Sans"/>
                <a:sym typeface="Droid Sans"/>
              </a:rPr>
              <a:t>. </a:t>
            </a:r>
            <a:r>
              <a:rPr lang="en" sz="2400" dirty="0">
                <a:latin typeface="Droid Sans"/>
                <a:ea typeface="Droid Sans"/>
                <a:cs typeface="Droid Sans"/>
                <a:sym typeface="Droid Sans"/>
              </a:rPr>
              <a:t>- John Hattie</a:t>
            </a:r>
          </a:p>
        </p:txBody>
      </p:sp>
      <p:cxnSp>
        <p:nvCxnSpPr>
          <p:cNvPr id="103" name="Shape 103"/>
          <p:cNvCxnSpPr/>
          <p:nvPr/>
        </p:nvCxnSpPr>
        <p:spPr>
          <a:xfrm rot="10800000">
            <a:off x="5450125" y="2289951"/>
            <a:ext cx="919800" cy="1637399"/>
          </a:xfrm>
          <a:prstGeom prst="straightConnector1">
            <a:avLst/>
          </a:prstGeom>
          <a:noFill/>
          <a:ln w="76200" cap="flat" cmpd="sng">
            <a:solidFill>
              <a:srgbClr val="000000"/>
            </a:solidFill>
            <a:prstDash val="solid"/>
            <a:round/>
            <a:headEnd type="none" w="lg" len="lg"/>
            <a:tailEnd type="triangle" w="lg" len="lg"/>
          </a:ln>
        </p:spPr>
      </p:cxnSp>
      <p:sp>
        <p:nvSpPr>
          <p:cNvPr id="104" name="Shape 104"/>
          <p:cNvSpPr/>
          <p:nvPr/>
        </p:nvSpPr>
        <p:spPr>
          <a:xfrm>
            <a:off x="6329050" y="3875775"/>
            <a:ext cx="135600" cy="129300"/>
          </a:xfrm>
          <a:prstGeom prst="ellipse">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a:spcBef>
                <a:spcPts val="0"/>
              </a:spcBef>
            </a:pPr>
            <a:endParaRPr/>
          </a:p>
        </p:txBody>
      </p:sp>
      <p:sp>
        <p:nvSpPr>
          <p:cNvPr id="105" name="Shape 105"/>
          <p:cNvSpPr/>
          <p:nvPr/>
        </p:nvSpPr>
        <p:spPr>
          <a:xfrm>
            <a:off x="4665950" y="3987525"/>
            <a:ext cx="2003400" cy="888300"/>
          </a:xfrm>
          <a:prstGeom prst="ellipse">
            <a:avLst/>
          </a:prstGeom>
          <a:noFill/>
          <a:ln>
            <a:noFill/>
          </a:ln>
        </p:spPr>
        <p:txBody>
          <a:bodyPr wrap="square" lIns="91425" tIns="91425" rIns="91425" bIns="91425" anchor="ctr" anchorCtr="0">
            <a:noAutofit/>
          </a:bodyPr>
          <a:lstStyle/>
          <a:p>
            <a:pPr>
              <a:spcBef>
                <a:spcPts val="0"/>
              </a:spcBef>
            </a:pPr>
            <a:r>
              <a:rPr lang="en"/>
              <a:t>.21 effect size</a:t>
            </a:r>
          </a:p>
        </p:txBody>
      </p:sp>
    </p:spTree>
    <p:extLst>
      <p:ext uri="{BB962C8B-B14F-4D97-AF65-F5344CB8AC3E}">
        <p14:creationId xmlns:p14="http://schemas.microsoft.com/office/powerpoint/2010/main" val="1309175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87002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503194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Rounded Rectangle 3"/>
          <p:cNvGrpSpPr>
            <a:grpSpLocks/>
          </p:cNvGrpSpPr>
          <p:nvPr/>
        </p:nvGrpSpPr>
        <p:grpSpPr bwMode="auto">
          <a:xfrm>
            <a:off x="1600200" y="2057400"/>
            <a:ext cx="1246188" cy="3197225"/>
            <a:chOff x="1083" y="1667"/>
            <a:chExt cx="872" cy="2238"/>
          </a:xfrm>
        </p:grpSpPr>
        <p:pic>
          <p:nvPicPr>
            <p:cNvPr id="29713" name="Rounded 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1667"/>
              <a:ext cx="872"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4" name="Text Box 4"/>
            <p:cNvSpPr txBox="1">
              <a:spLocks noChangeArrowheads="1"/>
            </p:cNvSpPr>
            <p:nvPr/>
          </p:nvSpPr>
          <p:spPr bwMode="auto">
            <a:xfrm rot="-5400000">
              <a:off x="546" y="2412"/>
              <a:ext cx="1948"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3600">
                  <a:solidFill>
                    <a:srgbClr val="FFFFFF"/>
                  </a:solidFill>
                  <a:latin typeface="Verdana" charset="0"/>
                </a:rPr>
                <a:t>Leadership</a:t>
              </a:r>
            </a:p>
          </p:txBody>
        </p:sp>
      </p:grpSp>
      <p:grpSp>
        <p:nvGrpSpPr>
          <p:cNvPr id="29699" name="Rounded Rectangle 4"/>
          <p:cNvGrpSpPr>
            <a:grpSpLocks/>
          </p:cNvGrpSpPr>
          <p:nvPr/>
        </p:nvGrpSpPr>
        <p:grpSpPr bwMode="auto">
          <a:xfrm>
            <a:off x="3886200" y="2057400"/>
            <a:ext cx="1250950" cy="3198813"/>
            <a:chOff x="2734" y="1682"/>
            <a:chExt cx="876" cy="2239"/>
          </a:xfrm>
        </p:grpSpPr>
        <p:pic>
          <p:nvPicPr>
            <p:cNvPr id="29711"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 y="1682"/>
              <a:ext cx="87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7"/>
            <p:cNvSpPr txBox="1">
              <a:spLocks noChangeArrowheads="1"/>
            </p:cNvSpPr>
            <p:nvPr/>
          </p:nvSpPr>
          <p:spPr bwMode="auto">
            <a:xfrm rot="-5400000">
              <a:off x="2199" y="2424"/>
              <a:ext cx="1949"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3200">
                  <a:solidFill>
                    <a:srgbClr val="FFFFFF"/>
                  </a:solidFill>
                  <a:latin typeface="Verdana" charset="0"/>
                </a:rPr>
                <a:t>Competency</a:t>
              </a:r>
            </a:p>
          </p:txBody>
        </p:sp>
      </p:grpSp>
      <p:grpSp>
        <p:nvGrpSpPr>
          <p:cNvPr id="29700" name="Rounded Rectangle 5"/>
          <p:cNvGrpSpPr>
            <a:grpSpLocks/>
          </p:cNvGrpSpPr>
          <p:nvPr/>
        </p:nvGrpSpPr>
        <p:grpSpPr bwMode="auto">
          <a:xfrm>
            <a:off x="6172200" y="2057400"/>
            <a:ext cx="1246188" cy="3214688"/>
            <a:chOff x="4389" y="1674"/>
            <a:chExt cx="872" cy="2250"/>
          </a:xfrm>
        </p:grpSpPr>
        <p:pic>
          <p:nvPicPr>
            <p:cNvPr id="29709" name="Rounded Rectangl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 y="1674"/>
              <a:ext cx="872"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 Box 10"/>
            <p:cNvSpPr txBox="1">
              <a:spLocks noChangeArrowheads="1"/>
            </p:cNvSpPr>
            <p:nvPr/>
          </p:nvSpPr>
          <p:spPr bwMode="auto">
            <a:xfrm rot="-5400000">
              <a:off x="3852" y="2424"/>
              <a:ext cx="1949"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3200">
                  <a:solidFill>
                    <a:srgbClr val="FFFFFF"/>
                  </a:solidFill>
                  <a:latin typeface="Verdana" charset="0"/>
                </a:rPr>
                <a:t>Organization</a:t>
              </a:r>
            </a:p>
          </p:txBody>
        </p:sp>
      </p:grpSp>
      <p:grpSp>
        <p:nvGrpSpPr>
          <p:cNvPr id="29701" name="Trapezoid 7"/>
          <p:cNvGrpSpPr>
            <a:grpSpLocks/>
          </p:cNvGrpSpPr>
          <p:nvPr/>
        </p:nvGrpSpPr>
        <p:grpSpPr bwMode="auto">
          <a:xfrm>
            <a:off x="1524000" y="1219200"/>
            <a:ext cx="5969000" cy="1009650"/>
            <a:chOff x="1083" y="1098"/>
            <a:chExt cx="4178" cy="707"/>
          </a:xfrm>
        </p:grpSpPr>
        <p:pic>
          <p:nvPicPr>
            <p:cNvPr id="29707" name="Trapezoid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 y="1098"/>
              <a:ext cx="417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13"/>
            <p:cNvSpPr txBox="1">
              <a:spLocks noChangeArrowheads="1"/>
            </p:cNvSpPr>
            <p:nvPr/>
          </p:nvSpPr>
          <p:spPr bwMode="auto">
            <a:xfrm>
              <a:off x="1227" y="1137"/>
              <a:ext cx="389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3000">
                  <a:solidFill>
                    <a:srgbClr val="FFFFFF"/>
                  </a:solidFill>
                  <a:latin typeface="Verdana" charset="0"/>
                </a:rPr>
                <a:t>Components of </a:t>
              </a:r>
            </a:p>
            <a:p>
              <a:pPr algn="ctr" eaLnBrk="1" hangingPunct="1"/>
              <a:r>
                <a:rPr lang="en-US" altLang="x-none" sz="3000">
                  <a:solidFill>
                    <a:srgbClr val="FFFFFF"/>
                  </a:solidFill>
                  <a:latin typeface="Verdana" charset="0"/>
                </a:rPr>
                <a:t>Effective  Implementation</a:t>
              </a:r>
            </a:p>
          </p:txBody>
        </p:sp>
      </p:grpSp>
      <p:grpSp>
        <p:nvGrpSpPr>
          <p:cNvPr id="29702" name="Rectangle 8"/>
          <p:cNvGrpSpPr>
            <a:grpSpLocks/>
          </p:cNvGrpSpPr>
          <p:nvPr/>
        </p:nvGrpSpPr>
        <p:grpSpPr bwMode="auto">
          <a:xfrm>
            <a:off x="914400" y="5029200"/>
            <a:ext cx="7186613" cy="1016000"/>
            <a:chOff x="657" y="3709"/>
            <a:chExt cx="5030" cy="711"/>
          </a:xfrm>
        </p:grpSpPr>
        <p:pic>
          <p:nvPicPr>
            <p:cNvPr id="29705" name="Rectangl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 y="3709"/>
              <a:ext cx="5030"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16"/>
            <p:cNvSpPr txBox="1">
              <a:spLocks noChangeArrowheads="1"/>
            </p:cNvSpPr>
            <p:nvPr/>
          </p:nvSpPr>
          <p:spPr bwMode="auto">
            <a:xfrm>
              <a:off x="693" y="3787"/>
              <a:ext cx="4960" cy="5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4000">
                  <a:solidFill>
                    <a:srgbClr val="FFFFFF"/>
                  </a:solidFill>
                  <a:latin typeface="Verdana" charset="0"/>
                </a:rPr>
                <a:t>Vision </a:t>
              </a:r>
              <a:r>
                <a:rPr lang="en-US" altLang="x-none" sz="4000">
                  <a:solidFill>
                    <a:srgbClr val="FFFFFF"/>
                  </a:solidFill>
                  <a:latin typeface="Verdana" charset="0"/>
                  <a:sym typeface="Wingdings" charset="2"/>
                </a:rPr>
                <a:t> Mission  Beliefs</a:t>
              </a:r>
              <a:endParaRPr lang="en-US" altLang="x-none" sz="4000">
                <a:solidFill>
                  <a:srgbClr val="FFFFFF"/>
                </a:solidFill>
                <a:latin typeface="Verdana" charset="0"/>
              </a:endParaRPr>
            </a:p>
          </p:txBody>
        </p:sp>
      </p:grpSp>
      <p:pic>
        <p:nvPicPr>
          <p:cNvPr id="29703" name="Isosceles Triangle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5775" y="-17463"/>
            <a:ext cx="551497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8"/>
          <p:cNvSpPr txBox="1">
            <a:spLocks noChangeArrowheads="1"/>
          </p:cNvSpPr>
          <p:nvPr/>
        </p:nvSpPr>
        <p:spPr bwMode="auto">
          <a:xfrm>
            <a:off x="3195638" y="377825"/>
            <a:ext cx="270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nchor="ct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2500">
                <a:solidFill>
                  <a:srgbClr val="FFFFFF"/>
                </a:solidFill>
                <a:latin typeface="Verdana" charset="0"/>
              </a:rPr>
              <a:t>Student Achievement</a:t>
            </a:r>
          </a:p>
        </p:txBody>
      </p:sp>
    </p:spTree>
    <p:extLst>
      <p:ext uri="{BB962C8B-B14F-4D97-AF65-F5344CB8AC3E}">
        <p14:creationId xmlns:p14="http://schemas.microsoft.com/office/powerpoint/2010/main" val="826469401"/>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539552" y="794026"/>
            <a:ext cx="8604448" cy="348973"/>
          </a:xfrm>
        </p:spPr>
        <p:txBody>
          <a:bodyPr/>
          <a:lstStyle/>
          <a:p>
            <a:pPr eaLnBrk="1" hangingPunct="1"/>
            <a:r>
              <a:rPr lang="en-US" altLang="x-none" sz="2800">
                <a:latin typeface="Verdana" charset="0"/>
                <a:ea typeface="Calibri" charset="0"/>
                <a:cs typeface="Calibri" charset="0"/>
              </a:rPr>
              <a:t>Continuous School Improvement Process</a:t>
            </a:r>
          </a:p>
        </p:txBody>
      </p:sp>
      <p:sp>
        <p:nvSpPr>
          <p:cNvPr id="45059" name="AutoShape 4"/>
          <p:cNvSpPr>
            <a:spLocks noChangeAspect="1" noChangeArrowheads="1" noTextEdit="1"/>
          </p:cNvSpPr>
          <p:nvPr/>
        </p:nvSpPr>
        <p:spPr bwMode="auto">
          <a:xfrm>
            <a:off x="663575" y="912813"/>
            <a:ext cx="7954963"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endParaRPr lang="de-DE"/>
          </a:p>
        </p:txBody>
      </p:sp>
      <p:sp>
        <p:nvSpPr>
          <p:cNvPr id="45060" name="_s2054"/>
          <p:cNvSpPr>
            <a:spLocks noChangeShapeType="1"/>
          </p:cNvSpPr>
          <p:nvPr/>
        </p:nvSpPr>
        <p:spPr bwMode="auto">
          <a:xfrm>
            <a:off x="4641850" y="4252913"/>
            <a:ext cx="0" cy="620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45061" name="_s2057"/>
          <p:cNvSpPr>
            <a:spLocks noChangeArrowheads="1"/>
          </p:cNvSpPr>
          <p:nvPr/>
        </p:nvSpPr>
        <p:spPr bwMode="auto">
          <a:xfrm>
            <a:off x="6596063" y="3078163"/>
            <a:ext cx="1954212" cy="1239837"/>
          </a:xfrm>
          <a:prstGeom prst="ellipse">
            <a:avLst/>
          </a:prstGeom>
          <a:solidFill>
            <a:srgbClr val="BBE0E3"/>
          </a:solidFill>
          <a:ln w="9525">
            <a:solidFill>
              <a:srgbClr val="000000"/>
            </a:solidFill>
            <a:round/>
            <a:headEnd/>
            <a:tailEnd/>
          </a:ln>
        </p:spPr>
        <p:txBody>
          <a:bodyPr lIns="0" tIns="0" rIns="0" bIns="0" anchor="ctr"/>
          <a:lstStyle>
            <a:lvl1pPr eaLnBrk="0" hangingPunct="0">
              <a:tabLst>
                <a:tab pos="1438275" algn="l"/>
              </a:tabLst>
              <a:defRPr>
                <a:solidFill>
                  <a:schemeClr val="tx1"/>
                </a:solidFill>
                <a:latin typeface="Arial" charset="0"/>
              </a:defRPr>
            </a:lvl1pPr>
            <a:lvl2pPr marL="742950" indent="-285750" eaLnBrk="0" hangingPunct="0">
              <a:tabLst>
                <a:tab pos="1438275" algn="l"/>
              </a:tabLst>
              <a:defRPr>
                <a:solidFill>
                  <a:schemeClr val="tx1"/>
                </a:solidFill>
                <a:latin typeface="Arial" charset="0"/>
              </a:defRPr>
            </a:lvl2pPr>
            <a:lvl3pPr marL="1143000" indent="-228600" eaLnBrk="0" hangingPunct="0">
              <a:tabLst>
                <a:tab pos="1438275" algn="l"/>
              </a:tabLst>
              <a:defRPr>
                <a:solidFill>
                  <a:schemeClr val="tx1"/>
                </a:solidFill>
                <a:latin typeface="Arial" charset="0"/>
              </a:defRPr>
            </a:lvl3pPr>
            <a:lvl4pPr marL="1600200" indent="-228600" eaLnBrk="0" hangingPunct="0">
              <a:tabLst>
                <a:tab pos="1438275" algn="l"/>
              </a:tabLst>
              <a:defRPr>
                <a:solidFill>
                  <a:schemeClr val="tx1"/>
                </a:solidFill>
                <a:latin typeface="Arial" charset="0"/>
              </a:defRPr>
            </a:lvl4pPr>
            <a:lvl5pPr marL="2057400" indent="-228600" eaLnBrk="0" hangingPunct="0">
              <a:tabLst>
                <a:tab pos="1438275" algn="l"/>
              </a:tabLst>
              <a:defRPr>
                <a:solidFill>
                  <a:schemeClr val="tx1"/>
                </a:solidFill>
                <a:latin typeface="Arial" charset="0"/>
              </a:defRPr>
            </a:lvl5pPr>
            <a:lvl6pPr marL="2514600" indent="-228600" eaLnBrk="0" fontAlgn="base" hangingPunct="0">
              <a:spcBef>
                <a:spcPct val="0"/>
              </a:spcBef>
              <a:spcAft>
                <a:spcPct val="0"/>
              </a:spcAft>
              <a:tabLst>
                <a:tab pos="1438275" algn="l"/>
              </a:tabLst>
              <a:defRPr>
                <a:solidFill>
                  <a:schemeClr val="tx1"/>
                </a:solidFill>
                <a:latin typeface="Arial" charset="0"/>
              </a:defRPr>
            </a:lvl6pPr>
            <a:lvl7pPr marL="2971800" indent="-228600" eaLnBrk="0" fontAlgn="base" hangingPunct="0">
              <a:spcBef>
                <a:spcPct val="0"/>
              </a:spcBef>
              <a:spcAft>
                <a:spcPct val="0"/>
              </a:spcAft>
              <a:tabLst>
                <a:tab pos="1438275" algn="l"/>
              </a:tabLst>
              <a:defRPr>
                <a:solidFill>
                  <a:schemeClr val="tx1"/>
                </a:solidFill>
                <a:latin typeface="Arial" charset="0"/>
              </a:defRPr>
            </a:lvl7pPr>
            <a:lvl8pPr marL="3429000" indent="-228600" eaLnBrk="0" fontAlgn="base" hangingPunct="0">
              <a:spcBef>
                <a:spcPct val="0"/>
              </a:spcBef>
              <a:spcAft>
                <a:spcPct val="0"/>
              </a:spcAft>
              <a:tabLst>
                <a:tab pos="1438275" algn="l"/>
              </a:tabLst>
              <a:defRPr>
                <a:solidFill>
                  <a:schemeClr val="tx1"/>
                </a:solidFill>
                <a:latin typeface="Arial" charset="0"/>
              </a:defRPr>
            </a:lvl8pPr>
            <a:lvl9pPr marL="3886200" indent="-228600" eaLnBrk="0" fontAlgn="base" hangingPunct="0">
              <a:spcBef>
                <a:spcPct val="0"/>
              </a:spcBef>
              <a:spcAft>
                <a:spcPct val="0"/>
              </a:spcAft>
              <a:tabLst>
                <a:tab pos="1438275" algn="l"/>
              </a:tabLst>
              <a:defRPr>
                <a:solidFill>
                  <a:schemeClr val="tx1"/>
                </a:solidFill>
                <a:latin typeface="Arial" charset="0"/>
              </a:defRPr>
            </a:lvl9pPr>
          </a:lstStyle>
          <a:p>
            <a:pPr algn="ctr" eaLnBrk="1" hangingPunct="1"/>
            <a:endParaRPr lang="en-US" altLang="x-none" sz="1400" b="1">
              <a:latin typeface="Verdana" charset="0"/>
            </a:endParaRPr>
          </a:p>
          <a:p>
            <a:pPr algn="ctr" eaLnBrk="1" hangingPunct="1"/>
            <a:endParaRPr lang="en-US" altLang="x-none" sz="1000">
              <a:solidFill>
                <a:srgbClr val="000000"/>
              </a:solidFill>
              <a:latin typeface="Verdana" charset="0"/>
            </a:endParaRPr>
          </a:p>
        </p:txBody>
      </p:sp>
      <p:sp>
        <p:nvSpPr>
          <p:cNvPr id="45062" name="_s2058"/>
          <p:cNvSpPr>
            <a:spLocks noChangeShapeType="1"/>
          </p:cNvSpPr>
          <p:nvPr/>
        </p:nvSpPr>
        <p:spPr bwMode="auto">
          <a:xfrm flipV="1">
            <a:off x="4641850" y="2395538"/>
            <a:ext cx="0" cy="6191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45063" name="_s2053"/>
          <p:cNvSpPr>
            <a:spLocks noChangeArrowheads="1"/>
          </p:cNvSpPr>
          <p:nvPr/>
        </p:nvSpPr>
        <p:spPr bwMode="auto">
          <a:xfrm>
            <a:off x="762000" y="3152775"/>
            <a:ext cx="1954213" cy="1239838"/>
          </a:xfrm>
          <a:prstGeom prst="ellipse">
            <a:avLst/>
          </a:prstGeom>
          <a:solidFill>
            <a:srgbClr val="BBE0E3"/>
          </a:solidFill>
          <a:ln w="9525">
            <a:solidFill>
              <a:srgbClr val="000000"/>
            </a:solidFill>
            <a:round/>
            <a:headEnd/>
            <a:tailEnd/>
          </a:ln>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100" b="1">
                <a:solidFill>
                  <a:srgbClr val="000000"/>
                </a:solidFill>
                <a:latin typeface="Verdana" charset="0"/>
              </a:rPr>
              <a:t>Do</a:t>
            </a:r>
          </a:p>
          <a:p>
            <a:pPr algn="ctr" eaLnBrk="1" hangingPunct="1"/>
            <a:r>
              <a:rPr lang="en-US" altLang="x-none" sz="1000">
                <a:solidFill>
                  <a:srgbClr val="000000"/>
                </a:solidFill>
                <a:latin typeface="Verdana" charset="0"/>
              </a:rPr>
              <a:t>Implement Plan Monitor Plan</a:t>
            </a:r>
          </a:p>
          <a:p>
            <a:pPr algn="ctr" eaLnBrk="1" hangingPunct="1">
              <a:buFont typeface="Wingdings" charset="2"/>
              <a:buNone/>
            </a:pPr>
            <a:r>
              <a:rPr lang="en-US" altLang="x-none" sz="1000">
                <a:solidFill>
                  <a:srgbClr val="000000"/>
                </a:solidFill>
                <a:latin typeface="Verdana" charset="0"/>
              </a:rPr>
              <a:t>Evaluate Plan</a:t>
            </a:r>
          </a:p>
        </p:txBody>
      </p:sp>
      <p:sp>
        <p:nvSpPr>
          <p:cNvPr id="45064" name="_s2055"/>
          <p:cNvSpPr>
            <a:spLocks noChangeArrowheads="1"/>
          </p:cNvSpPr>
          <p:nvPr/>
        </p:nvSpPr>
        <p:spPr bwMode="auto">
          <a:xfrm>
            <a:off x="3694113" y="5011738"/>
            <a:ext cx="1954212" cy="1238250"/>
          </a:xfrm>
          <a:prstGeom prst="ellipse">
            <a:avLst/>
          </a:prstGeom>
          <a:solidFill>
            <a:schemeClr val="accent1">
              <a:lumMod val="90000"/>
            </a:schemeClr>
          </a:solidFill>
          <a:ln w="9525">
            <a:solidFill>
              <a:srgbClr val="000000"/>
            </a:solidFill>
            <a:round/>
            <a:headEnd/>
            <a:tailEnd/>
          </a:ln>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100" b="1" dirty="0">
                <a:solidFill>
                  <a:srgbClr val="000000"/>
                </a:solidFill>
                <a:latin typeface="Verdana" charset="0"/>
              </a:rPr>
              <a:t>Plan</a:t>
            </a:r>
            <a:endParaRPr lang="en-US" altLang="x-none" sz="1100" b="1" dirty="0">
              <a:latin typeface="Verdana" charset="0"/>
            </a:endParaRPr>
          </a:p>
          <a:p>
            <a:pPr algn="ctr" eaLnBrk="1" hangingPunct="1"/>
            <a:r>
              <a:rPr lang="en-US" altLang="x-none" sz="1000" dirty="0">
                <a:solidFill>
                  <a:srgbClr val="000000"/>
                </a:solidFill>
                <a:latin typeface="Verdana" charset="0"/>
              </a:rPr>
              <a:t>Develop School Improvement Plan</a:t>
            </a:r>
          </a:p>
        </p:txBody>
      </p:sp>
      <p:sp>
        <p:nvSpPr>
          <p:cNvPr id="45065" name="_s2059"/>
          <p:cNvSpPr>
            <a:spLocks noChangeArrowheads="1"/>
          </p:cNvSpPr>
          <p:nvPr/>
        </p:nvSpPr>
        <p:spPr bwMode="auto">
          <a:xfrm>
            <a:off x="3694113" y="1295400"/>
            <a:ext cx="1954212" cy="1238250"/>
          </a:xfrm>
          <a:prstGeom prst="ellipse">
            <a:avLst/>
          </a:prstGeom>
          <a:solidFill>
            <a:srgbClr val="BBE0E3"/>
          </a:solidFill>
          <a:ln w="9525">
            <a:solidFill>
              <a:srgbClr val="000000"/>
            </a:solidFill>
            <a:round/>
            <a:headEnd/>
            <a:tailEnd/>
          </a:ln>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100" b="1">
                <a:solidFill>
                  <a:srgbClr val="000000"/>
                </a:solidFill>
                <a:latin typeface="Verdana" charset="0"/>
              </a:rPr>
              <a:t>Gather</a:t>
            </a:r>
          </a:p>
          <a:p>
            <a:pPr algn="ctr" eaLnBrk="1" hangingPunct="1"/>
            <a:r>
              <a:rPr lang="en-US" altLang="x-none" sz="1000">
                <a:solidFill>
                  <a:srgbClr val="000000"/>
                </a:solidFill>
                <a:latin typeface="Verdana" charset="0"/>
              </a:rPr>
              <a:t>Get Ready</a:t>
            </a:r>
          </a:p>
          <a:p>
            <a:pPr algn="ctr" eaLnBrk="1" hangingPunct="1">
              <a:buFont typeface="Wingdings" charset="2"/>
              <a:buNone/>
            </a:pPr>
            <a:r>
              <a:rPr lang="en-US" altLang="x-none" sz="1000">
                <a:solidFill>
                  <a:srgbClr val="000000"/>
                </a:solidFill>
                <a:latin typeface="Verdana" charset="0"/>
              </a:rPr>
              <a:t>Collect School Data</a:t>
            </a:r>
          </a:p>
          <a:p>
            <a:pPr algn="ctr" eaLnBrk="1" hangingPunct="1">
              <a:buFont typeface="Wingdings" charset="2"/>
              <a:buNone/>
            </a:pPr>
            <a:r>
              <a:rPr lang="en-US" altLang="x-none" sz="1000">
                <a:solidFill>
                  <a:srgbClr val="000000"/>
                </a:solidFill>
                <a:latin typeface="Verdana" charset="0"/>
              </a:rPr>
              <a:t>Build School Profile</a:t>
            </a:r>
            <a:endParaRPr lang="en-US" altLang="x-none" sz="1000">
              <a:solidFill>
                <a:srgbClr val="000000"/>
              </a:solidFill>
            </a:endParaRPr>
          </a:p>
        </p:txBody>
      </p:sp>
      <p:sp>
        <p:nvSpPr>
          <p:cNvPr id="45066" name="_s2060"/>
          <p:cNvSpPr>
            <a:spLocks noChangeArrowheads="1"/>
          </p:cNvSpPr>
          <p:nvPr/>
        </p:nvSpPr>
        <p:spPr bwMode="auto">
          <a:xfrm>
            <a:off x="3694113" y="3152775"/>
            <a:ext cx="1954212" cy="1239838"/>
          </a:xfrm>
          <a:prstGeom prst="ellipse">
            <a:avLst/>
          </a:prstGeom>
          <a:solidFill>
            <a:srgbClr val="BBE0E3"/>
          </a:solidFill>
          <a:ln w="9525">
            <a:solidFill>
              <a:srgbClr val="000000"/>
            </a:solidFill>
            <a:round/>
            <a:headEnd/>
            <a:tailEnd/>
          </a:ln>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200" b="1">
                <a:solidFill>
                  <a:srgbClr val="000000"/>
                </a:solidFill>
                <a:latin typeface="Verdana" charset="0"/>
              </a:rPr>
              <a:t>Student</a:t>
            </a:r>
          </a:p>
          <a:p>
            <a:pPr algn="ctr" eaLnBrk="1" hangingPunct="1"/>
            <a:r>
              <a:rPr lang="en-US" altLang="x-none" sz="1200" b="1">
                <a:solidFill>
                  <a:srgbClr val="000000"/>
                </a:solidFill>
                <a:latin typeface="Verdana" charset="0"/>
              </a:rPr>
              <a:t>Achievement</a:t>
            </a:r>
            <a:endParaRPr lang="en-US" altLang="x-none" sz="1200">
              <a:solidFill>
                <a:srgbClr val="000000"/>
              </a:solidFill>
            </a:endParaRPr>
          </a:p>
        </p:txBody>
      </p:sp>
      <p:sp>
        <p:nvSpPr>
          <p:cNvPr id="45067" name="AutoShape 14"/>
          <p:cNvSpPr>
            <a:spLocks noChangeArrowheads="1"/>
          </p:cNvSpPr>
          <p:nvPr/>
        </p:nvSpPr>
        <p:spPr bwMode="auto">
          <a:xfrm rot="605290">
            <a:off x="5703888" y="1473200"/>
            <a:ext cx="1917700" cy="1844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681" y="5399"/>
                  <a:pt x="6757" y="6639"/>
                  <a:pt x="5882" y="8568"/>
                </a:cubicBezTo>
                <a:lnTo>
                  <a:pt x="964" y="6337"/>
                </a:lnTo>
                <a:cubicBezTo>
                  <a:pt x="2715" y="2478"/>
                  <a:pt x="656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2685B0"/>
          </a:solidFill>
          <a:ln w="9525">
            <a:solidFill>
              <a:schemeClr val="tx1"/>
            </a:solidFill>
            <a:miter lim="800000"/>
            <a:headEnd/>
            <a:tailEnd/>
          </a:ln>
        </p:spPr>
        <p:txBody>
          <a:bodyPr lIns="91439" tIns="45719" rIns="91439" bIns="45719"/>
          <a:lstStyle/>
          <a:p>
            <a:endParaRPr lang="de-DE"/>
          </a:p>
        </p:txBody>
      </p:sp>
      <p:sp>
        <p:nvSpPr>
          <p:cNvPr id="45068" name="AutoShape 15"/>
          <p:cNvSpPr>
            <a:spLocks noChangeArrowheads="1"/>
          </p:cNvSpPr>
          <p:nvPr/>
        </p:nvSpPr>
        <p:spPr bwMode="auto">
          <a:xfrm rot="6195909">
            <a:off x="5629275" y="4006850"/>
            <a:ext cx="1839913" cy="18780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542" y="11281"/>
                </a:moveTo>
                <a:cubicBezTo>
                  <a:pt x="14562" y="11122"/>
                  <a:pt x="14573" y="10961"/>
                  <a:pt x="14573" y="10800"/>
                </a:cubicBezTo>
                <a:cubicBezTo>
                  <a:pt x="14573" y="8716"/>
                  <a:pt x="12883" y="7027"/>
                  <a:pt x="10800" y="7027"/>
                </a:cubicBezTo>
                <a:cubicBezTo>
                  <a:pt x="9986" y="7026"/>
                  <a:pt x="9194" y="7289"/>
                  <a:pt x="8542" y="7776"/>
                </a:cubicBezTo>
                <a:lnTo>
                  <a:pt x="4339" y="2145"/>
                </a:lnTo>
                <a:cubicBezTo>
                  <a:pt x="6205" y="752"/>
                  <a:pt x="8471" y="-1"/>
                  <a:pt x="10800" y="0"/>
                </a:cubicBezTo>
                <a:cubicBezTo>
                  <a:pt x="16764" y="0"/>
                  <a:pt x="21600" y="4835"/>
                  <a:pt x="21600" y="10800"/>
                </a:cubicBezTo>
                <a:cubicBezTo>
                  <a:pt x="21600" y="11261"/>
                  <a:pt x="21570" y="11721"/>
                  <a:pt x="21511" y="12179"/>
                </a:cubicBezTo>
                <a:lnTo>
                  <a:pt x="24189" y="12524"/>
                </a:lnTo>
                <a:lnTo>
                  <a:pt x="17234" y="17893"/>
                </a:lnTo>
                <a:lnTo>
                  <a:pt x="11864" y="10937"/>
                </a:lnTo>
                <a:lnTo>
                  <a:pt x="14542" y="11281"/>
                </a:lnTo>
                <a:close/>
              </a:path>
            </a:pathLst>
          </a:custGeom>
          <a:solidFill>
            <a:srgbClr val="2685B0"/>
          </a:solidFill>
          <a:ln w="9525">
            <a:solidFill>
              <a:schemeClr val="tx1"/>
            </a:solidFill>
            <a:miter lim="800000"/>
            <a:headEnd/>
            <a:tailEnd/>
          </a:ln>
        </p:spPr>
        <p:txBody>
          <a:bodyPr lIns="91439" tIns="45719" rIns="91439" bIns="45719"/>
          <a:lstStyle/>
          <a:p>
            <a:endParaRPr lang="de-DE"/>
          </a:p>
        </p:txBody>
      </p:sp>
      <p:sp>
        <p:nvSpPr>
          <p:cNvPr id="45069" name="AutoShape 16"/>
          <p:cNvSpPr>
            <a:spLocks noChangeArrowheads="1"/>
          </p:cNvSpPr>
          <p:nvPr/>
        </p:nvSpPr>
        <p:spPr bwMode="auto">
          <a:xfrm rot="-4185936">
            <a:off x="1357313" y="1700212"/>
            <a:ext cx="2108200" cy="1724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473" y="5399"/>
                  <a:pt x="8192" y="5888"/>
                  <a:pt x="7202" y="6772"/>
                </a:cubicBezTo>
                <a:lnTo>
                  <a:pt x="3605" y="2745"/>
                </a:lnTo>
                <a:cubicBezTo>
                  <a:pt x="5584" y="977"/>
                  <a:pt x="8146"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2685B0"/>
          </a:solidFill>
          <a:ln w="9525">
            <a:solidFill>
              <a:schemeClr val="tx1"/>
            </a:solidFill>
            <a:miter lim="800000"/>
            <a:headEnd/>
            <a:tailEnd/>
          </a:ln>
        </p:spPr>
        <p:txBody>
          <a:bodyPr lIns="91439" tIns="45719" rIns="91439" bIns="45719"/>
          <a:lstStyle/>
          <a:p>
            <a:endParaRPr lang="de-DE"/>
          </a:p>
        </p:txBody>
      </p:sp>
      <p:sp>
        <p:nvSpPr>
          <p:cNvPr id="45070" name="AutoShape 17"/>
          <p:cNvSpPr>
            <a:spLocks noChangeArrowheads="1"/>
          </p:cNvSpPr>
          <p:nvPr/>
        </p:nvSpPr>
        <p:spPr bwMode="auto">
          <a:xfrm rot="9086542">
            <a:off x="1793875" y="4187825"/>
            <a:ext cx="1592263" cy="1924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930" y="12350"/>
                </a:moveTo>
                <a:cubicBezTo>
                  <a:pt x="14169" y="11868"/>
                  <a:pt x="14294" y="11338"/>
                  <a:pt x="14294" y="10800"/>
                </a:cubicBezTo>
                <a:cubicBezTo>
                  <a:pt x="14294" y="8870"/>
                  <a:pt x="12729" y="7306"/>
                  <a:pt x="10800" y="7306"/>
                </a:cubicBezTo>
                <a:cubicBezTo>
                  <a:pt x="10152" y="7305"/>
                  <a:pt x="9518" y="7485"/>
                  <a:pt x="8967" y="7825"/>
                </a:cubicBezTo>
                <a:lnTo>
                  <a:pt x="5135" y="1604"/>
                </a:lnTo>
                <a:cubicBezTo>
                  <a:pt x="6838" y="555"/>
                  <a:pt x="8799" y="-1"/>
                  <a:pt x="10800" y="0"/>
                </a:cubicBezTo>
                <a:cubicBezTo>
                  <a:pt x="16764" y="0"/>
                  <a:pt x="21600" y="4835"/>
                  <a:pt x="21600" y="10800"/>
                </a:cubicBezTo>
                <a:cubicBezTo>
                  <a:pt x="21600" y="12463"/>
                  <a:pt x="21215" y="14103"/>
                  <a:pt x="20477" y="15594"/>
                </a:cubicBezTo>
                <a:lnTo>
                  <a:pt x="22897" y="16792"/>
                </a:lnTo>
                <a:lnTo>
                  <a:pt x="14384" y="19665"/>
                </a:lnTo>
                <a:lnTo>
                  <a:pt x="11511" y="11152"/>
                </a:lnTo>
                <a:lnTo>
                  <a:pt x="13930" y="12350"/>
                </a:lnTo>
                <a:close/>
              </a:path>
            </a:pathLst>
          </a:custGeom>
          <a:solidFill>
            <a:srgbClr val="2685B0"/>
          </a:solidFill>
          <a:ln w="9525">
            <a:solidFill>
              <a:schemeClr val="tx1"/>
            </a:solidFill>
            <a:miter lim="800000"/>
            <a:headEnd/>
            <a:tailEnd/>
          </a:ln>
        </p:spPr>
        <p:txBody>
          <a:bodyPr lIns="91439" tIns="45719" rIns="91439" bIns="45719"/>
          <a:lstStyle/>
          <a:p>
            <a:endParaRPr lang="de-DE"/>
          </a:p>
        </p:txBody>
      </p:sp>
      <p:sp>
        <p:nvSpPr>
          <p:cNvPr id="45071" name="AutoShape 18"/>
          <p:cNvSpPr>
            <a:spLocks noChangeArrowheads="1"/>
          </p:cNvSpPr>
          <p:nvPr/>
        </p:nvSpPr>
        <p:spPr bwMode="auto">
          <a:xfrm>
            <a:off x="2535238" y="3616325"/>
            <a:ext cx="1312862" cy="438150"/>
          </a:xfrm>
          <a:prstGeom prst="leftRightArrow">
            <a:avLst>
              <a:gd name="adj1" fmla="val 50000"/>
              <a:gd name="adj2" fmla="val 59928"/>
            </a:avLst>
          </a:prstGeom>
          <a:solidFill>
            <a:srgbClr val="2685B0"/>
          </a:solidFill>
          <a:ln w="9525">
            <a:solidFill>
              <a:schemeClr val="tx1"/>
            </a:solidFill>
            <a:miter lim="800000"/>
            <a:headEnd/>
            <a:tailEnd/>
          </a:ln>
        </p:spPr>
        <p:txBody>
          <a:bodyPr wrap="none"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x-none" altLang="x-none"/>
          </a:p>
        </p:txBody>
      </p:sp>
      <p:sp>
        <p:nvSpPr>
          <p:cNvPr id="45072" name="AutoShape 20"/>
          <p:cNvSpPr>
            <a:spLocks noChangeArrowheads="1"/>
          </p:cNvSpPr>
          <p:nvPr/>
        </p:nvSpPr>
        <p:spPr bwMode="auto">
          <a:xfrm rot="5400000">
            <a:off x="4229894" y="4510881"/>
            <a:ext cx="877888" cy="492125"/>
          </a:xfrm>
          <a:prstGeom prst="leftRightArrow">
            <a:avLst>
              <a:gd name="adj1" fmla="val 50000"/>
              <a:gd name="adj2" fmla="val 35677"/>
            </a:avLst>
          </a:prstGeom>
          <a:solidFill>
            <a:srgbClr val="2685B0"/>
          </a:solidFill>
          <a:ln w="9525">
            <a:solidFill>
              <a:schemeClr val="tx1"/>
            </a:solidFill>
            <a:miter lim="800000"/>
            <a:headEnd/>
            <a:tailEnd/>
          </a:ln>
        </p:spPr>
        <p:txBody>
          <a:bodyPr rot="10800000" vert="eaVert" wrap="none"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x-none" altLang="x-none"/>
          </a:p>
        </p:txBody>
      </p:sp>
      <p:sp>
        <p:nvSpPr>
          <p:cNvPr id="45073" name="AutoShape 21"/>
          <p:cNvSpPr>
            <a:spLocks noChangeArrowheads="1"/>
          </p:cNvSpPr>
          <p:nvPr/>
        </p:nvSpPr>
        <p:spPr bwMode="auto">
          <a:xfrm rot="5400000" flipH="1">
            <a:off x="4273550" y="2592388"/>
            <a:ext cx="860425" cy="479425"/>
          </a:xfrm>
          <a:prstGeom prst="leftRightArrow">
            <a:avLst>
              <a:gd name="adj1" fmla="val 50000"/>
              <a:gd name="adj2" fmla="val 35894"/>
            </a:avLst>
          </a:prstGeom>
          <a:solidFill>
            <a:srgbClr val="2685B0"/>
          </a:solidFill>
          <a:ln w="9525">
            <a:solidFill>
              <a:schemeClr val="tx1"/>
            </a:solidFill>
            <a:miter lim="800000"/>
            <a:headEnd/>
            <a:tailEnd/>
          </a:ln>
        </p:spPr>
        <p:txBody>
          <a:bodyPr wrap="none" lIns="91438" tIns="45718" rIns="91438" bIns="457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x-none" altLang="x-none">
              <a:solidFill>
                <a:srgbClr val="000000"/>
              </a:solidFill>
            </a:endParaRPr>
          </a:p>
        </p:txBody>
      </p:sp>
      <p:sp>
        <p:nvSpPr>
          <p:cNvPr id="45074" name="Rectangle 23"/>
          <p:cNvSpPr>
            <a:spLocks noChangeArrowheads="1"/>
          </p:cNvSpPr>
          <p:nvPr/>
        </p:nvSpPr>
        <p:spPr bwMode="auto">
          <a:xfrm>
            <a:off x="6662738" y="3262313"/>
            <a:ext cx="1887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ctr" eaLnBrk="1" hangingPunct="1"/>
            <a:r>
              <a:rPr lang="en-US" altLang="x-none" sz="1100" b="1">
                <a:solidFill>
                  <a:srgbClr val="000000"/>
                </a:solidFill>
                <a:latin typeface="Verdana" charset="0"/>
              </a:rPr>
              <a:t>Study</a:t>
            </a:r>
            <a:endParaRPr lang="en-US" altLang="x-none" sz="1100">
              <a:latin typeface="Verdana" charset="0"/>
            </a:endParaRPr>
          </a:p>
          <a:p>
            <a:pPr algn="ctr" eaLnBrk="1" hangingPunct="1"/>
            <a:r>
              <a:rPr lang="en-US" altLang="x-none" sz="1000">
                <a:solidFill>
                  <a:srgbClr val="000000"/>
                </a:solidFill>
                <a:latin typeface="Verdana" charset="0"/>
              </a:rPr>
              <a:t>Analyze Data</a:t>
            </a:r>
            <a:endParaRPr lang="en-US" altLang="x-none" sz="1000">
              <a:latin typeface="Verdana" charset="0"/>
            </a:endParaRPr>
          </a:p>
          <a:p>
            <a:pPr algn="ctr" eaLnBrk="1" hangingPunct="1"/>
            <a:r>
              <a:rPr lang="en-US" altLang="x-none" sz="1000">
                <a:solidFill>
                  <a:srgbClr val="000000"/>
                </a:solidFill>
                <a:latin typeface="Verdana" charset="0"/>
              </a:rPr>
              <a:t>Set Goals </a:t>
            </a:r>
          </a:p>
          <a:p>
            <a:pPr algn="ctr" eaLnBrk="1" hangingPunct="1"/>
            <a:r>
              <a:rPr lang="en-US" altLang="x-none" sz="1000">
                <a:solidFill>
                  <a:srgbClr val="000000"/>
                </a:solidFill>
                <a:latin typeface="Verdana" charset="0"/>
              </a:rPr>
              <a:t>Set Measurable Objectives</a:t>
            </a:r>
            <a:endParaRPr lang="en-US" altLang="x-none" sz="1000">
              <a:latin typeface="Verdana" charset="0"/>
            </a:endParaRPr>
          </a:p>
          <a:p>
            <a:pPr algn="ctr" eaLnBrk="1" hangingPunct="1"/>
            <a:r>
              <a:rPr lang="en-US" altLang="x-none" sz="1000">
                <a:solidFill>
                  <a:srgbClr val="000000"/>
                </a:solidFill>
                <a:latin typeface="Verdana" charset="0"/>
              </a:rPr>
              <a:t>Research Best Practice</a:t>
            </a:r>
          </a:p>
        </p:txBody>
      </p:sp>
      <p:sp>
        <p:nvSpPr>
          <p:cNvPr id="45075" name="AutoShape 18"/>
          <p:cNvSpPr>
            <a:spLocks noChangeArrowheads="1"/>
          </p:cNvSpPr>
          <p:nvPr/>
        </p:nvSpPr>
        <p:spPr bwMode="auto">
          <a:xfrm>
            <a:off x="5410200" y="3581400"/>
            <a:ext cx="1312863" cy="438150"/>
          </a:xfrm>
          <a:prstGeom prst="leftRightArrow">
            <a:avLst>
              <a:gd name="adj1" fmla="val 50000"/>
              <a:gd name="adj2" fmla="val 59928"/>
            </a:avLst>
          </a:prstGeom>
          <a:solidFill>
            <a:srgbClr val="2685B0"/>
          </a:solidFill>
          <a:ln w="9525">
            <a:solidFill>
              <a:schemeClr val="tx1"/>
            </a:solidFill>
            <a:miter lim="800000"/>
            <a:headEnd/>
            <a:tailEnd/>
          </a:ln>
        </p:spPr>
        <p:txBody>
          <a:bodyPr wrap="none"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x-none" altLang="x-none"/>
          </a:p>
        </p:txBody>
      </p:sp>
    </p:spTree>
    <p:extLst>
      <p:ext uri="{BB962C8B-B14F-4D97-AF65-F5344CB8AC3E}">
        <p14:creationId xmlns:p14="http://schemas.microsoft.com/office/powerpoint/2010/main" val="607328449"/>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p:cNvGraphicFramePr>
            <a:graphicFrameLocks noGrp="1"/>
          </p:cNvGraphicFramePr>
          <p:nvPr>
            <p:ph type="pic" sz="quarter" idx="13"/>
            <p:extLst>
              <p:ext uri="{D42A27DB-BD31-4B8C-83A1-F6EECF244321}">
                <p14:modId xmlns:p14="http://schemas.microsoft.com/office/powerpoint/2010/main" val="392737656"/>
              </p:ext>
            </p:extLst>
          </p:nvPr>
        </p:nvGraphicFramePr>
        <p:xfrm>
          <a:off x="457200" y="1268760"/>
          <a:ext cx="8363272"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409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Textplatzhalter 3"/>
          <p:cNvSpPr>
            <a:spLocks noGrp="1"/>
          </p:cNvSpPr>
          <p:nvPr>
            <p:ph type="body" sz="quarter" idx="16"/>
          </p:nvPr>
        </p:nvSpPr>
        <p:spPr/>
        <p:txBody>
          <a:bodyPr/>
          <a:lstStyle/>
          <a:p>
            <a:endParaRPr lang="de-DE"/>
          </a:p>
        </p:txBody>
      </p:sp>
      <p:sp>
        <p:nvSpPr>
          <p:cNvPr id="5" name="Textplatzhalter 4"/>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18573886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7388" y="836712"/>
            <a:ext cx="7272808" cy="936104"/>
          </a:xfrm>
        </p:spPr>
        <p:txBody>
          <a:bodyPr/>
          <a:lstStyle/>
          <a:p>
            <a:pPr eaLnBrk="1" hangingPunct="1"/>
            <a:r>
              <a:rPr lang="de-DE" altLang="x-none" dirty="0" err="1" smtClean="0"/>
              <a:t>Interconnecting</a:t>
            </a:r>
            <a:r>
              <a:rPr lang="de-DE" altLang="x-none" dirty="0" smtClean="0"/>
              <a:t> Variables</a:t>
            </a:r>
            <a:br>
              <a:rPr lang="de-DE" altLang="x-none" dirty="0" smtClean="0"/>
            </a:br>
            <a:r>
              <a:rPr lang="de-DE" altLang="x-none" dirty="0" smtClean="0"/>
              <a:t>„</a:t>
            </a:r>
            <a:r>
              <a:rPr lang="de-DE" altLang="x-none" dirty="0" err="1"/>
              <a:t>Vester´scher</a:t>
            </a:r>
            <a:r>
              <a:rPr lang="de-DE" altLang="x-none" dirty="0"/>
              <a:t> Papiercomputer“</a:t>
            </a:r>
          </a:p>
        </p:txBody>
      </p:sp>
      <p:sp>
        <p:nvSpPr>
          <p:cNvPr id="3075" name="Rectangle 3"/>
          <p:cNvSpPr>
            <a:spLocks noGrp="1" noChangeArrowheads="1"/>
          </p:cNvSpPr>
          <p:nvPr>
            <p:ph type="body" sz="half" idx="2"/>
          </p:nvPr>
        </p:nvSpPr>
        <p:spPr>
          <a:xfrm>
            <a:off x="507388" y="2276872"/>
            <a:ext cx="7918648" cy="4114800"/>
          </a:xfrm>
        </p:spPr>
        <p:txBody>
          <a:bodyPr/>
          <a:lstStyle/>
          <a:p>
            <a:pPr eaLnBrk="1" hangingPunct="1"/>
            <a:r>
              <a:rPr lang="de-DE" altLang="x-none" sz="2800" dirty="0" smtClean="0">
                <a:solidFill>
                  <a:srgbClr val="00B050"/>
                </a:solidFill>
              </a:rPr>
              <a:t>Group-Rating-</a:t>
            </a:r>
            <a:r>
              <a:rPr lang="de-DE" altLang="x-none" sz="2800" dirty="0" err="1" smtClean="0">
                <a:solidFill>
                  <a:srgbClr val="00B050"/>
                </a:solidFill>
              </a:rPr>
              <a:t>Method</a:t>
            </a:r>
            <a:endParaRPr lang="de-DE" altLang="x-none" sz="2800" dirty="0" smtClean="0">
              <a:solidFill>
                <a:srgbClr val="00B050"/>
              </a:solidFill>
            </a:endParaRPr>
          </a:p>
          <a:p>
            <a:pPr eaLnBrk="1" hangingPunct="1"/>
            <a:endParaRPr lang="de-DE" altLang="x-none" sz="2800" dirty="0"/>
          </a:p>
          <a:p>
            <a:pPr eaLnBrk="1" hangingPunct="1"/>
            <a:r>
              <a:rPr lang="de-DE" altLang="x-none" sz="2800" dirty="0" smtClean="0"/>
              <a:t>Goals</a:t>
            </a:r>
            <a:r>
              <a:rPr lang="de-DE" altLang="x-none" sz="2800" dirty="0" smtClean="0"/>
              <a:t>:</a:t>
            </a:r>
            <a:r>
              <a:rPr lang="de-DE" sz="2800" dirty="0" smtClean="0"/>
              <a:t> </a:t>
            </a:r>
          </a:p>
          <a:p>
            <a:pPr marL="457200" indent="-457200" eaLnBrk="1" hangingPunct="1">
              <a:buFont typeface="Arial" charset="0"/>
              <a:buChar char="•"/>
            </a:pPr>
            <a:r>
              <a:rPr lang="de-DE" sz="2800" dirty="0" err="1" smtClean="0"/>
              <a:t>Reduction</a:t>
            </a:r>
            <a:r>
              <a:rPr lang="de-DE" sz="2800" dirty="0" smtClean="0"/>
              <a:t> </a:t>
            </a:r>
            <a:r>
              <a:rPr lang="de-DE" sz="2800" dirty="0" err="1"/>
              <a:t>of</a:t>
            </a:r>
            <a:r>
              <a:rPr lang="de-DE" sz="2800" dirty="0"/>
              <a:t> </a:t>
            </a:r>
            <a:r>
              <a:rPr lang="de-DE" sz="2800" dirty="0" err="1"/>
              <a:t>complex</a:t>
            </a:r>
            <a:r>
              <a:rPr lang="de-DE" sz="2800" dirty="0"/>
              <a:t> </a:t>
            </a:r>
            <a:r>
              <a:rPr lang="de-DE" sz="2800" dirty="0" err="1" smtClean="0"/>
              <a:t>interactions</a:t>
            </a:r>
            <a:endParaRPr lang="de-DE" sz="2800" dirty="0" smtClean="0"/>
          </a:p>
          <a:p>
            <a:pPr marL="457200" indent="-457200" eaLnBrk="1" hangingPunct="1">
              <a:buFont typeface="Arial" charset="0"/>
              <a:buChar char="•"/>
            </a:pPr>
            <a:r>
              <a:rPr lang="de-DE" altLang="x-none" sz="2800" dirty="0" err="1" smtClean="0"/>
              <a:t>Visibility</a:t>
            </a:r>
            <a:r>
              <a:rPr lang="de-DE" altLang="x-none" sz="2800" dirty="0" smtClean="0"/>
              <a:t> </a:t>
            </a:r>
            <a:r>
              <a:rPr lang="de-DE" altLang="x-none" sz="2800" dirty="0" err="1" smtClean="0"/>
              <a:t>of</a:t>
            </a:r>
            <a:r>
              <a:rPr lang="de-DE" altLang="x-none" sz="2800" dirty="0" smtClean="0"/>
              <a:t> </a:t>
            </a:r>
            <a:r>
              <a:rPr lang="de-DE" altLang="x-none" sz="2800" dirty="0" err="1" smtClean="0"/>
              <a:t>complex</a:t>
            </a:r>
            <a:r>
              <a:rPr lang="de-DE" altLang="x-none" sz="2800" dirty="0" smtClean="0"/>
              <a:t> </a:t>
            </a:r>
            <a:r>
              <a:rPr lang="de-DE" altLang="x-none" sz="2800" dirty="0" err="1" smtClean="0"/>
              <a:t>interactions</a:t>
            </a:r>
            <a:endParaRPr lang="de-DE" altLang="x-none" sz="2800" dirty="0"/>
          </a:p>
        </p:txBody>
      </p:sp>
    </p:spTree>
    <p:extLst>
      <p:ext uri="{BB962C8B-B14F-4D97-AF65-F5344CB8AC3E}">
        <p14:creationId xmlns:p14="http://schemas.microsoft.com/office/powerpoint/2010/main" val="207268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4"/>
          <p:cNvSpPr>
            <a:spLocks noGrp="1"/>
          </p:cNvSpPr>
          <p:nvPr>
            <p:ph type="title"/>
          </p:nvPr>
        </p:nvSpPr>
        <p:spPr>
          <a:xfrm>
            <a:off x="467544" y="836712"/>
            <a:ext cx="7772400" cy="762000"/>
          </a:xfrm>
        </p:spPr>
        <p:txBody>
          <a:bodyPr/>
          <a:lstStyle/>
          <a:p>
            <a:pPr eaLnBrk="1" hangingPunct="1"/>
            <a:r>
              <a:rPr lang="de-DE" altLang="x-none" dirty="0" smtClean="0"/>
              <a:t>Briefing</a:t>
            </a:r>
            <a:endParaRPr lang="de-DE" altLang="x-none" dirty="0"/>
          </a:p>
        </p:txBody>
      </p:sp>
      <p:sp>
        <p:nvSpPr>
          <p:cNvPr id="6" name="Inhaltsplatzhalter 5"/>
          <p:cNvSpPr>
            <a:spLocks noGrp="1"/>
          </p:cNvSpPr>
          <p:nvPr>
            <p:ph idx="1"/>
          </p:nvPr>
        </p:nvSpPr>
        <p:spPr>
          <a:xfrm>
            <a:off x="467544" y="1598712"/>
            <a:ext cx="7772400" cy="4800600"/>
          </a:xfrm>
        </p:spPr>
        <p:txBody>
          <a:bodyPr/>
          <a:lstStyle/>
          <a:p>
            <a:pPr eaLnBrk="1" hangingPunct="1"/>
            <a:r>
              <a:rPr lang="de-DE" sz="2000" b="1" dirty="0" err="1"/>
              <a:t>Aim</a:t>
            </a:r>
            <a:r>
              <a:rPr lang="de-DE" sz="2000" dirty="0"/>
              <a:t>: </a:t>
            </a:r>
            <a:endParaRPr lang="de-DE" sz="2000" dirty="0" smtClean="0"/>
          </a:p>
          <a:p>
            <a:pPr eaLnBrk="1" hangingPunct="1"/>
            <a:r>
              <a:rPr lang="de-DE" sz="2000" dirty="0" smtClean="0"/>
              <a:t>This </a:t>
            </a:r>
            <a:r>
              <a:rPr lang="de-DE" sz="2000" dirty="0" err="1" smtClean="0"/>
              <a:t>method</a:t>
            </a:r>
            <a:r>
              <a:rPr lang="de-DE" sz="2000" dirty="0" smtClean="0"/>
              <a:t> </a:t>
            </a:r>
            <a:r>
              <a:rPr lang="de-DE" sz="2000" dirty="0" err="1" smtClean="0"/>
              <a:t>is</a:t>
            </a:r>
            <a:r>
              <a:rPr lang="de-DE" sz="2000" dirty="0" smtClean="0"/>
              <a:t> </a:t>
            </a:r>
            <a:r>
              <a:rPr lang="de-DE" sz="2000" dirty="0"/>
              <a:t>a simple </a:t>
            </a:r>
            <a:r>
              <a:rPr lang="de-DE" sz="2000" dirty="0" err="1"/>
              <a:t>tool</a:t>
            </a:r>
            <a:r>
              <a:rPr lang="de-DE" sz="2000" dirty="0"/>
              <a:t> </a:t>
            </a:r>
            <a:r>
              <a:rPr lang="de-DE" sz="2000" dirty="0" err="1"/>
              <a:t>that</a:t>
            </a:r>
            <a:r>
              <a:rPr lang="de-DE" sz="2000" dirty="0"/>
              <a:t> </a:t>
            </a:r>
            <a:r>
              <a:rPr lang="de-DE" sz="2000" dirty="0" err="1"/>
              <a:t>allows</a:t>
            </a:r>
            <a:r>
              <a:rPr lang="de-DE" sz="2000" dirty="0"/>
              <a:t> </a:t>
            </a:r>
            <a:r>
              <a:rPr lang="de-DE" sz="2000" dirty="0" err="1"/>
              <a:t>us</a:t>
            </a:r>
            <a:r>
              <a:rPr lang="de-DE" sz="2000" dirty="0"/>
              <a:t> </a:t>
            </a:r>
            <a:r>
              <a:rPr lang="de-DE" sz="2000" dirty="0" err="1"/>
              <a:t>to</a:t>
            </a:r>
            <a:r>
              <a:rPr lang="de-DE" sz="2000" dirty="0"/>
              <a:t> </a:t>
            </a:r>
            <a:r>
              <a:rPr lang="de-DE" sz="2000" dirty="0" err="1"/>
              <a:t>analyze</a:t>
            </a:r>
            <a:r>
              <a:rPr lang="de-DE" sz="2000" dirty="0"/>
              <a:t> </a:t>
            </a:r>
            <a:r>
              <a:rPr lang="de-DE" sz="2000" dirty="0" err="1"/>
              <a:t>the</a:t>
            </a:r>
            <a:r>
              <a:rPr lang="de-DE" sz="2000" dirty="0"/>
              <a:t> </a:t>
            </a:r>
            <a:r>
              <a:rPr lang="de-DE" sz="2000" dirty="0" err="1"/>
              <a:t>estimated</a:t>
            </a:r>
            <a:r>
              <a:rPr lang="de-DE" sz="2000" dirty="0"/>
              <a:t> </a:t>
            </a:r>
            <a:r>
              <a:rPr lang="de-DE" sz="2000" dirty="0" err="1"/>
              <a:t>impact</a:t>
            </a:r>
            <a:r>
              <a:rPr lang="de-DE" sz="2000" dirty="0"/>
              <a:t> </a:t>
            </a:r>
            <a:r>
              <a:rPr lang="de-DE" sz="2000" dirty="0" err="1"/>
              <a:t>intensities</a:t>
            </a:r>
            <a:r>
              <a:rPr lang="de-DE" sz="2000" dirty="0"/>
              <a:t> </a:t>
            </a:r>
            <a:r>
              <a:rPr lang="de-DE" sz="2000" dirty="0" err="1"/>
              <a:t>within</a:t>
            </a:r>
            <a:r>
              <a:rPr lang="de-DE" sz="2000" dirty="0"/>
              <a:t> a </a:t>
            </a:r>
            <a:r>
              <a:rPr lang="de-DE" sz="2000" dirty="0" err="1"/>
              <a:t>complex</a:t>
            </a:r>
            <a:r>
              <a:rPr lang="de-DE" sz="2000" dirty="0"/>
              <a:t> </a:t>
            </a:r>
            <a:r>
              <a:rPr lang="de-DE" sz="2000" dirty="0" err="1"/>
              <a:t>network</a:t>
            </a:r>
            <a:r>
              <a:rPr lang="de-DE" sz="2000" dirty="0"/>
              <a:t> </a:t>
            </a:r>
            <a:r>
              <a:rPr lang="de-DE" sz="2000" dirty="0" err="1"/>
              <a:t>of</a:t>
            </a:r>
            <a:r>
              <a:rPr lang="de-DE" sz="2000" dirty="0"/>
              <a:t> </a:t>
            </a:r>
            <a:r>
              <a:rPr lang="de-DE" sz="2000" dirty="0" err="1"/>
              <a:t>factors</a:t>
            </a:r>
            <a:r>
              <a:rPr lang="de-DE" sz="2000" dirty="0"/>
              <a:t>. </a:t>
            </a:r>
            <a:endParaRPr lang="de-DE" sz="2000" dirty="0" smtClean="0"/>
          </a:p>
          <a:p>
            <a:pPr eaLnBrk="1" hangingPunct="1"/>
            <a:r>
              <a:rPr lang="de-DE" sz="2000" dirty="0" smtClean="0"/>
              <a:t>The </a:t>
            </a:r>
            <a:r>
              <a:rPr lang="de-DE" sz="2000" dirty="0" err="1"/>
              <a:t>results</a:t>
            </a:r>
            <a:r>
              <a:rPr lang="de-DE" sz="2000" dirty="0"/>
              <a:t> </a:t>
            </a:r>
            <a:r>
              <a:rPr lang="de-DE" sz="2000" dirty="0" err="1"/>
              <a:t>of</a:t>
            </a:r>
            <a:r>
              <a:rPr lang="de-DE" sz="2000" dirty="0"/>
              <a:t> </a:t>
            </a:r>
            <a:r>
              <a:rPr lang="de-DE" sz="2000" dirty="0" err="1"/>
              <a:t>this</a:t>
            </a:r>
            <a:r>
              <a:rPr lang="de-DE" sz="2000" dirty="0"/>
              <a:t> </a:t>
            </a:r>
            <a:r>
              <a:rPr lang="de-DE" sz="2000" dirty="0" err="1"/>
              <a:t>analysis</a:t>
            </a:r>
            <a:r>
              <a:rPr lang="de-DE" sz="2000" dirty="0"/>
              <a:t> </a:t>
            </a:r>
            <a:r>
              <a:rPr lang="de-DE" sz="2000" dirty="0" err="1"/>
              <a:t>can</a:t>
            </a:r>
            <a:r>
              <a:rPr lang="de-DE" sz="2000" dirty="0"/>
              <a:t> </a:t>
            </a:r>
            <a:r>
              <a:rPr lang="de-DE" sz="2000" dirty="0" err="1"/>
              <a:t>be</a:t>
            </a:r>
            <a:r>
              <a:rPr lang="de-DE" sz="2000" dirty="0"/>
              <a:t> </a:t>
            </a:r>
            <a:r>
              <a:rPr lang="de-DE" sz="2000" dirty="0" err="1"/>
              <a:t>used</a:t>
            </a:r>
            <a:r>
              <a:rPr lang="de-DE" sz="2000" dirty="0"/>
              <a:t> </a:t>
            </a:r>
            <a:r>
              <a:rPr lang="de-DE" sz="2000" dirty="0" err="1"/>
              <a:t>very</a:t>
            </a:r>
            <a:r>
              <a:rPr lang="de-DE" sz="2000" dirty="0"/>
              <a:t> </a:t>
            </a:r>
            <a:r>
              <a:rPr lang="de-DE" sz="2000" dirty="0" err="1"/>
              <a:t>well</a:t>
            </a:r>
            <a:r>
              <a:rPr lang="de-DE" sz="2000" dirty="0"/>
              <a:t> </a:t>
            </a:r>
            <a:r>
              <a:rPr lang="de-DE" sz="2000" dirty="0" err="1"/>
              <a:t>to</a:t>
            </a:r>
            <a:r>
              <a:rPr lang="de-DE" sz="2000" dirty="0"/>
              <a:t> </a:t>
            </a:r>
            <a:r>
              <a:rPr lang="de-DE" sz="2000" dirty="0" err="1"/>
              <a:t>help</a:t>
            </a:r>
            <a:r>
              <a:rPr lang="de-DE" sz="2000" dirty="0"/>
              <a:t> </a:t>
            </a:r>
            <a:r>
              <a:rPr lang="de-DE" sz="2000" dirty="0" err="1" smtClean="0"/>
              <a:t>witk</a:t>
            </a:r>
            <a:r>
              <a:rPr lang="de-DE" sz="2000" dirty="0" smtClean="0"/>
              <a:t> </a:t>
            </a:r>
            <a:r>
              <a:rPr lang="de-DE" sz="2000" dirty="0" err="1" smtClean="0"/>
              <a:t>making</a:t>
            </a:r>
            <a:r>
              <a:rPr lang="de-DE" sz="2000" dirty="0" smtClean="0"/>
              <a:t> </a:t>
            </a:r>
            <a:r>
              <a:rPr lang="de-DE" sz="2000" dirty="0" err="1"/>
              <a:t>decisions</a:t>
            </a:r>
            <a:r>
              <a:rPr lang="de-DE" sz="2000" dirty="0"/>
              <a:t> on </a:t>
            </a:r>
            <a:r>
              <a:rPr lang="de-DE" sz="2000" dirty="0" err="1"/>
              <a:t>intervention</a:t>
            </a:r>
            <a:r>
              <a:rPr lang="de-DE" sz="2000" dirty="0"/>
              <a:t> </a:t>
            </a:r>
            <a:r>
              <a:rPr lang="de-DE" sz="2000" dirty="0" err="1"/>
              <a:t>possibilities</a:t>
            </a:r>
            <a:r>
              <a:rPr lang="de-DE" sz="2000" dirty="0"/>
              <a:t> </a:t>
            </a:r>
            <a:r>
              <a:rPr lang="de-DE" sz="2000" dirty="0" err="1"/>
              <a:t>and</a:t>
            </a:r>
            <a:r>
              <a:rPr lang="de-DE" sz="2000" dirty="0"/>
              <a:t> </a:t>
            </a:r>
            <a:r>
              <a:rPr lang="de-DE" sz="2000" dirty="0" err="1"/>
              <a:t>strategies</a:t>
            </a:r>
            <a:r>
              <a:rPr lang="de-DE" sz="2000" dirty="0"/>
              <a:t> </a:t>
            </a:r>
            <a:r>
              <a:rPr lang="de-DE" sz="2000" dirty="0" err="1"/>
              <a:t>for</a:t>
            </a:r>
            <a:r>
              <a:rPr lang="de-DE" sz="2000" dirty="0"/>
              <a:t> </a:t>
            </a:r>
            <a:r>
              <a:rPr lang="de-DE" sz="2000" dirty="0" err="1"/>
              <a:t>systematic</a:t>
            </a:r>
            <a:r>
              <a:rPr lang="de-DE" sz="2000" dirty="0"/>
              <a:t> </a:t>
            </a:r>
            <a:r>
              <a:rPr lang="de-DE" sz="2000" dirty="0" err="1"/>
              <a:t>change</a:t>
            </a:r>
            <a:r>
              <a:rPr lang="de-DE" sz="2000" dirty="0"/>
              <a:t> </a:t>
            </a:r>
            <a:r>
              <a:rPr lang="de-DE" sz="2000" dirty="0" err="1"/>
              <a:t>processes</a:t>
            </a:r>
            <a:r>
              <a:rPr lang="de-DE" sz="2000" dirty="0"/>
              <a:t>. </a:t>
            </a:r>
            <a:endParaRPr lang="de-DE" sz="2000" dirty="0" smtClean="0"/>
          </a:p>
          <a:p>
            <a:pPr eaLnBrk="1" hangingPunct="1"/>
            <a:endParaRPr lang="de-DE" sz="2000" dirty="0" smtClean="0"/>
          </a:p>
        </p:txBody>
      </p:sp>
    </p:spTree>
    <p:extLst>
      <p:ext uri="{BB962C8B-B14F-4D97-AF65-F5344CB8AC3E}">
        <p14:creationId xmlns:p14="http://schemas.microsoft.com/office/powerpoint/2010/main" val="129354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Briefing</a:t>
            </a:r>
            <a:endParaRPr lang="de-DE" dirty="0"/>
          </a:p>
        </p:txBody>
      </p:sp>
      <p:sp>
        <p:nvSpPr>
          <p:cNvPr id="3" name="Inhaltsplatzhalter 2"/>
          <p:cNvSpPr>
            <a:spLocks noGrp="1"/>
          </p:cNvSpPr>
          <p:nvPr>
            <p:ph idx="1"/>
          </p:nvPr>
        </p:nvSpPr>
        <p:spPr/>
        <p:txBody>
          <a:bodyPr/>
          <a:lstStyle/>
          <a:p>
            <a:pPr eaLnBrk="1" hangingPunct="1"/>
            <a:r>
              <a:rPr lang="de-DE" sz="2000" b="1" dirty="0" err="1"/>
              <a:t>Required</a:t>
            </a:r>
            <a:r>
              <a:rPr lang="de-DE" sz="2000" b="1" dirty="0"/>
              <a:t> </a:t>
            </a:r>
            <a:r>
              <a:rPr lang="de-DE" sz="2000" b="1" dirty="0" err="1"/>
              <a:t>equipment</a:t>
            </a:r>
            <a:r>
              <a:rPr lang="de-DE" sz="2000" b="1" dirty="0"/>
              <a:t>: </a:t>
            </a:r>
          </a:p>
          <a:p>
            <a:pPr eaLnBrk="1" hangingPunct="1"/>
            <a:r>
              <a:rPr lang="de-DE" sz="2000" dirty="0"/>
              <a:t>Paper, </a:t>
            </a:r>
            <a:r>
              <a:rPr lang="de-DE" sz="2000" dirty="0" err="1"/>
              <a:t>pen</a:t>
            </a:r>
            <a:r>
              <a:rPr lang="de-DE" sz="2000" dirty="0"/>
              <a:t>, in </a:t>
            </a:r>
            <a:r>
              <a:rPr lang="de-DE" sz="2000" dirty="0" err="1"/>
              <a:t>group</a:t>
            </a:r>
            <a:r>
              <a:rPr lang="de-DE" sz="2000" dirty="0"/>
              <a:t> </a:t>
            </a:r>
            <a:r>
              <a:rPr lang="de-DE" sz="2000" dirty="0" err="1"/>
              <a:t>work</a:t>
            </a:r>
            <a:r>
              <a:rPr lang="de-DE" sz="2000" dirty="0"/>
              <a:t> </a:t>
            </a:r>
            <a:r>
              <a:rPr lang="de-DE" sz="2000" dirty="0" err="1"/>
              <a:t>flipchart</a:t>
            </a:r>
            <a:r>
              <a:rPr lang="de-DE" sz="2000" dirty="0"/>
              <a:t> </a:t>
            </a:r>
            <a:endParaRPr lang="de-DE" sz="2000" dirty="0" smtClean="0"/>
          </a:p>
          <a:p>
            <a:pPr eaLnBrk="1" hangingPunct="1"/>
            <a:endParaRPr lang="de-DE" sz="2000" dirty="0"/>
          </a:p>
          <a:p>
            <a:pPr eaLnBrk="1" hangingPunct="1"/>
            <a:r>
              <a:rPr lang="de-DE" sz="2000" b="1" dirty="0"/>
              <a:t>Time: </a:t>
            </a:r>
            <a:r>
              <a:rPr lang="de-DE" sz="2000" b="1" dirty="0" smtClean="0"/>
              <a:t>Today 2,5 </a:t>
            </a:r>
            <a:r>
              <a:rPr lang="de-DE" sz="2000" b="1" dirty="0" err="1" smtClean="0"/>
              <a:t>hours</a:t>
            </a:r>
            <a:endParaRPr lang="de-DE" sz="2000" b="1" dirty="0" smtClean="0"/>
          </a:p>
          <a:p>
            <a:pPr eaLnBrk="1" hangingPunct="1"/>
            <a:r>
              <a:rPr lang="de-DE" sz="2000" dirty="0" err="1" smtClean="0"/>
              <a:t>depending</a:t>
            </a:r>
            <a:r>
              <a:rPr lang="de-DE" sz="2000" dirty="0" smtClean="0"/>
              <a:t> </a:t>
            </a:r>
            <a:r>
              <a:rPr lang="de-DE" sz="2000" dirty="0"/>
              <a:t>on </a:t>
            </a:r>
            <a:r>
              <a:rPr lang="de-DE" sz="2000" dirty="0" err="1"/>
              <a:t>the</a:t>
            </a:r>
            <a:r>
              <a:rPr lang="de-DE" sz="2000" dirty="0"/>
              <a:t> </a:t>
            </a:r>
            <a:r>
              <a:rPr lang="de-DE" sz="2000" dirty="0" err="1"/>
              <a:t>number</a:t>
            </a:r>
            <a:r>
              <a:rPr lang="de-DE" sz="2000" dirty="0"/>
              <a:t> </a:t>
            </a:r>
            <a:r>
              <a:rPr lang="de-DE" sz="2000" dirty="0" err="1"/>
              <a:t>of</a:t>
            </a:r>
            <a:r>
              <a:rPr lang="de-DE" sz="2000" dirty="0"/>
              <a:t> </a:t>
            </a:r>
            <a:r>
              <a:rPr lang="de-DE" sz="2000" dirty="0" err="1"/>
              <a:t>factors</a:t>
            </a:r>
            <a:r>
              <a:rPr lang="de-DE" sz="2000" dirty="0"/>
              <a:t> </a:t>
            </a:r>
            <a:r>
              <a:rPr lang="de-DE" sz="2000" dirty="0" err="1"/>
              <a:t>to</a:t>
            </a:r>
            <a:r>
              <a:rPr lang="de-DE" sz="2000" dirty="0"/>
              <a:t> </a:t>
            </a:r>
            <a:r>
              <a:rPr lang="de-DE" sz="2000" dirty="0" err="1"/>
              <a:t>be</a:t>
            </a:r>
            <a:r>
              <a:rPr lang="de-DE" sz="2000" dirty="0"/>
              <a:t> </a:t>
            </a:r>
            <a:r>
              <a:rPr lang="de-DE" sz="2000" dirty="0" err="1"/>
              <a:t>analyzed</a:t>
            </a:r>
            <a:r>
              <a:rPr lang="de-DE" sz="2000" dirty="0"/>
              <a:t>, </a:t>
            </a:r>
            <a:r>
              <a:rPr lang="de-DE" sz="2000" dirty="0" err="1"/>
              <a:t>the</a:t>
            </a:r>
            <a:r>
              <a:rPr lang="de-DE" sz="2000" dirty="0"/>
              <a:t> </a:t>
            </a:r>
            <a:r>
              <a:rPr lang="de-DE" sz="2000" dirty="0" err="1"/>
              <a:t>size</a:t>
            </a:r>
            <a:r>
              <a:rPr lang="de-DE" sz="2000" dirty="0"/>
              <a:t> </a:t>
            </a:r>
            <a:r>
              <a:rPr lang="de-DE" sz="2000" dirty="0" err="1"/>
              <a:t>of</a:t>
            </a:r>
            <a:r>
              <a:rPr lang="de-DE" sz="2000" dirty="0"/>
              <a:t> </a:t>
            </a:r>
            <a:r>
              <a:rPr lang="de-DE" sz="2000" dirty="0" err="1"/>
              <a:t>the</a:t>
            </a:r>
            <a:r>
              <a:rPr lang="de-DE" sz="2000" dirty="0"/>
              <a:t> </a:t>
            </a:r>
            <a:r>
              <a:rPr lang="de-DE" sz="2000" dirty="0" err="1"/>
              <a:t>workgroup</a:t>
            </a:r>
            <a:r>
              <a:rPr lang="de-DE" sz="2000" dirty="0"/>
              <a:t> </a:t>
            </a:r>
            <a:r>
              <a:rPr lang="de-DE" sz="2000" dirty="0" err="1"/>
              <a:t>and</a:t>
            </a:r>
            <a:r>
              <a:rPr lang="de-DE" sz="2000" dirty="0"/>
              <a:t> </a:t>
            </a:r>
            <a:r>
              <a:rPr lang="de-DE" sz="2000" dirty="0" err="1"/>
              <a:t>the</a:t>
            </a:r>
            <a:r>
              <a:rPr lang="de-DE" sz="2000" dirty="0"/>
              <a:t> </a:t>
            </a:r>
            <a:r>
              <a:rPr lang="de-DE" sz="2000" dirty="0" err="1"/>
              <a:t>level</a:t>
            </a:r>
            <a:r>
              <a:rPr lang="de-DE" sz="2000" dirty="0"/>
              <a:t> </a:t>
            </a:r>
            <a:r>
              <a:rPr lang="de-DE" sz="2000" dirty="0" err="1"/>
              <a:t>of</a:t>
            </a:r>
            <a:r>
              <a:rPr lang="de-DE" sz="2000" dirty="0"/>
              <a:t> </a:t>
            </a:r>
            <a:r>
              <a:rPr lang="de-DE" sz="2000" dirty="0" err="1"/>
              <a:t>involvement</a:t>
            </a:r>
            <a:r>
              <a:rPr lang="de-DE" sz="2000" dirty="0"/>
              <a:t> </a:t>
            </a:r>
            <a:r>
              <a:rPr lang="de-DE" sz="2000" dirty="0" err="1"/>
              <a:t>of</a:t>
            </a:r>
            <a:r>
              <a:rPr lang="de-DE" sz="2000" dirty="0"/>
              <a:t> </a:t>
            </a:r>
            <a:r>
              <a:rPr lang="de-DE" sz="2000" dirty="0" err="1"/>
              <a:t>system</a:t>
            </a:r>
            <a:r>
              <a:rPr lang="de-DE" sz="2000" dirty="0"/>
              <a:t> </a:t>
            </a:r>
            <a:r>
              <a:rPr lang="de-DE" sz="2000" dirty="0" err="1"/>
              <a:t>members</a:t>
            </a:r>
            <a:r>
              <a:rPr lang="de-DE" sz="2000" dirty="0"/>
              <a:t> </a:t>
            </a:r>
            <a:endParaRPr lang="de-DE" sz="2000" dirty="0" smtClean="0"/>
          </a:p>
          <a:p>
            <a:pPr marL="1006475" lvl="1" indent="-342900" eaLnBrk="1" hangingPunct="1">
              <a:buFont typeface="Arial" charset="0"/>
              <a:buChar char="•"/>
            </a:pPr>
            <a:r>
              <a:rPr lang="de-DE" sz="1600" dirty="0" smtClean="0"/>
              <a:t>1 </a:t>
            </a:r>
            <a:r>
              <a:rPr lang="de-DE" sz="1600" dirty="0" err="1"/>
              <a:t>hour</a:t>
            </a:r>
            <a:r>
              <a:rPr lang="de-DE" sz="1600" dirty="0"/>
              <a:t> (</a:t>
            </a:r>
            <a:r>
              <a:rPr lang="de-DE" sz="1600" dirty="0" err="1"/>
              <a:t>me</a:t>
            </a:r>
            <a:r>
              <a:rPr lang="de-DE" sz="1600" dirty="0"/>
              <a:t> </a:t>
            </a:r>
            <a:r>
              <a:rPr lang="de-DE" sz="1600" dirty="0" err="1"/>
              <a:t>alone</a:t>
            </a:r>
            <a:r>
              <a:rPr lang="de-DE" sz="1600" dirty="0"/>
              <a:t> </a:t>
            </a:r>
            <a:r>
              <a:rPr lang="de-DE" sz="1600" dirty="0" err="1"/>
              <a:t>with</a:t>
            </a:r>
            <a:r>
              <a:rPr lang="de-DE" sz="1600" dirty="0"/>
              <a:t> </a:t>
            </a:r>
            <a:r>
              <a:rPr lang="de-DE" sz="1600" dirty="0" err="1"/>
              <a:t>relatively</a:t>
            </a:r>
            <a:r>
              <a:rPr lang="de-DE" sz="1600" dirty="0"/>
              <a:t> </a:t>
            </a:r>
            <a:r>
              <a:rPr lang="de-DE" sz="1600" dirty="0" err="1"/>
              <a:t>few</a:t>
            </a:r>
            <a:r>
              <a:rPr lang="de-DE" sz="1600" dirty="0"/>
              <a:t> </a:t>
            </a:r>
            <a:r>
              <a:rPr lang="de-DE" sz="1600" dirty="0" err="1"/>
              <a:t>factors</a:t>
            </a:r>
            <a:r>
              <a:rPr lang="de-DE" sz="1600" dirty="0"/>
              <a:t> [&lt;20]) </a:t>
            </a:r>
            <a:endParaRPr lang="de-DE" sz="1600" dirty="0" smtClean="0"/>
          </a:p>
          <a:p>
            <a:pPr marL="1006475" lvl="1" indent="-342900" eaLnBrk="1" hangingPunct="1">
              <a:buFont typeface="Arial" charset="0"/>
              <a:buChar char="•"/>
            </a:pPr>
            <a:r>
              <a:rPr lang="de-DE" sz="1600" dirty="0" smtClean="0"/>
              <a:t>2-3 </a:t>
            </a:r>
            <a:r>
              <a:rPr lang="de-DE" sz="1600" dirty="0" err="1"/>
              <a:t>hours</a:t>
            </a:r>
            <a:r>
              <a:rPr lang="de-DE" sz="1600" dirty="0"/>
              <a:t> (</a:t>
            </a:r>
            <a:r>
              <a:rPr lang="de-DE" sz="1600" dirty="0" err="1"/>
              <a:t>small</a:t>
            </a:r>
            <a:r>
              <a:rPr lang="de-DE" sz="1600" dirty="0"/>
              <a:t> </a:t>
            </a:r>
            <a:r>
              <a:rPr lang="de-DE" sz="1600" dirty="0" err="1"/>
              <a:t>group</a:t>
            </a:r>
            <a:r>
              <a:rPr lang="de-DE" sz="1600" dirty="0"/>
              <a:t> </a:t>
            </a:r>
            <a:r>
              <a:rPr lang="de-DE" sz="1600" dirty="0" err="1"/>
              <a:t>with</a:t>
            </a:r>
            <a:r>
              <a:rPr lang="de-DE" sz="1600" dirty="0"/>
              <a:t> </a:t>
            </a:r>
            <a:r>
              <a:rPr lang="de-DE" sz="1600" dirty="0" err="1"/>
              <a:t>relatively</a:t>
            </a:r>
            <a:r>
              <a:rPr lang="de-DE" sz="1600" dirty="0"/>
              <a:t> </a:t>
            </a:r>
            <a:r>
              <a:rPr lang="de-DE" sz="1600" dirty="0" err="1"/>
              <a:t>few</a:t>
            </a:r>
            <a:r>
              <a:rPr lang="de-DE" sz="1600" dirty="0"/>
              <a:t> </a:t>
            </a:r>
            <a:r>
              <a:rPr lang="de-DE" sz="1600" dirty="0" err="1"/>
              <a:t>factors</a:t>
            </a:r>
            <a:r>
              <a:rPr lang="de-DE" sz="1600" dirty="0"/>
              <a:t>) </a:t>
            </a:r>
            <a:endParaRPr lang="de-DE" sz="1600" dirty="0" smtClean="0"/>
          </a:p>
          <a:p>
            <a:pPr marL="1006475" lvl="1" indent="-342900" eaLnBrk="1" hangingPunct="1">
              <a:buFont typeface="Arial" charset="0"/>
              <a:buChar char="•"/>
            </a:pPr>
            <a:r>
              <a:rPr lang="de-DE" sz="1600" dirty="0" err="1" smtClean="0"/>
              <a:t>several</a:t>
            </a:r>
            <a:r>
              <a:rPr lang="de-DE" sz="1600" dirty="0" smtClean="0"/>
              <a:t> </a:t>
            </a:r>
            <a:r>
              <a:rPr lang="de-DE" sz="1600" dirty="0" err="1"/>
              <a:t>weeks</a:t>
            </a:r>
            <a:r>
              <a:rPr lang="de-DE" sz="1600" dirty="0"/>
              <a:t> (</a:t>
            </a:r>
            <a:r>
              <a:rPr lang="de-DE" sz="1600" dirty="0" err="1"/>
              <a:t>complex</a:t>
            </a:r>
            <a:r>
              <a:rPr lang="de-DE" sz="1600" dirty="0"/>
              <a:t> </a:t>
            </a:r>
            <a:r>
              <a:rPr lang="de-DE" sz="1600" dirty="0" err="1"/>
              <a:t>change</a:t>
            </a:r>
            <a:r>
              <a:rPr lang="de-DE" sz="1600" dirty="0"/>
              <a:t> </a:t>
            </a:r>
            <a:r>
              <a:rPr lang="de-DE" sz="1600" dirty="0" err="1"/>
              <a:t>and</a:t>
            </a:r>
            <a:r>
              <a:rPr lang="de-DE" sz="1600" dirty="0"/>
              <a:t> </a:t>
            </a:r>
            <a:r>
              <a:rPr lang="de-DE" sz="1600" dirty="0" err="1"/>
              <a:t>involvement</a:t>
            </a:r>
            <a:r>
              <a:rPr lang="de-DE" sz="1600" dirty="0"/>
              <a:t> </a:t>
            </a:r>
            <a:r>
              <a:rPr lang="de-DE" sz="1600" dirty="0" err="1"/>
              <a:t>of</a:t>
            </a:r>
            <a:r>
              <a:rPr lang="de-DE" sz="1600" dirty="0"/>
              <a:t> </a:t>
            </a:r>
            <a:r>
              <a:rPr lang="de-DE" sz="1600" dirty="0" err="1"/>
              <a:t>system</a:t>
            </a:r>
            <a:r>
              <a:rPr lang="de-DE" sz="1600" dirty="0"/>
              <a:t> </a:t>
            </a:r>
            <a:r>
              <a:rPr lang="de-DE" sz="1600" dirty="0" err="1"/>
              <a:t>members</a:t>
            </a:r>
            <a:r>
              <a:rPr lang="de-DE" sz="1600" dirty="0"/>
              <a:t>)</a:t>
            </a:r>
            <a:endParaRPr lang="de-DE" altLang="x-none" sz="1600" dirty="0"/>
          </a:p>
        </p:txBody>
      </p:sp>
    </p:spTree>
    <p:extLst>
      <p:ext uri="{BB962C8B-B14F-4D97-AF65-F5344CB8AC3E}">
        <p14:creationId xmlns:p14="http://schemas.microsoft.com/office/powerpoint/2010/main" val="246368055"/>
      </p:ext>
    </p:extLst>
  </p:cSld>
  <p:clrMapOvr>
    <a:masterClrMapping/>
  </p:clrMapOvr>
</p:sld>
</file>

<file path=ppt/theme/theme1.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gentMedDB"/>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2283</Words>
  <Application>Microsoft Macintosh PowerPoint</Application>
  <PresentationFormat>Bildschirmpräsentation (4:3)</PresentationFormat>
  <Paragraphs>375</Paragraphs>
  <Slides>41</Slides>
  <Notes>25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41</vt:i4>
      </vt:variant>
    </vt:vector>
  </HeadingPairs>
  <TitlesOfParts>
    <vt:vector size="51" baseType="lpstr">
      <vt:lpstr>AgentMedDB</vt:lpstr>
      <vt:lpstr>Droid Sans</vt:lpstr>
      <vt:lpstr>MS PGothic</vt:lpstr>
      <vt:lpstr>ＭＳ Ｐゴシック</vt:lpstr>
      <vt:lpstr>Arial</vt:lpstr>
      <vt:lpstr>Calibri</vt:lpstr>
      <vt:lpstr>Times New Roman</vt:lpstr>
      <vt:lpstr>Verdana</vt:lpstr>
      <vt:lpstr>Wingdings</vt:lpstr>
      <vt:lpstr>2_Standarddesign</vt:lpstr>
      <vt:lpstr>Visible Learning - John Hattie´s Research - </vt:lpstr>
      <vt:lpstr>Time table - Tuesday</vt:lpstr>
      <vt:lpstr>Time table - Tuesday</vt:lpstr>
      <vt:lpstr>PowerPoint-Präsentation</vt:lpstr>
      <vt:lpstr>PowerPoint-Präsentation</vt:lpstr>
      <vt:lpstr>PowerPoint-Präsentation</vt:lpstr>
      <vt:lpstr>Interconnecting Variables „Vester´scher Papiercomputer“</vt:lpstr>
      <vt:lpstr>Briefing</vt:lpstr>
      <vt:lpstr>Briefing</vt:lpstr>
      <vt:lpstr>Briefing</vt:lpstr>
      <vt:lpstr>Briefing</vt:lpstr>
      <vt:lpstr>PowerPoint-Präsentation</vt:lpstr>
      <vt:lpstr>Briefing</vt:lpstr>
      <vt:lpstr>PowerPoint-Präsentation</vt:lpstr>
      <vt:lpstr>How to interprete the results</vt:lpstr>
      <vt:lpstr>PowerPoint-Präsentation</vt:lpstr>
      <vt:lpstr>PowerPoint-Präsentation</vt:lpstr>
      <vt:lpstr>Do not blame students</vt:lpstr>
      <vt:lpstr>MINDFRAME 3 of 8    teachers/leaders as CHANGE AGENTS </vt:lpstr>
      <vt:lpstr>PowerPoint-Präsentation</vt:lpstr>
      <vt:lpstr>PowerPoint-Präsentation</vt:lpstr>
      <vt:lpstr>PowerPoint-Präsentation</vt:lpstr>
      <vt:lpstr>PowerPoint-Präsentation</vt:lpstr>
      <vt:lpstr>The three major  messages for teachers</vt:lpstr>
      <vt:lpstr>PowerPoint-Präsentation</vt:lpstr>
      <vt:lpstr>Such that students …</vt:lpstr>
      <vt:lpstr>Students need to learn to ask of themselves</vt:lpstr>
      <vt:lpstr>PowerPoint-Präsentation</vt:lpstr>
      <vt:lpstr>Where to start this change process? </vt:lpstr>
      <vt:lpstr>Helpful questions</vt:lpstr>
      <vt:lpstr>Guiding lines for change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Continuous School Improvement Process</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Detlev Lindau-Bank</dc:creator>
  <cp:lastModifiedBy>Detlev Lindau-Bank</cp:lastModifiedBy>
  <cp:revision>160</cp:revision>
  <dcterms:created xsi:type="dcterms:W3CDTF">2014-12-04T11:15:50Z</dcterms:created>
  <dcterms:modified xsi:type="dcterms:W3CDTF">2018-04-23T22:05:21Z</dcterms:modified>
</cp:coreProperties>
</file>