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4" r:id="rId5"/>
    <p:sldId id="27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0" autoAdjust="0"/>
    <p:restoredTop sz="94660"/>
  </p:normalViewPr>
  <p:slideViewPr>
    <p:cSldViewPr snapToGrid="0">
      <p:cViewPr varScale="1">
        <p:scale>
          <a:sx n="41" d="100"/>
          <a:sy n="41" d="100"/>
        </p:scale>
        <p:origin x="-720" y="-6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AC0ECA-710C-4942-AA6D-06161EC7DDE0}"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45194-F457-4B7F-9517-4FC04382E709}" type="slidenum">
              <a:rPr lang="en-US" smtClean="0"/>
              <a:pPr/>
              <a:t>‹#›</a:t>
            </a:fld>
            <a:endParaRPr lang="en-US"/>
          </a:p>
        </p:txBody>
      </p:sp>
    </p:spTree>
    <p:extLst>
      <p:ext uri="{BB962C8B-B14F-4D97-AF65-F5344CB8AC3E}">
        <p14:creationId xmlns="" xmlns:p14="http://schemas.microsoft.com/office/powerpoint/2010/main" val="306439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C0ECA-710C-4942-AA6D-06161EC7DDE0}"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45194-F457-4B7F-9517-4FC04382E709}" type="slidenum">
              <a:rPr lang="en-US" smtClean="0"/>
              <a:pPr/>
              <a:t>‹#›</a:t>
            </a:fld>
            <a:endParaRPr lang="en-US"/>
          </a:p>
        </p:txBody>
      </p:sp>
    </p:spTree>
    <p:extLst>
      <p:ext uri="{BB962C8B-B14F-4D97-AF65-F5344CB8AC3E}">
        <p14:creationId xmlns="" xmlns:p14="http://schemas.microsoft.com/office/powerpoint/2010/main" val="150706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C0ECA-710C-4942-AA6D-06161EC7DDE0}"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45194-F457-4B7F-9517-4FC04382E709}" type="slidenum">
              <a:rPr lang="en-US" smtClean="0"/>
              <a:pPr/>
              <a:t>‹#›</a:t>
            </a:fld>
            <a:endParaRPr lang="en-US"/>
          </a:p>
        </p:txBody>
      </p:sp>
    </p:spTree>
    <p:extLst>
      <p:ext uri="{BB962C8B-B14F-4D97-AF65-F5344CB8AC3E}">
        <p14:creationId xmlns="" xmlns:p14="http://schemas.microsoft.com/office/powerpoint/2010/main" val="186396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C0ECA-710C-4942-AA6D-06161EC7DDE0}"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45194-F457-4B7F-9517-4FC04382E709}" type="slidenum">
              <a:rPr lang="en-US" smtClean="0"/>
              <a:pPr/>
              <a:t>‹#›</a:t>
            </a:fld>
            <a:endParaRPr lang="en-US"/>
          </a:p>
        </p:txBody>
      </p:sp>
    </p:spTree>
    <p:extLst>
      <p:ext uri="{BB962C8B-B14F-4D97-AF65-F5344CB8AC3E}">
        <p14:creationId xmlns="" xmlns:p14="http://schemas.microsoft.com/office/powerpoint/2010/main" val="2257082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AC0ECA-710C-4942-AA6D-06161EC7DDE0}"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45194-F457-4B7F-9517-4FC04382E709}" type="slidenum">
              <a:rPr lang="en-US" smtClean="0"/>
              <a:pPr/>
              <a:t>‹#›</a:t>
            </a:fld>
            <a:endParaRPr lang="en-US"/>
          </a:p>
        </p:txBody>
      </p:sp>
    </p:spTree>
    <p:extLst>
      <p:ext uri="{BB962C8B-B14F-4D97-AF65-F5344CB8AC3E}">
        <p14:creationId xmlns="" xmlns:p14="http://schemas.microsoft.com/office/powerpoint/2010/main" val="2420718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AC0ECA-710C-4942-AA6D-06161EC7DDE0}" type="datetimeFigureOut">
              <a:rPr lang="en-US" smtClean="0"/>
              <a:pPr/>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45194-F457-4B7F-9517-4FC04382E709}" type="slidenum">
              <a:rPr lang="en-US" smtClean="0"/>
              <a:pPr/>
              <a:t>‹#›</a:t>
            </a:fld>
            <a:endParaRPr lang="en-US"/>
          </a:p>
        </p:txBody>
      </p:sp>
    </p:spTree>
    <p:extLst>
      <p:ext uri="{BB962C8B-B14F-4D97-AF65-F5344CB8AC3E}">
        <p14:creationId xmlns="" xmlns:p14="http://schemas.microsoft.com/office/powerpoint/2010/main" val="2231425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AC0ECA-710C-4942-AA6D-06161EC7DDE0}" type="datetimeFigureOut">
              <a:rPr lang="en-US" smtClean="0"/>
              <a:pPr/>
              <a:t>8/10/2020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245194-F457-4B7F-9517-4FC04382E709}" type="slidenum">
              <a:rPr lang="en-US" smtClean="0"/>
              <a:pPr/>
              <a:t>‹#›</a:t>
            </a:fld>
            <a:endParaRPr lang="en-US"/>
          </a:p>
        </p:txBody>
      </p:sp>
    </p:spTree>
    <p:extLst>
      <p:ext uri="{BB962C8B-B14F-4D97-AF65-F5344CB8AC3E}">
        <p14:creationId xmlns="" xmlns:p14="http://schemas.microsoft.com/office/powerpoint/2010/main" val="1454683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AC0ECA-710C-4942-AA6D-06161EC7DDE0}" type="datetimeFigureOut">
              <a:rPr lang="en-US" smtClean="0"/>
              <a:pPr/>
              <a:t>8/10/2020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245194-F457-4B7F-9517-4FC04382E709}" type="slidenum">
              <a:rPr lang="en-US" smtClean="0"/>
              <a:pPr/>
              <a:t>‹#›</a:t>
            </a:fld>
            <a:endParaRPr lang="en-US"/>
          </a:p>
        </p:txBody>
      </p:sp>
    </p:spTree>
    <p:extLst>
      <p:ext uri="{BB962C8B-B14F-4D97-AF65-F5344CB8AC3E}">
        <p14:creationId xmlns="" xmlns:p14="http://schemas.microsoft.com/office/powerpoint/2010/main" val="3158754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C0ECA-710C-4942-AA6D-06161EC7DDE0}" type="datetimeFigureOut">
              <a:rPr lang="en-US" smtClean="0"/>
              <a:pPr/>
              <a:t>8/10/2020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245194-F457-4B7F-9517-4FC04382E709}" type="slidenum">
              <a:rPr lang="en-US" smtClean="0"/>
              <a:pPr/>
              <a:t>‹#›</a:t>
            </a:fld>
            <a:endParaRPr lang="en-US"/>
          </a:p>
        </p:txBody>
      </p:sp>
    </p:spTree>
    <p:extLst>
      <p:ext uri="{BB962C8B-B14F-4D97-AF65-F5344CB8AC3E}">
        <p14:creationId xmlns="" xmlns:p14="http://schemas.microsoft.com/office/powerpoint/2010/main" val="1776514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C0ECA-710C-4942-AA6D-06161EC7DDE0}" type="datetimeFigureOut">
              <a:rPr lang="en-US" smtClean="0"/>
              <a:pPr/>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45194-F457-4B7F-9517-4FC04382E709}" type="slidenum">
              <a:rPr lang="en-US" smtClean="0"/>
              <a:pPr/>
              <a:t>‹#›</a:t>
            </a:fld>
            <a:endParaRPr lang="en-US"/>
          </a:p>
        </p:txBody>
      </p:sp>
    </p:spTree>
    <p:extLst>
      <p:ext uri="{BB962C8B-B14F-4D97-AF65-F5344CB8AC3E}">
        <p14:creationId xmlns="" xmlns:p14="http://schemas.microsoft.com/office/powerpoint/2010/main" val="2447217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C0ECA-710C-4942-AA6D-06161EC7DDE0}" type="datetimeFigureOut">
              <a:rPr lang="en-US" smtClean="0"/>
              <a:pPr/>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45194-F457-4B7F-9517-4FC04382E709}" type="slidenum">
              <a:rPr lang="en-US" smtClean="0"/>
              <a:pPr/>
              <a:t>‹#›</a:t>
            </a:fld>
            <a:endParaRPr lang="en-US"/>
          </a:p>
        </p:txBody>
      </p:sp>
    </p:spTree>
    <p:extLst>
      <p:ext uri="{BB962C8B-B14F-4D97-AF65-F5344CB8AC3E}">
        <p14:creationId xmlns="" xmlns:p14="http://schemas.microsoft.com/office/powerpoint/2010/main" val="3838068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AC0ECA-710C-4942-AA6D-06161EC7DDE0}" type="datetimeFigureOut">
              <a:rPr lang="en-US" smtClean="0"/>
              <a:pPr/>
              <a:t>8/10/2020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245194-F457-4B7F-9517-4FC04382E709}" type="slidenum">
              <a:rPr lang="en-US" smtClean="0"/>
              <a:pPr/>
              <a:t>‹#›</a:t>
            </a:fld>
            <a:endParaRPr lang="en-US"/>
          </a:p>
        </p:txBody>
      </p:sp>
    </p:spTree>
    <p:extLst>
      <p:ext uri="{BB962C8B-B14F-4D97-AF65-F5344CB8AC3E}">
        <p14:creationId xmlns="" xmlns:p14="http://schemas.microsoft.com/office/powerpoint/2010/main" val="4272577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01522"/>
            <a:ext cx="9144000" cy="1648496"/>
          </a:xfrm>
        </p:spPr>
        <p:txBody>
          <a:bodyPr>
            <a:normAutofit/>
          </a:bodyPr>
          <a:lstStyle/>
          <a:p>
            <a:r>
              <a:rPr lang="en-US" sz="3600" b="1" dirty="0" smtClean="0">
                <a:solidFill>
                  <a:schemeClr val="accent5">
                    <a:lumMod val="75000"/>
                  </a:schemeClr>
                </a:solidFill>
              </a:rPr>
              <a:t>School development plans</a:t>
            </a:r>
            <a:endParaRPr lang="en-US" sz="3600" b="1" dirty="0">
              <a:solidFill>
                <a:schemeClr val="accent5">
                  <a:lumMod val="75000"/>
                </a:schemeClr>
              </a:solidFill>
            </a:endParaRPr>
          </a:p>
        </p:txBody>
      </p:sp>
      <p:sp>
        <p:nvSpPr>
          <p:cNvPr id="3" name="Subtitle 2"/>
          <p:cNvSpPr>
            <a:spLocks noGrp="1"/>
          </p:cNvSpPr>
          <p:nvPr>
            <p:ph type="subTitle" idx="1"/>
          </p:nvPr>
        </p:nvSpPr>
        <p:spPr>
          <a:xfrm>
            <a:off x="1717182" y="3335629"/>
            <a:ext cx="9144000" cy="2730320"/>
          </a:xfrm>
        </p:spPr>
        <p:txBody>
          <a:bodyPr>
            <a:normAutofit/>
          </a:bodyPr>
          <a:lstStyle/>
          <a:p>
            <a:r>
              <a:rPr lang="en-US" sz="3200" i="1" dirty="0"/>
              <a:t>Erasmus +</a:t>
            </a:r>
            <a:r>
              <a:rPr lang="en-US" sz="3200" dirty="0"/>
              <a:t> </a:t>
            </a:r>
            <a:r>
              <a:rPr lang="en-US" sz="3200" i="1" dirty="0" smtClean="0"/>
              <a:t>Strategic Partnerships</a:t>
            </a:r>
            <a:endParaRPr lang="en-US" sz="3200" i="1" dirty="0"/>
          </a:p>
          <a:p>
            <a:r>
              <a:rPr lang="en-US" sz="3200" dirty="0"/>
              <a:t>Project: </a:t>
            </a:r>
            <a:r>
              <a:rPr lang="en-US" sz="3200" dirty="0" smtClean="0"/>
              <a:t>“</a:t>
            </a:r>
            <a:r>
              <a:rPr lang="en-US" sz="3200" i="1" dirty="0" smtClean="0"/>
              <a:t>Visible Teaching for Performance”</a:t>
            </a:r>
            <a:endParaRPr lang="en-US" sz="3200" i="1" dirty="0"/>
          </a:p>
          <a:p>
            <a:r>
              <a:rPr lang="en-US" sz="3200" dirty="0"/>
              <a:t>first meeting: Rybnik, Poland</a:t>
            </a:r>
          </a:p>
          <a:p>
            <a:r>
              <a:rPr lang="en-US" sz="2800" dirty="0" smtClean="0">
                <a:solidFill>
                  <a:srgbClr val="FF0000"/>
                </a:solidFill>
              </a:rPr>
              <a:t>14 December 2017</a:t>
            </a:r>
          </a:p>
        </p:txBody>
      </p:sp>
      <p:pic>
        <p:nvPicPr>
          <p:cNvPr id="4" name="Picture 3"/>
          <p:cNvPicPr>
            <a:picLocks noChangeAspect="1"/>
          </p:cNvPicPr>
          <p:nvPr/>
        </p:nvPicPr>
        <p:blipFill>
          <a:blip r:embed="rId2" cstate="print"/>
          <a:stretch>
            <a:fillRect/>
          </a:stretch>
        </p:blipFill>
        <p:spPr>
          <a:xfrm>
            <a:off x="10124529" y="156720"/>
            <a:ext cx="1855567" cy="528071"/>
          </a:xfrm>
          <a:prstGeom prst="rect">
            <a:avLst/>
          </a:prstGeom>
        </p:spPr>
      </p:pic>
    </p:spTree>
    <p:extLst>
      <p:ext uri="{BB962C8B-B14F-4D97-AF65-F5344CB8AC3E}">
        <p14:creationId xmlns="" xmlns:p14="http://schemas.microsoft.com/office/powerpoint/2010/main" val="2977189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1273"/>
            <a:ext cx="10515600" cy="1288471"/>
          </a:xfrm>
        </p:spPr>
        <p:txBody>
          <a:bodyPr>
            <a:normAutofit/>
          </a:bodyPr>
          <a:lstStyle/>
          <a:p>
            <a:pPr algn="ctr"/>
            <a:r>
              <a:rPr lang="en-US" sz="2400" dirty="0"/>
              <a:t>The main recent and ongoing policy measures in Bulgaria, with a focus on developments since </a:t>
            </a:r>
            <a:r>
              <a:rPr lang="en-US" sz="2400" dirty="0" smtClean="0"/>
              <a:t>mid-2016 </a:t>
            </a:r>
            <a:r>
              <a:rPr lang="en-US" sz="2800" dirty="0"/>
              <a:t/>
            </a:r>
            <a:br>
              <a:rPr lang="en-US" sz="2800" dirty="0"/>
            </a:br>
            <a:endParaRPr lang="en-US" sz="2800" dirty="0"/>
          </a:p>
        </p:txBody>
      </p:sp>
      <p:sp>
        <p:nvSpPr>
          <p:cNvPr id="3" name="Content Placeholder 2"/>
          <p:cNvSpPr>
            <a:spLocks noGrp="1"/>
          </p:cNvSpPr>
          <p:nvPr>
            <p:ph idx="1"/>
          </p:nvPr>
        </p:nvSpPr>
        <p:spPr/>
        <p:txBody>
          <a:bodyPr>
            <a:normAutofit/>
          </a:bodyPr>
          <a:lstStyle/>
          <a:p>
            <a:endParaRPr lang="en-US" sz="2000" dirty="0" smtClean="0"/>
          </a:p>
          <a:p>
            <a:r>
              <a:rPr lang="en-US" sz="2000" dirty="0" smtClean="0"/>
              <a:t>There </a:t>
            </a:r>
            <a:r>
              <a:rPr lang="en-US" sz="2000" dirty="0"/>
              <a:t>is a greater focus on </a:t>
            </a:r>
            <a:r>
              <a:rPr lang="en-US" sz="2000" dirty="0">
                <a:solidFill>
                  <a:srgbClr val="FF0000"/>
                </a:solidFill>
              </a:rPr>
              <a:t>inclusive</a:t>
            </a:r>
            <a:r>
              <a:rPr lang="en-US" sz="2000" dirty="0"/>
              <a:t> education in Bulgaria. Authorities plan to revise the </a:t>
            </a:r>
            <a:r>
              <a:rPr lang="en-US" sz="2000" dirty="0" smtClean="0"/>
              <a:t> funding </a:t>
            </a:r>
            <a:r>
              <a:rPr lang="en-US" sz="2000" dirty="0"/>
              <a:t>model in school education to support improvements in </a:t>
            </a:r>
            <a:r>
              <a:rPr lang="en-US" sz="2000" dirty="0">
                <a:solidFill>
                  <a:srgbClr val="FF0000"/>
                </a:solidFill>
              </a:rPr>
              <a:t>equity</a:t>
            </a:r>
            <a:r>
              <a:rPr lang="en-US" sz="2000" dirty="0"/>
              <a:t> (by </a:t>
            </a:r>
            <a:r>
              <a:rPr lang="en-US" sz="2000" dirty="0" smtClean="0"/>
              <a:t>channeling  additional </a:t>
            </a:r>
            <a:r>
              <a:rPr lang="en-US" sz="2000" dirty="0"/>
              <a:t>resources to disadvantaged schools) and quality. </a:t>
            </a:r>
          </a:p>
          <a:p>
            <a:r>
              <a:rPr lang="en-US" sz="2000" dirty="0" smtClean="0">
                <a:solidFill>
                  <a:srgbClr val="FF0000"/>
                </a:solidFill>
              </a:rPr>
              <a:t>Underachievement</a:t>
            </a:r>
            <a:r>
              <a:rPr lang="en-US" sz="2000" dirty="0" smtClean="0"/>
              <a:t> </a:t>
            </a:r>
            <a:r>
              <a:rPr lang="en-US" sz="2000" dirty="0"/>
              <a:t>in basic skills as measured by PISA remains one of the highest in the </a:t>
            </a:r>
            <a:r>
              <a:rPr lang="en-US" sz="2000" dirty="0" smtClean="0"/>
              <a:t>EU</a:t>
            </a:r>
            <a:r>
              <a:rPr lang="en-US" sz="2000" dirty="0"/>
              <a:t>. This is due to a combination of educational factors and equity challenges. </a:t>
            </a:r>
          </a:p>
          <a:p>
            <a:r>
              <a:rPr lang="en-US" sz="2000" dirty="0" smtClean="0"/>
              <a:t> </a:t>
            </a:r>
            <a:r>
              <a:rPr lang="en-US" sz="2000" dirty="0"/>
              <a:t>Authorities have started implementing a new approach to tackle </a:t>
            </a:r>
            <a:r>
              <a:rPr lang="en-US" sz="2000" dirty="0">
                <a:solidFill>
                  <a:srgbClr val="FF0000"/>
                </a:solidFill>
              </a:rPr>
              <a:t>early school leaving</a:t>
            </a:r>
            <a:r>
              <a:rPr lang="en-US" sz="2000" dirty="0"/>
              <a:t>. </a:t>
            </a:r>
          </a:p>
          <a:p>
            <a:r>
              <a:rPr lang="en-US" sz="2000" dirty="0">
                <a:solidFill>
                  <a:srgbClr val="FF0000"/>
                </a:solidFill>
              </a:rPr>
              <a:t>Integrating Roma </a:t>
            </a:r>
            <a:r>
              <a:rPr lang="en-US" sz="2000" dirty="0"/>
              <a:t>into the education system remains a challenge, as does Roma school </a:t>
            </a:r>
            <a:r>
              <a:rPr lang="en-US" sz="2000" dirty="0" smtClean="0"/>
              <a:t> segregation</a:t>
            </a:r>
            <a:r>
              <a:rPr lang="en-US" sz="2000" dirty="0"/>
              <a:t>.</a:t>
            </a:r>
          </a:p>
          <a:p>
            <a:r>
              <a:rPr lang="en-US" sz="2000" dirty="0" smtClean="0"/>
              <a:t> </a:t>
            </a:r>
            <a:r>
              <a:rPr lang="en-US" sz="2000" dirty="0"/>
              <a:t>Performance-based funding of higher education seeks to address the challenges of </a:t>
            </a:r>
            <a:r>
              <a:rPr lang="en-US" sz="2000" dirty="0" smtClean="0"/>
              <a:t> </a:t>
            </a:r>
            <a:r>
              <a:rPr lang="en-US" sz="2000" dirty="0" smtClean="0">
                <a:solidFill>
                  <a:srgbClr val="FF0000"/>
                </a:solidFill>
              </a:rPr>
              <a:t>quality</a:t>
            </a:r>
            <a:r>
              <a:rPr lang="en-US" sz="2000" dirty="0" smtClean="0"/>
              <a:t> </a:t>
            </a:r>
            <a:r>
              <a:rPr lang="en-US" sz="2000" dirty="0"/>
              <a:t>and </a:t>
            </a:r>
            <a:r>
              <a:rPr lang="en-US" sz="2000" dirty="0" smtClean="0"/>
              <a:t>labor </a:t>
            </a:r>
            <a:r>
              <a:rPr lang="en-US" sz="2000" dirty="0"/>
              <a:t>market relevance. Bulgaria is making efforts to improve the quality of </a:t>
            </a:r>
            <a:r>
              <a:rPr lang="en-US" sz="2000" dirty="0" smtClean="0"/>
              <a:t>vocational </a:t>
            </a:r>
            <a:r>
              <a:rPr lang="en-US" sz="2000" dirty="0"/>
              <a:t>education and training. </a:t>
            </a:r>
          </a:p>
          <a:p>
            <a:pPr marL="0" indent="0">
              <a:buNone/>
            </a:pPr>
            <a:endParaRPr lang="en-US" sz="2000" dirty="0"/>
          </a:p>
        </p:txBody>
      </p:sp>
      <p:pic>
        <p:nvPicPr>
          <p:cNvPr id="4" name="Picture 3"/>
          <p:cNvPicPr>
            <a:picLocks noChangeAspect="1"/>
          </p:cNvPicPr>
          <p:nvPr/>
        </p:nvPicPr>
        <p:blipFill>
          <a:blip r:embed="rId2" cstate="print"/>
          <a:stretch>
            <a:fillRect/>
          </a:stretch>
        </p:blipFill>
        <p:spPr>
          <a:xfrm>
            <a:off x="10124529" y="156720"/>
            <a:ext cx="1855567" cy="528071"/>
          </a:xfrm>
          <a:prstGeom prst="rect">
            <a:avLst/>
          </a:prstGeom>
        </p:spPr>
      </p:pic>
    </p:spTree>
    <p:extLst>
      <p:ext uri="{BB962C8B-B14F-4D97-AF65-F5344CB8AC3E}">
        <p14:creationId xmlns="" xmlns:p14="http://schemas.microsoft.com/office/powerpoint/2010/main" val="991438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
            </a:r>
            <a:br>
              <a:rPr lang="en-US" sz="3100" dirty="0" smtClean="0"/>
            </a:br>
            <a:r>
              <a:rPr lang="en-US" sz="2700" dirty="0" smtClean="0"/>
              <a:t>The main recent and ongoing policy measures in Bulgaria, with a focus on developments since mid-2016</a:t>
            </a:r>
            <a:r>
              <a:rPr lang="en-US" sz="4800" dirty="0" smtClean="0"/>
              <a:t/>
            </a:r>
            <a:br>
              <a:rPr lang="en-US" sz="4800" dirty="0" smtClean="0"/>
            </a:br>
            <a:endParaRPr lang="en-US" dirty="0"/>
          </a:p>
        </p:txBody>
      </p:sp>
      <p:sp>
        <p:nvSpPr>
          <p:cNvPr id="3" name="Content Placeholder 2"/>
          <p:cNvSpPr>
            <a:spLocks noGrp="1"/>
          </p:cNvSpPr>
          <p:nvPr>
            <p:ph idx="1"/>
          </p:nvPr>
        </p:nvSpPr>
        <p:spPr/>
        <p:txBody>
          <a:bodyPr>
            <a:normAutofit/>
          </a:bodyPr>
          <a:lstStyle/>
          <a:p>
            <a:r>
              <a:rPr lang="en-US" sz="2000" dirty="0" smtClean="0"/>
              <a:t>Although public spending on education is increasing, the system remains underfunded. </a:t>
            </a:r>
          </a:p>
          <a:p>
            <a:r>
              <a:rPr lang="en-US" sz="2000" dirty="0" smtClean="0">
                <a:solidFill>
                  <a:srgbClr val="FF0000"/>
                </a:solidFill>
              </a:rPr>
              <a:t>Educational infrastructure </a:t>
            </a:r>
            <a:r>
              <a:rPr lang="en-US" sz="2000" dirty="0" smtClean="0"/>
              <a:t>is in great need of modernization. </a:t>
            </a:r>
          </a:p>
          <a:p>
            <a:r>
              <a:rPr lang="en-US" sz="2000" dirty="0" smtClean="0"/>
              <a:t>Improving </a:t>
            </a:r>
            <a:r>
              <a:rPr lang="en-US" sz="2000" dirty="0" smtClean="0">
                <a:solidFill>
                  <a:srgbClr val="FF0000"/>
                </a:solidFill>
              </a:rPr>
              <a:t>quality and inclusiveness </a:t>
            </a:r>
            <a:r>
              <a:rPr lang="en-US" sz="2000" dirty="0" smtClean="0"/>
              <a:t>in education remains a major challenge.</a:t>
            </a:r>
          </a:p>
          <a:p>
            <a:r>
              <a:rPr lang="en-US" sz="2000" dirty="0" smtClean="0"/>
              <a:t>The need to better prepare teachers to cope with classroom challenges is high. Among the 23 European countries surveyed in the OECD’s Teaching and Learning International Survey (TALIS) (OECD, 2019), Bulgarian teachers reported one of the highest need for </a:t>
            </a:r>
            <a:r>
              <a:rPr lang="en-US" sz="2000" dirty="0" smtClean="0">
                <a:solidFill>
                  <a:srgbClr val="FF0000"/>
                </a:solidFill>
              </a:rPr>
              <a:t>continuing professional development</a:t>
            </a:r>
            <a:r>
              <a:rPr lang="en-US" sz="2000" dirty="0" smtClean="0"/>
              <a:t> in knowledge of their subject field (19%, EU-23: 6%), knowledge of the curriculum (20%, EU-23: 5%), pedagogical competences (17%, EU-23: 8%) and ICT skills (23%, EU-23: 16%).</a:t>
            </a:r>
          </a:p>
          <a:p>
            <a:r>
              <a:rPr lang="en-US" sz="2000" dirty="0" smtClean="0"/>
              <a:t>The percentage of teachers reporting a high need of training in student behavior </a:t>
            </a:r>
            <a:r>
              <a:rPr lang="en-US" sz="2000" dirty="0" smtClean="0">
                <a:solidFill>
                  <a:srgbClr val="FF0000"/>
                </a:solidFill>
              </a:rPr>
              <a:t>and classroom management</a:t>
            </a:r>
            <a:r>
              <a:rPr lang="en-US" sz="2000" dirty="0" smtClean="0"/>
              <a:t>, and in teaching in a </a:t>
            </a:r>
            <a:r>
              <a:rPr lang="en-US" sz="2000" dirty="0" smtClean="0">
                <a:solidFill>
                  <a:srgbClr val="FF0000"/>
                </a:solidFill>
              </a:rPr>
              <a:t>multicultural</a:t>
            </a:r>
            <a:r>
              <a:rPr lang="en-US" sz="2000" dirty="0" smtClean="0"/>
              <a:t> or multilingual environment, is also higher than the average of the 23 EU countries surveyed.</a:t>
            </a:r>
            <a:endParaRPr lang="en-US" sz="2000" dirty="0"/>
          </a:p>
        </p:txBody>
      </p:sp>
      <p:pic>
        <p:nvPicPr>
          <p:cNvPr id="4" name="Picture 3"/>
          <p:cNvPicPr>
            <a:picLocks noChangeAspect="1"/>
          </p:cNvPicPr>
          <p:nvPr/>
        </p:nvPicPr>
        <p:blipFill>
          <a:blip r:embed="rId2" cstate="print"/>
          <a:stretch>
            <a:fillRect/>
          </a:stretch>
        </p:blipFill>
        <p:spPr>
          <a:xfrm>
            <a:off x="10124529" y="156720"/>
            <a:ext cx="1855567" cy="52807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t>National strategy for the development of pedagogical staff </a:t>
            </a:r>
            <a:r>
              <a:rPr lang="bg-BG" sz="2700" b="1" dirty="0" smtClean="0"/>
              <a:t>(2014 -2020)</a:t>
            </a:r>
            <a:r>
              <a:rPr lang="en-US" sz="2700" b="1" dirty="0" smtClean="0"/>
              <a:t/>
            </a:r>
            <a:br>
              <a:rPr lang="en-US" sz="2700" b="1" dirty="0" smtClean="0"/>
            </a:br>
            <a:r>
              <a:rPr lang="en-GB" sz="2700" b="1" dirty="0" smtClean="0"/>
              <a:t>and Action plan.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sz="2000" dirty="0" smtClean="0"/>
              <a:t>Measures by 2020:</a:t>
            </a:r>
          </a:p>
          <a:p>
            <a:r>
              <a:rPr lang="en-US" sz="2000" dirty="0" smtClean="0"/>
              <a:t>Creation of a </a:t>
            </a:r>
            <a:r>
              <a:rPr lang="en-US" sz="2000" dirty="0" smtClean="0">
                <a:solidFill>
                  <a:srgbClr val="FF0000"/>
                </a:solidFill>
              </a:rPr>
              <a:t>system for continuing qualification </a:t>
            </a:r>
            <a:r>
              <a:rPr lang="en-US" sz="2000" dirty="0" smtClean="0"/>
              <a:t>of the pedagogical staff; </a:t>
            </a:r>
          </a:p>
          <a:p>
            <a:r>
              <a:rPr lang="en-US" sz="2000" dirty="0" smtClean="0"/>
              <a:t>Coordination of the continuing qualification with the requirements of the </a:t>
            </a:r>
            <a:r>
              <a:rPr lang="en-US" sz="2000" dirty="0" smtClean="0">
                <a:solidFill>
                  <a:srgbClr val="FF0000"/>
                </a:solidFill>
              </a:rPr>
              <a:t>business;</a:t>
            </a:r>
          </a:p>
          <a:p>
            <a:r>
              <a:rPr lang="en-US" sz="2000" dirty="0" smtClean="0"/>
              <a:t>Development of a </a:t>
            </a:r>
            <a:r>
              <a:rPr lang="en-US" sz="2000" dirty="0" smtClean="0">
                <a:solidFill>
                  <a:srgbClr val="FF0000"/>
                </a:solidFill>
              </a:rPr>
              <a:t>distance learning </a:t>
            </a:r>
            <a:r>
              <a:rPr lang="en-US" sz="2000" dirty="0" smtClean="0"/>
              <a:t>system;</a:t>
            </a:r>
          </a:p>
          <a:p>
            <a:r>
              <a:rPr lang="en-US" sz="2000" dirty="0" smtClean="0"/>
              <a:t>Continuing qualification focused on </a:t>
            </a:r>
            <a:r>
              <a:rPr lang="en-US" sz="2000" dirty="0" smtClean="0">
                <a:solidFill>
                  <a:srgbClr val="FF0000"/>
                </a:solidFill>
              </a:rPr>
              <a:t>key competencies </a:t>
            </a:r>
            <a:r>
              <a:rPr lang="en-US" sz="2000" dirty="0" smtClean="0"/>
              <a:t>- </a:t>
            </a:r>
            <a:r>
              <a:rPr lang="en-US" sz="2000" dirty="0" smtClean="0">
                <a:solidFill>
                  <a:srgbClr val="FF0000"/>
                </a:solidFill>
              </a:rPr>
              <a:t>foreign language, digital, innovation and entrepreneurship</a:t>
            </a:r>
            <a:r>
              <a:rPr lang="en-US" sz="2000" dirty="0" smtClean="0"/>
              <a:t>;</a:t>
            </a:r>
          </a:p>
          <a:p>
            <a:r>
              <a:rPr lang="en-US" sz="2000" dirty="0" smtClean="0"/>
              <a:t>Package of measures to increase the </a:t>
            </a:r>
            <a:r>
              <a:rPr lang="en-US" sz="2000" dirty="0" smtClean="0">
                <a:solidFill>
                  <a:srgbClr val="FF0000"/>
                </a:solidFill>
              </a:rPr>
              <a:t>motivation</a:t>
            </a:r>
            <a:r>
              <a:rPr lang="en-US" sz="2000" dirty="0" smtClean="0"/>
              <a:t> of pedagogical staff for professional development and implementation of </a:t>
            </a:r>
            <a:r>
              <a:rPr lang="en-US" sz="2000" dirty="0" smtClean="0">
                <a:solidFill>
                  <a:srgbClr val="FF0000"/>
                </a:solidFill>
              </a:rPr>
              <a:t>innovative practices</a:t>
            </a:r>
            <a:r>
              <a:rPr lang="en-US" sz="2000" dirty="0" smtClean="0"/>
              <a:t>;</a:t>
            </a:r>
          </a:p>
          <a:p>
            <a:r>
              <a:rPr lang="en-US" sz="2000" dirty="0" smtClean="0"/>
              <a:t>Establishing an effective </a:t>
            </a:r>
            <a:r>
              <a:rPr lang="en-US" sz="2000" dirty="0" smtClean="0">
                <a:solidFill>
                  <a:srgbClr val="FF0000"/>
                </a:solidFill>
              </a:rPr>
              <a:t>control</a:t>
            </a:r>
            <a:r>
              <a:rPr lang="en-US" sz="2000" dirty="0" smtClean="0"/>
              <a:t> system.</a:t>
            </a:r>
          </a:p>
          <a:p>
            <a:pPr>
              <a:buNone/>
            </a:pPr>
            <a:r>
              <a:rPr lang="en-US" sz="2000" dirty="0" smtClean="0"/>
              <a:t> </a:t>
            </a:r>
            <a:br>
              <a:rPr lang="en-US" sz="2000" dirty="0" smtClean="0"/>
            </a:br>
            <a:endParaRPr lang="en-US" sz="2000" dirty="0"/>
          </a:p>
        </p:txBody>
      </p:sp>
      <p:pic>
        <p:nvPicPr>
          <p:cNvPr id="4" name="Picture 3"/>
          <p:cNvPicPr>
            <a:picLocks noChangeAspect="1"/>
          </p:cNvPicPr>
          <p:nvPr/>
        </p:nvPicPr>
        <p:blipFill>
          <a:blip r:embed="rId2" cstate="print"/>
          <a:stretch>
            <a:fillRect/>
          </a:stretch>
        </p:blipFill>
        <p:spPr>
          <a:xfrm>
            <a:off x="10124529" y="156720"/>
            <a:ext cx="1855567" cy="52807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9308" y="637309"/>
            <a:ext cx="9268691" cy="4281055"/>
          </a:xfrm>
        </p:spPr>
        <p:txBody>
          <a:bodyPr>
            <a:normAutofit fontScale="90000"/>
          </a:bodyPr>
          <a:lstStyle/>
          <a:p>
            <a:r>
              <a:rPr lang="en-US" sz="6700" dirty="0" smtClean="0">
                <a:solidFill>
                  <a:srgbClr val="FF0000"/>
                </a:solidFill>
                <a:latin typeface="French Script MT" panose="03020402040607040605" pitchFamily="66" charset="0"/>
              </a:rPr>
              <a:t>Thank you for the attention!</a:t>
            </a:r>
            <a:br>
              <a:rPr lang="en-US" sz="6700" dirty="0" smtClean="0">
                <a:solidFill>
                  <a:srgbClr val="FF0000"/>
                </a:solidFill>
                <a:latin typeface="French Script MT" panose="03020402040607040605" pitchFamily="66" charset="0"/>
              </a:rPr>
            </a:br>
            <a:r>
              <a:rPr lang="en-US" sz="2700" dirty="0"/>
              <a:t/>
            </a:r>
            <a:br>
              <a:rPr lang="en-US" sz="2700" dirty="0"/>
            </a:br>
            <a:r>
              <a:rPr lang="en-US" sz="1600" dirty="0">
                <a:latin typeface="Century Schoolbook" panose="02040604050505020304" pitchFamily="18" charset="0"/>
              </a:rPr>
              <a:t/>
            </a:r>
            <a:br>
              <a:rPr lang="en-US" sz="1600" dirty="0">
                <a:latin typeface="Century Schoolbook" panose="02040604050505020304" pitchFamily="18" charset="0"/>
              </a:rPr>
            </a:br>
            <a:r>
              <a:rPr lang="en-US" sz="2700" dirty="0" smtClean="0"/>
              <a:t> Project team of Fourth Language </a:t>
            </a:r>
            <a:r>
              <a:rPr lang="en-US" sz="2700" dirty="0"/>
              <a:t>School Frederic Joliot-Curie</a:t>
            </a:r>
            <a:r>
              <a:rPr lang="en-US" sz="2700" dirty="0" smtClean="0"/>
              <a:t>” Varna;</a:t>
            </a:r>
            <a:r>
              <a:rPr lang="en-US" sz="2700" dirty="0"/>
              <a:t/>
            </a:r>
            <a:br>
              <a:rPr lang="en-US" sz="2700" dirty="0"/>
            </a:br>
            <a:r>
              <a:rPr lang="en-US" sz="2700" b="1" dirty="0" smtClean="0"/>
              <a:t>Sources </a:t>
            </a:r>
            <a:r>
              <a:rPr lang="en-US" sz="2700" dirty="0" smtClean="0"/>
              <a:t>of the statistical data</a:t>
            </a:r>
            <a:r>
              <a:rPr lang="en-US" sz="2700" dirty="0"/>
              <a:t>: </a:t>
            </a:r>
            <a:r>
              <a:rPr lang="en-US" sz="2700" dirty="0" smtClean="0"/>
              <a:t> National </a:t>
            </a:r>
            <a:r>
              <a:rPr lang="en-US" sz="2700" dirty="0"/>
              <a:t>Statistical Institute (NSI), Republic of </a:t>
            </a:r>
            <a:r>
              <a:rPr lang="en-US" sz="2700" dirty="0" smtClean="0"/>
              <a:t>Bulgaria, National strategy for the development of pedagogical staff </a:t>
            </a:r>
            <a:r>
              <a:rPr lang="bg-BG" sz="2700" dirty="0" smtClean="0"/>
              <a:t>(2014 -2020)</a:t>
            </a:r>
            <a:r>
              <a:rPr lang="en-US" sz="2700" dirty="0" smtClean="0"/>
              <a:t> and “2017 </a:t>
            </a:r>
            <a:r>
              <a:rPr lang="en-US" sz="2700" dirty="0"/>
              <a:t>Education and Training Monitor – European </a:t>
            </a:r>
            <a:r>
              <a:rPr lang="en-US" sz="2700" dirty="0" smtClean="0"/>
              <a:t>Commission”.</a:t>
            </a:r>
            <a:br>
              <a:rPr lang="en-US" sz="2700" dirty="0" smtClean="0"/>
            </a:br>
            <a:r>
              <a:rPr lang="en-US" sz="2700" dirty="0"/>
              <a:t/>
            </a:r>
            <a:br>
              <a:rPr lang="en-US" sz="2700" dirty="0"/>
            </a:br>
            <a:r>
              <a:rPr lang="en-US" sz="2700" dirty="0" smtClean="0"/>
              <a:t>Project VT4P (2017-2020)</a:t>
            </a:r>
            <a:br>
              <a:rPr lang="en-US" sz="2700" dirty="0" smtClean="0"/>
            </a:br>
            <a:r>
              <a:rPr lang="en-US" sz="2700" dirty="0" smtClean="0"/>
              <a:t>First meeting in Rybnik, Poland</a:t>
            </a:r>
            <a:br>
              <a:rPr lang="en-US" sz="2700" dirty="0" smtClean="0"/>
            </a:br>
            <a:r>
              <a:rPr lang="en-US" sz="2200" dirty="0" smtClean="0">
                <a:solidFill>
                  <a:srgbClr val="FF0000"/>
                </a:solidFill>
              </a:rPr>
              <a:t>13 – 17 December 2017</a:t>
            </a:r>
            <a:endParaRPr lang="en-US" sz="2200" dirty="0">
              <a:solidFill>
                <a:srgbClr val="FF0000"/>
              </a:solidFill>
            </a:endParaRPr>
          </a:p>
        </p:txBody>
      </p:sp>
      <p:sp>
        <p:nvSpPr>
          <p:cNvPr id="3" name="Subtitle 2"/>
          <p:cNvSpPr>
            <a:spLocks noGrp="1"/>
          </p:cNvSpPr>
          <p:nvPr>
            <p:ph type="subTitle" idx="1"/>
          </p:nvPr>
        </p:nvSpPr>
        <p:spPr>
          <a:xfrm>
            <a:off x="1399308" y="5597236"/>
            <a:ext cx="9268691" cy="879764"/>
          </a:xfrm>
        </p:spPr>
        <p:txBody>
          <a:bodyPr>
            <a:normAutofit/>
          </a:bodyPr>
          <a:lstStyle/>
          <a:p>
            <a:r>
              <a:rPr lang="bg-BG" altLang="en-US" sz="1600" dirty="0">
                <a:solidFill>
                  <a:srgbClr val="002060"/>
                </a:solidFill>
                <a:latin typeface="Century Schoolbook" panose="02040604050505020304" pitchFamily="18" charset="0"/>
                <a:cs typeface="Times New Roman" panose="02020603050405020304" pitchFamily="18" charset="0"/>
              </a:rPr>
              <a:t>This project has been funded with support from the European Commission.This publication [communication] reflects the views only of the author, and the Commission cannot be held</a:t>
            </a:r>
            <a:r>
              <a:rPr lang="en-US" altLang="en-US" sz="1600" dirty="0">
                <a:solidFill>
                  <a:srgbClr val="002060"/>
                </a:solidFill>
                <a:latin typeface="Century Schoolbook" panose="02040604050505020304" pitchFamily="18" charset="0"/>
                <a:cs typeface="Times New Roman" panose="02020603050405020304" pitchFamily="18" charset="0"/>
              </a:rPr>
              <a:t> </a:t>
            </a:r>
            <a:r>
              <a:rPr lang="it-IT" altLang="en-US" sz="1600" dirty="0">
                <a:solidFill>
                  <a:srgbClr val="002060"/>
                </a:solidFill>
                <a:latin typeface="Century Schoolbook" panose="02040604050505020304" pitchFamily="18" charset="0"/>
                <a:cs typeface="Times New Roman" panose="02020603050405020304" pitchFamily="18" charset="0"/>
              </a:rPr>
              <a:t>responsible for any use which may be made of the information contained therein.</a:t>
            </a:r>
            <a:endParaRPr lang="bg-BG" altLang="en-US" sz="1600" dirty="0">
              <a:solidFill>
                <a:srgbClr val="002060"/>
              </a:solidFill>
              <a:latin typeface="Century Schoolbook" panose="02040604050505020304" pitchFamily="18" charset="0"/>
              <a:cs typeface="Times New Roman" panose="02020603050405020304" pitchFamily="18" charset="0"/>
            </a:endParaRPr>
          </a:p>
          <a:p>
            <a:endParaRPr lang="en-US" dirty="0"/>
          </a:p>
        </p:txBody>
      </p:sp>
      <p:pic>
        <p:nvPicPr>
          <p:cNvPr id="4" name="Picture 3"/>
          <p:cNvPicPr>
            <a:picLocks noChangeAspect="1"/>
          </p:cNvPicPr>
          <p:nvPr/>
        </p:nvPicPr>
        <p:blipFill>
          <a:blip r:embed="rId2" cstate="print"/>
          <a:stretch>
            <a:fillRect/>
          </a:stretch>
        </p:blipFill>
        <p:spPr>
          <a:xfrm>
            <a:off x="0" y="5597236"/>
            <a:ext cx="1565564" cy="445540"/>
          </a:xfrm>
          <a:prstGeom prst="rect">
            <a:avLst/>
          </a:prstGeom>
        </p:spPr>
      </p:pic>
    </p:spTree>
    <p:extLst>
      <p:ext uri="{BB962C8B-B14F-4D97-AF65-F5344CB8AC3E}">
        <p14:creationId xmlns="" xmlns:p14="http://schemas.microsoft.com/office/powerpoint/2010/main" val="2707346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2138</TotalTime>
  <Words>461</Words>
  <Application>Microsoft Office PowerPoint</Application>
  <PresentationFormat>Niestandardowy</PresentationFormat>
  <Paragraphs>29</Paragraphs>
  <Slides>5</Slides>
  <Notes>0</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Office Theme</vt:lpstr>
      <vt:lpstr>School development plans</vt:lpstr>
      <vt:lpstr>The main recent and ongoing policy measures in Bulgaria, with a focus on developments since mid-2016  </vt:lpstr>
      <vt:lpstr>  The main recent and ongoing policy measures in Bulgaria, with a focus on developments since mid-2016 </vt:lpstr>
      <vt:lpstr>   National strategy for the development of pedagogical staff (2014 -2020) and Action plan. </vt:lpstr>
      <vt:lpstr>Thank you for the attention!    Project team of Fourth Language School Frederic Joliot-Curie” Varna; Sources of the statistical data:  National Statistical Institute (NSI), Republic of Bulgaria, National strategy for the development of pedagogical staff (2014 -2020) and “2017 Education and Training Monitor – European Commission”.  Project VT4P (2017-2020) First meeting in Rybnik, Poland 13 – 17 December 2017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INC</dc:creator>
  <cp:lastModifiedBy>Hanna Skowronska</cp:lastModifiedBy>
  <cp:revision>87</cp:revision>
  <dcterms:created xsi:type="dcterms:W3CDTF">2017-11-19T11:41:34Z</dcterms:created>
  <dcterms:modified xsi:type="dcterms:W3CDTF">2020-08-10T08:07:27Z</dcterms:modified>
</cp:coreProperties>
</file>