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B42"/>
    <a:srgbClr val="215D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18"/>
    <p:restoredTop sz="94649"/>
  </p:normalViewPr>
  <p:slideViewPr>
    <p:cSldViewPr snapToGrid="0" snapToObjects="1">
      <p:cViewPr varScale="1">
        <p:scale>
          <a:sx n="73" d="100"/>
          <a:sy n="73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albertocardoso\Documents\2017_2018\IPB\Teaching%204%20performance\Taxa%20de%20abandono%20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Portuguese</a:t>
            </a:r>
            <a:r>
              <a:rPr lang="pt-PT" baseline="0"/>
              <a:t> drop out rates</a:t>
            </a:r>
            <a:endParaRPr lang="pt-PT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Folha1!$B$6:$B$8</c:f>
              <c:strCache>
                <c:ptCount val="3"/>
                <c:pt idx="0">
                  <c:v>Gender</c:v>
                </c:pt>
                <c:pt idx="1">
                  <c:v>Both</c:v>
                </c:pt>
                <c:pt idx="2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Folha1!$A$9:$A$27</c:f>
              <c:strCache>
                <c:ptCount val="10"/>
                <c:pt idx="0">
                  <c:v> 2008</c:v>
                </c:pt>
                <c:pt idx="1">
                  <c:v> 2009</c:v>
                </c:pt>
                <c:pt idx="2">
                  <c:v> 2010</c:v>
                </c:pt>
                <c:pt idx="3">
                  <c:v> 2011</c:v>
                </c:pt>
                <c:pt idx="4">
                  <c:v> 2012</c:v>
                </c:pt>
                <c:pt idx="5">
                  <c:v> 2013</c:v>
                </c:pt>
                <c:pt idx="6">
                  <c:v> 2014</c:v>
                </c:pt>
                <c:pt idx="7">
                  <c:v> 2015</c:v>
                </c:pt>
                <c:pt idx="8">
                  <c:v> 2016</c:v>
                </c:pt>
                <c:pt idx="9">
                  <c:v> 2017</c:v>
                </c:pt>
              </c:strCache>
            </c:strRef>
          </c:cat>
          <c:val>
            <c:numRef>
              <c:f>Folha1!$B$9:$B$27</c:f>
              <c:numCache>
                <c:formatCode>General</c:formatCode>
                <c:ptCount val="10"/>
                <c:pt idx="0">
                  <c:v>34.9</c:v>
                </c:pt>
                <c:pt idx="1">
                  <c:v>30.9</c:v>
                </c:pt>
                <c:pt idx="2">
                  <c:v>28.3</c:v>
                </c:pt>
                <c:pt idx="3">
                  <c:v>23</c:v>
                </c:pt>
                <c:pt idx="4">
                  <c:v>20.5</c:v>
                </c:pt>
                <c:pt idx="5">
                  <c:v>18.899999999999999</c:v>
                </c:pt>
                <c:pt idx="6">
                  <c:v>17.399999999999999</c:v>
                </c:pt>
                <c:pt idx="7">
                  <c:v>13.7</c:v>
                </c:pt>
                <c:pt idx="8">
                  <c:v>14</c:v>
                </c:pt>
                <c:pt idx="9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5D-644C-8CF2-3E4D0AC0EFFD}"/>
            </c:ext>
          </c:extLst>
        </c:ser>
        <c:ser>
          <c:idx val="1"/>
          <c:order val="1"/>
          <c:tx>
            <c:strRef>
              <c:f>Folha1!$C$6:$C$8</c:f>
              <c:strCache>
                <c:ptCount val="3"/>
                <c:pt idx="0">
                  <c:v>Gender</c:v>
                </c:pt>
                <c:pt idx="1">
                  <c:v>Male</c:v>
                </c:pt>
                <c:pt idx="2">
                  <c:v>%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cat>
            <c:strRef>
              <c:f>Folha1!$A$9:$A$27</c:f>
              <c:strCache>
                <c:ptCount val="10"/>
                <c:pt idx="0">
                  <c:v> 2008</c:v>
                </c:pt>
                <c:pt idx="1">
                  <c:v> 2009</c:v>
                </c:pt>
                <c:pt idx="2">
                  <c:v> 2010</c:v>
                </c:pt>
                <c:pt idx="3">
                  <c:v> 2011</c:v>
                </c:pt>
                <c:pt idx="4">
                  <c:v> 2012</c:v>
                </c:pt>
                <c:pt idx="5">
                  <c:v> 2013</c:v>
                </c:pt>
                <c:pt idx="6">
                  <c:v> 2014</c:v>
                </c:pt>
                <c:pt idx="7">
                  <c:v> 2015</c:v>
                </c:pt>
                <c:pt idx="8">
                  <c:v> 2016</c:v>
                </c:pt>
                <c:pt idx="9">
                  <c:v> 2017</c:v>
                </c:pt>
              </c:strCache>
            </c:strRef>
          </c:cat>
          <c:val>
            <c:numRef>
              <c:f>Folha1!$C$9:$C$27</c:f>
              <c:numCache>
                <c:formatCode>General</c:formatCode>
                <c:ptCount val="10"/>
                <c:pt idx="0">
                  <c:v>41.4</c:v>
                </c:pt>
                <c:pt idx="1">
                  <c:v>35.800000000000011</c:v>
                </c:pt>
                <c:pt idx="2">
                  <c:v>32.4</c:v>
                </c:pt>
                <c:pt idx="3">
                  <c:v>28.1</c:v>
                </c:pt>
                <c:pt idx="4">
                  <c:v>26.9</c:v>
                </c:pt>
                <c:pt idx="5">
                  <c:v>23.4</c:v>
                </c:pt>
                <c:pt idx="6">
                  <c:v>20.7</c:v>
                </c:pt>
                <c:pt idx="7">
                  <c:v>16.399999999999999</c:v>
                </c:pt>
                <c:pt idx="8">
                  <c:v>17.399999999999999</c:v>
                </c:pt>
                <c:pt idx="9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5D-644C-8CF2-3E4D0AC0EFFD}"/>
            </c:ext>
          </c:extLst>
        </c:ser>
        <c:ser>
          <c:idx val="2"/>
          <c:order val="2"/>
          <c:tx>
            <c:strRef>
              <c:f>Folha1!$D$6:$D$8</c:f>
              <c:strCache>
                <c:ptCount val="3"/>
                <c:pt idx="0">
                  <c:v>Gender</c:v>
                </c:pt>
                <c:pt idx="1">
                  <c:v>Female</c:v>
                </c:pt>
                <c:pt idx="2">
                  <c:v>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Folha1!$A$9:$A$27</c:f>
              <c:strCache>
                <c:ptCount val="10"/>
                <c:pt idx="0">
                  <c:v> 2008</c:v>
                </c:pt>
                <c:pt idx="1">
                  <c:v> 2009</c:v>
                </c:pt>
                <c:pt idx="2">
                  <c:v> 2010</c:v>
                </c:pt>
                <c:pt idx="3">
                  <c:v> 2011</c:v>
                </c:pt>
                <c:pt idx="4">
                  <c:v> 2012</c:v>
                </c:pt>
                <c:pt idx="5">
                  <c:v> 2013</c:v>
                </c:pt>
                <c:pt idx="6">
                  <c:v> 2014</c:v>
                </c:pt>
                <c:pt idx="7">
                  <c:v> 2015</c:v>
                </c:pt>
                <c:pt idx="8">
                  <c:v> 2016</c:v>
                </c:pt>
                <c:pt idx="9">
                  <c:v> 2017</c:v>
                </c:pt>
              </c:strCache>
            </c:strRef>
          </c:cat>
          <c:val>
            <c:numRef>
              <c:f>Folha1!$D$9:$D$27</c:f>
              <c:numCache>
                <c:formatCode>General</c:formatCode>
                <c:ptCount val="10"/>
                <c:pt idx="0">
                  <c:v>28.2</c:v>
                </c:pt>
                <c:pt idx="1">
                  <c:v>25.8</c:v>
                </c:pt>
                <c:pt idx="2">
                  <c:v>24</c:v>
                </c:pt>
                <c:pt idx="3">
                  <c:v>17.7</c:v>
                </c:pt>
                <c:pt idx="4">
                  <c:v>14</c:v>
                </c:pt>
                <c:pt idx="5">
                  <c:v>14.3</c:v>
                </c:pt>
                <c:pt idx="6">
                  <c:v>14.1</c:v>
                </c:pt>
                <c:pt idx="7">
                  <c:v>11</c:v>
                </c:pt>
                <c:pt idx="8">
                  <c:v>10.5</c:v>
                </c:pt>
                <c:pt idx="9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5D-644C-8CF2-3E4D0AC0EFFD}"/>
            </c:ext>
          </c:extLst>
        </c:ser>
        <c:dLbls/>
        <c:gapWidth val="219"/>
        <c:overlap val="-27"/>
        <c:axId val="139968896"/>
        <c:axId val="139970432"/>
      </c:barChart>
      <c:catAx>
        <c:axId val="139968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970432"/>
        <c:crosses val="autoZero"/>
        <c:auto val="1"/>
        <c:lblAlgn val="ctr"/>
        <c:lblOffset val="100"/>
      </c:catAx>
      <c:valAx>
        <c:axId val="139970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96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47BFB3BA-155D-7248-AAB5-F6BCB96418F3}"/>
              </a:ext>
            </a:extLst>
          </p:cNvPr>
          <p:cNvSpPr txBox="1">
            <a:spLocks/>
          </p:cNvSpPr>
          <p:nvPr/>
        </p:nvSpPr>
        <p:spPr>
          <a:xfrm>
            <a:off x="4410273" y="279400"/>
            <a:ext cx="6689527" cy="1604925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PT" sz="2800" b="1" u="sng" dirty="0">
                <a:solidFill>
                  <a:srgbClr val="215D72"/>
                </a:solidFill>
              </a:rPr>
              <a:t>Portuguese </a:t>
            </a:r>
            <a:r>
              <a:rPr lang="pt-PT" sz="2800" b="1" u="sng" dirty="0" err="1">
                <a:solidFill>
                  <a:srgbClr val="215D72"/>
                </a:solidFill>
              </a:rPr>
              <a:t>Drop</a:t>
            </a:r>
            <a:r>
              <a:rPr lang="pt-PT" sz="2800" b="1" u="sng" dirty="0">
                <a:solidFill>
                  <a:srgbClr val="215D72"/>
                </a:solidFill>
              </a:rPr>
              <a:t> out rates</a:t>
            </a:r>
            <a:endParaRPr lang="pt-PT" b="1" u="sng" dirty="0">
              <a:solidFill>
                <a:srgbClr val="215D72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B9BBF9FB-4801-E044-9ABB-18B7921C5444}"/>
              </a:ext>
            </a:extLst>
          </p:cNvPr>
          <p:cNvSpPr txBox="1">
            <a:spLocks/>
          </p:cNvSpPr>
          <p:nvPr/>
        </p:nvSpPr>
        <p:spPr>
          <a:xfrm>
            <a:off x="4410273" y="2838281"/>
            <a:ext cx="7414353" cy="2573079"/>
          </a:xfrm>
          <a:prstGeom prst="rect">
            <a:avLst/>
          </a:prstGeom>
        </p:spPr>
        <p:txBody>
          <a:bodyPr vert="horz" lIns="91440" tIns="91440" rIns="91440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B050"/>
                </a:solidFill>
              </a:rPr>
              <a:t>Erasmus + 2017/2020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Visible Teaching 4 Performance </a:t>
            </a:r>
          </a:p>
          <a:p>
            <a:r>
              <a:rPr lang="en-US" sz="2400" b="1" dirty="0">
                <a:solidFill>
                  <a:srgbClr val="215D72"/>
                </a:solidFill>
              </a:rPr>
              <a:t>VT4P</a:t>
            </a:r>
            <a:endParaRPr lang="pt-PT" b="1" dirty="0">
              <a:solidFill>
                <a:srgbClr val="215D72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5C46FED-D7DD-A94B-8250-335D1179A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38204" b="34062"/>
          <a:stretch/>
        </p:blipFill>
        <p:spPr>
          <a:xfrm>
            <a:off x="0" y="0"/>
            <a:ext cx="2588333" cy="14158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E3DDCF5-D653-6141-BEC6-F66AA0F1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00" y="4542174"/>
            <a:ext cx="6114142" cy="192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54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8E53B483-F629-3E4A-BA82-06EFCEF5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5654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9E88DF8-193B-2E4E-830B-BF5C3D45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7686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420B250E-4EDE-A747-8D29-7282A019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9718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7F077D89-4132-DC47-8551-95A02D69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1750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E3F746D-DA47-A044-96A6-7033E2D9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3782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2682E3F-DAAA-9547-8EB1-22D2B181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5814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9BD8D60B-F979-3047-8728-12768684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7846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60A3D8E-B7C9-1542-B1EB-60FDFAE4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39878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D7E65899-82CD-2E4F-A7C8-46B3CA21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1910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7CDF884A-371D-074F-B0EA-C8C4136B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3942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E593EE1-C3EC-8C46-A76B-578B0BDA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5974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3268E7B5-E9FF-DE41-AE71-3F067900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8006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2D6F36E1-11E6-0D43-A255-19BA2266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0038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C295EBB8-AB6B-7845-ACCF-E3AE64C2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2070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2540397-990A-C343-9A21-9E75CBA4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4102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29B645A7-6E31-7240-8EA7-FF954BCE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6134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8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E716F151-9A31-9E4C-BEB6-EAB375AF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8166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67C537F8-71AB-434C-BCBD-C2263454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288" y="6019800"/>
            <a:ext cx="465756" cy="46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8E53B483-F629-3E4A-BA82-06EFCEF5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25653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9E88DF8-193B-2E4E-830B-BF5C3D45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27685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420B250E-4EDE-A747-8D29-7282A019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29717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m 24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7F077D89-4132-DC47-8551-95A02D69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31749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m 25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E3F746D-DA47-A044-96A6-7033E2D9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33781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m 26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2682E3F-DAAA-9547-8EB1-22D2B181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35813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m 27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9BD8D60B-F979-3047-8728-12768684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37845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m 28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60A3D8E-B7C9-1542-B1EB-60FDFAE4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39877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m 29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D7E65899-82CD-2E4F-A7C8-46B3CA21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41909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7CDF884A-371D-074F-B0EA-C8C4136B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43941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m 31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E593EE1-C3EC-8C46-A76B-578B0BDA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45973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m 32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3268E7B5-E9FF-DE41-AE71-3F067900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48005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m 33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2D6F36E1-11E6-0D43-A255-19BA2266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50037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m 34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C295EBB8-AB6B-7845-ACCF-E3AE64C2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52069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m 35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2540397-990A-C343-9A21-9E75CBA4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54101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m 36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29B645A7-6E31-7240-8EA7-FF954BCE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56133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m 37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E716F151-9A31-9E4C-BEB6-EAB375AF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58165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67C537F8-71AB-434C-BCBD-C2263454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724" y="6019799"/>
            <a:ext cx="352661" cy="3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Tabela 39">
            <a:extLst>
              <a:ext uri="{FF2B5EF4-FFF2-40B4-BE49-F238E27FC236}">
                <a16:creationId xmlns:a16="http://schemas.microsoft.com/office/drawing/2014/main" xmlns="" id="{7CDDDCD5-1110-6843-A458-1E974B006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3136184"/>
              </p:ext>
            </p:extLst>
          </p:nvPr>
        </p:nvGraphicFramePr>
        <p:xfrm>
          <a:off x="1218721" y="1104183"/>
          <a:ext cx="4361132" cy="455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283">
                  <a:extLst>
                    <a:ext uri="{9D8B030D-6E8A-4147-A177-3AD203B41FA5}">
                      <a16:colId xmlns:a16="http://schemas.microsoft.com/office/drawing/2014/main" xmlns="" val="494202994"/>
                    </a:ext>
                  </a:extLst>
                </a:gridCol>
                <a:gridCol w="1090283">
                  <a:extLst>
                    <a:ext uri="{9D8B030D-6E8A-4147-A177-3AD203B41FA5}">
                      <a16:colId xmlns:a16="http://schemas.microsoft.com/office/drawing/2014/main" xmlns="" val="242785542"/>
                    </a:ext>
                  </a:extLst>
                </a:gridCol>
                <a:gridCol w="1090283">
                  <a:extLst>
                    <a:ext uri="{9D8B030D-6E8A-4147-A177-3AD203B41FA5}">
                      <a16:colId xmlns:a16="http://schemas.microsoft.com/office/drawing/2014/main" xmlns="" val="750549176"/>
                    </a:ext>
                  </a:extLst>
                </a:gridCol>
                <a:gridCol w="1090283">
                  <a:extLst>
                    <a:ext uri="{9D8B030D-6E8A-4147-A177-3AD203B41FA5}">
                      <a16:colId xmlns:a16="http://schemas.microsoft.com/office/drawing/2014/main" xmlns="" val="927823315"/>
                    </a:ext>
                  </a:extLst>
                </a:gridCol>
              </a:tblGrid>
              <a:tr h="170227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err="1">
                          <a:effectLst/>
                        </a:rPr>
                        <a:t>Year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 err="1">
                          <a:effectLst/>
                        </a:rPr>
                        <a:t>Gender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0219021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Both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Male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Female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443616"/>
                  </a:ext>
                </a:extLst>
              </a:tr>
              <a:tr h="34423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%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%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%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8349868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1992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50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56,2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44,2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7674449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43,6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50,7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36,4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04665041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44,3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51,6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36,9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309056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45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52,7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37,3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3700154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41,2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48,7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33,6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9772786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39,3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47,6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30,9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7131522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38,3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46,2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30,2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3471836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2006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38,5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46,1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30,7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26940298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2007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36,5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42,8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30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6425772"/>
                  </a:ext>
                </a:extLst>
              </a:tr>
              <a:tr h="360830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2008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34,9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41,4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28,2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0321558"/>
                  </a:ext>
                </a:extLst>
              </a:tr>
            </a:tbl>
          </a:graphicData>
        </a:graphic>
      </p:graphicFrame>
      <p:pic>
        <p:nvPicPr>
          <p:cNvPr id="41" name="Imagem 40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8E53B483-F629-3E4A-BA82-06EFCEF5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31546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m 41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9E88DF8-193B-2E4E-830B-BF5C3D45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33578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42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420B250E-4EDE-A747-8D29-7282A019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35610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m 43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7F077D89-4132-DC47-8551-95A02D69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37642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m 44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E3F746D-DA47-A044-96A6-7033E2D9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39674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m 45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2682E3F-DAAA-9547-8EB1-22D2B181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41706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agem 46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9BD8D60B-F979-3047-8728-12768684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43738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m 47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60A3D8E-B7C9-1542-B1EB-60FDFAE4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45770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m 48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D7E65899-82CD-2E4F-A7C8-46B3CA21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068" y="4780279"/>
            <a:ext cx="296944" cy="2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" name="Tabela 50">
            <a:extLst>
              <a:ext uri="{FF2B5EF4-FFF2-40B4-BE49-F238E27FC236}">
                <a16:creationId xmlns:a16="http://schemas.microsoft.com/office/drawing/2014/main" xmlns="" id="{9F632252-81EF-F547-9D05-FA4F259DD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6200753"/>
              </p:ext>
            </p:extLst>
          </p:nvPr>
        </p:nvGraphicFramePr>
        <p:xfrm>
          <a:off x="6556075" y="1104183"/>
          <a:ext cx="4364968" cy="4564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242">
                  <a:extLst>
                    <a:ext uri="{9D8B030D-6E8A-4147-A177-3AD203B41FA5}">
                      <a16:colId xmlns:a16="http://schemas.microsoft.com/office/drawing/2014/main" xmlns="" val="3217573051"/>
                    </a:ext>
                  </a:extLst>
                </a:gridCol>
                <a:gridCol w="1091242">
                  <a:extLst>
                    <a:ext uri="{9D8B030D-6E8A-4147-A177-3AD203B41FA5}">
                      <a16:colId xmlns:a16="http://schemas.microsoft.com/office/drawing/2014/main" xmlns="" val="4249486637"/>
                    </a:ext>
                  </a:extLst>
                </a:gridCol>
                <a:gridCol w="1091242">
                  <a:extLst>
                    <a:ext uri="{9D8B030D-6E8A-4147-A177-3AD203B41FA5}">
                      <a16:colId xmlns:a16="http://schemas.microsoft.com/office/drawing/2014/main" xmlns="" val="902923780"/>
                    </a:ext>
                  </a:extLst>
                </a:gridCol>
                <a:gridCol w="1091242">
                  <a:extLst>
                    <a:ext uri="{9D8B030D-6E8A-4147-A177-3AD203B41FA5}">
                      <a16:colId xmlns:a16="http://schemas.microsoft.com/office/drawing/2014/main" xmlns="" val="1684096086"/>
                    </a:ext>
                  </a:extLst>
                </a:gridCol>
              </a:tblGrid>
              <a:tr h="469886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 err="1">
                          <a:effectLst/>
                        </a:rPr>
                        <a:t>Year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Gender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6060932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1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Both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Male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Female</a:t>
                      </a:r>
                      <a:endParaRPr lang="pt-PT" sz="1600" b="1" i="0" u="none" strike="noStrike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847656"/>
                  </a:ext>
                </a:extLst>
              </a:tr>
              <a:tr h="25542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 dirty="0">
                          <a:effectLst/>
                        </a:rPr>
                        <a:t>%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Inherit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%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u="none" strike="noStrike">
                          <a:effectLst/>
                        </a:rPr>
                        <a:t>%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0097069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2008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34,9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41,4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28,2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1687600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2009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30,9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35,8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25,8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9459774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2010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28,3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32,4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26870562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2011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28,1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17,7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9224150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2012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20,5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26,9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2427338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2013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18,9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23,4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14,3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6938460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2014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17,4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20,7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14,1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321575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2015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13,7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16,4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11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9818428"/>
                  </a:ext>
                </a:extLst>
              </a:tr>
              <a:tr h="347065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>
                          <a:effectLst/>
                        </a:rPr>
                        <a:t> 2016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14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17,4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10,5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1659192"/>
                  </a:ext>
                </a:extLst>
              </a:tr>
              <a:tr h="368757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u="none" strike="noStrike" dirty="0">
                          <a:effectLst/>
                        </a:rPr>
                        <a:t> 2017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>
                          <a:effectLst/>
                        </a:rPr>
                        <a:t>12,6</a:t>
                      </a:r>
                      <a:endParaRPr lang="pt-PT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15,3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u="none" strike="noStrike" dirty="0">
                          <a:effectLst/>
                        </a:rPr>
                        <a:t>9,7</a:t>
                      </a:r>
                      <a:endParaRPr lang="pt-PT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1132288"/>
                  </a:ext>
                </a:extLst>
              </a:tr>
            </a:tbl>
          </a:graphicData>
        </a:graphic>
      </p:graphicFrame>
      <p:pic>
        <p:nvPicPr>
          <p:cNvPr id="52" name="Imagem 51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8E53B483-F629-3E4A-BA82-06EFCEF5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m 52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9E88DF8-193B-2E4E-830B-BF5C3D45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m 53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420B250E-4EDE-A747-8D29-7282A019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m 54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7F077D89-4132-DC47-8551-95A02D69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m 55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E3F746D-DA47-A044-96A6-7033E2D9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m 56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52682E3F-DAAA-9547-8EB1-22D2B181B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m 57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9BD8D60B-F979-3047-8728-12768684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m 58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60A3D8E-B7C9-1542-B1EB-60FDFAE4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m 59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D7E65899-82CD-2E4F-A7C8-46B3CA21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276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m 60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7CDF884A-371D-074F-B0EA-C8C4136B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4798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agem 61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E593EE1-C3EC-8C46-A76B-578B0BDA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6830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m 62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3268E7B5-E9FF-DE41-AE71-3F0679008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8862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Imagem 63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2D6F36E1-11E6-0D43-A255-19BA2266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0894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m 64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C295EBB8-AB6B-7845-ACCF-E3AE64C2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2926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Imagem 65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12540397-990A-C343-9A21-9E75CBA42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4958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m 66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29B645A7-6E31-7240-8EA7-FF954BCE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6990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m 67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E716F151-9A31-9E4C-BEB6-EAB375AF0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49022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m 68" descr="/var/folders/99/9cmv_y3n4qd5lfxjy73s4d6r0000gn/T/com.microsoft.Excel/WebArchiveCopyPasteTempFiles/empty_16x16.png">
            <a:extLst>
              <a:ext uri="{FF2B5EF4-FFF2-40B4-BE49-F238E27FC236}">
                <a16:creationId xmlns:a16="http://schemas.microsoft.com/office/drawing/2014/main" xmlns="" id="{67C537F8-71AB-434C-BCBD-C2263454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0" y="5105400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" name="Tabela 69">
            <a:extLst>
              <a:ext uri="{FF2B5EF4-FFF2-40B4-BE49-F238E27FC236}">
                <a16:creationId xmlns:a16="http://schemas.microsoft.com/office/drawing/2014/main" xmlns="" id="{A05F76C4-7488-1B43-9FA9-7B44DBD11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7947777"/>
              </p:ext>
            </p:extLst>
          </p:nvPr>
        </p:nvGraphicFramePr>
        <p:xfrm>
          <a:off x="4911724" y="1"/>
          <a:ext cx="3059084" cy="745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9084">
                  <a:extLst>
                    <a:ext uri="{9D8B030D-6E8A-4147-A177-3AD203B41FA5}">
                      <a16:colId xmlns:a16="http://schemas.microsoft.com/office/drawing/2014/main" xmlns="" val="815417246"/>
                    </a:ext>
                  </a:extLst>
                </a:gridCol>
              </a:tblGrid>
              <a:tr h="745772">
                <a:tc>
                  <a:txBody>
                    <a:bodyPr/>
                    <a:lstStyle/>
                    <a:p>
                      <a:pPr algn="ctr" fontAlgn="b"/>
                      <a:r>
                        <a:rPr lang="pt-PT" sz="2000" u="none" strike="noStrike" dirty="0">
                          <a:effectLst/>
                        </a:rPr>
                        <a:t>Portuguese </a:t>
                      </a:r>
                      <a:r>
                        <a:rPr lang="pt-PT" sz="2000" u="none" strike="noStrike" dirty="0" err="1">
                          <a:effectLst/>
                        </a:rPr>
                        <a:t>Drop</a:t>
                      </a:r>
                      <a:r>
                        <a:rPr lang="pt-PT" sz="2000" u="none" strike="noStrike" dirty="0">
                          <a:effectLst/>
                        </a:rPr>
                        <a:t> out Rates</a:t>
                      </a:r>
                      <a:endParaRPr lang="pt-PT" sz="2000" b="1" i="0" u="none" strike="noStrike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07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796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649AF05-5350-744D-A573-7E4E547C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NATIONAL DROP OUT RATES IN Portuguese SCHOOLS </a:t>
            </a:r>
            <a:r>
              <a:rPr lang="en-US" sz="1200" b="1" dirty="0"/>
              <a:t>(</a:t>
            </a:r>
            <a:r>
              <a:rPr lang="en-US" sz="1200" b="1" dirty="0">
                <a:solidFill>
                  <a:srgbClr val="B82B42"/>
                </a:solidFill>
              </a:rPr>
              <a:t>Total </a:t>
            </a:r>
            <a:r>
              <a:rPr lang="en-US" sz="1200" b="1" dirty="0"/>
              <a:t>/ </a:t>
            </a:r>
            <a:r>
              <a:rPr lang="en-US" sz="1200" b="1" dirty="0">
                <a:solidFill>
                  <a:srgbClr val="002060"/>
                </a:solidFill>
              </a:rPr>
              <a:t>Male </a:t>
            </a:r>
            <a:r>
              <a:rPr lang="en-US" sz="1200" b="1" dirty="0"/>
              <a:t>/ </a:t>
            </a:r>
            <a:r>
              <a:rPr lang="en-US" sz="1200" b="1" dirty="0">
                <a:solidFill>
                  <a:srgbClr val="7030A0"/>
                </a:solidFill>
              </a:rPr>
              <a:t>Female</a:t>
            </a:r>
            <a:r>
              <a:rPr lang="en-US" sz="1200" b="1" dirty="0"/>
              <a:t>)</a:t>
            </a:r>
            <a:endParaRPr lang="pt-PT" sz="24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xmlns="" id="{2BC58BEA-95BD-EC4D-AC6C-2BB7C8055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6430307"/>
              </p:ext>
            </p:extLst>
          </p:nvPr>
        </p:nvGraphicFramePr>
        <p:xfrm>
          <a:off x="1451579" y="1470454"/>
          <a:ext cx="9603275" cy="463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2079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B41983D-E984-B043-9794-FDDC72B995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6629" y1="88500" x2="16629" y2="88500"/>
                        <a14:foregroundMark x1="24208" y1="90500" x2="24208" y2="90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600" y="889000"/>
            <a:ext cx="11226800" cy="5080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79481ED-D95F-A34B-9A8D-9A9C32D20390}"/>
              </a:ext>
            </a:extLst>
          </p:cNvPr>
          <p:cNvSpPr/>
          <p:nvPr/>
        </p:nvSpPr>
        <p:spPr>
          <a:xfrm>
            <a:off x="4939273" y="111211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PT" dirty="0" err="1"/>
              <a:t>Drop</a:t>
            </a:r>
            <a:r>
              <a:rPr lang="pt-PT" dirty="0"/>
              <a:t> out Rates </a:t>
            </a:r>
            <a:r>
              <a:rPr lang="pt-PT" dirty="0" err="1"/>
              <a:t>female</a:t>
            </a:r>
            <a:endParaRPr lang="pt-PT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24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F940DEF-8CF9-6847-ABCA-727C7D5C7B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50" y="869950"/>
            <a:ext cx="11264900" cy="51181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F2F361B6-B822-4D4E-8D6D-DBE06795B388}"/>
              </a:ext>
            </a:extLst>
          </p:cNvPr>
          <p:cNvSpPr/>
          <p:nvPr/>
        </p:nvSpPr>
        <p:spPr>
          <a:xfrm>
            <a:off x="4993454" y="111211"/>
            <a:ext cx="220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PT" dirty="0" err="1"/>
              <a:t>Drop</a:t>
            </a:r>
            <a:r>
              <a:rPr lang="pt-PT" dirty="0"/>
              <a:t> out Rates male</a:t>
            </a:r>
            <a:endParaRPr lang="pt-PT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5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3C4ED77-F976-2648-A2BA-61E8D1B9E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950" y="869950"/>
            <a:ext cx="11214100" cy="51181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A6BAED2A-2233-B74E-B6ED-070C2D0217D5}"/>
              </a:ext>
            </a:extLst>
          </p:cNvPr>
          <p:cNvSpPr/>
          <p:nvPr/>
        </p:nvSpPr>
        <p:spPr>
          <a:xfrm>
            <a:off x="5026798" y="111211"/>
            <a:ext cx="2138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pt-PT" dirty="0" err="1"/>
              <a:t>Drop</a:t>
            </a:r>
            <a:r>
              <a:rPr lang="pt-PT" dirty="0"/>
              <a:t> out Rates Total</a:t>
            </a:r>
            <a:endParaRPr lang="pt-PT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0625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111</TotalTime>
  <Words>122</Words>
  <Application>Microsoft Office PowerPoint</Application>
  <PresentationFormat>Niestandardowy</PresentationFormat>
  <Paragraphs>110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Galeria</vt:lpstr>
      <vt:lpstr>Slajd 1</vt:lpstr>
      <vt:lpstr>Slajd 2</vt:lpstr>
      <vt:lpstr>NATIONAL DROP OUT RATES IN Portuguese SCHOOLS (Total / Male / Female)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Alberto Cardoso</dc:creator>
  <cp:lastModifiedBy>Jacek</cp:lastModifiedBy>
  <cp:revision>8</cp:revision>
  <dcterms:created xsi:type="dcterms:W3CDTF">2018-03-28T09:04:01Z</dcterms:created>
  <dcterms:modified xsi:type="dcterms:W3CDTF">2018-03-28T15:15:59Z</dcterms:modified>
</cp:coreProperties>
</file>