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77" r:id="rId2"/>
    <p:sldId id="279" r:id="rId3"/>
    <p:sldId id="270" r:id="rId4"/>
    <p:sldId id="274" r:id="rId5"/>
    <p:sldId id="275" r:id="rId6"/>
    <p:sldId id="271" r:id="rId7"/>
    <p:sldId id="278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1B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73429" autoAdjust="0"/>
  </p:normalViewPr>
  <p:slideViewPr>
    <p:cSldViewPr snapToGrid="0">
      <p:cViewPr varScale="1">
        <p:scale>
          <a:sx n="66" d="100"/>
          <a:sy n="66" d="100"/>
        </p:scale>
        <p:origin x="-144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iti%20formativi%202016_2017\ESITI%20formativi%20pertini%20%20%20(Salvato%20automaticamente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antino\Desktop\ESITI%20formativi%20pertini%20%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antino\Desktop\esiti%20formativi%202016_2017\ESITI%20formativi%20pertini%20%2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antino\Desktop\esiti%20formativi%202016_2017\ESITI%20formativi%20pertini%20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no\Desktop\esiti%20formativi%202016_2017\ESITI%20formativi%20pertini%20%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no\Desktop\esiti%20formativi%202016_2017\ESITI%20formativi%20pertini%20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u="none" strike="noStrike" baseline="0" dirty="0" err="1" smtClean="0"/>
              <a:t>Students</a:t>
            </a:r>
            <a:r>
              <a:rPr lang="it-IT" sz="1800" b="1" i="0" u="none" strike="noStrike" baseline="0" dirty="0" smtClean="0"/>
              <a:t> </a:t>
            </a:r>
            <a:r>
              <a:rPr lang="it-IT" sz="1800" b="1" i="0" u="none" strike="noStrike" baseline="0" dirty="0" err="1" smtClean="0"/>
              <a:t>divided</a:t>
            </a:r>
            <a:r>
              <a:rPr lang="it-IT" sz="1800" b="1" i="0" u="none" strike="noStrike" baseline="0" dirty="0" smtClean="0"/>
              <a:t> </a:t>
            </a:r>
            <a:r>
              <a:rPr lang="it-IT" sz="1800" b="1" i="0" u="none" strike="noStrike" baseline="0" dirty="0" err="1" smtClean="0"/>
              <a:t>by</a:t>
            </a:r>
            <a:r>
              <a:rPr lang="it-IT" sz="1800" b="1" i="0" u="none" strike="noStrike" baseline="0" dirty="0" smtClean="0"/>
              <a:t> gender</a:t>
            </a:r>
            <a:endParaRPr lang="it-IT" dirty="0"/>
          </a:p>
        </c:rich>
      </c:tx>
      <c:layout>
        <c:manualLayout>
          <c:xMode val="edge"/>
          <c:yMode val="edge"/>
          <c:x val="0.12406584427981746"/>
          <c:y val="3.9422316480149371E-2"/>
        </c:manualLayout>
      </c:layout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510155321952437"/>
          <c:y val="0.24431224281115257"/>
          <c:w val="0.78289829396325505"/>
          <c:h val="0.75474518810148994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'SEDE PERTINI'!$V$57:$V$58</c:f>
              <c:strCache>
                <c:ptCount val="2"/>
                <c:pt idx="0">
                  <c:v>Maschi 438</c:v>
                </c:pt>
                <c:pt idx="1">
                  <c:v>Femmine 492</c:v>
                </c:pt>
              </c:strCache>
            </c:strRef>
          </c:cat>
          <c:val>
            <c:numRef>
              <c:f>'SEDE PERTINI'!$W$57:$W$58</c:f>
              <c:numCache>
                <c:formatCode>General</c:formatCode>
                <c:ptCount val="2"/>
                <c:pt idx="0">
                  <c:v>438</c:v>
                </c:pt>
                <c:pt idx="1">
                  <c:v>492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2016/2017</a:t>
            </a:r>
            <a:endParaRPr lang="it-IT" dirty="0"/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TOTAL</a:t>
            </a:r>
            <a:r>
              <a:rPr lang="it-IT" baseline="0" dirty="0" smtClean="0"/>
              <a:t> NUMBER OF STUDENTS: </a:t>
            </a:r>
            <a:r>
              <a:rPr lang="it-IT" dirty="0" smtClean="0"/>
              <a:t> </a:t>
            </a:r>
            <a:r>
              <a:rPr lang="it-IT" dirty="0"/>
              <a:t>930</a:t>
            </a:r>
          </a:p>
        </c:rich>
      </c:tx>
      <c:layout>
        <c:manualLayout>
          <c:xMode val="edge"/>
          <c:yMode val="edge"/>
          <c:x val="0.20961297908603521"/>
          <c:y val="2.6085661615565189E-2"/>
        </c:manualLayout>
      </c:layout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56489947918889E-4"/>
          <c:y val="0.24546162549274358"/>
          <c:w val="0.70342339001103049"/>
          <c:h val="0.56329972642308934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'istituto pertini-santoni'!$B$3:$C$3</c:f>
              <c:strCache>
                <c:ptCount val="2"/>
                <c:pt idx="0">
                  <c:v>pertini</c:v>
                </c:pt>
                <c:pt idx="1">
                  <c:v>santoni</c:v>
                </c:pt>
              </c:strCache>
            </c:strRef>
          </c:cat>
          <c:val>
            <c:numRef>
              <c:f>'istituto pertini-santoni'!$B$4:$C$4</c:f>
              <c:numCache>
                <c:formatCode>General</c:formatCode>
                <c:ptCount val="2"/>
                <c:pt idx="0">
                  <c:v>491</c:v>
                </c:pt>
                <c:pt idx="1">
                  <c:v>439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68673894024116522"/>
          <c:y val="0.20514553736338501"/>
          <c:w val="0.27697221271254174"/>
          <c:h val="0.2513151133886047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aseline="0" dirty="0" smtClean="0"/>
              <a:t>2017  </a:t>
            </a:r>
            <a:r>
              <a:rPr lang="it-IT" baseline="0" dirty="0" err="1" smtClean="0"/>
              <a:t>Learning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Outcomes</a:t>
            </a:r>
            <a:r>
              <a:rPr lang="it-IT" baseline="0" dirty="0" smtClean="0"/>
              <a:t>   - IIS Pertini Santoni </a:t>
            </a:r>
            <a:endParaRPr lang="it-IT" baseline="0" dirty="0"/>
          </a:p>
        </c:rich>
      </c:tx>
      <c:layout/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85024154589401E-2"/>
          <c:y val="0.16920841359600275"/>
          <c:w val="0.80539018220548564"/>
          <c:h val="0.79868651895118203"/>
        </c:manualLayout>
      </c:layout>
      <c:pie3DChart>
        <c:varyColors val="1"/>
        <c:ser>
          <c:idx val="0"/>
          <c:order val="0"/>
          <c:explosion val="13"/>
          <c:dPt>
            <c:idx val="0"/>
            <c:explosion val="5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explosion val="3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explosion val="1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'TOTALI GENERALI'!$U$12:$U$15</c:f>
              <c:strCache>
                <c:ptCount val="4"/>
                <c:pt idx="0">
                  <c:v>ammessi 710</c:v>
                </c:pt>
                <c:pt idx="1">
                  <c:v>giudizio sospeso 114 </c:v>
                </c:pt>
                <c:pt idx="2">
                  <c:v>non ammessi 47</c:v>
                </c:pt>
                <c:pt idx="3">
                  <c:v>anno non validato 59</c:v>
                </c:pt>
              </c:strCache>
            </c:strRef>
          </c:cat>
          <c:val>
            <c:numRef>
              <c:f>'TOTALI GENERALI'!$V$12:$V$15</c:f>
              <c:numCache>
                <c:formatCode>General</c:formatCode>
                <c:ptCount val="4"/>
                <c:pt idx="0">
                  <c:v>710</c:v>
                </c:pt>
                <c:pt idx="1">
                  <c:v>114</c:v>
                </c:pt>
                <c:pt idx="2">
                  <c:v>47</c:v>
                </c:pt>
                <c:pt idx="3">
                  <c:v>59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69548680056297296"/>
          <c:y val="0.216124787364254"/>
          <c:w val="0.22842624291528801"/>
          <c:h val="0.6669111891560709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aseline="0" dirty="0" smtClean="0"/>
              <a:t>VOCATIONAL  SCHOOL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aseline="0" dirty="0" smtClean="0"/>
              <a:t>COMMERCIAL SERVICES DEPARTMENT </a:t>
            </a:r>
            <a:endParaRPr lang="it-IT" sz="1400" baseline="0" dirty="0"/>
          </a:p>
        </c:rich>
      </c:tx>
      <c:layout>
        <c:manualLayout>
          <c:xMode val="edge"/>
          <c:yMode val="edge"/>
          <c:x val="0.16004299421155913"/>
          <c:y val="1.1820242430152525E-2"/>
        </c:manualLayout>
      </c:layout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830917874396325E-2"/>
          <c:y val="0"/>
          <c:w val="0.89837810253527794"/>
          <c:h val="1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explosion val="8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explosion val="1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'TOTALI GENERALI'!$U$25:$U$28</c:f>
              <c:strCache>
                <c:ptCount val="4"/>
                <c:pt idx="0">
                  <c:v>ammessi 126</c:v>
                </c:pt>
                <c:pt idx="1">
                  <c:v>giudizio sospeso 30</c:v>
                </c:pt>
                <c:pt idx="2">
                  <c:v>non ammessi 14</c:v>
                </c:pt>
                <c:pt idx="3">
                  <c:v>anno non validato 12</c:v>
                </c:pt>
              </c:strCache>
            </c:strRef>
          </c:cat>
          <c:val>
            <c:numRef>
              <c:f>'TOTALI GENERALI'!$V$25:$V$28</c:f>
              <c:numCache>
                <c:formatCode>General</c:formatCode>
                <c:ptCount val="4"/>
                <c:pt idx="0">
                  <c:v>126</c:v>
                </c:pt>
                <c:pt idx="1">
                  <c:v>30</c:v>
                </c:pt>
                <c:pt idx="2">
                  <c:v>14</c:v>
                </c:pt>
                <c:pt idx="3">
                  <c:v>12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2.0058006365304689E-2"/>
          <c:y val="0.84280716978189896"/>
          <c:w val="0.96786481462861906"/>
          <c:h val="0.1248695950397468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 smtClean="0"/>
              <a:t>ARTS HIGH SCHOOL </a:t>
            </a:r>
            <a:endParaRPr lang="it-IT" sz="1400" baseline="0" dirty="0"/>
          </a:p>
        </c:rich>
      </c:tx>
      <c:layout>
        <c:manualLayout>
          <c:xMode val="edge"/>
          <c:yMode val="edge"/>
          <c:x val="0.23964505177629075"/>
          <c:y val="1.7511771481334003E-2"/>
        </c:manualLayout>
      </c:layout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9082125603865E-2"/>
          <c:y val="3.2766527772216204E-2"/>
          <c:w val="0.94730703090721258"/>
          <c:h val="0.93512836155583801"/>
        </c:manualLayout>
      </c:layout>
      <c:pie3DChart>
        <c:varyColors val="1"/>
        <c:ser>
          <c:idx val="0"/>
          <c:order val="0"/>
          <c:dPt>
            <c:idx val="0"/>
            <c:explosion val="1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explosion val="1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explosion val="9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6.3018001356190428E-2"/>
                  <c:y val="6.0965320356242046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4619422572179E-2"/>
                  <c:y val="-7.3030410416290705E-3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407090418045639E-2"/>
                  <c:y val="-4.0369192188701502E-3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'TOTALI GENERALI'!$U$48:$U$51</c:f>
              <c:strCache>
                <c:ptCount val="4"/>
                <c:pt idx="0">
                  <c:v>ammessi 253</c:v>
                </c:pt>
                <c:pt idx="1">
                  <c:v>giudizio sospeso 20</c:v>
                </c:pt>
                <c:pt idx="2">
                  <c:v>non ammessi 5</c:v>
                </c:pt>
                <c:pt idx="3">
                  <c:v>anno non validato 9</c:v>
                </c:pt>
              </c:strCache>
            </c:strRef>
          </c:cat>
          <c:val>
            <c:numRef>
              <c:f>'TOTALI GENERALI'!$V$48:$V$51</c:f>
              <c:numCache>
                <c:formatCode>General</c:formatCode>
                <c:ptCount val="4"/>
                <c:pt idx="0">
                  <c:v>253</c:v>
                </c:pt>
                <c:pt idx="1">
                  <c:v>20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7878701991696911E-2"/>
          <c:y val="0.84339135234172091"/>
          <c:w val="0.96608260967265358"/>
          <c:h val="0.1563902940021746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TECHNICAL INSTITUTE</a:t>
            </a:r>
            <a:endParaRPr lang="it-IT" sz="1400" b="1" i="0" u="none" strike="noStrike" kern="1200" baseline="0" dirty="0" smtClean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5097088882198682"/>
          <c:y val="3.5491362049267686E-2"/>
        </c:manualLayout>
      </c:layout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449720508301E-2"/>
          <c:y val="0"/>
          <c:w val="0.92020957768535405"/>
          <c:h val="1"/>
        </c:manualLayout>
      </c:layout>
      <c:pie3DChart>
        <c:varyColors val="1"/>
        <c:ser>
          <c:idx val="0"/>
          <c:order val="0"/>
          <c:dPt>
            <c:idx val="0"/>
            <c:explosion val="4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explosion val="7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explosion val="1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'TOTALI GENERALI'!$U$37:$U$40</c:f>
              <c:strCache>
                <c:ptCount val="4"/>
                <c:pt idx="0">
                  <c:v>ammessi 331</c:v>
                </c:pt>
                <c:pt idx="1">
                  <c:v>giudizio sospeso 64</c:v>
                </c:pt>
                <c:pt idx="2">
                  <c:v>non ammessi 28</c:v>
                </c:pt>
                <c:pt idx="3">
                  <c:v>anno non validato 38</c:v>
                </c:pt>
              </c:strCache>
            </c:strRef>
          </c:cat>
          <c:val>
            <c:numRef>
              <c:f>'TOTALI GENERALI'!$V$37:$V$40</c:f>
              <c:numCache>
                <c:formatCode>General</c:formatCode>
                <c:ptCount val="4"/>
                <c:pt idx="0">
                  <c:v>331</c:v>
                </c:pt>
                <c:pt idx="1">
                  <c:v>64</c:v>
                </c:pt>
                <c:pt idx="2">
                  <c:v>28</c:v>
                </c:pt>
                <c:pt idx="3">
                  <c:v>38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1.2948731261904907E-2"/>
          <c:y val="0.86338711298634896"/>
          <c:w val="0.96651976762110003"/>
          <c:h val="0.10428941063546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0.7369</cdr:x>
      <cdr:y>0.34216</cdr:y>
    </cdr:from>
    <cdr:to>
      <cdr:x>0.82189</cdr:x>
      <cdr:y>0.41344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459848" y="999499"/>
          <a:ext cx="629709" cy="208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Iscritti 491</a:t>
          </a:r>
          <a:endParaRPr lang="it-IT" sz="1100" dirty="0"/>
        </a:p>
      </cdr:txBody>
    </cdr:sp>
  </cdr:relSizeAnchor>
  <cdr:relSizeAnchor xmlns:cdr="http://schemas.openxmlformats.org/drawingml/2006/chartDrawing">
    <cdr:from>
      <cdr:x>0.85524</cdr:x>
      <cdr:y>0.34335</cdr:y>
    </cdr:from>
    <cdr:to>
      <cdr:x>0.93958</cdr:x>
      <cdr:y>0.41155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8993362" y="1494032"/>
          <a:ext cx="886885" cy="296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Iscritti 439</a:t>
          </a:r>
          <a:endParaRPr lang="it-IT" sz="1100" dirty="0"/>
        </a:p>
      </cdr:txBody>
    </cdr:sp>
  </cdr:relSizeAnchor>
  <cdr:relSizeAnchor xmlns:cdr="http://schemas.openxmlformats.org/drawingml/2006/chartDrawing">
    <cdr:from>
      <cdr:x>0.75955</cdr:x>
      <cdr:y>0.42801</cdr:y>
    </cdr:from>
    <cdr:to>
      <cdr:x>0.82484</cdr:x>
      <cdr:y>0.5309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5664529" y="1235033"/>
          <a:ext cx="486890" cy="296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491</a:t>
          </a:r>
          <a:endParaRPr lang="it-IT" sz="1100" dirty="0"/>
        </a:p>
      </cdr:txBody>
    </cdr:sp>
  </cdr:relSizeAnchor>
  <cdr:relSizeAnchor xmlns:cdr="http://schemas.openxmlformats.org/drawingml/2006/chartDrawing">
    <cdr:from>
      <cdr:x>0.86624</cdr:x>
      <cdr:y>0.44859</cdr:y>
    </cdr:from>
    <cdr:to>
      <cdr:x>0.95223</cdr:x>
      <cdr:y>0.51032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6460177" y="1294412"/>
          <a:ext cx="641268" cy="178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439</a:t>
          </a:r>
          <a:endParaRPr lang="it-IT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0.74017</cdr:x>
      <cdr:y>0.21762</cdr:y>
    </cdr:from>
    <cdr:to>
      <cdr:x>0.80454</cdr:x>
      <cdr:y>0.26129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7783285" y="946952"/>
          <a:ext cx="676894" cy="190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 smtClean="0"/>
            <a:t>PASS</a:t>
          </a:r>
          <a:endParaRPr lang="it-IT" sz="1100" b="1" dirty="0"/>
        </a:p>
      </cdr:txBody>
    </cdr:sp>
  </cdr:relSizeAnchor>
  <cdr:relSizeAnchor xmlns:cdr="http://schemas.openxmlformats.org/drawingml/2006/chartDrawing">
    <cdr:from>
      <cdr:x>0.75372</cdr:x>
      <cdr:y>0.55603</cdr:y>
    </cdr:from>
    <cdr:to>
      <cdr:x>0.82035</cdr:x>
      <cdr:y>0.59697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7925790" y="2419492"/>
          <a:ext cx="700644" cy="178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 smtClean="0"/>
            <a:t>FAIL</a:t>
          </a:r>
          <a:endParaRPr lang="it-IT" sz="1100" b="1" dirty="0"/>
        </a:p>
      </cdr:txBody>
    </cdr:sp>
  </cdr:relSizeAnchor>
  <cdr:relSizeAnchor xmlns:cdr="http://schemas.openxmlformats.org/drawingml/2006/chartDrawing">
    <cdr:from>
      <cdr:x>0.75259</cdr:x>
      <cdr:y>0.37864</cdr:y>
    </cdr:from>
    <cdr:to>
      <cdr:x>0.87455</cdr:x>
      <cdr:y>0.43868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7913914" y="1647595"/>
          <a:ext cx="1282535" cy="261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 err="1" smtClean="0"/>
            <a:t>Pending</a:t>
          </a:r>
          <a:r>
            <a:rPr lang="it-IT" sz="1100" b="1" dirty="0" smtClean="0"/>
            <a:t> </a:t>
          </a:r>
          <a:r>
            <a:rPr lang="it-IT" sz="1100" b="1" dirty="0" err="1" smtClean="0"/>
            <a:t>exam</a:t>
          </a:r>
          <a:r>
            <a:rPr lang="it-IT" sz="1100" b="1" dirty="0" smtClean="0"/>
            <a:t> </a:t>
          </a:r>
          <a:endParaRPr lang="it-IT" sz="1100" b="1" dirty="0"/>
        </a:p>
      </cdr:txBody>
    </cdr:sp>
  </cdr:relSizeAnchor>
  <cdr:relSizeAnchor xmlns:cdr="http://schemas.openxmlformats.org/drawingml/2006/chartDrawing">
    <cdr:from>
      <cdr:x>0.74807</cdr:x>
      <cdr:y>0.69795</cdr:y>
    </cdr:from>
    <cdr:to>
      <cdr:x>0.90391</cdr:x>
      <cdr:y>0.76072</cdr:y>
    </cdr:to>
    <cdr:sp macro="" textlink="">
      <cdr:nvSpPr>
        <cdr:cNvPr id="9" name="CasellaDiTesto 8"/>
        <cdr:cNvSpPr txBox="1"/>
      </cdr:nvSpPr>
      <cdr:spPr>
        <a:xfrm xmlns:a="http://schemas.openxmlformats.org/drawingml/2006/main">
          <a:off x="7866412" y="3037008"/>
          <a:ext cx="1638795" cy="273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 err="1" smtClean="0"/>
            <a:t>Not</a:t>
          </a:r>
          <a:r>
            <a:rPr lang="it-IT" sz="1100" b="1" dirty="0" smtClean="0"/>
            <a:t> </a:t>
          </a:r>
          <a:r>
            <a:rPr lang="it-IT" sz="1100" b="1" dirty="0" err="1" smtClean="0"/>
            <a:t>valid</a:t>
          </a:r>
          <a:r>
            <a:rPr lang="it-IT" sz="1100" b="1" dirty="0" smtClean="0"/>
            <a:t> </a:t>
          </a:r>
          <a:r>
            <a:rPr lang="it-IT" sz="1100" b="1" dirty="0" err="1" smtClean="0"/>
            <a:t>school</a:t>
          </a:r>
          <a:r>
            <a:rPr lang="it-IT" sz="1100" b="1" dirty="0" smtClean="0"/>
            <a:t> </a:t>
          </a:r>
          <a:r>
            <a:rPr lang="it-IT" sz="1100" b="1" dirty="0" err="1" smtClean="0"/>
            <a:t>year</a:t>
          </a:r>
          <a:endParaRPr lang="it-IT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0.24299</cdr:x>
      <cdr:y>0.82797</cdr:y>
    </cdr:from>
    <cdr:to>
      <cdr:x>0.51233</cdr:x>
      <cdr:y>0.86993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985652" y="3515097"/>
          <a:ext cx="1092530" cy="178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PENDING EXAM</a:t>
          </a:r>
          <a:endParaRPr lang="it-IT" sz="1100" dirty="0"/>
        </a:p>
      </cdr:txBody>
    </cdr:sp>
  </cdr:relSizeAnchor>
  <cdr:relSizeAnchor xmlns:cdr="http://schemas.openxmlformats.org/drawingml/2006/chartDrawing">
    <cdr:from>
      <cdr:x>0.51425</cdr:x>
      <cdr:y>0.83173</cdr:y>
    </cdr:from>
    <cdr:to>
      <cdr:x>0.66923</cdr:x>
      <cdr:y>0.87885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2085975" y="3531054"/>
          <a:ext cx="6286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FAIL </a:t>
          </a:r>
          <a:endParaRPr lang="it-IT" sz="1100" dirty="0"/>
        </a:p>
      </cdr:txBody>
    </cdr:sp>
  </cdr:relSizeAnchor>
  <cdr:relSizeAnchor xmlns:cdr="http://schemas.openxmlformats.org/drawingml/2006/chartDrawing">
    <cdr:from>
      <cdr:x>0.65044</cdr:x>
      <cdr:y>0.83173</cdr:y>
    </cdr:from>
    <cdr:to>
      <cdr:x>1</cdr:x>
      <cdr:y>0.92147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2638425" y="3531054"/>
          <a:ext cx="141793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 dirty="0" smtClean="0"/>
            <a:t>      NOT VALID </a:t>
          </a:r>
          <a:r>
            <a:rPr lang="it-IT" sz="1000" dirty="0" err="1" smtClean="0"/>
            <a:t>S.YEAR</a:t>
          </a:r>
          <a:endParaRPr lang="it-IT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34FAB-62A9-4BCF-B163-D94B7DC9A824}" type="datetimeFigureOut">
              <a:rPr lang="it-IT" smtClean="0"/>
              <a:pPr/>
              <a:t>15/11/2017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42F4A-FB6F-43F8-8C7E-884378AA5A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9421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34031" algn="l"/>
                <a:tab pos="1268060" algn="l"/>
                <a:tab pos="1903648" algn="l"/>
                <a:tab pos="2537679" algn="l"/>
              </a:tabLst>
            </a:pPr>
            <a:fld id="{910CF605-D6B2-46A4-BF5B-A7C263064837}" type="slidenum">
              <a:rPr 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634031" algn="l"/>
                  <a:tab pos="1268060" algn="l"/>
                  <a:tab pos="1903648" algn="l"/>
                  <a:tab pos="2537679" algn="l"/>
                </a:tabLst>
              </a:pPr>
              <a:t>1</a:t>
            </a:fld>
            <a:endParaRPr lang="it-IT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869" y="4342464"/>
            <a:ext cx="5488264" cy="3513320"/>
          </a:xfrm>
          <a:noFill/>
          <a:ln/>
        </p:spPr>
        <p:txBody>
          <a:bodyPr wrap="none" anchor="ctr"/>
          <a:lstStyle/>
          <a:p>
            <a:endParaRPr lang="it-IT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68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2F4A-FB6F-43F8-8C7E-884378AA5AC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2914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2F4A-FB6F-43F8-8C7E-884378AA5AC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4720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2F4A-FB6F-43F8-8C7E-884378AA5AC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5376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451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0603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649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373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1690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850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4894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39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479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1101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94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7148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231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687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5277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443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2772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D22ED1-EB81-48EE-8651-6E6ECAEC9197}" type="datetimeFigureOut">
              <a:rPr lang="it-IT" smtClean="0"/>
              <a:pPr/>
              <a:t>15/11/2017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FBF328-EA67-4E3F-B751-6B626930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550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86240" y="3502711"/>
            <a:ext cx="10624979" cy="1050239"/>
          </a:xfrm>
          <a:noFill/>
          <a:ln w="127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algn="ctr" defTabSz="914400">
              <a:buNone/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</a:tabLst>
            </a:pP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1° TRANSNATIONAL PROJECT MEETING</a:t>
            </a:r>
          </a:p>
          <a:p>
            <a:pPr marL="0" algn="ctr" defTabSz="914400">
              <a:buNone/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</a:tabLst>
            </a:pP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RYBNIK (POLAND) 13 -17 DECEMBER  2017</a:t>
            </a: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sz="2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</a:tabLst>
            </a:pP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it-IT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tente\Desktop\Logo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050" y="750701"/>
            <a:ext cx="5399579" cy="1102717"/>
          </a:xfrm>
          <a:prstGeom prst="rect">
            <a:avLst/>
          </a:prstGeom>
          <a:noFill/>
        </p:spPr>
      </p:pic>
      <p:pic>
        <p:nvPicPr>
          <p:cNvPr id="1028" name="Picture 4" descr="Risultati immagini per eRASMUS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9979" y="975249"/>
            <a:ext cx="2960759" cy="64923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828675" y="2090261"/>
            <a:ext cx="10839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</a:tabLst>
            </a:pP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2017-1-PL01-KA219-038284_3 </a:t>
            </a:r>
            <a:b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“VISIBLE TEACHING4PERFORMANCE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(VT4P)</a:t>
            </a:r>
            <a:b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Cooperation for innovation and the exchange of good practices </a:t>
            </a:r>
            <a:endParaRPr lang="it-IT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7750" y="5048250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DROPOUT RATE IN ITALY, CALABRIA REGION AND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I.I.S.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PERTINI-SANTONI</a:t>
            </a:r>
          </a:p>
          <a:p>
            <a:endParaRPr lang="it-IT" sz="2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MEASURES TO PREVENT AND REDUCE EARLY SCHOOL LEAVING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Screenshot_2017-11-12-08-11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852" y="3012849"/>
            <a:ext cx="5409576" cy="2342923"/>
          </a:xfrm>
          <a:prstGeom prst="rect">
            <a:avLst/>
          </a:prstGeom>
          <a:noFill/>
        </p:spPr>
      </p:pic>
      <p:pic>
        <p:nvPicPr>
          <p:cNvPr id="1027" name="Picture 3" descr="C:\Users\Utente\Desktop\Screenshot_2017-11-12-08-12-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482" y="3178629"/>
            <a:ext cx="4519497" cy="2090737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893314" y="1746194"/>
            <a:ext cx="50536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Early</a:t>
            </a:r>
            <a:r>
              <a:rPr lang="it-IT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school</a:t>
            </a:r>
            <a:r>
              <a:rPr lang="it-IT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leaving</a:t>
            </a:r>
            <a:r>
              <a:rPr lang="it-IT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</a:t>
            </a:r>
            <a:r>
              <a:rPr lang="it-IT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Europe</a:t>
            </a:r>
            <a:r>
              <a:rPr lang="it-IT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it-IT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510698" y="1444563"/>
            <a:ext cx="4839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Early</a:t>
            </a:r>
            <a:r>
              <a:rPr lang="it-IT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school</a:t>
            </a:r>
            <a:r>
              <a:rPr lang="it-IT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leaving</a:t>
            </a:r>
            <a:r>
              <a:rPr lang="it-IT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in Italy     </a:t>
            </a:r>
          </a:p>
          <a:p>
            <a:r>
              <a:rPr lang="it-IT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</a:t>
            </a:r>
            <a:r>
              <a:rPr lang="it-IT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Regional</a:t>
            </a:r>
            <a:r>
              <a:rPr lang="it-IT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differences</a:t>
            </a:r>
            <a:endParaRPr lang="it-IT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0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34390" y="1021278"/>
            <a:ext cx="10937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498764" y="1235034"/>
            <a:ext cx="11091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it-IT" sz="2400" dirty="0" smtClean="0"/>
          </a:p>
        </p:txBody>
      </p:sp>
      <p:sp>
        <p:nvSpPr>
          <p:cNvPr id="7" name="Rettangolo 6"/>
          <p:cNvSpPr/>
          <p:nvPr/>
        </p:nvSpPr>
        <p:spPr>
          <a:xfrm>
            <a:off x="486889" y="1225689"/>
            <a:ext cx="10117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it-IT" sz="2400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866899" y="2386940"/>
            <a:ext cx="1004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it-IT" sz="2400" dirty="0" smtClean="0"/>
              <a:t> 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60021" y="3099460"/>
            <a:ext cx="9999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/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</p:txBody>
      </p:sp>
      <p:graphicFrame>
        <p:nvGraphicFramePr>
          <p:cNvPr id="10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1397205"/>
              </p:ext>
            </p:extLst>
          </p:nvPr>
        </p:nvGraphicFramePr>
        <p:xfrm>
          <a:off x="6531429" y="3900417"/>
          <a:ext cx="5505262" cy="276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6947066" y="6115792"/>
            <a:ext cx="1638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/>
              <a:t>Girls</a:t>
            </a:r>
            <a:r>
              <a:rPr lang="it-IT" sz="1200" b="1" dirty="0" smtClean="0"/>
              <a:t> 492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001497" y="5937662"/>
            <a:ext cx="1163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/>
              <a:t>Boys</a:t>
            </a:r>
            <a:r>
              <a:rPr lang="it-IT" sz="1200" b="1" dirty="0" smtClean="0"/>
              <a:t> 438</a:t>
            </a:r>
            <a:endParaRPr lang="it-IT" sz="1200" b="1" dirty="0"/>
          </a:p>
        </p:txBody>
      </p:sp>
      <p:sp>
        <p:nvSpPr>
          <p:cNvPr id="16" name="Segnaposto contenuto 15"/>
          <p:cNvSpPr>
            <a:spLocks noGrp="1"/>
          </p:cNvSpPr>
          <p:nvPr>
            <p:ph idx="1"/>
          </p:nvPr>
        </p:nvSpPr>
        <p:spPr>
          <a:xfrm>
            <a:off x="469075" y="1456138"/>
            <a:ext cx="11150930" cy="1513477"/>
          </a:xfrm>
        </p:spPr>
        <p:txBody>
          <a:bodyPr>
            <a:normAutofit/>
          </a:bodyPr>
          <a:lstStyle/>
          <a:p>
            <a:pPr marL="0" indent="-342900" algn="just" defTabSz="9144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ISTITUTO DI ISTRUZIONE SUPERIORE “PERTINI – SANTONI.</a:t>
            </a:r>
          </a:p>
          <a:p>
            <a:pPr marL="0" indent="-342900" algn="just" defTabSz="9144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DROP-OUT RATE: 24,5%</a:t>
            </a:r>
          </a:p>
          <a:p>
            <a:pPr marL="0" indent="-342900" algn="just" defTabSz="914400">
              <a:buFont typeface="Arial" pitchFamily="34" charset="0"/>
              <a:buChar char="•"/>
            </a:pPr>
            <a:endParaRPr lang="it-IT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graphicFrame>
        <p:nvGraphicFramePr>
          <p:cNvPr id="17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8226317"/>
              </p:ext>
            </p:extLst>
          </p:nvPr>
        </p:nvGraphicFramePr>
        <p:xfrm>
          <a:off x="534390" y="3891073"/>
          <a:ext cx="5902270" cy="286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10438411" y="5522027"/>
            <a:ext cx="878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Girls</a:t>
            </a:r>
            <a:r>
              <a:rPr lang="it-IT" sz="1400" b="1" dirty="0" smtClean="0"/>
              <a:t> 492 </a:t>
            </a:r>
            <a:endParaRPr lang="it-IT" sz="1400" b="1" dirty="0"/>
          </a:p>
        </p:txBody>
      </p:sp>
      <p:sp>
        <p:nvSpPr>
          <p:cNvPr id="2" name="Rettangolo 1"/>
          <p:cNvSpPr/>
          <p:nvPr/>
        </p:nvSpPr>
        <p:spPr>
          <a:xfrm>
            <a:off x="2117902" y="722936"/>
            <a:ext cx="80183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Early</a:t>
            </a:r>
            <a:r>
              <a:rPr lang="it-IT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school</a:t>
            </a:r>
            <a:r>
              <a:rPr lang="it-IT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leaving</a:t>
            </a:r>
            <a:r>
              <a:rPr lang="it-IT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at I.I.S.PERTINI-SANTONI  </a:t>
            </a:r>
            <a:endParaRPr lang="it-IT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1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8140059"/>
              </p:ext>
            </p:extLst>
          </p:nvPr>
        </p:nvGraphicFramePr>
        <p:xfrm>
          <a:off x="1068132" y="2205316"/>
          <a:ext cx="10295965" cy="384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magine 3" descr="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902" y="544124"/>
            <a:ext cx="10536195" cy="13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7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7040342"/>
              </p:ext>
            </p:extLst>
          </p:nvPr>
        </p:nvGraphicFramePr>
        <p:xfrm>
          <a:off x="166253" y="2881512"/>
          <a:ext cx="3890107" cy="383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1583870"/>
              </p:ext>
            </p:extLst>
          </p:nvPr>
        </p:nvGraphicFramePr>
        <p:xfrm>
          <a:off x="8229600" y="3065929"/>
          <a:ext cx="3603812" cy="360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1305951"/>
              </p:ext>
            </p:extLst>
          </p:nvPr>
        </p:nvGraphicFramePr>
        <p:xfrm>
          <a:off x="4195482" y="2958352"/>
          <a:ext cx="3903489" cy="372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Immagine 4" descr="Logo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126" y="158129"/>
            <a:ext cx="12065955" cy="153886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81406" y="6014037"/>
            <a:ext cx="795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PASS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1138929" y="1927586"/>
            <a:ext cx="100496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LEARNING OUTCOMES IN THE THREE DEPARTMENTS</a:t>
            </a:r>
            <a:endParaRPr lang="it-IT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8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60021" y="1047181"/>
            <a:ext cx="10937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0" y="1214954"/>
            <a:ext cx="11091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it-IT" sz="2400" dirty="0" smtClean="0"/>
          </a:p>
        </p:txBody>
      </p:sp>
      <p:sp>
        <p:nvSpPr>
          <p:cNvPr id="7" name="Rettangolo 6"/>
          <p:cNvSpPr/>
          <p:nvPr/>
        </p:nvSpPr>
        <p:spPr>
          <a:xfrm>
            <a:off x="1126060" y="790856"/>
            <a:ext cx="962669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n-US" sz="2400" dirty="0" smtClean="0"/>
          </a:p>
          <a:p>
            <a:pPr algn="just"/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Our school, within the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NATIONAL OPERATIONAL PROGRAMME 2014-2020, in the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year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implementing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SOCIAL INCLUSION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extracurricular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project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 «SCHOOL@LAB»,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consisting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6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Modules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in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order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prevent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reduce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dropout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an average of recently 24.5%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15% in the future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topics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are:</a:t>
            </a:r>
          </a:p>
          <a:p>
            <a:pPr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BEACH VOLLEY AT SCHOOL</a:t>
            </a:r>
          </a:p>
          <a:p>
            <a:pPr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FIVE-A-SIDE FOOTBALL</a:t>
            </a:r>
          </a:p>
          <a:p>
            <a:pPr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MODULE FOR PARENTS: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PARENTS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FAMILIES, SCHOOL.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MUSIC AND ENGLISH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COMPANY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THEATRE  and     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EDUCATION LAW</a:t>
            </a:r>
          </a:p>
          <a:p>
            <a:pPr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400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1252970" y="968733"/>
            <a:ext cx="101418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Early</a:t>
            </a:r>
            <a:r>
              <a:rPr lang="it-IT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school</a:t>
            </a:r>
            <a:r>
              <a:rPr lang="it-IT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leaving</a:t>
            </a:r>
            <a:r>
              <a:rPr lang="it-IT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at I.I.S.PERTINI-SANTONI </a:t>
            </a:r>
            <a:endParaRPr lang="it-IT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1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342900" algn="just" defTabSz="9144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IIS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Pertini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Santoni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							24,5</a:t>
            </a:r>
          </a:p>
          <a:p>
            <a:pPr marL="0" indent="-342900" algn="just" defTabSz="914400">
              <a:buFont typeface="Arial" pitchFamily="34" charset="0"/>
              <a:buChar char="•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Calabria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								16.9%, </a:t>
            </a:r>
          </a:p>
          <a:p>
            <a:pPr marL="0" indent="-342900" algn="just" defTabSz="9144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Italy                						 	15%</a:t>
            </a:r>
          </a:p>
          <a:p>
            <a:pPr marL="0" indent="-342900" algn="just" defTabSz="914400">
              <a:buFont typeface="Arial" pitchFamily="34" charset="0"/>
              <a:buChar char="•"/>
            </a:pPr>
            <a:r>
              <a:rPr lang="en-US" sz="200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						11%</a:t>
            </a:r>
            <a:endParaRPr lang="it-IT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81584" y="1036471"/>
            <a:ext cx="602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DROP-OUT RATE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2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1102</TotalTime>
  <Words>224</Words>
  <Application>Microsoft Office PowerPoint</Application>
  <PresentationFormat>Personalizzato</PresentationFormat>
  <Paragraphs>76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Organico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236</cp:revision>
  <dcterms:created xsi:type="dcterms:W3CDTF">2017-10-27T09:33:32Z</dcterms:created>
  <dcterms:modified xsi:type="dcterms:W3CDTF">2017-11-15T22:39:26Z</dcterms:modified>
</cp:coreProperties>
</file>