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72" autoAdjust="0"/>
    <p:restoredTop sz="94660"/>
  </p:normalViewPr>
  <p:slideViewPr>
    <p:cSldViewPr>
      <p:cViewPr varScale="1">
        <p:scale>
          <a:sx n="106" d="100"/>
          <a:sy n="106" d="100"/>
        </p:scale>
        <p:origin x="69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30446967470904063"/>
                  <c:y val="4.4623033338176098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Διδασκ'!$B$28:$B$33</c:f>
              <c:numCache>
                <c:formatCode>0.00%</c:formatCode>
                <c:ptCount val="6"/>
                <c:pt idx="0">
                  <c:v>0</c:v>
                </c:pt>
                <c:pt idx="1">
                  <c:v>0</c:v>
                </c:pt>
                <c:pt idx="2">
                  <c:v>7.1428571428571425E-2</c:v>
                </c:pt>
                <c:pt idx="3">
                  <c:v>0.2857142857142857</c:v>
                </c:pt>
                <c:pt idx="4">
                  <c:v>0.42857142857142855</c:v>
                </c:pt>
                <c:pt idx="5">
                  <c:v>0.21428571428571427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Διδασκ'!$K$28:$K$34</c:f>
              <c:numCache>
                <c:formatCode>0.00%</c:formatCode>
                <c:ptCount val="7"/>
                <c:pt idx="0">
                  <c:v>7.1428571428571425E-2</c:v>
                </c:pt>
                <c:pt idx="1">
                  <c:v>0.14285714285714285</c:v>
                </c:pt>
                <c:pt idx="2">
                  <c:v>0.21428571428571427</c:v>
                </c:pt>
                <c:pt idx="3">
                  <c:v>0.35714285714285715</c:v>
                </c:pt>
                <c:pt idx="4">
                  <c:v>0.21428571428571427</c:v>
                </c:pt>
                <c:pt idx="5">
                  <c:v>0</c:v>
                </c:pt>
                <c:pt idx="6">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Διδασκ'!$L$28:$L$33</c:f>
              <c:numCache>
                <c:formatCode>0.00%</c:formatCode>
                <c:ptCount val="6"/>
                <c:pt idx="0">
                  <c:v>7.1428571428571425E-2</c:v>
                </c:pt>
                <c:pt idx="1">
                  <c:v>0.14285714285714285</c:v>
                </c:pt>
                <c:pt idx="2">
                  <c:v>0.14285714285714285</c:v>
                </c:pt>
                <c:pt idx="3">
                  <c:v>0.42857142857142855</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Διδασκ'!$M$28:$M$33</c:f>
              <c:numCache>
                <c:formatCode>0.00%</c:formatCode>
                <c:ptCount val="6"/>
                <c:pt idx="0">
                  <c:v>0</c:v>
                </c:pt>
                <c:pt idx="1">
                  <c:v>0.14285714285714285</c:v>
                </c:pt>
                <c:pt idx="2">
                  <c:v>7.1428571428571425E-2</c:v>
                </c:pt>
                <c:pt idx="3">
                  <c:v>0.35714285714285715</c:v>
                </c:pt>
                <c:pt idx="4">
                  <c:v>0.35714285714285715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Διδασκ'!$N$28:$N$33</c:f>
              <c:numCache>
                <c:formatCode>0.00%</c:formatCode>
                <c:ptCount val="6"/>
                <c:pt idx="0">
                  <c:v>7.1428571428571425E-2</c:v>
                </c:pt>
                <c:pt idx="1">
                  <c:v>7.1428571428571425E-2</c:v>
                </c:pt>
                <c:pt idx="2">
                  <c:v>0.21428571428571427</c:v>
                </c:pt>
                <c:pt idx="3">
                  <c:v>0.5</c:v>
                </c:pt>
                <c:pt idx="4">
                  <c:v>7.1428571428571425E-2</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Διδασκ'!$O$28:$O$33</c:f>
              <c:numCache>
                <c:formatCode>0.00%</c:formatCode>
                <c:ptCount val="6"/>
                <c:pt idx="0">
                  <c:v>7.1428571428571425E-2</c:v>
                </c:pt>
                <c:pt idx="1">
                  <c:v>0.21428571428571427</c:v>
                </c:pt>
                <c:pt idx="2">
                  <c:v>0.35714285714285715</c:v>
                </c:pt>
                <c:pt idx="3">
                  <c:v>0.2857142857142857</c:v>
                </c:pt>
                <c:pt idx="4">
                  <c:v>7.1428571428571425E-2</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Διδασκ'!$P$28:$P$33</c:f>
              <c:numCache>
                <c:formatCode>0.00%</c:formatCode>
                <c:ptCount val="6"/>
                <c:pt idx="0">
                  <c:v>0.15384615384615385</c:v>
                </c:pt>
                <c:pt idx="1">
                  <c:v>7.6923076923076927E-2</c:v>
                </c:pt>
                <c:pt idx="2">
                  <c:v>0.15384615384615385</c:v>
                </c:pt>
                <c:pt idx="3">
                  <c:v>0.38461538461538464</c:v>
                </c:pt>
                <c:pt idx="4">
                  <c:v>0.23076923076923078</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Διδασκ'!$Q$28:$Q$33</c:f>
              <c:numCache>
                <c:formatCode>0.00%</c:formatCode>
                <c:ptCount val="6"/>
                <c:pt idx="0">
                  <c:v>0</c:v>
                </c:pt>
                <c:pt idx="1">
                  <c:v>0.2857142857142857</c:v>
                </c:pt>
                <c:pt idx="2">
                  <c:v>7.1428571428571425E-2</c:v>
                </c:pt>
                <c:pt idx="3">
                  <c:v>0.5</c:v>
                </c:pt>
                <c:pt idx="4">
                  <c:v>0.14285714285714285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Διδασκ'!$R$28:$R$33</c:f>
              <c:numCache>
                <c:formatCode>0.00%</c:formatCode>
                <c:ptCount val="6"/>
                <c:pt idx="0">
                  <c:v>7.1428571428571425E-2</c:v>
                </c:pt>
                <c:pt idx="1">
                  <c:v>0.14285714285714285</c:v>
                </c:pt>
                <c:pt idx="2">
                  <c:v>0.14285714285714285</c:v>
                </c:pt>
                <c:pt idx="3">
                  <c:v>0.42857142857142855</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Διδασκ'!$S$28:$S$33</c:f>
              <c:numCache>
                <c:formatCode>0.00%</c:formatCode>
                <c:ptCount val="6"/>
                <c:pt idx="0">
                  <c:v>0.2857142857142857</c:v>
                </c:pt>
                <c:pt idx="1">
                  <c:v>0.14285714285714285</c:v>
                </c:pt>
                <c:pt idx="2">
                  <c:v>0</c:v>
                </c:pt>
                <c:pt idx="3">
                  <c:v>0.42857142857142855</c:v>
                </c:pt>
                <c:pt idx="4">
                  <c:v>0.14285714285714285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Σχεδιασμός!$B$28:$B$33</c:f>
              <c:numCache>
                <c:formatCode>0.00%</c:formatCode>
                <c:ptCount val="6"/>
                <c:pt idx="0">
                  <c:v>7.1428571428571425E-2</c:v>
                </c:pt>
                <c:pt idx="1">
                  <c:v>0</c:v>
                </c:pt>
                <c:pt idx="2">
                  <c:v>0.14285714285714285</c:v>
                </c:pt>
                <c:pt idx="3">
                  <c:v>0.42857142857142855</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5"/>
              <c:layout>
                <c:manualLayout>
                  <c:x val="-0.27032301467731695"/>
                  <c:y val="8.2643044619422568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'[Γράφημα στο Microsoft Word]Εμπν&amp;Παθ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'[Γράφημα στο Microsoft Word]Εμπν&amp;Παθ Διδασκ'!$C$28:$C$33</c:f>
              <c:numCache>
                <c:formatCode>0.00%</c:formatCode>
                <c:ptCount val="6"/>
                <c:pt idx="0">
                  <c:v>0</c:v>
                </c:pt>
                <c:pt idx="1">
                  <c:v>0</c:v>
                </c:pt>
                <c:pt idx="2">
                  <c:v>0</c:v>
                </c:pt>
                <c:pt idx="3">
                  <c:v>0.35714285714285715</c:v>
                </c:pt>
                <c:pt idx="4">
                  <c:v>0.5714285714285714</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Σχεδιασμός!$C$28:$C$33</c:f>
              <c:numCache>
                <c:formatCode>0.00%</c:formatCode>
                <c:ptCount val="6"/>
                <c:pt idx="0">
                  <c:v>0.15384615384615385</c:v>
                </c:pt>
                <c:pt idx="1">
                  <c:v>0</c:v>
                </c:pt>
                <c:pt idx="2">
                  <c:v>0</c:v>
                </c:pt>
                <c:pt idx="3">
                  <c:v>0.46153846153846156</c:v>
                </c:pt>
                <c:pt idx="4">
                  <c:v>0.38461538461538464</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Σχεδιασμός!$D$28:$D$33</c:f>
              <c:numCache>
                <c:formatCode>0.00%</c:formatCode>
                <c:ptCount val="6"/>
                <c:pt idx="0">
                  <c:v>0</c:v>
                </c:pt>
                <c:pt idx="1">
                  <c:v>0.14285714285714285</c:v>
                </c:pt>
                <c:pt idx="2">
                  <c:v>0.14285714285714285</c:v>
                </c:pt>
                <c:pt idx="3">
                  <c:v>0.2857142857142857</c:v>
                </c:pt>
                <c:pt idx="4">
                  <c:v>0.35714285714285715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Σχεδιασμός!$E$28:$E$33</c:f>
              <c:numCache>
                <c:formatCode>0.00%</c:formatCode>
                <c:ptCount val="6"/>
                <c:pt idx="0">
                  <c:v>0</c:v>
                </c:pt>
                <c:pt idx="1">
                  <c:v>0</c:v>
                </c:pt>
                <c:pt idx="2">
                  <c:v>7.1428571428571425E-2</c:v>
                </c:pt>
                <c:pt idx="3">
                  <c:v>0.21428571428571427</c:v>
                </c:pt>
                <c:pt idx="4">
                  <c:v>0.5714285714285714</c:v>
                </c:pt>
                <c:pt idx="5">
                  <c:v>0.14285714285714285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Σχεδιασμός!$F$28:$F$33</c:f>
              <c:numCache>
                <c:formatCode>0.00%</c:formatCode>
                <c:ptCount val="6"/>
                <c:pt idx="0">
                  <c:v>0.21428571428571427</c:v>
                </c:pt>
                <c:pt idx="1">
                  <c:v>0.14285714285714285</c:v>
                </c:pt>
                <c:pt idx="2">
                  <c:v>0.14285714285714285</c:v>
                </c:pt>
                <c:pt idx="3">
                  <c:v>0.42857142857142855</c:v>
                </c:pt>
                <c:pt idx="4">
                  <c:v>0</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Σχεδιασμός!$G$28:$G$33</c:f>
              <c:numCache>
                <c:formatCode>0.00%</c:formatCode>
                <c:ptCount val="6"/>
                <c:pt idx="0">
                  <c:v>0.14285714285714285</c:v>
                </c:pt>
                <c:pt idx="1">
                  <c:v>7.1428571428571425E-2</c:v>
                </c:pt>
                <c:pt idx="2">
                  <c:v>0</c:v>
                </c:pt>
                <c:pt idx="3">
                  <c:v>0.5</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Σχεδιασμός!$H$28:$H$33</c:f>
              <c:numCache>
                <c:formatCode>0.00%</c:formatCode>
                <c:ptCount val="6"/>
                <c:pt idx="0">
                  <c:v>7.1428571428571425E-2</c:v>
                </c:pt>
                <c:pt idx="1">
                  <c:v>0.14285714285714285</c:v>
                </c:pt>
                <c:pt idx="2">
                  <c:v>7.1428571428571425E-2</c:v>
                </c:pt>
                <c:pt idx="3">
                  <c:v>0.2857142857142857</c:v>
                </c:pt>
                <c:pt idx="4">
                  <c:v>0.42857142857142855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Σχεδιασμός!$I$28:$I$33</c:f>
              <c:numCache>
                <c:formatCode>0.00%</c:formatCode>
                <c:ptCount val="6"/>
                <c:pt idx="0">
                  <c:v>7.1428571428571425E-2</c:v>
                </c:pt>
                <c:pt idx="1">
                  <c:v>0.14285714285714285</c:v>
                </c:pt>
                <c:pt idx="2">
                  <c:v>0.21428571428571427</c:v>
                </c:pt>
                <c:pt idx="3">
                  <c:v>0.2857142857142857</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Σχεδιασμός!$J$28:$J$33</c:f>
              <c:numCache>
                <c:formatCode>0.00%</c:formatCode>
                <c:ptCount val="6"/>
                <c:pt idx="0">
                  <c:v>0.14285714285714285</c:v>
                </c:pt>
                <c:pt idx="1">
                  <c:v>7.1428571428571425E-2</c:v>
                </c:pt>
                <c:pt idx="2">
                  <c:v>0.2857142857142857</c:v>
                </c:pt>
                <c:pt idx="3">
                  <c:v>0.5</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Σχεδιασμός!$K$28:$K$33</c:f>
              <c:numCache>
                <c:formatCode>0.00%</c:formatCode>
                <c:ptCount val="6"/>
                <c:pt idx="0">
                  <c:v>0.14285714285714285</c:v>
                </c:pt>
                <c:pt idx="1">
                  <c:v>0.14285714285714285</c:v>
                </c:pt>
                <c:pt idx="2">
                  <c:v>7.1428571428571425E-2</c:v>
                </c:pt>
                <c:pt idx="3">
                  <c:v>0.2857142857142857</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Σχεδιασμός!$L$28:$L$33</c:f>
              <c:numCache>
                <c:formatCode>0.00%</c:formatCode>
                <c:ptCount val="6"/>
                <c:pt idx="0">
                  <c:v>0.21428571428571427</c:v>
                </c:pt>
                <c:pt idx="1">
                  <c:v>0.14285714285714285</c:v>
                </c:pt>
                <c:pt idx="2">
                  <c:v>0.21428571428571427</c:v>
                </c:pt>
                <c:pt idx="3">
                  <c:v>0.42857142857142855</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27479287257998702"/>
                  <c:y val="1.009386292087450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Διδασκ'!$D$28:$D$33</c:f>
              <c:numCache>
                <c:formatCode>0.00%</c:formatCode>
                <c:ptCount val="6"/>
                <c:pt idx="0">
                  <c:v>0</c:v>
                </c:pt>
                <c:pt idx="1">
                  <c:v>0.14285714285714285</c:v>
                </c:pt>
                <c:pt idx="2">
                  <c:v>7.1428571428571425E-2</c:v>
                </c:pt>
                <c:pt idx="3">
                  <c:v>0.42857142857142855</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Σχεδιασμός!$A$28:$A$33</c:f>
              <c:strCache>
                <c:ptCount val="6"/>
                <c:pt idx="0">
                  <c:v>strongly disagree </c:v>
                </c:pt>
                <c:pt idx="1">
                  <c:v>generally disagree  </c:v>
                </c:pt>
                <c:pt idx="2">
                  <c:v>paretly disagree</c:v>
                </c:pt>
                <c:pt idx="3">
                  <c:v>partly agree </c:v>
                </c:pt>
                <c:pt idx="4">
                  <c:v>generally agree</c:v>
                </c:pt>
                <c:pt idx="5">
                  <c:v>strongly agree </c:v>
                </c:pt>
              </c:strCache>
            </c:strRef>
          </c:cat>
          <c:val>
            <c:numRef>
              <c:f>Σχεδιασμός!$M$28:$M$33</c:f>
              <c:numCache>
                <c:formatCode>0.00%</c:formatCode>
                <c:ptCount val="6"/>
                <c:pt idx="0">
                  <c:v>7.1428571428571425E-2</c:v>
                </c:pt>
                <c:pt idx="1">
                  <c:v>0.14285714285714285</c:v>
                </c:pt>
                <c:pt idx="2">
                  <c:v>0.14285714285714285</c:v>
                </c:pt>
                <c:pt idx="3">
                  <c:v>0.2857142857142857</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μάθ'!$B$28:$B$33</c:f>
              <c:numCache>
                <c:formatCode>0.00%</c:formatCode>
                <c:ptCount val="6"/>
                <c:pt idx="0">
                  <c:v>0</c:v>
                </c:pt>
                <c:pt idx="1">
                  <c:v>0</c:v>
                </c:pt>
                <c:pt idx="2">
                  <c:v>7.1428571428571425E-2</c:v>
                </c:pt>
                <c:pt idx="3">
                  <c:v>0.14285714285714285</c:v>
                </c:pt>
                <c:pt idx="4">
                  <c:v>0.42857142857142855</c:v>
                </c:pt>
                <c:pt idx="5">
                  <c:v>0.35714285714285715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μάθ'!$C$28:$C$33</c:f>
              <c:numCache>
                <c:formatCode>0.00%</c:formatCode>
                <c:ptCount val="6"/>
                <c:pt idx="0">
                  <c:v>0.21428571428571427</c:v>
                </c:pt>
                <c:pt idx="1">
                  <c:v>7.1428571428571425E-2</c:v>
                </c:pt>
                <c:pt idx="2">
                  <c:v>0.14285714285714285</c:v>
                </c:pt>
                <c:pt idx="3">
                  <c:v>0.35714285714285715</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μάθ'!$D$28:$D$33</c:f>
              <c:numCache>
                <c:formatCode>0.00%</c:formatCode>
                <c:ptCount val="6"/>
                <c:pt idx="0">
                  <c:v>7.1428571428571425E-2</c:v>
                </c:pt>
                <c:pt idx="1">
                  <c:v>0.14285714285714285</c:v>
                </c:pt>
                <c:pt idx="2">
                  <c:v>0.14285714285714285</c:v>
                </c:pt>
                <c:pt idx="3">
                  <c:v>0.14285714285714285</c:v>
                </c:pt>
                <c:pt idx="4">
                  <c:v>0.42857142857142855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μάθ'!$E$28:$E$33</c:f>
              <c:numCache>
                <c:formatCode>0.00%</c:formatCode>
                <c:ptCount val="6"/>
                <c:pt idx="0">
                  <c:v>0.14285714285714285</c:v>
                </c:pt>
                <c:pt idx="1">
                  <c:v>0.21428571428571427</c:v>
                </c:pt>
                <c:pt idx="2">
                  <c:v>0.14285714285714285</c:v>
                </c:pt>
                <c:pt idx="3">
                  <c:v>0.42857142857142855</c:v>
                </c:pt>
                <c:pt idx="4">
                  <c:v>7.1428571428571425E-2</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μάθ'!$F$28:$F$33</c:f>
              <c:numCache>
                <c:formatCode>0.00%</c:formatCode>
                <c:ptCount val="6"/>
                <c:pt idx="0">
                  <c:v>7.1428571428571425E-2</c:v>
                </c:pt>
                <c:pt idx="1">
                  <c:v>7.1428571428571425E-2</c:v>
                </c:pt>
                <c:pt idx="2">
                  <c:v>0.21428571428571427</c:v>
                </c:pt>
                <c:pt idx="3">
                  <c:v>0.35714285714285715</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μάθ'!$G$28:$G$33</c:f>
              <c:numCache>
                <c:formatCode>0.00%</c:formatCode>
                <c:ptCount val="6"/>
                <c:pt idx="0">
                  <c:v>0.2857142857142857</c:v>
                </c:pt>
                <c:pt idx="1">
                  <c:v>0</c:v>
                </c:pt>
                <c:pt idx="2">
                  <c:v>0.2857142857142857</c:v>
                </c:pt>
                <c:pt idx="3">
                  <c:v>0.35714285714285715</c:v>
                </c:pt>
                <c:pt idx="4">
                  <c:v>0</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μάθ'!$H$28:$H$33</c:f>
              <c:numCache>
                <c:formatCode>0.00%</c:formatCode>
                <c:ptCount val="6"/>
                <c:pt idx="0">
                  <c:v>0</c:v>
                </c:pt>
                <c:pt idx="1">
                  <c:v>0.14285714285714285</c:v>
                </c:pt>
                <c:pt idx="2">
                  <c:v>7.1428571428571425E-2</c:v>
                </c:pt>
                <c:pt idx="3">
                  <c:v>0.5714285714285714</c:v>
                </c:pt>
                <c:pt idx="4">
                  <c:v>0.14285714285714285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μάθ'!$I$28:$I$33</c:f>
              <c:numCache>
                <c:formatCode>0.00%</c:formatCode>
                <c:ptCount val="6"/>
                <c:pt idx="0">
                  <c:v>0.14285714285714285</c:v>
                </c:pt>
                <c:pt idx="1">
                  <c:v>0</c:v>
                </c:pt>
                <c:pt idx="2">
                  <c:v>0.14285714285714285</c:v>
                </c:pt>
                <c:pt idx="3">
                  <c:v>0.21428571428571427</c:v>
                </c:pt>
                <c:pt idx="4">
                  <c:v>0.42857142857142855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μάθ'!$J$28:$J$33</c:f>
              <c:numCache>
                <c:formatCode>0.00%</c:formatCode>
                <c:ptCount val="6"/>
                <c:pt idx="0">
                  <c:v>0</c:v>
                </c:pt>
                <c:pt idx="1">
                  <c:v>7.1428571428571425E-2</c:v>
                </c:pt>
                <c:pt idx="2">
                  <c:v>0.21428571428571427</c:v>
                </c:pt>
                <c:pt idx="3">
                  <c:v>0.21428571428571427</c:v>
                </c:pt>
                <c:pt idx="4">
                  <c:v>0.42857142857142855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manualLayout>
                  <c:x val="-6.2996180590526279E-2"/>
                  <c:y val="8.4452137376357095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Διδασκ'!$E$28:$E$33</c:f>
              <c:numCache>
                <c:formatCode>0.00%</c:formatCode>
                <c:ptCount val="6"/>
                <c:pt idx="0">
                  <c:v>7.1428571428571425E-2</c:v>
                </c:pt>
                <c:pt idx="1">
                  <c:v>7.1428571428571425E-2</c:v>
                </c:pt>
                <c:pt idx="2">
                  <c:v>0.14285714285714285</c:v>
                </c:pt>
                <c:pt idx="3">
                  <c:v>0.14285714285714285</c:v>
                </c:pt>
                <c:pt idx="4">
                  <c:v>0.5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μάθ'!$K$28:$K$33</c:f>
              <c:numCache>
                <c:formatCode>0.00%</c:formatCode>
                <c:ptCount val="6"/>
                <c:pt idx="0">
                  <c:v>7.1428571428571425E-2</c:v>
                </c:pt>
                <c:pt idx="1">
                  <c:v>0.21428571428571427</c:v>
                </c:pt>
                <c:pt idx="2">
                  <c:v>0.2857142857142857</c:v>
                </c:pt>
                <c:pt idx="3">
                  <c:v>0.42857142857142855</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μάθ'!$L$28:$L$33</c:f>
              <c:numCache>
                <c:formatCode>0.00%</c:formatCode>
                <c:ptCount val="6"/>
                <c:pt idx="0">
                  <c:v>7.1428571428571425E-2</c:v>
                </c:pt>
                <c:pt idx="1">
                  <c:v>7.1428571428571425E-2</c:v>
                </c:pt>
                <c:pt idx="2">
                  <c:v>7.1428571428571425E-2</c:v>
                </c:pt>
                <c:pt idx="3">
                  <c:v>0.5714285714285714</c:v>
                </c:pt>
                <c:pt idx="4">
                  <c:v>0.14285714285714285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'Ξεκινώντας το μάθ'!$A$28:$A$33</c:f>
              <c:strCache>
                <c:ptCount val="6"/>
                <c:pt idx="0">
                  <c:v>strongly disagree </c:v>
                </c:pt>
                <c:pt idx="1">
                  <c:v>generally disagree  </c:v>
                </c:pt>
                <c:pt idx="2">
                  <c:v>paretly disagree</c:v>
                </c:pt>
                <c:pt idx="3">
                  <c:v>partly agree </c:v>
                </c:pt>
                <c:pt idx="4">
                  <c:v>generally agree</c:v>
                </c:pt>
                <c:pt idx="5">
                  <c:v>strongly agree </c:v>
                </c:pt>
              </c:strCache>
            </c:strRef>
          </c:cat>
          <c:val>
            <c:numRef>
              <c:f>'Ξεκινώντας το μάθ'!$M$28:$M$33</c:f>
              <c:numCache>
                <c:formatCode>0.00%</c:formatCode>
                <c:ptCount val="6"/>
                <c:pt idx="0">
                  <c:v>7.1428571428571425E-2</c:v>
                </c:pt>
                <c:pt idx="1">
                  <c:v>7.1428571428571425E-2</c:v>
                </c:pt>
                <c:pt idx="2">
                  <c:v>0</c:v>
                </c:pt>
                <c:pt idx="3">
                  <c:v>0.21428571428571427</c:v>
                </c:pt>
                <c:pt idx="4">
                  <c:v>0.5714285714285714</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Μάθηση!$B$28:$B$33</c:f>
              <c:numCache>
                <c:formatCode>0.00%</c:formatCode>
                <c:ptCount val="6"/>
                <c:pt idx="0">
                  <c:v>0</c:v>
                </c:pt>
                <c:pt idx="1">
                  <c:v>0</c:v>
                </c:pt>
                <c:pt idx="2">
                  <c:v>7.6923076923076927E-2</c:v>
                </c:pt>
                <c:pt idx="3">
                  <c:v>0.69230769230769229</c:v>
                </c:pt>
                <c:pt idx="4">
                  <c:v>0.15384615384615385</c:v>
                </c:pt>
                <c:pt idx="5">
                  <c:v>7.6923076923076927E-2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Μάθηση!$C$28:$C$33</c:f>
              <c:numCache>
                <c:formatCode>0.00%</c:formatCode>
                <c:ptCount val="6"/>
                <c:pt idx="0">
                  <c:v>0</c:v>
                </c:pt>
                <c:pt idx="1">
                  <c:v>7.1428571428571425E-2</c:v>
                </c:pt>
                <c:pt idx="2">
                  <c:v>0</c:v>
                </c:pt>
                <c:pt idx="3">
                  <c:v>0.21428571428571427</c:v>
                </c:pt>
                <c:pt idx="4">
                  <c:v>0.6428571428571429</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Μάθηση!$D$28:$D$33</c:f>
              <c:numCache>
                <c:formatCode>0.00%</c:formatCode>
                <c:ptCount val="6"/>
                <c:pt idx="0">
                  <c:v>0</c:v>
                </c:pt>
                <c:pt idx="1">
                  <c:v>7.1428571428571425E-2</c:v>
                </c:pt>
                <c:pt idx="2">
                  <c:v>0</c:v>
                </c:pt>
                <c:pt idx="3">
                  <c:v>0.2857142857142857</c:v>
                </c:pt>
                <c:pt idx="4">
                  <c:v>0.5</c:v>
                </c:pt>
                <c:pt idx="5">
                  <c:v>0.14285714285714285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Μάθηση!$E$28:$E$33</c:f>
              <c:numCache>
                <c:formatCode>0.00%</c:formatCode>
                <c:ptCount val="6"/>
                <c:pt idx="0">
                  <c:v>0</c:v>
                </c:pt>
                <c:pt idx="1">
                  <c:v>0</c:v>
                </c:pt>
                <c:pt idx="2">
                  <c:v>0.14285714285714285</c:v>
                </c:pt>
                <c:pt idx="3">
                  <c:v>0.14285714285714285</c:v>
                </c:pt>
                <c:pt idx="4">
                  <c:v>0.6428571428571429</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Μάθηση!$F$28:$F$33</c:f>
              <c:numCache>
                <c:formatCode>0.00%</c:formatCode>
                <c:ptCount val="6"/>
                <c:pt idx="0">
                  <c:v>0</c:v>
                </c:pt>
                <c:pt idx="1">
                  <c:v>7.1428571428571425E-2</c:v>
                </c:pt>
                <c:pt idx="2">
                  <c:v>0.21428571428571427</c:v>
                </c:pt>
                <c:pt idx="3">
                  <c:v>0.2857142857142857</c:v>
                </c:pt>
                <c:pt idx="4">
                  <c:v>0.35714285714285715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Μάθηση!$G$28:$G$33</c:f>
              <c:numCache>
                <c:formatCode>0.00%</c:formatCode>
                <c:ptCount val="6"/>
                <c:pt idx="0">
                  <c:v>0</c:v>
                </c:pt>
                <c:pt idx="1">
                  <c:v>7.1428571428571425E-2</c:v>
                </c:pt>
                <c:pt idx="2">
                  <c:v>0.2857142857142857</c:v>
                </c:pt>
                <c:pt idx="3">
                  <c:v>0.35714285714285715</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Μάθηση!$H$28:$H$33</c:f>
              <c:numCache>
                <c:formatCode>0.00%</c:formatCode>
                <c:ptCount val="6"/>
                <c:pt idx="0">
                  <c:v>7.1428571428571425E-2</c:v>
                </c:pt>
                <c:pt idx="1">
                  <c:v>7.1428571428571425E-2</c:v>
                </c:pt>
                <c:pt idx="2">
                  <c:v>0.21428571428571427</c:v>
                </c:pt>
                <c:pt idx="3">
                  <c:v>0.21428571428571427</c:v>
                </c:pt>
                <c:pt idx="4">
                  <c:v>0.35714285714285715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Διδασκ'!$F$28:$F$33</c:f>
              <c:numCache>
                <c:formatCode>0.00%</c:formatCode>
                <c:ptCount val="6"/>
                <c:pt idx="0">
                  <c:v>7.6923076923076927E-2</c:v>
                </c:pt>
                <c:pt idx="1">
                  <c:v>0.38461538461538464</c:v>
                </c:pt>
                <c:pt idx="2">
                  <c:v>7.6923076923076927E-2</c:v>
                </c:pt>
                <c:pt idx="3">
                  <c:v>0.15384615384615385</c:v>
                </c:pt>
                <c:pt idx="4">
                  <c:v>0.30769230769230771</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Μάθηση!$I$28:$I$33</c:f>
              <c:numCache>
                <c:formatCode>0.00%</c:formatCode>
                <c:ptCount val="6"/>
                <c:pt idx="0">
                  <c:v>0</c:v>
                </c:pt>
                <c:pt idx="1">
                  <c:v>7.1428571428571425E-2</c:v>
                </c:pt>
                <c:pt idx="2">
                  <c:v>7.1428571428571425E-2</c:v>
                </c:pt>
                <c:pt idx="3">
                  <c:v>0.5</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Μάθηση!$A$28:$A$33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Μάθηση!$J$28:$J$33</c:f>
              <c:numCache>
                <c:formatCode>0.00%</c:formatCode>
                <c:ptCount val="6"/>
                <c:pt idx="0">
                  <c:v>0.14285714285714285</c:v>
                </c:pt>
                <c:pt idx="1">
                  <c:v>7.1428571428571425E-2</c:v>
                </c:pt>
                <c:pt idx="2">
                  <c:v>7.1428571428571425E-2</c:v>
                </c:pt>
                <c:pt idx="3">
                  <c:v>0.2857142857142857</c:v>
                </c:pt>
                <c:pt idx="4">
                  <c:v>0.35714285714285715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Ανατροφοδότηση!$B$28:$B$33</c:f>
              <c:numCache>
                <c:formatCode>0.00%</c:formatCode>
                <c:ptCount val="6"/>
                <c:pt idx="0">
                  <c:v>0</c:v>
                </c:pt>
                <c:pt idx="1">
                  <c:v>0</c:v>
                </c:pt>
                <c:pt idx="2">
                  <c:v>0.2857142857142857</c:v>
                </c:pt>
                <c:pt idx="3">
                  <c:v>0.35714285714285715</c:v>
                </c:pt>
                <c:pt idx="4">
                  <c:v>0.2857142857142857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Ανατροφοδότηση!$C$28:$C$33</c:f>
              <c:numCache>
                <c:formatCode>0.00%</c:formatCode>
                <c:ptCount val="6"/>
                <c:pt idx="0">
                  <c:v>7.1428571428571425E-2</c:v>
                </c:pt>
                <c:pt idx="1">
                  <c:v>0</c:v>
                </c:pt>
                <c:pt idx="2">
                  <c:v>0.21428571428571427</c:v>
                </c:pt>
                <c:pt idx="3">
                  <c:v>0.42857142857142855</c:v>
                </c:pt>
                <c:pt idx="4">
                  <c:v>0.21428571428571427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Ανατροφοδότηση!$D$28:$D$33</c:f>
              <c:numCache>
                <c:formatCode>0.00%</c:formatCode>
                <c:ptCount val="6"/>
                <c:pt idx="0">
                  <c:v>0</c:v>
                </c:pt>
                <c:pt idx="1">
                  <c:v>7.1428571428571425E-2</c:v>
                </c:pt>
                <c:pt idx="2">
                  <c:v>0.14285714285714285</c:v>
                </c:pt>
                <c:pt idx="3">
                  <c:v>0.5714285714285714</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Ανατροφοδότηση!$E$28:$E$33</c:f>
              <c:numCache>
                <c:formatCode>0.00%</c:formatCode>
                <c:ptCount val="6"/>
                <c:pt idx="0">
                  <c:v>0</c:v>
                </c:pt>
                <c:pt idx="1">
                  <c:v>0</c:v>
                </c:pt>
                <c:pt idx="2">
                  <c:v>0.35714285714285715</c:v>
                </c:pt>
                <c:pt idx="3">
                  <c:v>0.5714285714285714</c:v>
                </c:pt>
                <c:pt idx="4">
                  <c:v>7.1428571428571425E-2</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Ανατροφοδότηση!$F$28:$F$33</c:f>
              <c:numCache>
                <c:formatCode>0.00%</c:formatCode>
                <c:ptCount val="6"/>
                <c:pt idx="0">
                  <c:v>7.1428571428571425E-2</c:v>
                </c:pt>
                <c:pt idx="1">
                  <c:v>7.1428571428571425E-2</c:v>
                </c:pt>
                <c:pt idx="2">
                  <c:v>0.42857142857142855</c:v>
                </c:pt>
                <c:pt idx="3">
                  <c:v>0.42857142857142855</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Ανατροφοδότηση!$G$28:$G$33</c:f>
              <c:numCache>
                <c:formatCode>0.00%</c:formatCode>
                <c:ptCount val="6"/>
                <c:pt idx="0">
                  <c:v>7.1428571428571425E-2</c:v>
                </c:pt>
                <c:pt idx="1">
                  <c:v>0.14285714285714285</c:v>
                </c:pt>
                <c:pt idx="2">
                  <c:v>0.14285714285714285</c:v>
                </c:pt>
                <c:pt idx="3">
                  <c:v>0.35714285714285715</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Ανατροφοδότηση!$H$28:$H$33</c:f>
              <c:numCache>
                <c:formatCode>0.00%</c:formatCode>
                <c:ptCount val="6"/>
                <c:pt idx="0">
                  <c:v>7.1428571428571425E-2</c:v>
                </c:pt>
                <c:pt idx="1">
                  <c:v>0.14285714285714285</c:v>
                </c:pt>
                <c:pt idx="2">
                  <c:v>0.21428571428571427</c:v>
                </c:pt>
                <c:pt idx="3">
                  <c:v>0.2857142857142857</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Ανατροφοδότηση!$I$28:$I$33</c:f>
              <c:numCache>
                <c:formatCode>0.00%</c:formatCode>
                <c:ptCount val="6"/>
                <c:pt idx="0">
                  <c:v>7.1428571428571425E-2</c:v>
                </c:pt>
                <c:pt idx="1">
                  <c:v>0.14285714285714285</c:v>
                </c:pt>
                <c:pt idx="2">
                  <c:v>0.14285714285714285</c:v>
                </c:pt>
                <c:pt idx="3">
                  <c:v>0.42857142857142855</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Διδασκ'!$G$28:$G$33</c:f>
              <c:numCache>
                <c:formatCode>0.00%</c:formatCode>
                <c:ptCount val="6"/>
                <c:pt idx="0">
                  <c:v>0</c:v>
                </c:pt>
                <c:pt idx="1">
                  <c:v>7.1428571428571425E-2</c:v>
                </c:pt>
                <c:pt idx="2">
                  <c:v>0.21428571428571427</c:v>
                </c:pt>
                <c:pt idx="3">
                  <c:v>0.35714285714285715</c:v>
                </c:pt>
                <c:pt idx="4">
                  <c:v>0.2857142857142857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Ανατροφοδότηση!$J$28:$J$33</c:f>
              <c:numCache>
                <c:formatCode>0.00%</c:formatCode>
                <c:ptCount val="6"/>
                <c:pt idx="0">
                  <c:v>0.14285714285714285</c:v>
                </c:pt>
                <c:pt idx="1">
                  <c:v>0</c:v>
                </c:pt>
                <c:pt idx="2">
                  <c:v>0.21428571428571427</c:v>
                </c:pt>
                <c:pt idx="3">
                  <c:v>0.5</c:v>
                </c:pt>
                <c:pt idx="4">
                  <c:v>0.14285714285714285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Ανατροφοδότηση!$A$28:$A$33</c:f>
              <c:strCache>
                <c:ptCount val="6"/>
                <c:pt idx="0">
                  <c:v>strongly disagree </c:v>
                </c:pt>
                <c:pt idx="1">
                  <c:v>generally disagree  </c:v>
                </c:pt>
                <c:pt idx="2">
                  <c:v>paretly disagree</c:v>
                </c:pt>
                <c:pt idx="3">
                  <c:v>partly agree </c:v>
                </c:pt>
                <c:pt idx="4">
                  <c:v>generally agree</c:v>
                </c:pt>
                <c:pt idx="5">
                  <c:v>strongly agree </c:v>
                </c:pt>
              </c:strCache>
            </c:strRef>
          </c:cat>
          <c:val>
            <c:numRef>
              <c:f>Ανατροφοδότηση!$K$28:$K$33</c:f>
              <c:numCache>
                <c:formatCode>0.00%</c:formatCode>
                <c:ptCount val="6"/>
                <c:pt idx="0">
                  <c:v>0.21428571428571427</c:v>
                </c:pt>
                <c:pt idx="1">
                  <c:v>0</c:v>
                </c:pt>
                <c:pt idx="2">
                  <c:v>0.14285714285714285</c:v>
                </c:pt>
                <c:pt idx="3">
                  <c:v>0.2857142857142857</c:v>
                </c:pt>
                <c:pt idx="4">
                  <c:v>0.35714285714285715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μαθήματος'!$B$28:$B$33</c:f>
              <c:numCache>
                <c:formatCode>0.00%</c:formatCode>
                <c:ptCount val="6"/>
                <c:pt idx="0">
                  <c:v>7.1428571428571425E-2</c:v>
                </c:pt>
                <c:pt idx="1">
                  <c:v>0</c:v>
                </c:pt>
                <c:pt idx="2">
                  <c:v>0</c:v>
                </c:pt>
                <c:pt idx="3">
                  <c:v>0.5714285714285714</c:v>
                </c:pt>
                <c:pt idx="4">
                  <c:v>0.2857142857142857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μαθήματος'!$C$28:$C$33</c:f>
              <c:numCache>
                <c:formatCode>0.00%</c:formatCode>
                <c:ptCount val="6"/>
                <c:pt idx="0">
                  <c:v>0</c:v>
                </c:pt>
                <c:pt idx="1">
                  <c:v>7.1428571428571425E-2</c:v>
                </c:pt>
                <c:pt idx="2">
                  <c:v>0.21428571428571427</c:v>
                </c:pt>
                <c:pt idx="3">
                  <c:v>0.5</c:v>
                </c:pt>
                <c:pt idx="4">
                  <c:v>0.14285714285714285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μαθήματος'!$D$28:$D$33</c:f>
              <c:numCache>
                <c:formatCode>0.00%</c:formatCode>
                <c:ptCount val="6"/>
                <c:pt idx="0">
                  <c:v>0.14285714285714285</c:v>
                </c:pt>
                <c:pt idx="1">
                  <c:v>0.21428571428571427</c:v>
                </c:pt>
                <c:pt idx="2">
                  <c:v>0.21428571428571427</c:v>
                </c:pt>
                <c:pt idx="3">
                  <c:v>0.35714285714285715</c:v>
                </c:pt>
                <c:pt idx="4">
                  <c:v>7.1428571428571425E-2</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μαθήματος'!$E$28:$E$33</c:f>
              <c:numCache>
                <c:formatCode>0.00%</c:formatCode>
                <c:ptCount val="6"/>
                <c:pt idx="0">
                  <c:v>7.6923076923076927E-2</c:v>
                </c:pt>
                <c:pt idx="1">
                  <c:v>0.15384615384615385</c:v>
                </c:pt>
                <c:pt idx="2">
                  <c:v>0.38461538461538464</c:v>
                </c:pt>
                <c:pt idx="3">
                  <c:v>0.38461538461538464</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μαθήματος'!$F$28:$F$33</c:f>
              <c:numCache>
                <c:formatCode>0.00%</c:formatCode>
                <c:ptCount val="6"/>
                <c:pt idx="0">
                  <c:v>0</c:v>
                </c:pt>
                <c:pt idx="1">
                  <c:v>0.15384615384615385</c:v>
                </c:pt>
                <c:pt idx="2">
                  <c:v>0.23076923076923078</c:v>
                </c:pt>
                <c:pt idx="3">
                  <c:v>0.46153846153846156</c:v>
                </c:pt>
                <c:pt idx="4">
                  <c:v>7.6923076923076927E-2</c:v>
                </c:pt>
                <c:pt idx="5">
                  <c:v>7.6923076923076927E-2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μαθήματος'!$G$28:$G$33</c:f>
              <c:numCache>
                <c:formatCode>0.00%</c:formatCode>
                <c:ptCount val="6"/>
                <c:pt idx="0">
                  <c:v>0</c:v>
                </c:pt>
                <c:pt idx="1">
                  <c:v>0.14285714285714285</c:v>
                </c:pt>
                <c:pt idx="2">
                  <c:v>0.35714285714285715</c:v>
                </c:pt>
                <c:pt idx="3">
                  <c:v>0.2857142857142857</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'Τέλος μαθήματος'!$A$28:$A$33</c:f>
              <c:strCache>
                <c:ptCount val="6"/>
                <c:pt idx="0">
                  <c:v>strongly disagree </c:v>
                </c:pt>
                <c:pt idx="1">
                  <c:v>generally disagree  </c:v>
                </c:pt>
                <c:pt idx="2">
                  <c:v>paretly disagree</c:v>
                </c:pt>
                <c:pt idx="3">
                  <c:v>partly agree </c:v>
                </c:pt>
                <c:pt idx="4">
                  <c:v>generally agree</c:v>
                </c:pt>
                <c:pt idx="5">
                  <c:v>strongly agree </c:v>
                </c:pt>
              </c:strCache>
            </c:strRef>
          </c:cat>
          <c:val>
            <c:numRef>
              <c:f>'Τέλος μαθήματος'!$H$28:$H$33</c:f>
              <c:numCache>
                <c:formatCode>0.00%</c:formatCode>
                <c:ptCount val="6"/>
                <c:pt idx="0">
                  <c:v>7.1428571428571425E-2</c:v>
                </c:pt>
                <c:pt idx="1">
                  <c:v>0</c:v>
                </c:pt>
                <c:pt idx="2">
                  <c:v>0.2857142857142857</c:v>
                </c:pt>
                <c:pt idx="3">
                  <c:v>0.42857142857142855</c:v>
                </c:pt>
                <c:pt idx="4">
                  <c:v>0.14285714285714285</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Νοοτροπίες!$B$28:$B$33</c:f>
              <c:numCache>
                <c:formatCode>0.00%</c:formatCode>
                <c:ptCount val="6"/>
                <c:pt idx="0">
                  <c:v>0.14285714285714285</c:v>
                </c:pt>
                <c:pt idx="1">
                  <c:v>0</c:v>
                </c:pt>
                <c:pt idx="2">
                  <c:v>0.35714285714285715</c:v>
                </c:pt>
                <c:pt idx="3">
                  <c:v>0.5</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Διδασκ'!$H$28:$H$33</c:f>
              <c:numCache>
                <c:formatCode>0.00%</c:formatCode>
                <c:ptCount val="6"/>
                <c:pt idx="0">
                  <c:v>0.21428571428571427</c:v>
                </c:pt>
                <c:pt idx="1">
                  <c:v>0.14285714285714285</c:v>
                </c:pt>
                <c:pt idx="2">
                  <c:v>7.1428571428571425E-2</c:v>
                </c:pt>
                <c:pt idx="3">
                  <c:v>0.42857142857142855</c:v>
                </c:pt>
                <c:pt idx="4">
                  <c:v>0.14285714285714285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Νοοτροπίες!$C$28:$C$33</c:f>
              <c:numCache>
                <c:formatCode>0.00%</c:formatCode>
                <c:ptCount val="6"/>
                <c:pt idx="0">
                  <c:v>0.14285714285714285</c:v>
                </c:pt>
                <c:pt idx="1">
                  <c:v>0</c:v>
                </c:pt>
                <c:pt idx="2">
                  <c:v>0.21428571428571427</c:v>
                </c:pt>
                <c:pt idx="3">
                  <c:v>0.35714285714285715</c:v>
                </c:pt>
                <c:pt idx="4">
                  <c:v>0.2857142857142857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Νοοτροπίες!$D$28:$D$33</c:f>
              <c:numCache>
                <c:formatCode>0.00%</c:formatCode>
                <c:ptCount val="6"/>
                <c:pt idx="0">
                  <c:v>0</c:v>
                </c:pt>
                <c:pt idx="1">
                  <c:v>0.14285714285714285</c:v>
                </c:pt>
                <c:pt idx="2">
                  <c:v>0.2857142857142857</c:v>
                </c:pt>
                <c:pt idx="3">
                  <c:v>0.35714285714285715</c:v>
                </c:pt>
                <c:pt idx="4">
                  <c:v>0.21428571428571427</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Νοοτροπίες!$E$28:$E$33</c:f>
              <c:numCache>
                <c:formatCode>0.00%</c:formatCode>
                <c:ptCount val="6"/>
                <c:pt idx="0">
                  <c:v>7.1428571428571425E-2</c:v>
                </c:pt>
                <c:pt idx="1">
                  <c:v>7.1428571428571425E-2</c:v>
                </c:pt>
                <c:pt idx="2">
                  <c:v>0.14285714285714285</c:v>
                </c:pt>
                <c:pt idx="3">
                  <c:v>0.42857142857142855</c:v>
                </c:pt>
                <c:pt idx="4">
                  <c:v>0.21428571428571427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Νοοτροπίες!$F$28:$F$33</c:f>
              <c:numCache>
                <c:formatCode>0.00%</c:formatCode>
                <c:ptCount val="6"/>
                <c:pt idx="0">
                  <c:v>0</c:v>
                </c:pt>
                <c:pt idx="1">
                  <c:v>0.1111111111111111</c:v>
                </c:pt>
                <c:pt idx="2">
                  <c:v>0.22222222222222221</c:v>
                </c:pt>
                <c:pt idx="3">
                  <c:v>0.44444444444444442</c:v>
                </c:pt>
                <c:pt idx="4">
                  <c:v>0.1111111111111111</c:v>
                </c:pt>
                <c:pt idx="5">
                  <c:v>0.1111111111111111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Νοοτροπίες!$G$28:$G$33</c:f>
              <c:numCache>
                <c:formatCode>0.00%</c:formatCode>
                <c:ptCount val="6"/>
                <c:pt idx="0">
                  <c:v>7.1428571428571425E-2</c:v>
                </c:pt>
                <c:pt idx="1">
                  <c:v>7.1428571428571425E-2</c:v>
                </c:pt>
                <c:pt idx="2">
                  <c:v>0.21428571428571427</c:v>
                </c:pt>
                <c:pt idx="3">
                  <c:v>0.2857142857142857</c:v>
                </c:pt>
                <c:pt idx="4">
                  <c:v>0.2857142857142857</c:v>
                </c:pt>
                <c:pt idx="5">
                  <c:v>7.1428571428571425E-2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Νοοτροπίες!$A$28:$A$33</c:f>
              <c:strCache>
                <c:ptCount val="6"/>
                <c:pt idx="0">
                  <c:v>strongly disagree </c:v>
                </c:pt>
                <c:pt idx="1">
                  <c:v>generally disagree  </c:v>
                </c:pt>
                <c:pt idx="2">
                  <c:v>paretly disagree</c:v>
                </c:pt>
                <c:pt idx="3">
                  <c:v>partly agree </c:v>
                </c:pt>
                <c:pt idx="4">
                  <c:v>generally agree</c:v>
                </c:pt>
                <c:pt idx="5">
                  <c:v>strongly agree </c:v>
                </c:pt>
              </c:strCache>
            </c:strRef>
          </c:cat>
          <c:val>
            <c:numRef>
              <c:f>Νοοτροπίες!$H$28:$H$33</c:f>
              <c:numCache>
                <c:formatCode>0.00%</c:formatCode>
                <c:ptCount val="6"/>
                <c:pt idx="0">
                  <c:v>0.14285714285714285</c:v>
                </c:pt>
                <c:pt idx="1">
                  <c:v>0</c:v>
                </c:pt>
                <c:pt idx="2">
                  <c:v>0.21428571428571427</c:v>
                </c:pt>
                <c:pt idx="3">
                  <c:v>0.6428571428571429</c:v>
                </c:pt>
                <c:pt idx="4">
                  <c:v>0</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Διδασκ'!$I$28:$I$33</c:f>
              <c:numCache>
                <c:formatCode>0.00%</c:formatCode>
                <c:ptCount val="6"/>
                <c:pt idx="0">
                  <c:v>0</c:v>
                </c:pt>
                <c:pt idx="1">
                  <c:v>0</c:v>
                </c:pt>
                <c:pt idx="2">
                  <c:v>0.2857142857142857</c:v>
                </c:pt>
                <c:pt idx="3">
                  <c:v>0.14285714285714285</c:v>
                </c:pt>
                <c:pt idx="4">
                  <c:v>0.5714285714285714</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numFmt formatCode="0.00%" sourceLinked="0"/>
            <c:spPr>
              <a:noFill/>
              <a:ln>
                <a:noFill/>
              </a:ln>
              <a:effectLst/>
            </c:spPr>
            <c:txPr>
              <a:bodyPr/>
              <a:lstStyle/>
              <a:p>
                <a:pPr>
                  <a:defRPr sz="1200" baseline="0"/>
                </a:pPr>
                <a:endParaRPr lang="el-G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'Εμπν&amp;Παθ Διδασκ'!$A$28:$A$33</c:f>
              <c:strCache>
                <c:ptCount val="6"/>
                <c:pt idx="0">
                  <c:v>strongly disagree </c:v>
                </c:pt>
                <c:pt idx="1">
                  <c:v>generally disagree  </c:v>
                </c:pt>
                <c:pt idx="2">
                  <c:v>paretly disagree</c:v>
                </c:pt>
                <c:pt idx="3">
                  <c:v>partly agree </c:v>
                </c:pt>
                <c:pt idx="4">
                  <c:v>generally agree</c:v>
                </c:pt>
                <c:pt idx="5">
                  <c:v>strongly agree </c:v>
                </c:pt>
              </c:strCache>
            </c:strRef>
          </c:cat>
          <c:val>
            <c:numRef>
              <c:f>'Εμπν&amp;Παθ Διδασκ'!$J$28:$J$33</c:f>
              <c:numCache>
                <c:formatCode>0.00%</c:formatCode>
                <c:ptCount val="6"/>
                <c:pt idx="0">
                  <c:v>0.14285714285714285</c:v>
                </c:pt>
                <c:pt idx="1">
                  <c:v>7.1428571428571425E-2</c:v>
                </c:pt>
                <c:pt idx="2">
                  <c:v>0.2857142857142857</c:v>
                </c:pt>
                <c:pt idx="3">
                  <c:v>0.35714285714285715</c:v>
                </c:pt>
                <c:pt idx="4">
                  <c:v>0.14285714285714285</c:v>
                </c:pt>
                <c:pt idx="5">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10/12/2017</a:t>
            </a:fld>
            <a:endParaRPr lang="el-GR"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pic>
        <p:nvPicPr>
          <p:cNvPr id="1028" name="Picture 4" descr="Αποτέλεσμα εικόνας για erasmu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3" y="6123163"/>
            <a:ext cx="1512168" cy="598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pic>
        <p:nvPicPr>
          <p:cNvPr id="2052" name="Picture 4" descr="Αποτέλεσμα εικόνας για erasmu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6278709"/>
            <a:ext cx="1464097" cy="579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pic>
        <p:nvPicPr>
          <p:cNvPr id="6" name="Picture 4" descr="Αποτέλεσμα εικόνας για erasmu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6278709"/>
            <a:ext cx="1464097" cy="579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10/12/2017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2" y="1772816"/>
            <a:ext cx="9144000" cy="2113748"/>
          </a:xfrm>
        </p:spPr>
        <p:txBody>
          <a:bodyPr>
            <a:normAutofit/>
          </a:bodyPr>
          <a:lstStyle/>
          <a:p>
            <a:r>
              <a:rPr lang="en-US" sz="2000" dirty="0" smtClean="0"/>
              <a:t>Pie charts representing data </a:t>
            </a:r>
            <a:r>
              <a:rPr lang="en-US" sz="2000" dirty="0"/>
              <a:t>from the </a:t>
            </a:r>
            <a:r>
              <a:rPr lang="en-US" sz="2000" dirty="0" smtClean="0"/>
              <a:t>survey </a:t>
            </a:r>
            <a:r>
              <a:rPr lang="en-US" sz="2000" dirty="0"/>
              <a:t>based on Hattie’s Check list for</a:t>
            </a:r>
            <a:r>
              <a:rPr lang="en-US" dirty="0"/>
              <a:t/>
            </a:r>
            <a:br>
              <a:rPr lang="en-US" dirty="0"/>
            </a:br>
            <a:r>
              <a:rPr lang="en-US" i="1" dirty="0"/>
              <a:t>“Visible learning inside</a:t>
            </a:r>
            <a:r>
              <a:rPr lang="en-US" i="1" dirty="0" smtClean="0"/>
              <a:t>”</a:t>
            </a:r>
            <a:endParaRPr lang="el-GR" i="1" dirty="0"/>
          </a:p>
        </p:txBody>
      </p:sp>
      <p:sp>
        <p:nvSpPr>
          <p:cNvPr id="3" name="Content Placeholder 2"/>
          <p:cNvSpPr>
            <a:spLocks noGrp="1"/>
          </p:cNvSpPr>
          <p:nvPr>
            <p:ph idx="1"/>
          </p:nvPr>
        </p:nvSpPr>
        <p:spPr>
          <a:xfrm>
            <a:off x="1691680" y="5733256"/>
            <a:ext cx="7452320" cy="1124744"/>
          </a:xfrm>
        </p:spPr>
        <p:txBody>
          <a:bodyPr>
            <a:normAutofit fontScale="92500" lnSpcReduction="20000"/>
          </a:bodyPr>
          <a:lstStyle/>
          <a:p>
            <a:pPr marL="0" indent="0">
              <a:buNone/>
            </a:pPr>
            <a:r>
              <a:rPr lang="en-US" sz="1800" b="1" dirty="0" smtClean="0"/>
              <a:t>EEEK of Chios Dec 2107 – 1</a:t>
            </a:r>
            <a:r>
              <a:rPr lang="en-US" sz="1800" b="1" baseline="30000" dirty="0" smtClean="0"/>
              <a:t>st</a:t>
            </a:r>
            <a:r>
              <a:rPr lang="en-US" sz="1800" b="1" dirty="0" smtClean="0"/>
              <a:t> TPM, Rybnik</a:t>
            </a:r>
            <a:br>
              <a:rPr lang="en-US" sz="1800" b="1" dirty="0" smtClean="0"/>
            </a:br>
            <a:r>
              <a:rPr lang="en-US" sz="1800" b="1" dirty="0" smtClean="0"/>
              <a:t>Translation in Greek: </a:t>
            </a:r>
            <a:r>
              <a:rPr lang="en-US" sz="1800" dirty="0" smtClean="0"/>
              <a:t>Dimitris </a:t>
            </a:r>
            <a:r>
              <a:rPr lang="en-US" sz="1800" dirty="0" err="1" smtClean="0"/>
              <a:t>Antonoglou</a:t>
            </a:r>
            <a:r>
              <a:rPr lang="en-US" sz="1800" dirty="0" smtClean="0"/>
              <a:t>, Irene </a:t>
            </a:r>
            <a:r>
              <a:rPr lang="en-US" sz="1800" dirty="0" err="1" smtClean="0"/>
              <a:t>Kelepertzi</a:t>
            </a:r>
            <a:r>
              <a:rPr lang="en-US" sz="1800" dirty="0" smtClean="0"/>
              <a:t>, Maria </a:t>
            </a:r>
            <a:r>
              <a:rPr lang="en-US" sz="1800" dirty="0" err="1" smtClean="0"/>
              <a:t>Chryssouli</a:t>
            </a:r>
            <a:endParaRPr lang="en-US" sz="1800" dirty="0" smtClean="0"/>
          </a:p>
          <a:p>
            <a:pPr marL="0" indent="0">
              <a:buNone/>
            </a:pPr>
            <a:r>
              <a:rPr lang="en-US" sz="1800" b="1" dirty="0" smtClean="0"/>
              <a:t>Data entry, statistical analysis and graphs:</a:t>
            </a:r>
            <a:r>
              <a:rPr lang="en-US" sz="1800" dirty="0" smtClean="0"/>
              <a:t> </a:t>
            </a:r>
            <a:r>
              <a:rPr lang="en-US" sz="1800" dirty="0" err="1" smtClean="0"/>
              <a:t>Ploumitsa</a:t>
            </a:r>
            <a:r>
              <a:rPr lang="en-US" sz="1800" dirty="0" smtClean="0"/>
              <a:t> </a:t>
            </a:r>
            <a:r>
              <a:rPr lang="en-US" sz="1800" dirty="0" err="1" smtClean="0"/>
              <a:t>Krousouloudi</a:t>
            </a:r>
            <a:endParaRPr lang="en-US" sz="1800" dirty="0" smtClean="0"/>
          </a:p>
          <a:p>
            <a:pPr marL="0" indent="0">
              <a:buNone/>
            </a:pPr>
            <a:r>
              <a:rPr lang="en-US" sz="1800" b="1" dirty="0" smtClean="0"/>
              <a:t>Distribution, handling and data collection: </a:t>
            </a:r>
            <a:r>
              <a:rPr lang="en-US" sz="1800" dirty="0" err="1" smtClean="0"/>
              <a:t>Louiza</a:t>
            </a:r>
            <a:r>
              <a:rPr lang="en-US" sz="1800" dirty="0" smtClean="0"/>
              <a:t> </a:t>
            </a:r>
            <a:r>
              <a:rPr lang="en-US" sz="1800" dirty="0" err="1" smtClean="0"/>
              <a:t>Michalakopoulou</a:t>
            </a:r>
            <a:endParaRPr lang="el-GR" sz="1800" dirty="0"/>
          </a:p>
        </p:txBody>
      </p:sp>
    </p:spTree>
    <p:extLst>
      <p:ext uri="{BB962C8B-B14F-4D97-AF65-F5344CB8AC3E}">
        <p14:creationId xmlns:p14="http://schemas.microsoft.com/office/powerpoint/2010/main" val="3987893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607572701"/>
              </p:ext>
            </p:extLst>
          </p:nvPr>
        </p:nvGraphicFramePr>
        <p:xfrm>
          <a:off x="1043608" y="1412776"/>
          <a:ext cx="6696743"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7384"/>
            <a:ext cx="9144000" cy="923330"/>
          </a:xfrm>
          <a:prstGeom prst="rect">
            <a:avLst/>
          </a:prstGeom>
        </p:spPr>
        <p:txBody>
          <a:bodyPr wrap="square">
            <a:spAutoFit/>
          </a:bodyPr>
          <a:lstStyle/>
          <a:p>
            <a:pPr algn="ctr"/>
            <a:r>
              <a:rPr lang="en-US" dirty="0"/>
              <a:t>3. </a:t>
            </a:r>
            <a:endParaRPr lang="en-US" dirty="0" smtClean="0"/>
          </a:p>
          <a:p>
            <a:pPr algn="ctr"/>
            <a:r>
              <a:rPr lang="en-US" dirty="0" smtClean="0"/>
              <a:t>This </a:t>
            </a:r>
            <a:r>
              <a:rPr lang="en-US" dirty="0"/>
              <a:t>school has a professional development program that: </a:t>
            </a:r>
            <a:endParaRPr lang="en-US" dirty="0" smtClean="0"/>
          </a:p>
          <a:p>
            <a:pPr algn="ctr"/>
            <a:r>
              <a:rPr lang="en-US" b="1" dirty="0" smtClean="0"/>
              <a:t>3e</a:t>
            </a:r>
            <a:r>
              <a:rPr lang="en-US" b="1" dirty="0"/>
              <a:t>) develops the teacher’s ability to influence students’ surface and deep learning</a:t>
            </a:r>
            <a:endParaRPr lang="el-GR" b="1" dirty="0"/>
          </a:p>
        </p:txBody>
      </p:sp>
    </p:spTree>
    <p:extLst>
      <p:ext uri="{BB962C8B-B14F-4D97-AF65-F5344CB8AC3E}">
        <p14:creationId xmlns:p14="http://schemas.microsoft.com/office/powerpoint/2010/main" val="343883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744766939"/>
              </p:ext>
            </p:extLst>
          </p:nvPr>
        </p:nvGraphicFramePr>
        <p:xfrm>
          <a:off x="1043608" y="1412776"/>
          <a:ext cx="6912767"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6512" y="29465"/>
            <a:ext cx="9180512" cy="923330"/>
          </a:xfrm>
          <a:prstGeom prst="rect">
            <a:avLst/>
          </a:prstGeom>
        </p:spPr>
        <p:txBody>
          <a:bodyPr wrap="square">
            <a:spAutoFit/>
          </a:bodyPr>
          <a:lstStyle/>
          <a:p>
            <a:pPr algn="ctr"/>
            <a:r>
              <a:rPr lang="en-US" dirty="0"/>
              <a:t>4</a:t>
            </a:r>
            <a:r>
              <a:rPr lang="en-US" dirty="0" smtClean="0"/>
              <a:t>.</a:t>
            </a:r>
          </a:p>
          <a:p>
            <a:pPr algn="ctr"/>
            <a:r>
              <a:rPr lang="en-US" dirty="0" smtClean="0"/>
              <a:t>This </a:t>
            </a:r>
            <a:r>
              <a:rPr lang="en-US" dirty="0"/>
              <a:t>school’s professional development also aims to help teachers to seek pathways towards: </a:t>
            </a:r>
            <a:endParaRPr lang="en-US" dirty="0" smtClean="0"/>
          </a:p>
          <a:p>
            <a:pPr algn="ctr"/>
            <a:r>
              <a:rPr lang="en-US" b="1" dirty="0" smtClean="0"/>
              <a:t>4а</a:t>
            </a:r>
            <a:r>
              <a:rPr lang="en-US" b="1" dirty="0"/>
              <a:t>) solving instructional problems</a:t>
            </a:r>
            <a:endParaRPr lang="el-GR" b="1" dirty="0"/>
          </a:p>
        </p:txBody>
      </p:sp>
    </p:spTree>
    <p:extLst>
      <p:ext uri="{BB962C8B-B14F-4D97-AF65-F5344CB8AC3E}">
        <p14:creationId xmlns:p14="http://schemas.microsoft.com/office/powerpoint/2010/main" val="309927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897656324"/>
              </p:ext>
            </p:extLst>
          </p:nvPr>
        </p:nvGraphicFramePr>
        <p:xfrm>
          <a:off x="1115616" y="1556792"/>
          <a:ext cx="6840759"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3999" cy="923330"/>
          </a:xfrm>
          <a:prstGeom prst="rect">
            <a:avLst/>
          </a:prstGeom>
        </p:spPr>
        <p:txBody>
          <a:bodyPr wrap="square">
            <a:spAutoFit/>
          </a:bodyPr>
          <a:lstStyle/>
          <a:p>
            <a:pPr algn="ctr"/>
            <a:r>
              <a:rPr lang="en-US" dirty="0"/>
              <a:t>4. </a:t>
            </a:r>
            <a:endParaRPr lang="en-US" dirty="0" smtClean="0"/>
          </a:p>
          <a:p>
            <a:pPr algn="ctr"/>
            <a:r>
              <a:rPr lang="en-US" dirty="0" smtClean="0"/>
              <a:t>This </a:t>
            </a:r>
            <a:r>
              <a:rPr lang="en-US" dirty="0"/>
              <a:t>school’s professional development also aims to help teachers to seek pathways towards: </a:t>
            </a:r>
            <a:r>
              <a:rPr lang="en-US" b="1" dirty="0"/>
              <a:t>4b) interpreting events in progress </a:t>
            </a:r>
            <a:endParaRPr lang="el-GR" b="1" dirty="0"/>
          </a:p>
        </p:txBody>
      </p:sp>
    </p:spTree>
    <p:extLst>
      <p:ext uri="{BB962C8B-B14F-4D97-AF65-F5344CB8AC3E}">
        <p14:creationId xmlns:p14="http://schemas.microsoft.com/office/powerpoint/2010/main" val="269548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379670165"/>
              </p:ext>
            </p:extLst>
          </p:nvPr>
        </p:nvGraphicFramePr>
        <p:xfrm>
          <a:off x="827584" y="1484784"/>
          <a:ext cx="7344816"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3999" cy="923330"/>
          </a:xfrm>
          <a:prstGeom prst="rect">
            <a:avLst/>
          </a:prstGeom>
        </p:spPr>
        <p:txBody>
          <a:bodyPr wrap="square">
            <a:spAutoFit/>
          </a:bodyPr>
          <a:lstStyle/>
          <a:p>
            <a:pPr algn="ctr"/>
            <a:r>
              <a:rPr lang="en-US" dirty="0"/>
              <a:t>4. </a:t>
            </a:r>
            <a:endParaRPr lang="en-US" dirty="0" smtClean="0"/>
          </a:p>
          <a:p>
            <a:pPr algn="ctr"/>
            <a:r>
              <a:rPr lang="en-US" dirty="0" smtClean="0"/>
              <a:t>This </a:t>
            </a:r>
            <a:r>
              <a:rPr lang="en-US" dirty="0"/>
              <a:t>school’s professional development also aims to help teachers to seek pathways towards: </a:t>
            </a:r>
            <a:endParaRPr lang="en-US" dirty="0" smtClean="0"/>
          </a:p>
          <a:p>
            <a:pPr algn="ctr"/>
            <a:r>
              <a:rPr lang="en-US" b="1" dirty="0" smtClean="0"/>
              <a:t>4c</a:t>
            </a:r>
            <a:r>
              <a:rPr lang="en-US" b="1" dirty="0"/>
              <a:t>) being sensitive to context</a:t>
            </a:r>
            <a:endParaRPr lang="el-GR" b="1" dirty="0"/>
          </a:p>
        </p:txBody>
      </p:sp>
    </p:spTree>
    <p:extLst>
      <p:ext uri="{BB962C8B-B14F-4D97-AF65-F5344CB8AC3E}">
        <p14:creationId xmlns:p14="http://schemas.microsoft.com/office/powerpoint/2010/main" val="4235258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480036251"/>
              </p:ext>
            </p:extLst>
          </p:nvPr>
        </p:nvGraphicFramePr>
        <p:xfrm>
          <a:off x="1115616" y="1556792"/>
          <a:ext cx="655272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4610"/>
            <a:ext cx="9144000" cy="923330"/>
          </a:xfrm>
          <a:prstGeom prst="rect">
            <a:avLst/>
          </a:prstGeom>
        </p:spPr>
        <p:txBody>
          <a:bodyPr wrap="square">
            <a:spAutoFit/>
          </a:bodyPr>
          <a:lstStyle/>
          <a:p>
            <a:pPr algn="ctr"/>
            <a:r>
              <a:rPr lang="en-US" dirty="0"/>
              <a:t>4</a:t>
            </a:r>
            <a:r>
              <a:rPr lang="en-US" dirty="0" smtClean="0"/>
              <a:t>.</a:t>
            </a:r>
          </a:p>
          <a:p>
            <a:pPr algn="ctr"/>
            <a:r>
              <a:rPr lang="en-US" dirty="0" smtClean="0"/>
              <a:t> </a:t>
            </a:r>
            <a:r>
              <a:rPr lang="en-US" dirty="0"/>
              <a:t>This school’s professional development also aims to help teachers to seek pathways towards: </a:t>
            </a:r>
            <a:r>
              <a:rPr lang="en-US" b="1" dirty="0"/>
              <a:t>4d) monitoring learning</a:t>
            </a:r>
            <a:endParaRPr lang="el-GR" b="1" dirty="0"/>
          </a:p>
        </p:txBody>
      </p:sp>
    </p:spTree>
    <p:extLst>
      <p:ext uri="{BB962C8B-B14F-4D97-AF65-F5344CB8AC3E}">
        <p14:creationId xmlns:p14="http://schemas.microsoft.com/office/powerpoint/2010/main" val="1715483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480395825"/>
              </p:ext>
            </p:extLst>
          </p:nvPr>
        </p:nvGraphicFramePr>
        <p:xfrm>
          <a:off x="971600" y="1412776"/>
          <a:ext cx="727280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3396" y="-14610"/>
            <a:ext cx="9130603" cy="923330"/>
          </a:xfrm>
          <a:prstGeom prst="rect">
            <a:avLst/>
          </a:prstGeom>
        </p:spPr>
        <p:txBody>
          <a:bodyPr wrap="square">
            <a:spAutoFit/>
          </a:bodyPr>
          <a:lstStyle/>
          <a:p>
            <a:pPr algn="ctr"/>
            <a:r>
              <a:rPr lang="en-US" dirty="0"/>
              <a:t>4</a:t>
            </a:r>
            <a:r>
              <a:rPr lang="en-US" dirty="0" smtClean="0"/>
              <a:t>.</a:t>
            </a:r>
          </a:p>
          <a:p>
            <a:pPr algn="ctr"/>
            <a:r>
              <a:rPr lang="en-US" dirty="0" smtClean="0"/>
              <a:t>This </a:t>
            </a:r>
            <a:r>
              <a:rPr lang="en-US" dirty="0"/>
              <a:t>school’s professional development also aims to help teachers to seek pathways towards: </a:t>
            </a:r>
            <a:r>
              <a:rPr lang="en-US" b="1" dirty="0"/>
              <a:t>4e) testing hypotheses</a:t>
            </a:r>
            <a:endParaRPr lang="el-GR" b="1" dirty="0"/>
          </a:p>
        </p:txBody>
      </p:sp>
    </p:spTree>
    <p:extLst>
      <p:ext uri="{BB962C8B-B14F-4D97-AF65-F5344CB8AC3E}">
        <p14:creationId xmlns:p14="http://schemas.microsoft.com/office/powerpoint/2010/main" val="353355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422912443"/>
              </p:ext>
            </p:extLst>
          </p:nvPr>
        </p:nvGraphicFramePr>
        <p:xfrm>
          <a:off x="1043608" y="1484784"/>
          <a:ext cx="712879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2576"/>
            <a:ext cx="9144000" cy="923330"/>
          </a:xfrm>
          <a:prstGeom prst="rect">
            <a:avLst/>
          </a:prstGeom>
        </p:spPr>
        <p:txBody>
          <a:bodyPr wrap="square">
            <a:spAutoFit/>
          </a:bodyPr>
          <a:lstStyle/>
          <a:p>
            <a:pPr algn="ctr"/>
            <a:r>
              <a:rPr lang="en-US" dirty="0"/>
              <a:t>4. </a:t>
            </a:r>
            <a:endParaRPr lang="en-US" dirty="0" smtClean="0"/>
          </a:p>
          <a:p>
            <a:pPr algn="ctr"/>
            <a:r>
              <a:rPr lang="en-US" dirty="0" smtClean="0"/>
              <a:t>This </a:t>
            </a:r>
            <a:r>
              <a:rPr lang="en-US" dirty="0"/>
              <a:t>school’s professional development also aims to help teachers to seek pathways towards: </a:t>
            </a:r>
            <a:endParaRPr lang="en-US" dirty="0" smtClean="0"/>
          </a:p>
          <a:p>
            <a:pPr algn="ctr"/>
            <a:r>
              <a:rPr lang="en-US" b="1" dirty="0" smtClean="0"/>
              <a:t>4f</a:t>
            </a:r>
            <a:r>
              <a:rPr lang="en-US" b="1" dirty="0"/>
              <a:t>) demonstrating respect for all in the school </a:t>
            </a:r>
            <a:endParaRPr lang="el-GR" b="1" dirty="0"/>
          </a:p>
        </p:txBody>
      </p:sp>
    </p:spTree>
    <p:extLst>
      <p:ext uri="{BB962C8B-B14F-4D97-AF65-F5344CB8AC3E}">
        <p14:creationId xmlns:p14="http://schemas.microsoft.com/office/powerpoint/2010/main" val="172775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84871572"/>
              </p:ext>
            </p:extLst>
          </p:nvPr>
        </p:nvGraphicFramePr>
        <p:xfrm>
          <a:off x="899592" y="1484784"/>
          <a:ext cx="727280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3472"/>
            <a:ext cx="9144000" cy="646331"/>
          </a:xfrm>
          <a:prstGeom prst="rect">
            <a:avLst/>
          </a:prstGeom>
        </p:spPr>
        <p:txBody>
          <a:bodyPr wrap="square">
            <a:spAutoFit/>
          </a:bodyPr>
          <a:lstStyle/>
          <a:p>
            <a:pPr algn="ctr"/>
            <a:r>
              <a:rPr lang="en-US" dirty="0"/>
              <a:t>4. This school’s professional development also aims to help teachers to seek pathways towards: </a:t>
            </a:r>
            <a:r>
              <a:rPr lang="en-US" b="1" dirty="0"/>
              <a:t>4g) showing passion for teaching and learning</a:t>
            </a:r>
            <a:endParaRPr lang="el-GR" b="1" dirty="0"/>
          </a:p>
        </p:txBody>
      </p:sp>
    </p:spTree>
    <p:extLst>
      <p:ext uri="{BB962C8B-B14F-4D97-AF65-F5344CB8AC3E}">
        <p14:creationId xmlns:p14="http://schemas.microsoft.com/office/powerpoint/2010/main" val="3828327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620673253"/>
              </p:ext>
            </p:extLst>
          </p:nvPr>
        </p:nvGraphicFramePr>
        <p:xfrm>
          <a:off x="683568" y="1484784"/>
          <a:ext cx="756084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7384"/>
            <a:ext cx="9144000" cy="923330"/>
          </a:xfrm>
          <a:prstGeom prst="rect">
            <a:avLst/>
          </a:prstGeom>
        </p:spPr>
        <p:txBody>
          <a:bodyPr wrap="square">
            <a:spAutoFit/>
          </a:bodyPr>
          <a:lstStyle/>
          <a:p>
            <a:pPr algn="ctr"/>
            <a:r>
              <a:rPr lang="en-US" dirty="0"/>
              <a:t>4</a:t>
            </a:r>
            <a:r>
              <a:rPr lang="en-US" dirty="0" smtClean="0"/>
              <a:t>.</a:t>
            </a:r>
          </a:p>
          <a:p>
            <a:pPr algn="ctr"/>
            <a:r>
              <a:rPr lang="en-US" dirty="0" smtClean="0"/>
              <a:t> </a:t>
            </a:r>
            <a:r>
              <a:rPr lang="en-US" dirty="0"/>
              <a:t>This school’s professional development also aims to help teachers to seek pathways towards: </a:t>
            </a:r>
            <a:r>
              <a:rPr lang="en-US" b="1" dirty="0"/>
              <a:t>4h) helping students to understand complexity</a:t>
            </a:r>
            <a:endParaRPr lang="el-GR" b="1" dirty="0"/>
          </a:p>
        </p:txBody>
      </p:sp>
    </p:spTree>
    <p:extLst>
      <p:ext uri="{BB962C8B-B14F-4D97-AF65-F5344CB8AC3E}">
        <p14:creationId xmlns:p14="http://schemas.microsoft.com/office/powerpoint/2010/main" val="259821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285676268"/>
              </p:ext>
            </p:extLst>
          </p:nvPr>
        </p:nvGraphicFramePr>
        <p:xfrm>
          <a:off x="683568" y="1484784"/>
          <a:ext cx="756084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6512" y="11936"/>
            <a:ext cx="9144000" cy="923330"/>
          </a:xfrm>
          <a:prstGeom prst="rect">
            <a:avLst/>
          </a:prstGeom>
        </p:spPr>
        <p:txBody>
          <a:bodyPr wrap="square">
            <a:spAutoFit/>
          </a:bodyPr>
          <a:lstStyle/>
          <a:p>
            <a:pPr algn="ctr"/>
            <a:r>
              <a:rPr lang="en-US" dirty="0"/>
              <a:t>5. </a:t>
            </a:r>
            <a:endParaRPr lang="en-US" dirty="0" smtClean="0"/>
          </a:p>
          <a:p>
            <a:pPr algn="ctr"/>
            <a:r>
              <a:rPr lang="en-US" b="1" dirty="0" smtClean="0"/>
              <a:t>Professionalism </a:t>
            </a:r>
            <a:r>
              <a:rPr lang="en-US" b="1" dirty="0"/>
              <a:t>is this school is achieved by teachers and school leaders working collaboratively to achieve ‘visible learning inside’</a:t>
            </a:r>
            <a:endParaRPr lang="el-GR" b="1" dirty="0"/>
          </a:p>
        </p:txBody>
      </p:sp>
    </p:spTree>
    <p:extLst>
      <p:ext uri="{BB962C8B-B14F-4D97-AF65-F5344CB8AC3E}">
        <p14:creationId xmlns:p14="http://schemas.microsoft.com/office/powerpoint/2010/main" val="2662542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Γράφημα 3"/>
          <p:cNvGraphicFramePr/>
          <p:nvPr>
            <p:extLst>
              <p:ext uri="{D42A27DB-BD31-4B8C-83A1-F6EECF244321}">
                <p14:modId xmlns:p14="http://schemas.microsoft.com/office/powerpoint/2010/main" val="3914847333"/>
              </p:ext>
            </p:extLst>
          </p:nvPr>
        </p:nvGraphicFramePr>
        <p:xfrm>
          <a:off x="611560" y="1412776"/>
          <a:ext cx="770485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0"/>
            <a:ext cx="9144000" cy="923330"/>
          </a:xfrm>
          <a:prstGeom prst="rect">
            <a:avLst/>
          </a:prstGeom>
        </p:spPr>
        <p:txBody>
          <a:bodyPr wrap="square">
            <a:spAutoFit/>
          </a:bodyPr>
          <a:lstStyle/>
          <a:p>
            <a:pPr algn="ctr"/>
            <a:r>
              <a:rPr lang="en-US" dirty="0"/>
              <a:t>1. </a:t>
            </a:r>
            <a:endParaRPr lang="en-US" dirty="0" smtClean="0"/>
          </a:p>
          <a:p>
            <a:pPr algn="ctr"/>
            <a:r>
              <a:rPr lang="en-US" dirty="0" smtClean="0"/>
              <a:t>All </a:t>
            </a:r>
            <a:r>
              <a:rPr lang="en-US" dirty="0"/>
              <a:t>adults in this school recognize that: </a:t>
            </a:r>
            <a:endParaRPr lang="en-US" dirty="0" smtClean="0"/>
          </a:p>
          <a:p>
            <a:pPr algn="ctr"/>
            <a:r>
              <a:rPr lang="en-US" b="1" dirty="0" smtClean="0"/>
              <a:t>1a</a:t>
            </a:r>
            <a:r>
              <a:rPr lang="en-US" b="1" dirty="0"/>
              <a:t>) There is variation among teachers in their impact on student learning and achievement. </a:t>
            </a:r>
            <a:endParaRPr lang="el-GR" b="1" dirty="0"/>
          </a:p>
        </p:txBody>
      </p:sp>
    </p:spTree>
    <p:extLst>
      <p:ext uri="{BB962C8B-B14F-4D97-AF65-F5344CB8AC3E}">
        <p14:creationId xmlns:p14="http://schemas.microsoft.com/office/powerpoint/2010/main" val="1596179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a:graphicFrameLocks/>
          </p:cNvGraphicFramePr>
          <p:nvPr>
            <p:extLst>
              <p:ext uri="{D42A27DB-BD31-4B8C-83A1-F6EECF244321}">
                <p14:modId xmlns:p14="http://schemas.microsoft.com/office/powerpoint/2010/main" val="1330105090"/>
              </p:ext>
            </p:extLst>
          </p:nvPr>
        </p:nvGraphicFramePr>
        <p:xfrm>
          <a:off x="683568" y="1340768"/>
          <a:ext cx="763284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3577"/>
            <a:ext cx="9144000" cy="1200329"/>
          </a:xfrm>
          <a:prstGeom prst="rect">
            <a:avLst/>
          </a:prstGeom>
        </p:spPr>
        <p:txBody>
          <a:bodyPr wrap="square">
            <a:spAutoFit/>
          </a:bodyPr>
          <a:lstStyle/>
          <a:p>
            <a:pPr algn="ctr"/>
            <a:r>
              <a:rPr lang="en-US" dirty="0"/>
              <a:t>6. </a:t>
            </a:r>
            <a:endParaRPr lang="en-US" dirty="0" smtClean="0"/>
          </a:p>
          <a:p>
            <a:pPr algn="ctr"/>
            <a:r>
              <a:rPr lang="en-US" dirty="0" smtClean="0"/>
              <a:t>The </a:t>
            </a:r>
            <a:r>
              <a:rPr lang="en-US" dirty="0"/>
              <a:t>school has, and teachers use, defensible methods for: </a:t>
            </a:r>
            <a:endParaRPr lang="en-US" dirty="0" smtClean="0"/>
          </a:p>
          <a:p>
            <a:pPr algn="ctr"/>
            <a:r>
              <a:rPr lang="en-US" b="1" dirty="0" smtClean="0"/>
              <a:t>6a</a:t>
            </a:r>
            <a:r>
              <a:rPr lang="en-US" b="1" dirty="0"/>
              <a:t>) monitoring, recording, and making available on a ‘just-in-time’ basis, interpretations about prior, present, and targeted student achievement</a:t>
            </a:r>
            <a:endParaRPr lang="el-GR" b="1" dirty="0"/>
          </a:p>
        </p:txBody>
      </p:sp>
    </p:spTree>
    <p:extLst>
      <p:ext uri="{BB962C8B-B14F-4D97-AF65-F5344CB8AC3E}">
        <p14:creationId xmlns:p14="http://schemas.microsoft.com/office/powerpoint/2010/main" val="3831894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185669617"/>
              </p:ext>
            </p:extLst>
          </p:nvPr>
        </p:nvGraphicFramePr>
        <p:xfrm>
          <a:off x="1043608" y="1412776"/>
          <a:ext cx="712879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1200329"/>
          </a:xfrm>
          <a:prstGeom prst="rect">
            <a:avLst/>
          </a:prstGeom>
        </p:spPr>
        <p:txBody>
          <a:bodyPr wrap="square">
            <a:spAutoFit/>
          </a:bodyPr>
          <a:lstStyle/>
          <a:p>
            <a:pPr algn="ctr"/>
            <a:r>
              <a:rPr lang="en-US" dirty="0" smtClean="0"/>
              <a:t>6.</a:t>
            </a:r>
          </a:p>
          <a:p>
            <a:pPr algn="ctr"/>
            <a:r>
              <a:rPr lang="en-US" dirty="0" smtClean="0"/>
              <a:t>The </a:t>
            </a:r>
            <a:r>
              <a:rPr lang="en-US" dirty="0"/>
              <a:t>school has, and teachers use, defensible methods for: </a:t>
            </a:r>
            <a:endParaRPr lang="en-US" dirty="0" smtClean="0"/>
          </a:p>
          <a:p>
            <a:pPr algn="ctr"/>
            <a:r>
              <a:rPr lang="en-US" b="1" dirty="0" smtClean="0"/>
              <a:t>6b</a:t>
            </a:r>
            <a:r>
              <a:rPr lang="en-US" b="1" dirty="0"/>
              <a:t>) monitoring the progress of students regularly throughout and across years, and this information is used in planning and evaluating lessons</a:t>
            </a:r>
            <a:endParaRPr lang="el-GR" b="1" dirty="0"/>
          </a:p>
        </p:txBody>
      </p:sp>
    </p:spTree>
    <p:extLst>
      <p:ext uri="{BB962C8B-B14F-4D97-AF65-F5344CB8AC3E}">
        <p14:creationId xmlns:p14="http://schemas.microsoft.com/office/powerpoint/2010/main" val="2045798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816962452"/>
              </p:ext>
            </p:extLst>
          </p:nvPr>
        </p:nvGraphicFramePr>
        <p:xfrm>
          <a:off x="899592" y="1412776"/>
          <a:ext cx="741682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5975" y="0"/>
            <a:ext cx="9144000" cy="1200329"/>
          </a:xfrm>
          <a:prstGeom prst="rect">
            <a:avLst/>
          </a:prstGeom>
        </p:spPr>
        <p:txBody>
          <a:bodyPr wrap="square">
            <a:spAutoFit/>
          </a:bodyPr>
          <a:lstStyle/>
          <a:p>
            <a:pPr algn="ctr"/>
            <a:r>
              <a:rPr lang="en-US" dirty="0"/>
              <a:t>6. </a:t>
            </a:r>
            <a:endParaRPr lang="en-US" dirty="0" smtClean="0"/>
          </a:p>
          <a:p>
            <a:pPr algn="ctr"/>
            <a:r>
              <a:rPr lang="en-US" dirty="0" smtClean="0"/>
              <a:t>The </a:t>
            </a:r>
            <a:r>
              <a:rPr lang="en-US" dirty="0"/>
              <a:t>school has, and teachers use, defensible methods for</a:t>
            </a:r>
            <a:r>
              <a:rPr lang="en-US" dirty="0" smtClean="0"/>
              <a:t>:</a:t>
            </a:r>
          </a:p>
          <a:p>
            <a:pPr algn="ctr"/>
            <a:r>
              <a:rPr lang="en-US" dirty="0" smtClean="0"/>
              <a:t> </a:t>
            </a:r>
            <a:r>
              <a:rPr lang="en-US" b="1" dirty="0"/>
              <a:t>6c) creating targets relating to the effects that teachers are expected to have </a:t>
            </a:r>
            <a:endParaRPr lang="en-US" b="1" dirty="0" smtClean="0"/>
          </a:p>
          <a:p>
            <a:pPr algn="ctr"/>
            <a:r>
              <a:rPr lang="en-US" b="1" dirty="0" smtClean="0"/>
              <a:t>on </a:t>
            </a:r>
            <a:r>
              <a:rPr lang="en-US" b="1" dirty="0"/>
              <a:t>all students’ learning</a:t>
            </a:r>
            <a:endParaRPr lang="el-GR" b="1" dirty="0"/>
          </a:p>
        </p:txBody>
      </p:sp>
    </p:spTree>
    <p:extLst>
      <p:ext uri="{BB962C8B-B14F-4D97-AF65-F5344CB8AC3E}">
        <p14:creationId xmlns:p14="http://schemas.microsoft.com/office/powerpoint/2010/main" val="2683486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449364037"/>
              </p:ext>
            </p:extLst>
          </p:nvPr>
        </p:nvGraphicFramePr>
        <p:xfrm>
          <a:off x="899592" y="1340768"/>
          <a:ext cx="727280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7. </a:t>
            </a:r>
            <a:endParaRPr lang="en-US" dirty="0" smtClean="0"/>
          </a:p>
          <a:p>
            <a:pPr algn="ctr"/>
            <a:r>
              <a:rPr lang="en-US" b="1" dirty="0" smtClean="0"/>
              <a:t>Teachers </a:t>
            </a:r>
            <a:r>
              <a:rPr lang="en-US" b="1" dirty="0"/>
              <a:t>understand the attitudes and dispositions that students bring to the lesson, and aim to enhance these so that they are a positive part of learning.</a:t>
            </a:r>
            <a:endParaRPr lang="el-GR" b="1" dirty="0"/>
          </a:p>
        </p:txBody>
      </p:sp>
    </p:spTree>
    <p:extLst>
      <p:ext uri="{BB962C8B-B14F-4D97-AF65-F5344CB8AC3E}">
        <p14:creationId xmlns:p14="http://schemas.microsoft.com/office/powerpoint/2010/main" val="107578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574865194"/>
              </p:ext>
            </p:extLst>
          </p:nvPr>
        </p:nvGraphicFramePr>
        <p:xfrm>
          <a:off x="827584" y="1412776"/>
          <a:ext cx="763284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882" y="15573"/>
            <a:ext cx="9117118" cy="923330"/>
          </a:xfrm>
          <a:prstGeom prst="rect">
            <a:avLst/>
          </a:prstGeom>
        </p:spPr>
        <p:txBody>
          <a:bodyPr wrap="square">
            <a:spAutoFit/>
          </a:bodyPr>
          <a:lstStyle/>
          <a:p>
            <a:pPr algn="ctr"/>
            <a:r>
              <a:rPr lang="en-US" dirty="0"/>
              <a:t>8</a:t>
            </a:r>
            <a:r>
              <a:rPr lang="en-US" dirty="0" smtClean="0"/>
              <a:t>.</a:t>
            </a:r>
          </a:p>
          <a:p>
            <a:pPr algn="ctr"/>
            <a:r>
              <a:rPr lang="en-US" b="1" dirty="0" smtClean="0"/>
              <a:t>Teachers </a:t>
            </a:r>
            <a:r>
              <a:rPr lang="en-US" b="1" dirty="0"/>
              <a:t>within the school jointly plan series of lessons, with learning intentions and success criteria related to worthwhile curricular specifications.</a:t>
            </a:r>
            <a:endParaRPr lang="el-GR" b="1" dirty="0"/>
          </a:p>
        </p:txBody>
      </p:sp>
    </p:spTree>
    <p:extLst>
      <p:ext uri="{BB962C8B-B14F-4D97-AF65-F5344CB8AC3E}">
        <p14:creationId xmlns:p14="http://schemas.microsoft.com/office/powerpoint/2010/main" val="3177553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592060411"/>
              </p:ext>
            </p:extLst>
          </p:nvPr>
        </p:nvGraphicFramePr>
        <p:xfrm>
          <a:off x="1115616" y="1340768"/>
          <a:ext cx="712879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0839"/>
            <a:ext cx="9144000" cy="923330"/>
          </a:xfrm>
          <a:prstGeom prst="rect">
            <a:avLst/>
          </a:prstGeom>
        </p:spPr>
        <p:txBody>
          <a:bodyPr wrap="square">
            <a:spAutoFit/>
          </a:bodyPr>
          <a:lstStyle/>
          <a:p>
            <a:pPr algn="ctr"/>
            <a:r>
              <a:rPr lang="en-US" dirty="0"/>
              <a:t>9 </a:t>
            </a:r>
            <a:endParaRPr lang="en-US" dirty="0" smtClean="0"/>
          </a:p>
          <a:p>
            <a:pPr algn="ctr"/>
            <a:r>
              <a:rPr lang="en-US" dirty="0" smtClean="0"/>
              <a:t>There </a:t>
            </a:r>
            <a:r>
              <a:rPr lang="en-US" dirty="0"/>
              <a:t>is evidence that these planned lessons: </a:t>
            </a:r>
            <a:endParaRPr lang="en-US" dirty="0" smtClean="0"/>
          </a:p>
          <a:p>
            <a:r>
              <a:rPr lang="en-US" b="1" dirty="0" smtClean="0"/>
              <a:t>9a</a:t>
            </a:r>
            <a:r>
              <a:rPr lang="en-US" b="1" dirty="0"/>
              <a:t>) invoke appropriate challenges that engage the students' commitment to invest in learning</a:t>
            </a:r>
            <a:endParaRPr lang="el-GR" b="1" dirty="0"/>
          </a:p>
        </p:txBody>
      </p:sp>
    </p:spTree>
    <p:extLst>
      <p:ext uri="{BB962C8B-B14F-4D97-AF65-F5344CB8AC3E}">
        <p14:creationId xmlns:p14="http://schemas.microsoft.com/office/powerpoint/2010/main" val="2845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019571733"/>
              </p:ext>
            </p:extLst>
          </p:nvPr>
        </p:nvGraphicFramePr>
        <p:xfrm>
          <a:off x="899592" y="1412776"/>
          <a:ext cx="741682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9 </a:t>
            </a:r>
            <a:endParaRPr lang="en-US" dirty="0" smtClean="0"/>
          </a:p>
          <a:p>
            <a:pPr algn="ctr"/>
            <a:r>
              <a:rPr lang="en-US" dirty="0" smtClean="0"/>
              <a:t>There </a:t>
            </a:r>
            <a:r>
              <a:rPr lang="en-US" dirty="0"/>
              <a:t>is evidence that these planned lessons: </a:t>
            </a:r>
            <a:endParaRPr lang="en-US" dirty="0" smtClean="0"/>
          </a:p>
          <a:p>
            <a:pPr algn="ctr"/>
            <a:r>
              <a:rPr lang="en-US" b="1" dirty="0" smtClean="0"/>
              <a:t>9b</a:t>
            </a:r>
            <a:r>
              <a:rPr lang="en-US" b="1" dirty="0"/>
              <a:t>) capitalize on and build students’ confidence to attain the learning intentions </a:t>
            </a:r>
            <a:endParaRPr lang="el-GR" b="1" dirty="0"/>
          </a:p>
        </p:txBody>
      </p:sp>
    </p:spTree>
    <p:extLst>
      <p:ext uri="{BB962C8B-B14F-4D97-AF65-F5344CB8AC3E}">
        <p14:creationId xmlns:p14="http://schemas.microsoft.com/office/powerpoint/2010/main" val="862358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845530019"/>
              </p:ext>
            </p:extLst>
          </p:nvPr>
        </p:nvGraphicFramePr>
        <p:xfrm>
          <a:off x="755576" y="1484784"/>
          <a:ext cx="7560840" cy="4683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4000" cy="923330"/>
          </a:xfrm>
          <a:prstGeom prst="rect">
            <a:avLst/>
          </a:prstGeom>
        </p:spPr>
        <p:txBody>
          <a:bodyPr wrap="square">
            <a:spAutoFit/>
          </a:bodyPr>
          <a:lstStyle/>
          <a:p>
            <a:pPr algn="ctr"/>
            <a:r>
              <a:rPr lang="en-US" dirty="0"/>
              <a:t>9 </a:t>
            </a:r>
            <a:endParaRPr lang="en-US" dirty="0" smtClean="0"/>
          </a:p>
          <a:p>
            <a:pPr algn="ctr"/>
            <a:r>
              <a:rPr lang="en-US" dirty="0" smtClean="0"/>
              <a:t>There </a:t>
            </a:r>
            <a:r>
              <a:rPr lang="en-US" dirty="0"/>
              <a:t>is evidence that these planned lessons: </a:t>
            </a:r>
            <a:endParaRPr lang="en-US" dirty="0" smtClean="0"/>
          </a:p>
          <a:p>
            <a:pPr algn="ctr"/>
            <a:r>
              <a:rPr lang="en-US" b="1" dirty="0" smtClean="0"/>
              <a:t>9c</a:t>
            </a:r>
            <a:r>
              <a:rPr lang="en-US" b="1" dirty="0"/>
              <a:t>) are based on appropriately high expectations of outcomes for students </a:t>
            </a:r>
            <a:endParaRPr lang="el-GR" b="1" dirty="0"/>
          </a:p>
        </p:txBody>
      </p:sp>
    </p:spTree>
    <p:extLst>
      <p:ext uri="{BB962C8B-B14F-4D97-AF65-F5344CB8AC3E}">
        <p14:creationId xmlns:p14="http://schemas.microsoft.com/office/powerpoint/2010/main" val="104629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594459590"/>
              </p:ext>
            </p:extLst>
          </p:nvPr>
        </p:nvGraphicFramePr>
        <p:xfrm>
          <a:off x="971600" y="1412776"/>
          <a:ext cx="741682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9</a:t>
            </a:r>
            <a:r>
              <a:rPr lang="en-US" dirty="0" smtClean="0"/>
              <a:t>.</a:t>
            </a:r>
          </a:p>
          <a:p>
            <a:pPr algn="ctr"/>
            <a:r>
              <a:rPr lang="en-US" dirty="0" smtClean="0"/>
              <a:t>There </a:t>
            </a:r>
            <a:r>
              <a:rPr lang="en-US" dirty="0"/>
              <a:t>is evidence that these planned lessons: </a:t>
            </a:r>
            <a:endParaRPr lang="en-US" dirty="0" smtClean="0"/>
          </a:p>
          <a:p>
            <a:pPr algn="ctr"/>
            <a:r>
              <a:rPr lang="en-US" b="1" dirty="0" smtClean="0"/>
              <a:t>9d</a:t>
            </a:r>
            <a:r>
              <a:rPr lang="en-US" b="1" dirty="0"/>
              <a:t>) lead to students having goals to master and wishing to reinvest in their learning</a:t>
            </a:r>
            <a:endParaRPr lang="el-GR" b="1" dirty="0"/>
          </a:p>
        </p:txBody>
      </p:sp>
    </p:spTree>
    <p:extLst>
      <p:ext uri="{BB962C8B-B14F-4D97-AF65-F5344CB8AC3E}">
        <p14:creationId xmlns:p14="http://schemas.microsoft.com/office/powerpoint/2010/main" val="307901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649705039"/>
              </p:ext>
            </p:extLst>
          </p:nvPr>
        </p:nvGraphicFramePr>
        <p:xfrm>
          <a:off x="827584" y="1268760"/>
          <a:ext cx="748883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8431"/>
            <a:ext cx="9144000" cy="923330"/>
          </a:xfrm>
          <a:prstGeom prst="rect">
            <a:avLst/>
          </a:prstGeom>
        </p:spPr>
        <p:txBody>
          <a:bodyPr wrap="square">
            <a:spAutoFit/>
          </a:bodyPr>
          <a:lstStyle/>
          <a:p>
            <a:pPr algn="ctr"/>
            <a:r>
              <a:rPr lang="en-US" dirty="0" smtClean="0"/>
              <a:t>9. </a:t>
            </a:r>
          </a:p>
          <a:p>
            <a:pPr algn="ctr"/>
            <a:r>
              <a:rPr lang="en-US" dirty="0" smtClean="0"/>
              <a:t>There </a:t>
            </a:r>
            <a:r>
              <a:rPr lang="en-US" dirty="0"/>
              <a:t>is evidence that these planned lessons: </a:t>
            </a:r>
            <a:endParaRPr lang="en-US" dirty="0" smtClean="0"/>
          </a:p>
          <a:p>
            <a:pPr algn="ctr"/>
            <a:r>
              <a:rPr lang="en-US" b="1" dirty="0" smtClean="0"/>
              <a:t>9e</a:t>
            </a:r>
            <a:r>
              <a:rPr lang="en-US" b="1" dirty="0"/>
              <a:t>) have learning intentions and success criteria that are explicitly known by the student </a:t>
            </a:r>
            <a:endParaRPr lang="el-GR" b="1" dirty="0"/>
          </a:p>
        </p:txBody>
      </p:sp>
    </p:spTree>
    <p:extLst>
      <p:ext uri="{BB962C8B-B14F-4D97-AF65-F5344CB8AC3E}">
        <p14:creationId xmlns:p14="http://schemas.microsoft.com/office/powerpoint/2010/main" val="250221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Γράφημα 4"/>
          <p:cNvGraphicFramePr/>
          <p:nvPr>
            <p:extLst>
              <p:ext uri="{D42A27DB-BD31-4B8C-83A1-F6EECF244321}">
                <p14:modId xmlns:p14="http://schemas.microsoft.com/office/powerpoint/2010/main" val="2332256017"/>
              </p:ext>
            </p:extLst>
          </p:nvPr>
        </p:nvGraphicFramePr>
        <p:xfrm>
          <a:off x="971600" y="1412776"/>
          <a:ext cx="705678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8155" y="-3577"/>
            <a:ext cx="9144000" cy="1200329"/>
          </a:xfrm>
          <a:prstGeom prst="rect">
            <a:avLst/>
          </a:prstGeom>
        </p:spPr>
        <p:txBody>
          <a:bodyPr wrap="square">
            <a:spAutoFit/>
          </a:bodyPr>
          <a:lstStyle/>
          <a:p>
            <a:pPr algn="ctr"/>
            <a:r>
              <a:rPr lang="en-US" dirty="0"/>
              <a:t>1. </a:t>
            </a:r>
            <a:endParaRPr lang="en-US" dirty="0" smtClean="0"/>
          </a:p>
          <a:p>
            <a:pPr algn="ctr"/>
            <a:r>
              <a:rPr lang="en-US" dirty="0" smtClean="0"/>
              <a:t>All </a:t>
            </a:r>
            <a:r>
              <a:rPr lang="en-US" dirty="0"/>
              <a:t>adults in this school recognize that: </a:t>
            </a:r>
            <a:endParaRPr lang="en-US" dirty="0" smtClean="0"/>
          </a:p>
          <a:p>
            <a:pPr algn="ctr"/>
            <a:r>
              <a:rPr lang="en-US" b="1" dirty="0" smtClean="0"/>
              <a:t>b</a:t>
            </a:r>
            <a:r>
              <a:rPr lang="en-US" b="1" dirty="0"/>
              <a:t>) all (school leaders, teachers, parents, students) place high value on having major positive effects on all students</a:t>
            </a:r>
            <a:endParaRPr lang="el-GR" b="1" dirty="0"/>
          </a:p>
        </p:txBody>
      </p:sp>
    </p:spTree>
    <p:extLst>
      <p:ext uri="{BB962C8B-B14F-4D97-AF65-F5344CB8AC3E}">
        <p14:creationId xmlns:p14="http://schemas.microsoft.com/office/powerpoint/2010/main" val="2807777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148520692"/>
              </p:ext>
            </p:extLst>
          </p:nvPr>
        </p:nvGraphicFramePr>
        <p:xfrm>
          <a:off x="755576" y="1412776"/>
          <a:ext cx="756084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22" y="18206"/>
            <a:ext cx="9153122" cy="1200329"/>
          </a:xfrm>
          <a:prstGeom prst="rect">
            <a:avLst/>
          </a:prstGeom>
        </p:spPr>
        <p:txBody>
          <a:bodyPr wrap="square">
            <a:spAutoFit/>
          </a:bodyPr>
          <a:lstStyle/>
          <a:p>
            <a:pPr algn="ctr"/>
            <a:r>
              <a:rPr lang="en-US" dirty="0"/>
              <a:t>10. </a:t>
            </a:r>
            <a:endParaRPr lang="en-US" dirty="0" smtClean="0"/>
          </a:p>
          <a:p>
            <a:pPr algn="ctr"/>
            <a:r>
              <a:rPr lang="en-US" b="1" dirty="0" smtClean="0"/>
              <a:t>All </a:t>
            </a:r>
            <a:r>
              <a:rPr lang="en-US" b="1" dirty="0"/>
              <a:t>teachers are thoroughly familiar with the curriculum - in terms of content, levels of difficulty, expected progressions and share common interpretations about these with each other.</a:t>
            </a:r>
            <a:endParaRPr lang="el-GR" b="1" dirty="0"/>
          </a:p>
        </p:txBody>
      </p:sp>
    </p:spTree>
    <p:extLst>
      <p:ext uri="{BB962C8B-B14F-4D97-AF65-F5344CB8AC3E}">
        <p14:creationId xmlns:p14="http://schemas.microsoft.com/office/powerpoint/2010/main" val="576883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713213393"/>
              </p:ext>
            </p:extLst>
          </p:nvPr>
        </p:nvGraphicFramePr>
        <p:xfrm>
          <a:off x="755576" y="1340768"/>
          <a:ext cx="763284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30" y="0"/>
            <a:ext cx="9134370" cy="923330"/>
          </a:xfrm>
          <a:prstGeom prst="rect">
            <a:avLst/>
          </a:prstGeom>
        </p:spPr>
        <p:txBody>
          <a:bodyPr wrap="square">
            <a:spAutoFit/>
          </a:bodyPr>
          <a:lstStyle/>
          <a:p>
            <a:pPr algn="ctr"/>
            <a:r>
              <a:rPr lang="en-US" dirty="0"/>
              <a:t>11. </a:t>
            </a:r>
            <a:endParaRPr lang="en-US" dirty="0" smtClean="0"/>
          </a:p>
          <a:p>
            <a:pPr algn="ctr"/>
            <a:r>
              <a:rPr lang="en-US" b="1" dirty="0" smtClean="0"/>
              <a:t>Teachers </a:t>
            </a:r>
            <a:r>
              <a:rPr lang="en-US" b="1" dirty="0"/>
              <a:t>talk with each other about the impact of their teaching, based on evidence of student progress, and about how to maximize their impact with all students. </a:t>
            </a:r>
            <a:endParaRPr lang="el-GR" b="1" dirty="0"/>
          </a:p>
        </p:txBody>
      </p:sp>
    </p:spTree>
    <p:extLst>
      <p:ext uri="{BB962C8B-B14F-4D97-AF65-F5344CB8AC3E}">
        <p14:creationId xmlns:p14="http://schemas.microsoft.com/office/powerpoint/2010/main" val="615416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148822684"/>
              </p:ext>
            </p:extLst>
          </p:nvPr>
        </p:nvGraphicFramePr>
        <p:xfrm>
          <a:off x="899592" y="1412776"/>
          <a:ext cx="7272807"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7504" y="20563"/>
            <a:ext cx="9144000" cy="1477328"/>
          </a:xfrm>
          <a:prstGeom prst="rect">
            <a:avLst/>
          </a:prstGeom>
        </p:spPr>
        <p:txBody>
          <a:bodyPr wrap="square">
            <a:spAutoFit/>
          </a:bodyPr>
          <a:lstStyle/>
          <a:p>
            <a:pPr algn="ctr"/>
            <a:r>
              <a:rPr lang="en-US" dirty="0"/>
              <a:t>12. </a:t>
            </a:r>
            <a:endParaRPr lang="en-US" dirty="0" smtClean="0"/>
          </a:p>
          <a:p>
            <a:pPr algn="ctr"/>
            <a:r>
              <a:rPr lang="en-US" b="1" dirty="0" smtClean="0"/>
              <a:t>The </a:t>
            </a:r>
            <a:r>
              <a:rPr lang="en-US" b="1" dirty="0"/>
              <a:t>climate of the class, evaluated from the student's perspective, is seen as fair: students feel that it is okay to say ‘I do not know’ or ‘I need help’; there is a high level of trust and students believe that they are listened to; and students know that the purpose of the class is to learn and make progress.</a:t>
            </a:r>
            <a:endParaRPr lang="el-GR" b="1" dirty="0"/>
          </a:p>
        </p:txBody>
      </p:sp>
    </p:spTree>
    <p:extLst>
      <p:ext uri="{BB962C8B-B14F-4D97-AF65-F5344CB8AC3E}">
        <p14:creationId xmlns:p14="http://schemas.microsoft.com/office/powerpoint/2010/main" val="2081514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762625952"/>
              </p:ext>
            </p:extLst>
          </p:nvPr>
        </p:nvGraphicFramePr>
        <p:xfrm>
          <a:off x="899592" y="1412776"/>
          <a:ext cx="741682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3999" cy="1200329"/>
          </a:xfrm>
          <a:prstGeom prst="rect">
            <a:avLst/>
          </a:prstGeom>
        </p:spPr>
        <p:txBody>
          <a:bodyPr wrap="square">
            <a:spAutoFit/>
          </a:bodyPr>
          <a:lstStyle/>
          <a:p>
            <a:pPr algn="ctr"/>
            <a:r>
              <a:rPr lang="en-US" dirty="0"/>
              <a:t>13. </a:t>
            </a:r>
            <a:endParaRPr lang="en-US" dirty="0" smtClean="0"/>
          </a:p>
          <a:p>
            <a:pPr algn="ctr"/>
            <a:r>
              <a:rPr lang="en-US" b="1" dirty="0" smtClean="0"/>
              <a:t>The </a:t>
            </a:r>
            <a:r>
              <a:rPr lang="en-US" b="1" dirty="0"/>
              <a:t>staffroom has a high level of relational trust (respect for each person’s role in learning, respect for expertise, personal regard for others, and high levels of integrity) when making policy and teaching decisions. </a:t>
            </a:r>
            <a:endParaRPr lang="el-GR" b="1" dirty="0"/>
          </a:p>
        </p:txBody>
      </p:sp>
    </p:spTree>
    <p:extLst>
      <p:ext uri="{BB962C8B-B14F-4D97-AF65-F5344CB8AC3E}">
        <p14:creationId xmlns:p14="http://schemas.microsoft.com/office/powerpoint/2010/main" val="2004048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627334257"/>
              </p:ext>
            </p:extLst>
          </p:nvPr>
        </p:nvGraphicFramePr>
        <p:xfrm>
          <a:off x="827584" y="1412776"/>
          <a:ext cx="7488831"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4610"/>
            <a:ext cx="9144000" cy="923330"/>
          </a:xfrm>
          <a:prstGeom prst="rect">
            <a:avLst/>
          </a:prstGeom>
        </p:spPr>
        <p:txBody>
          <a:bodyPr wrap="square">
            <a:spAutoFit/>
          </a:bodyPr>
          <a:lstStyle/>
          <a:p>
            <a:pPr algn="ctr"/>
            <a:r>
              <a:rPr lang="en-US" dirty="0"/>
              <a:t>14. </a:t>
            </a:r>
            <a:endParaRPr lang="en-US" dirty="0" smtClean="0"/>
          </a:p>
          <a:p>
            <a:pPr algn="ctr"/>
            <a:r>
              <a:rPr lang="en-US" b="1" dirty="0" smtClean="0"/>
              <a:t>The </a:t>
            </a:r>
            <a:r>
              <a:rPr lang="en-US" b="1" dirty="0"/>
              <a:t>staffrooms and classrooms are dominated more by dialogue than by monologue about learning. </a:t>
            </a:r>
            <a:endParaRPr lang="el-GR" b="1" dirty="0"/>
          </a:p>
        </p:txBody>
      </p:sp>
    </p:spTree>
    <p:extLst>
      <p:ext uri="{BB962C8B-B14F-4D97-AF65-F5344CB8AC3E}">
        <p14:creationId xmlns:p14="http://schemas.microsoft.com/office/powerpoint/2010/main" val="2662921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321342549"/>
              </p:ext>
            </p:extLst>
          </p:nvPr>
        </p:nvGraphicFramePr>
        <p:xfrm>
          <a:off x="827584" y="1484784"/>
          <a:ext cx="7272807"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6365"/>
            <a:ext cx="9144000" cy="646331"/>
          </a:xfrm>
          <a:prstGeom prst="rect">
            <a:avLst/>
          </a:prstGeom>
        </p:spPr>
        <p:txBody>
          <a:bodyPr wrap="square">
            <a:spAutoFit/>
          </a:bodyPr>
          <a:lstStyle/>
          <a:p>
            <a:pPr algn="ctr"/>
            <a:r>
              <a:rPr lang="en-US" dirty="0"/>
              <a:t>15. </a:t>
            </a:r>
            <a:endParaRPr lang="en-US" dirty="0" smtClean="0"/>
          </a:p>
          <a:p>
            <a:pPr algn="ctr"/>
            <a:r>
              <a:rPr lang="en-US" b="1" dirty="0" smtClean="0"/>
              <a:t>The </a:t>
            </a:r>
            <a:r>
              <a:rPr lang="en-US" b="1" dirty="0"/>
              <a:t>classrooms are dominated more by student than teacher questions.</a:t>
            </a:r>
            <a:endParaRPr lang="el-GR" b="1" dirty="0"/>
          </a:p>
        </p:txBody>
      </p:sp>
    </p:spTree>
    <p:extLst>
      <p:ext uri="{BB962C8B-B14F-4D97-AF65-F5344CB8AC3E}">
        <p14:creationId xmlns:p14="http://schemas.microsoft.com/office/powerpoint/2010/main" val="2505863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965917980"/>
              </p:ext>
            </p:extLst>
          </p:nvPr>
        </p:nvGraphicFramePr>
        <p:xfrm>
          <a:off x="755576" y="1556792"/>
          <a:ext cx="7416823"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256" y="0"/>
            <a:ext cx="9125744" cy="923330"/>
          </a:xfrm>
          <a:prstGeom prst="rect">
            <a:avLst/>
          </a:prstGeom>
        </p:spPr>
        <p:txBody>
          <a:bodyPr wrap="square">
            <a:spAutoFit/>
          </a:bodyPr>
          <a:lstStyle/>
          <a:p>
            <a:pPr algn="ctr"/>
            <a:r>
              <a:rPr lang="en-US" dirty="0" smtClean="0"/>
              <a:t>16.</a:t>
            </a:r>
          </a:p>
          <a:p>
            <a:pPr algn="ctr"/>
            <a:r>
              <a:rPr lang="en-US" b="1" dirty="0" smtClean="0"/>
              <a:t>There </a:t>
            </a:r>
            <a:r>
              <a:rPr lang="en-US" b="1" dirty="0"/>
              <a:t>is a balance between teachers talking, listening, and doing; there is a similar balance between students talking, listening, and doing. </a:t>
            </a:r>
            <a:endParaRPr lang="el-GR" b="1" dirty="0"/>
          </a:p>
        </p:txBody>
      </p:sp>
    </p:spTree>
    <p:extLst>
      <p:ext uri="{BB962C8B-B14F-4D97-AF65-F5344CB8AC3E}">
        <p14:creationId xmlns:p14="http://schemas.microsoft.com/office/powerpoint/2010/main" val="392597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336030083"/>
              </p:ext>
            </p:extLst>
          </p:nvPr>
        </p:nvGraphicFramePr>
        <p:xfrm>
          <a:off x="1187624" y="1412776"/>
          <a:ext cx="727280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4000" cy="923330"/>
          </a:xfrm>
          <a:prstGeom prst="rect">
            <a:avLst/>
          </a:prstGeom>
        </p:spPr>
        <p:txBody>
          <a:bodyPr wrap="square">
            <a:spAutoFit/>
          </a:bodyPr>
          <a:lstStyle/>
          <a:p>
            <a:pPr algn="ctr"/>
            <a:r>
              <a:rPr lang="en-US" dirty="0"/>
              <a:t>17. </a:t>
            </a:r>
            <a:endParaRPr lang="en-US" dirty="0" smtClean="0"/>
          </a:p>
          <a:p>
            <a:pPr algn="ctr"/>
            <a:r>
              <a:rPr lang="en-US" b="1" dirty="0" smtClean="0"/>
              <a:t>Teachers </a:t>
            </a:r>
            <a:r>
              <a:rPr lang="en-US" b="1" dirty="0"/>
              <a:t>and students are aware of the balance of surface, deep, and conceptual understanding involved in the lesson intentions</a:t>
            </a:r>
            <a:endParaRPr lang="el-GR" b="1" dirty="0"/>
          </a:p>
        </p:txBody>
      </p:sp>
    </p:spTree>
    <p:extLst>
      <p:ext uri="{BB962C8B-B14F-4D97-AF65-F5344CB8AC3E}">
        <p14:creationId xmlns:p14="http://schemas.microsoft.com/office/powerpoint/2010/main" val="3350695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681314489"/>
              </p:ext>
            </p:extLst>
          </p:nvPr>
        </p:nvGraphicFramePr>
        <p:xfrm>
          <a:off x="899592" y="1484784"/>
          <a:ext cx="741682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7196"/>
            <a:ext cx="9144000" cy="646331"/>
          </a:xfrm>
          <a:prstGeom prst="rect">
            <a:avLst/>
          </a:prstGeom>
        </p:spPr>
        <p:txBody>
          <a:bodyPr wrap="square">
            <a:spAutoFit/>
          </a:bodyPr>
          <a:lstStyle/>
          <a:p>
            <a:pPr algn="ctr"/>
            <a:r>
              <a:rPr lang="en-US" b="1" dirty="0"/>
              <a:t>18. </a:t>
            </a:r>
            <a:endParaRPr lang="en-US" b="1" dirty="0" smtClean="0"/>
          </a:p>
          <a:p>
            <a:pPr algn="ctr"/>
            <a:r>
              <a:rPr lang="en-US" dirty="0" smtClean="0"/>
              <a:t>Teachers </a:t>
            </a:r>
            <a:r>
              <a:rPr lang="en-US" dirty="0"/>
              <a:t>and students use the power of peers positively to progress learning.</a:t>
            </a:r>
            <a:endParaRPr lang="el-GR" dirty="0"/>
          </a:p>
        </p:txBody>
      </p:sp>
    </p:spTree>
    <p:extLst>
      <p:ext uri="{BB962C8B-B14F-4D97-AF65-F5344CB8AC3E}">
        <p14:creationId xmlns:p14="http://schemas.microsoft.com/office/powerpoint/2010/main" val="2488393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526565472"/>
              </p:ext>
            </p:extLst>
          </p:nvPr>
        </p:nvGraphicFramePr>
        <p:xfrm>
          <a:off x="1187624" y="1412776"/>
          <a:ext cx="684076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112" y="-27384"/>
            <a:ext cx="9125888" cy="646331"/>
          </a:xfrm>
          <a:prstGeom prst="rect">
            <a:avLst/>
          </a:prstGeom>
        </p:spPr>
        <p:txBody>
          <a:bodyPr wrap="square">
            <a:spAutoFit/>
          </a:bodyPr>
          <a:lstStyle/>
          <a:p>
            <a:pPr algn="ctr"/>
            <a:r>
              <a:rPr lang="en-US" dirty="0"/>
              <a:t>19. </a:t>
            </a:r>
            <a:endParaRPr lang="en-US" dirty="0" smtClean="0"/>
          </a:p>
          <a:p>
            <a:pPr algn="ctr"/>
            <a:r>
              <a:rPr lang="en-US" b="1" dirty="0" smtClean="0"/>
              <a:t>In </a:t>
            </a:r>
            <a:r>
              <a:rPr lang="en-US" b="1" dirty="0"/>
              <a:t>each class and across the school, labeling of students is rare.</a:t>
            </a:r>
            <a:endParaRPr lang="el-GR" b="1" dirty="0"/>
          </a:p>
        </p:txBody>
      </p:sp>
    </p:spTree>
    <p:extLst>
      <p:ext uri="{BB962C8B-B14F-4D97-AF65-F5344CB8AC3E}">
        <p14:creationId xmlns:p14="http://schemas.microsoft.com/office/powerpoint/2010/main" val="410312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Γράφημα 4" title="Inspired and passionate teaching 1c"/>
          <p:cNvGraphicFramePr/>
          <p:nvPr>
            <p:extLst>
              <p:ext uri="{D42A27DB-BD31-4B8C-83A1-F6EECF244321}">
                <p14:modId xmlns:p14="http://schemas.microsoft.com/office/powerpoint/2010/main" val="733794520"/>
              </p:ext>
            </p:extLst>
          </p:nvPr>
        </p:nvGraphicFramePr>
        <p:xfrm>
          <a:off x="899592" y="1412776"/>
          <a:ext cx="712879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3577"/>
            <a:ext cx="9144000" cy="1200329"/>
          </a:xfrm>
          <a:prstGeom prst="rect">
            <a:avLst/>
          </a:prstGeom>
        </p:spPr>
        <p:txBody>
          <a:bodyPr wrap="square">
            <a:spAutoFit/>
          </a:bodyPr>
          <a:lstStyle/>
          <a:p>
            <a:pPr algn="ctr"/>
            <a:r>
              <a:rPr lang="en-US" dirty="0"/>
              <a:t>1. </a:t>
            </a:r>
            <a:endParaRPr lang="en-US" dirty="0" smtClean="0"/>
          </a:p>
          <a:p>
            <a:pPr algn="ctr"/>
            <a:r>
              <a:rPr lang="en-US" dirty="0" smtClean="0"/>
              <a:t>All </a:t>
            </a:r>
            <a:r>
              <a:rPr lang="en-US" dirty="0"/>
              <a:t>adults in this school recognize that: </a:t>
            </a:r>
            <a:endParaRPr lang="en-US" dirty="0" smtClean="0"/>
          </a:p>
          <a:p>
            <a:pPr algn="ctr"/>
            <a:r>
              <a:rPr lang="en-US" b="1" dirty="0" smtClean="0"/>
              <a:t>c</a:t>
            </a:r>
            <a:r>
              <a:rPr lang="en-US" b="1" dirty="0"/>
              <a:t>) all are vigilant about building expertise to create positive effects on achievement for all students. </a:t>
            </a:r>
            <a:endParaRPr lang="el-GR" b="1" dirty="0"/>
          </a:p>
        </p:txBody>
      </p:sp>
    </p:spTree>
    <p:extLst>
      <p:ext uri="{BB962C8B-B14F-4D97-AF65-F5344CB8AC3E}">
        <p14:creationId xmlns:p14="http://schemas.microsoft.com/office/powerpoint/2010/main" val="96807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564242110"/>
              </p:ext>
            </p:extLst>
          </p:nvPr>
        </p:nvGraphicFramePr>
        <p:xfrm>
          <a:off x="755576" y="1340768"/>
          <a:ext cx="7416824"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4000" cy="1200329"/>
          </a:xfrm>
          <a:prstGeom prst="rect">
            <a:avLst/>
          </a:prstGeom>
        </p:spPr>
        <p:txBody>
          <a:bodyPr wrap="square">
            <a:spAutoFit/>
          </a:bodyPr>
          <a:lstStyle/>
          <a:p>
            <a:pPr algn="ctr"/>
            <a:r>
              <a:rPr lang="en-US" dirty="0"/>
              <a:t>20. </a:t>
            </a:r>
            <a:endParaRPr lang="en-US" dirty="0" smtClean="0"/>
          </a:p>
          <a:p>
            <a:pPr algn="ctr"/>
            <a:r>
              <a:rPr lang="en-US" b="1" dirty="0" smtClean="0"/>
              <a:t>Teachers </a:t>
            </a:r>
            <a:r>
              <a:rPr lang="en-US" b="1" dirty="0"/>
              <a:t>have high expectations for all students, and constantly seek evidence to check and enhance these expectations. The aim of the school is to help all students to exceed their potential.</a:t>
            </a:r>
            <a:endParaRPr lang="el-GR" b="1" dirty="0"/>
          </a:p>
        </p:txBody>
      </p:sp>
    </p:spTree>
    <p:extLst>
      <p:ext uri="{BB962C8B-B14F-4D97-AF65-F5344CB8AC3E}">
        <p14:creationId xmlns:p14="http://schemas.microsoft.com/office/powerpoint/2010/main" val="2028080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092492924"/>
              </p:ext>
            </p:extLst>
          </p:nvPr>
        </p:nvGraphicFramePr>
        <p:xfrm>
          <a:off x="1043608" y="1412776"/>
          <a:ext cx="705678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6365"/>
            <a:ext cx="9144000" cy="646331"/>
          </a:xfrm>
          <a:prstGeom prst="rect">
            <a:avLst/>
          </a:prstGeom>
        </p:spPr>
        <p:txBody>
          <a:bodyPr wrap="square">
            <a:spAutoFit/>
          </a:bodyPr>
          <a:lstStyle/>
          <a:p>
            <a:pPr algn="ctr"/>
            <a:r>
              <a:rPr lang="en-US" dirty="0"/>
              <a:t>21. </a:t>
            </a:r>
            <a:endParaRPr lang="en-US" dirty="0" smtClean="0"/>
          </a:p>
          <a:p>
            <a:pPr algn="ctr"/>
            <a:r>
              <a:rPr lang="en-US" b="1" dirty="0" smtClean="0"/>
              <a:t>Students </a:t>
            </a:r>
            <a:r>
              <a:rPr lang="en-US" b="1" dirty="0"/>
              <a:t>have high expectations relative to their current learning for themselves.</a:t>
            </a:r>
            <a:endParaRPr lang="el-GR" b="1" dirty="0"/>
          </a:p>
        </p:txBody>
      </p:sp>
    </p:spTree>
    <p:extLst>
      <p:ext uri="{BB962C8B-B14F-4D97-AF65-F5344CB8AC3E}">
        <p14:creationId xmlns:p14="http://schemas.microsoft.com/office/powerpoint/2010/main" val="1870576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554050120"/>
              </p:ext>
            </p:extLst>
          </p:nvPr>
        </p:nvGraphicFramePr>
        <p:xfrm>
          <a:off x="899592" y="1484784"/>
          <a:ext cx="720080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3303"/>
            <a:ext cx="9144000" cy="923330"/>
          </a:xfrm>
          <a:prstGeom prst="rect">
            <a:avLst/>
          </a:prstGeom>
        </p:spPr>
        <p:txBody>
          <a:bodyPr wrap="square">
            <a:spAutoFit/>
          </a:bodyPr>
          <a:lstStyle/>
          <a:p>
            <a:pPr algn="ctr"/>
            <a:r>
              <a:rPr lang="en-US" dirty="0"/>
              <a:t>22. </a:t>
            </a:r>
            <a:endParaRPr lang="en-US" dirty="0" smtClean="0"/>
          </a:p>
          <a:p>
            <a:pPr algn="ctr"/>
            <a:r>
              <a:rPr lang="en-US" b="1" dirty="0" smtClean="0"/>
              <a:t>Teachers </a:t>
            </a:r>
            <a:r>
              <a:rPr lang="en-US" b="1" dirty="0"/>
              <a:t>choose the teaching methods as a final step in the lesson planning process and evaluate this choice in terms of their impact on students.</a:t>
            </a:r>
            <a:endParaRPr lang="el-GR" b="1" dirty="0"/>
          </a:p>
        </p:txBody>
      </p:sp>
    </p:spTree>
    <p:extLst>
      <p:ext uri="{BB962C8B-B14F-4D97-AF65-F5344CB8AC3E}">
        <p14:creationId xmlns:p14="http://schemas.microsoft.com/office/powerpoint/2010/main" val="4103842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193019994"/>
              </p:ext>
            </p:extLst>
          </p:nvPr>
        </p:nvGraphicFramePr>
        <p:xfrm>
          <a:off x="827584" y="1412776"/>
          <a:ext cx="741682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4000" cy="646331"/>
          </a:xfrm>
          <a:prstGeom prst="rect">
            <a:avLst/>
          </a:prstGeom>
        </p:spPr>
        <p:txBody>
          <a:bodyPr wrap="square">
            <a:spAutoFit/>
          </a:bodyPr>
          <a:lstStyle/>
          <a:p>
            <a:pPr algn="ctr"/>
            <a:r>
              <a:rPr lang="en-US" dirty="0" smtClean="0"/>
              <a:t>23.</a:t>
            </a:r>
          </a:p>
          <a:p>
            <a:pPr algn="ctr"/>
            <a:r>
              <a:rPr lang="en-US" dirty="0" smtClean="0"/>
              <a:t> </a:t>
            </a:r>
            <a:r>
              <a:rPr lang="en-US" b="1" dirty="0"/>
              <a:t>Teachers see their fundamental role as evaluators and activators of learning.</a:t>
            </a:r>
            <a:endParaRPr lang="el-GR" b="1" dirty="0"/>
          </a:p>
        </p:txBody>
      </p:sp>
    </p:spTree>
    <p:extLst>
      <p:ext uri="{BB962C8B-B14F-4D97-AF65-F5344CB8AC3E}">
        <p14:creationId xmlns:p14="http://schemas.microsoft.com/office/powerpoint/2010/main" val="631885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063538347"/>
              </p:ext>
            </p:extLst>
          </p:nvPr>
        </p:nvGraphicFramePr>
        <p:xfrm>
          <a:off x="971600" y="1700808"/>
          <a:ext cx="727280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24. </a:t>
            </a:r>
            <a:endParaRPr lang="en-US" dirty="0" smtClean="0"/>
          </a:p>
          <a:p>
            <a:pPr algn="ctr"/>
            <a:r>
              <a:rPr lang="en-US" b="1" dirty="0" smtClean="0"/>
              <a:t>Teachers </a:t>
            </a:r>
            <a:r>
              <a:rPr lang="en-US" b="1" dirty="0"/>
              <a:t>have rich understandings about how learning involves moving forward through various levels of capabilities, capacities, catalysts, and competencies.</a:t>
            </a:r>
            <a:endParaRPr lang="el-GR" b="1" dirty="0"/>
          </a:p>
        </p:txBody>
      </p:sp>
    </p:spTree>
    <p:extLst>
      <p:ext uri="{BB962C8B-B14F-4D97-AF65-F5344CB8AC3E}">
        <p14:creationId xmlns:p14="http://schemas.microsoft.com/office/powerpoint/2010/main" val="3512815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252898553"/>
              </p:ext>
            </p:extLst>
          </p:nvPr>
        </p:nvGraphicFramePr>
        <p:xfrm>
          <a:off x="971600" y="1412776"/>
          <a:ext cx="727280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4000" cy="923330"/>
          </a:xfrm>
          <a:prstGeom prst="rect">
            <a:avLst/>
          </a:prstGeom>
        </p:spPr>
        <p:txBody>
          <a:bodyPr wrap="square">
            <a:spAutoFit/>
          </a:bodyPr>
          <a:lstStyle/>
          <a:p>
            <a:pPr algn="ctr"/>
            <a:r>
              <a:rPr lang="en-US" dirty="0"/>
              <a:t>25. </a:t>
            </a:r>
            <a:endParaRPr lang="en-US" dirty="0" smtClean="0"/>
          </a:p>
          <a:p>
            <a:pPr algn="ctr"/>
            <a:r>
              <a:rPr lang="en-US" b="1" dirty="0" smtClean="0"/>
              <a:t>Teachers </a:t>
            </a:r>
            <a:r>
              <a:rPr lang="en-US" b="1" dirty="0"/>
              <a:t>understand how learning is based on students needing multiple learning strategies to achieve surface and deep understanding</a:t>
            </a:r>
            <a:endParaRPr lang="el-GR" b="1" dirty="0"/>
          </a:p>
        </p:txBody>
      </p:sp>
    </p:spTree>
    <p:extLst>
      <p:ext uri="{BB962C8B-B14F-4D97-AF65-F5344CB8AC3E}">
        <p14:creationId xmlns:p14="http://schemas.microsoft.com/office/powerpoint/2010/main" val="711204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778595508"/>
              </p:ext>
            </p:extLst>
          </p:nvPr>
        </p:nvGraphicFramePr>
        <p:xfrm>
          <a:off x="1115616" y="1484784"/>
          <a:ext cx="698477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923330"/>
          </a:xfrm>
          <a:prstGeom prst="rect">
            <a:avLst/>
          </a:prstGeom>
        </p:spPr>
        <p:txBody>
          <a:bodyPr wrap="square">
            <a:spAutoFit/>
          </a:bodyPr>
          <a:lstStyle/>
          <a:p>
            <a:pPr algn="ctr"/>
            <a:r>
              <a:rPr lang="en-US" dirty="0" smtClean="0"/>
              <a:t>26.</a:t>
            </a:r>
          </a:p>
          <a:p>
            <a:pPr algn="ctr"/>
            <a:r>
              <a:rPr lang="en-US" dirty="0" smtClean="0"/>
              <a:t>Teachers </a:t>
            </a:r>
            <a:r>
              <a:rPr lang="en-US" dirty="0"/>
              <a:t>provide differentiation to ensure that learning is meaningfully and efficiently directed to all students gaining the intentions of the lesson(s)</a:t>
            </a:r>
            <a:endParaRPr lang="el-GR" dirty="0"/>
          </a:p>
        </p:txBody>
      </p:sp>
    </p:spTree>
    <p:extLst>
      <p:ext uri="{BB962C8B-B14F-4D97-AF65-F5344CB8AC3E}">
        <p14:creationId xmlns:p14="http://schemas.microsoft.com/office/powerpoint/2010/main" val="679981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368158453"/>
              </p:ext>
            </p:extLst>
          </p:nvPr>
        </p:nvGraphicFramePr>
        <p:xfrm>
          <a:off x="899592" y="1412776"/>
          <a:ext cx="720080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30" y="0"/>
            <a:ext cx="9134370" cy="1200329"/>
          </a:xfrm>
          <a:prstGeom prst="rect">
            <a:avLst/>
          </a:prstGeom>
        </p:spPr>
        <p:txBody>
          <a:bodyPr wrap="square">
            <a:spAutoFit/>
          </a:bodyPr>
          <a:lstStyle/>
          <a:p>
            <a:pPr algn="ctr"/>
            <a:r>
              <a:rPr lang="en-US" dirty="0"/>
              <a:t>27. </a:t>
            </a:r>
            <a:endParaRPr lang="en-US" dirty="0" smtClean="0"/>
          </a:p>
          <a:p>
            <a:pPr algn="ctr"/>
            <a:r>
              <a:rPr lang="en-US" dirty="0" smtClean="0"/>
              <a:t>Teachers </a:t>
            </a:r>
            <a:r>
              <a:rPr lang="en-US" dirty="0"/>
              <a:t>are adaptive learning experts who know where students are on the continuum from novice to capable to proficient, when students are and are not learning, and where to go next, and who can create a classroom climate to attain these learning goals.</a:t>
            </a:r>
            <a:endParaRPr lang="el-GR" dirty="0"/>
          </a:p>
        </p:txBody>
      </p:sp>
    </p:spTree>
    <p:extLst>
      <p:ext uri="{BB962C8B-B14F-4D97-AF65-F5344CB8AC3E}">
        <p14:creationId xmlns:p14="http://schemas.microsoft.com/office/powerpoint/2010/main" val="4260089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683728566"/>
              </p:ext>
            </p:extLst>
          </p:nvPr>
        </p:nvGraphicFramePr>
        <p:xfrm>
          <a:off x="827584" y="1556792"/>
          <a:ext cx="734481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32826"/>
            <a:ext cx="9144000" cy="923330"/>
          </a:xfrm>
          <a:prstGeom prst="rect">
            <a:avLst/>
          </a:prstGeom>
        </p:spPr>
        <p:txBody>
          <a:bodyPr wrap="square">
            <a:spAutoFit/>
          </a:bodyPr>
          <a:lstStyle/>
          <a:p>
            <a:pPr algn="ctr"/>
            <a:r>
              <a:rPr lang="en-US" dirty="0"/>
              <a:t>28</a:t>
            </a:r>
            <a:r>
              <a:rPr lang="en-US" dirty="0" smtClean="0"/>
              <a:t>.</a:t>
            </a:r>
          </a:p>
          <a:p>
            <a:pPr algn="ctr"/>
            <a:r>
              <a:rPr lang="en-US" b="1" dirty="0" smtClean="0"/>
              <a:t>Teachers </a:t>
            </a:r>
            <a:r>
              <a:rPr lang="en-US" b="1" dirty="0"/>
              <a:t>are able to teach multiple ways of knowing and multiple ways of Interacting, and provide multiple opportunities for practice</a:t>
            </a:r>
            <a:endParaRPr lang="el-GR" b="1" dirty="0"/>
          </a:p>
        </p:txBody>
      </p:sp>
    </p:spTree>
    <p:extLst>
      <p:ext uri="{BB962C8B-B14F-4D97-AF65-F5344CB8AC3E}">
        <p14:creationId xmlns:p14="http://schemas.microsoft.com/office/powerpoint/2010/main" val="1118418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144727566"/>
              </p:ext>
            </p:extLst>
          </p:nvPr>
        </p:nvGraphicFramePr>
        <p:xfrm>
          <a:off x="827584" y="1556792"/>
          <a:ext cx="74168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646331"/>
          </a:xfrm>
          <a:prstGeom prst="rect">
            <a:avLst/>
          </a:prstGeom>
        </p:spPr>
        <p:txBody>
          <a:bodyPr wrap="square">
            <a:spAutoFit/>
          </a:bodyPr>
          <a:lstStyle/>
          <a:p>
            <a:pPr algn="ctr"/>
            <a:r>
              <a:rPr lang="en-US" dirty="0"/>
              <a:t>29. </a:t>
            </a:r>
            <a:endParaRPr lang="en-US" dirty="0" smtClean="0"/>
          </a:p>
          <a:p>
            <a:pPr algn="ctr"/>
            <a:r>
              <a:rPr lang="en-US" b="1" dirty="0" smtClean="0"/>
              <a:t>Teachers </a:t>
            </a:r>
            <a:r>
              <a:rPr lang="en-US" b="1" dirty="0"/>
              <a:t>and students have multiple strategies for learning.</a:t>
            </a:r>
            <a:endParaRPr lang="el-GR" b="1" dirty="0"/>
          </a:p>
        </p:txBody>
      </p:sp>
    </p:spTree>
    <p:extLst>
      <p:ext uri="{BB962C8B-B14F-4D97-AF65-F5344CB8AC3E}">
        <p14:creationId xmlns:p14="http://schemas.microsoft.com/office/powerpoint/2010/main" val="379725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p:cNvGraphicFramePr>
            <a:graphicFrameLocks/>
          </p:cNvGraphicFramePr>
          <p:nvPr>
            <p:extLst>
              <p:ext uri="{D42A27DB-BD31-4B8C-83A1-F6EECF244321}">
                <p14:modId xmlns:p14="http://schemas.microsoft.com/office/powerpoint/2010/main" val="759662403"/>
              </p:ext>
            </p:extLst>
          </p:nvPr>
        </p:nvGraphicFramePr>
        <p:xfrm>
          <a:off x="539552" y="1340768"/>
          <a:ext cx="820891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140439"/>
            <a:ext cx="9144000" cy="923330"/>
          </a:xfrm>
          <a:prstGeom prst="rect">
            <a:avLst/>
          </a:prstGeom>
        </p:spPr>
        <p:txBody>
          <a:bodyPr wrap="square">
            <a:spAutoFit/>
          </a:bodyPr>
          <a:lstStyle/>
          <a:p>
            <a:pPr algn="ctr"/>
            <a:r>
              <a:rPr lang="en-US" dirty="0"/>
              <a:t>2</a:t>
            </a:r>
            <a:r>
              <a:rPr lang="en-US" dirty="0" smtClean="0"/>
              <a:t>.</a:t>
            </a:r>
          </a:p>
          <a:p>
            <a:pPr algn="ctr"/>
            <a:r>
              <a:rPr lang="en-US" b="1" dirty="0" smtClean="0"/>
              <a:t>This </a:t>
            </a:r>
            <a:r>
              <a:rPr lang="en-US" b="1" dirty="0"/>
              <a:t>school has convincing evidence that all of its teachers are passionate and inspired and this should be the major promotion attribute of this school.</a:t>
            </a:r>
            <a:endParaRPr lang="el-GR" b="1" dirty="0"/>
          </a:p>
        </p:txBody>
      </p:sp>
    </p:spTree>
    <p:extLst>
      <p:ext uri="{BB962C8B-B14F-4D97-AF65-F5344CB8AC3E}">
        <p14:creationId xmlns:p14="http://schemas.microsoft.com/office/powerpoint/2010/main" val="981394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691403240"/>
              </p:ext>
            </p:extLst>
          </p:nvPr>
        </p:nvGraphicFramePr>
        <p:xfrm>
          <a:off x="971600" y="1700808"/>
          <a:ext cx="705678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7923"/>
            <a:ext cx="9144000" cy="1200329"/>
          </a:xfrm>
          <a:prstGeom prst="rect">
            <a:avLst/>
          </a:prstGeom>
        </p:spPr>
        <p:txBody>
          <a:bodyPr wrap="square">
            <a:spAutoFit/>
          </a:bodyPr>
          <a:lstStyle/>
          <a:p>
            <a:pPr algn="ctr"/>
            <a:r>
              <a:rPr lang="en-US" dirty="0"/>
              <a:t>30. </a:t>
            </a:r>
            <a:endParaRPr lang="en-US" dirty="0" smtClean="0"/>
          </a:p>
          <a:p>
            <a:pPr algn="ctr"/>
            <a:r>
              <a:rPr lang="en-US" b="1" dirty="0" smtClean="0"/>
              <a:t>Teachers </a:t>
            </a:r>
            <a:r>
              <a:rPr lang="en-US" b="1" dirty="0"/>
              <a:t>use principles from ‘backward design’ - moving from the outcomes (success criteria) back to the learning intentions, then to the activities and resources needed to attain the success criteria.</a:t>
            </a:r>
            <a:endParaRPr lang="el-GR" b="1" dirty="0"/>
          </a:p>
        </p:txBody>
      </p:sp>
    </p:spTree>
    <p:extLst>
      <p:ext uri="{BB962C8B-B14F-4D97-AF65-F5344CB8AC3E}">
        <p14:creationId xmlns:p14="http://schemas.microsoft.com/office/powerpoint/2010/main" val="1042159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142488738"/>
              </p:ext>
            </p:extLst>
          </p:nvPr>
        </p:nvGraphicFramePr>
        <p:xfrm>
          <a:off x="971600" y="1772816"/>
          <a:ext cx="727280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6445" cy="646331"/>
          </a:xfrm>
          <a:prstGeom prst="rect">
            <a:avLst/>
          </a:prstGeom>
        </p:spPr>
        <p:txBody>
          <a:bodyPr wrap="square">
            <a:spAutoFit/>
          </a:bodyPr>
          <a:lstStyle/>
          <a:p>
            <a:pPr algn="ctr"/>
            <a:r>
              <a:rPr lang="en-US" dirty="0"/>
              <a:t>31. </a:t>
            </a:r>
            <a:endParaRPr lang="en-US" dirty="0" smtClean="0"/>
          </a:p>
          <a:p>
            <a:pPr algn="ctr"/>
            <a:r>
              <a:rPr lang="en-US" b="1" dirty="0" smtClean="0"/>
              <a:t>All </a:t>
            </a:r>
            <a:r>
              <a:rPr lang="en-US" b="1" dirty="0"/>
              <a:t>students are taught how to practice deliberately and how to concentrate</a:t>
            </a:r>
            <a:endParaRPr lang="el-GR" b="1" dirty="0"/>
          </a:p>
        </p:txBody>
      </p:sp>
    </p:spTree>
    <p:extLst>
      <p:ext uri="{BB962C8B-B14F-4D97-AF65-F5344CB8AC3E}">
        <p14:creationId xmlns:p14="http://schemas.microsoft.com/office/powerpoint/2010/main" val="2556751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900941997"/>
              </p:ext>
            </p:extLst>
          </p:nvPr>
        </p:nvGraphicFramePr>
        <p:xfrm>
          <a:off x="899592" y="1556792"/>
          <a:ext cx="734481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30" y="0"/>
            <a:ext cx="9134370" cy="646331"/>
          </a:xfrm>
          <a:prstGeom prst="rect">
            <a:avLst/>
          </a:prstGeom>
        </p:spPr>
        <p:txBody>
          <a:bodyPr wrap="square">
            <a:spAutoFit/>
          </a:bodyPr>
          <a:lstStyle/>
          <a:p>
            <a:pPr algn="ctr"/>
            <a:r>
              <a:rPr lang="en-US" dirty="0"/>
              <a:t>32. </a:t>
            </a:r>
            <a:endParaRPr lang="en-US" dirty="0" smtClean="0"/>
          </a:p>
          <a:p>
            <a:pPr algn="ctr"/>
            <a:r>
              <a:rPr lang="en-US" b="1" dirty="0" smtClean="0"/>
              <a:t>Processes </a:t>
            </a:r>
            <a:r>
              <a:rPr lang="en-US" b="1" dirty="0"/>
              <a:t>are in place for teachers to see learning through the eyes of students.</a:t>
            </a:r>
            <a:endParaRPr lang="el-GR" b="1" dirty="0"/>
          </a:p>
        </p:txBody>
      </p:sp>
    </p:spTree>
    <p:extLst>
      <p:ext uri="{BB962C8B-B14F-4D97-AF65-F5344CB8AC3E}">
        <p14:creationId xmlns:p14="http://schemas.microsoft.com/office/powerpoint/2010/main" val="961792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724249601"/>
              </p:ext>
            </p:extLst>
          </p:nvPr>
        </p:nvGraphicFramePr>
        <p:xfrm>
          <a:off x="899592" y="1628800"/>
          <a:ext cx="6984776"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4199"/>
            <a:ext cx="9143999" cy="923330"/>
          </a:xfrm>
          <a:prstGeom prst="rect">
            <a:avLst/>
          </a:prstGeom>
        </p:spPr>
        <p:txBody>
          <a:bodyPr wrap="square">
            <a:spAutoFit/>
          </a:bodyPr>
          <a:lstStyle/>
          <a:p>
            <a:pPr algn="ctr"/>
            <a:r>
              <a:rPr lang="en-US" dirty="0" smtClean="0"/>
              <a:t>33.</a:t>
            </a:r>
          </a:p>
          <a:p>
            <a:pPr algn="ctr"/>
            <a:r>
              <a:rPr lang="en-US" b="1" dirty="0" smtClean="0"/>
              <a:t> </a:t>
            </a:r>
            <a:r>
              <a:rPr lang="en-US" b="1" dirty="0"/>
              <a:t>Teachers are aware of, and aim to provide feedback relative to, the three important feedback questions: ‘Where am I going’; ‘How am I going there?’; and ‘Where to next?’</a:t>
            </a:r>
            <a:endParaRPr lang="el-GR" b="1" dirty="0"/>
          </a:p>
        </p:txBody>
      </p:sp>
    </p:spTree>
    <p:extLst>
      <p:ext uri="{BB962C8B-B14F-4D97-AF65-F5344CB8AC3E}">
        <p14:creationId xmlns:p14="http://schemas.microsoft.com/office/powerpoint/2010/main" val="1562881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187546896"/>
              </p:ext>
            </p:extLst>
          </p:nvPr>
        </p:nvGraphicFramePr>
        <p:xfrm>
          <a:off x="1043608" y="1556792"/>
          <a:ext cx="705678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4199"/>
            <a:ext cx="9144000" cy="923330"/>
          </a:xfrm>
          <a:prstGeom prst="rect">
            <a:avLst/>
          </a:prstGeom>
        </p:spPr>
        <p:txBody>
          <a:bodyPr wrap="square">
            <a:spAutoFit/>
          </a:bodyPr>
          <a:lstStyle/>
          <a:p>
            <a:pPr algn="ctr"/>
            <a:r>
              <a:rPr lang="en-US" dirty="0"/>
              <a:t>34</a:t>
            </a:r>
            <a:r>
              <a:rPr lang="en-US" dirty="0" smtClean="0"/>
              <a:t>.</a:t>
            </a:r>
          </a:p>
          <a:p>
            <a:pPr algn="ctr"/>
            <a:r>
              <a:rPr lang="en-US" b="1" dirty="0" smtClean="0"/>
              <a:t>Teachers </a:t>
            </a:r>
            <a:r>
              <a:rPr lang="en-US" b="1" dirty="0"/>
              <a:t>are aware of, and aim to provide feedback relative to, the three important levels of feedback: task; process; and self-regulation.</a:t>
            </a:r>
            <a:endParaRPr lang="el-GR" b="1" dirty="0"/>
          </a:p>
        </p:txBody>
      </p:sp>
    </p:spTree>
    <p:extLst>
      <p:ext uri="{BB962C8B-B14F-4D97-AF65-F5344CB8AC3E}">
        <p14:creationId xmlns:p14="http://schemas.microsoft.com/office/powerpoint/2010/main" val="725107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787495563"/>
              </p:ext>
            </p:extLst>
          </p:nvPr>
        </p:nvGraphicFramePr>
        <p:xfrm>
          <a:off x="899592" y="1628800"/>
          <a:ext cx="74168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5573"/>
            <a:ext cx="9144000" cy="923330"/>
          </a:xfrm>
          <a:prstGeom prst="rect">
            <a:avLst/>
          </a:prstGeom>
        </p:spPr>
        <p:txBody>
          <a:bodyPr wrap="square">
            <a:spAutoFit/>
          </a:bodyPr>
          <a:lstStyle/>
          <a:p>
            <a:pPr algn="ctr"/>
            <a:r>
              <a:rPr lang="en-US" dirty="0"/>
              <a:t>35</a:t>
            </a:r>
            <a:r>
              <a:rPr lang="en-US" dirty="0" smtClean="0"/>
              <a:t>.</a:t>
            </a:r>
          </a:p>
          <a:p>
            <a:pPr algn="ctr"/>
            <a:r>
              <a:rPr lang="en-US" b="1" dirty="0" smtClean="0"/>
              <a:t>Teachers </a:t>
            </a:r>
            <a:r>
              <a:rPr lang="en-US" b="1" dirty="0"/>
              <a:t>are aware of the importance of praise, but do not mix praise with feedback information.</a:t>
            </a:r>
            <a:endParaRPr lang="el-GR" b="1" dirty="0"/>
          </a:p>
        </p:txBody>
      </p:sp>
    </p:spTree>
    <p:extLst>
      <p:ext uri="{BB962C8B-B14F-4D97-AF65-F5344CB8AC3E}">
        <p14:creationId xmlns:p14="http://schemas.microsoft.com/office/powerpoint/2010/main" val="3929792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756645589"/>
              </p:ext>
            </p:extLst>
          </p:nvPr>
        </p:nvGraphicFramePr>
        <p:xfrm>
          <a:off x="899592" y="1628800"/>
          <a:ext cx="727280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882" y="0"/>
            <a:ext cx="9117118" cy="923330"/>
          </a:xfrm>
          <a:prstGeom prst="rect">
            <a:avLst/>
          </a:prstGeom>
        </p:spPr>
        <p:txBody>
          <a:bodyPr wrap="square">
            <a:spAutoFit/>
          </a:bodyPr>
          <a:lstStyle/>
          <a:p>
            <a:pPr algn="ctr"/>
            <a:r>
              <a:rPr lang="en-US" dirty="0"/>
              <a:t>36. </a:t>
            </a:r>
            <a:endParaRPr lang="en-US" dirty="0" smtClean="0"/>
          </a:p>
          <a:p>
            <a:pPr algn="ctr"/>
            <a:r>
              <a:rPr lang="en-US" b="1" dirty="0" smtClean="0"/>
              <a:t>Teachers </a:t>
            </a:r>
            <a:r>
              <a:rPr lang="en-US" b="1" dirty="0"/>
              <a:t>provide feedback appropriate to the point at which students are in their learning, and seek evidence that this feedback is appropriately received.</a:t>
            </a:r>
            <a:endParaRPr lang="el-GR" b="1" dirty="0"/>
          </a:p>
        </p:txBody>
      </p:sp>
    </p:spTree>
    <p:extLst>
      <p:ext uri="{BB962C8B-B14F-4D97-AF65-F5344CB8AC3E}">
        <p14:creationId xmlns:p14="http://schemas.microsoft.com/office/powerpoint/2010/main" val="1553191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33613574"/>
              </p:ext>
            </p:extLst>
          </p:nvPr>
        </p:nvGraphicFramePr>
        <p:xfrm>
          <a:off x="1187624" y="1628800"/>
          <a:ext cx="691276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923330"/>
          </a:xfrm>
          <a:prstGeom prst="rect">
            <a:avLst/>
          </a:prstGeom>
        </p:spPr>
        <p:txBody>
          <a:bodyPr wrap="square">
            <a:spAutoFit/>
          </a:bodyPr>
          <a:lstStyle/>
          <a:p>
            <a:pPr algn="ctr"/>
            <a:r>
              <a:rPr lang="en-US" dirty="0"/>
              <a:t>37. </a:t>
            </a:r>
            <a:endParaRPr lang="en-US" dirty="0" smtClean="0"/>
          </a:p>
          <a:p>
            <a:pPr algn="ctr"/>
            <a:r>
              <a:rPr lang="en-US" b="1" dirty="0" smtClean="0"/>
              <a:t>Teachers </a:t>
            </a:r>
            <a:r>
              <a:rPr lang="en-US" b="1" dirty="0"/>
              <a:t>use multiple assessment methods to provide rapid formative interpretations to students and to make adjustments to their teaching to maximize learning.</a:t>
            </a:r>
            <a:endParaRPr lang="el-GR" b="1" dirty="0"/>
          </a:p>
        </p:txBody>
      </p:sp>
    </p:spTree>
    <p:extLst>
      <p:ext uri="{BB962C8B-B14F-4D97-AF65-F5344CB8AC3E}">
        <p14:creationId xmlns:p14="http://schemas.microsoft.com/office/powerpoint/2010/main" val="41163340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932543268"/>
              </p:ext>
            </p:extLst>
          </p:nvPr>
        </p:nvGraphicFramePr>
        <p:xfrm>
          <a:off x="899592" y="1628800"/>
          <a:ext cx="727280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923330"/>
          </a:xfrm>
          <a:prstGeom prst="rect">
            <a:avLst/>
          </a:prstGeom>
        </p:spPr>
        <p:txBody>
          <a:bodyPr wrap="square">
            <a:spAutoFit/>
          </a:bodyPr>
          <a:lstStyle/>
          <a:p>
            <a:pPr algn="ctr"/>
            <a:r>
              <a:rPr lang="en-US" dirty="0"/>
              <a:t>38. </a:t>
            </a:r>
            <a:endParaRPr lang="en-US" dirty="0" smtClean="0"/>
          </a:p>
          <a:p>
            <a:pPr algn="ctr"/>
            <a:r>
              <a:rPr lang="en-US" dirty="0" smtClean="0"/>
              <a:t>Teachers</a:t>
            </a:r>
            <a:r>
              <a:rPr lang="en-US" dirty="0"/>
              <a:t>: </a:t>
            </a:r>
            <a:endParaRPr lang="en-US" dirty="0" smtClean="0"/>
          </a:p>
          <a:p>
            <a:pPr algn="ctr"/>
            <a:r>
              <a:rPr lang="en-US" b="1" dirty="0" smtClean="0"/>
              <a:t>38а</a:t>
            </a:r>
            <a:r>
              <a:rPr lang="en-US" b="1" dirty="0"/>
              <a:t>) are more concerned with how students receive and interpret feedback</a:t>
            </a:r>
            <a:endParaRPr lang="el-GR" b="1" dirty="0"/>
          </a:p>
        </p:txBody>
      </p:sp>
    </p:spTree>
    <p:extLst>
      <p:ext uri="{BB962C8B-B14F-4D97-AF65-F5344CB8AC3E}">
        <p14:creationId xmlns:p14="http://schemas.microsoft.com/office/powerpoint/2010/main" val="3387318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556346304"/>
              </p:ext>
            </p:extLst>
          </p:nvPr>
        </p:nvGraphicFramePr>
        <p:xfrm>
          <a:off x="1043608" y="1628800"/>
          <a:ext cx="705678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317"/>
            <a:ext cx="9144000" cy="923330"/>
          </a:xfrm>
          <a:prstGeom prst="rect">
            <a:avLst/>
          </a:prstGeom>
        </p:spPr>
        <p:txBody>
          <a:bodyPr wrap="square">
            <a:spAutoFit/>
          </a:bodyPr>
          <a:lstStyle/>
          <a:p>
            <a:pPr algn="ctr"/>
            <a:r>
              <a:rPr lang="en-US" dirty="0"/>
              <a:t>38</a:t>
            </a:r>
            <a:r>
              <a:rPr lang="en-US" dirty="0" smtClean="0"/>
              <a:t>.</a:t>
            </a:r>
          </a:p>
          <a:p>
            <a:pPr algn="ctr"/>
            <a:r>
              <a:rPr lang="en-US" dirty="0" smtClean="0"/>
              <a:t>Teachers</a:t>
            </a:r>
            <a:r>
              <a:rPr lang="en-US" dirty="0"/>
              <a:t>: </a:t>
            </a:r>
            <a:endParaRPr lang="en-US" dirty="0" smtClean="0"/>
          </a:p>
          <a:p>
            <a:pPr algn="ctr"/>
            <a:r>
              <a:rPr lang="en-US" b="1" dirty="0" smtClean="0"/>
              <a:t>38b</a:t>
            </a:r>
            <a:r>
              <a:rPr lang="en-US" b="1" dirty="0"/>
              <a:t>) know that students prefer to have more progress than corrective feedback </a:t>
            </a:r>
            <a:endParaRPr lang="el-GR" b="1" dirty="0"/>
          </a:p>
        </p:txBody>
      </p:sp>
    </p:spTree>
    <p:extLst>
      <p:ext uri="{BB962C8B-B14F-4D97-AF65-F5344CB8AC3E}">
        <p14:creationId xmlns:p14="http://schemas.microsoft.com/office/powerpoint/2010/main" val="178002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a:graphicFrameLocks/>
          </p:cNvGraphicFramePr>
          <p:nvPr>
            <p:extLst>
              <p:ext uri="{D42A27DB-BD31-4B8C-83A1-F6EECF244321}">
                <p14:modId xmlns:p14="http://schemas.microsoft.com/office/powerpoint/2010/main" val="2852750098"/>
              </p:ext>
            </p:extLst>
          </p:nvPr>
        </p:nvGraphicFramePr>
        <p:xfrm>
          <a:off x="1115616" y="1628800"/>
          <a:ext cx="712879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923330"/>
          </a:xfrm>
          <a:prstGeom prst="rect">
            <a:avLst/>
          </a:prstGeom>
        </p:spPr>
        <p:txBody>
          <a:bodyPr wrap="square">
            <a:spAutoFit/>
          </a:bodyPr>
          <a:lstStyle/>
          <a:p>
            <a:pPr algn="ctr"/>
            <a:r>
              <a:rPr lang="en-US" dirty="0"/>
              <a:t>3. </a:t>
            </a:r>
            <a:endParaRPr lang="en-US" dirty="0" smtClean="0"/>
          </a:p>
          <a:p>
            <a:pPr algn="ctr"/>
            <a:r>
              <a:rPr lang="en-US" dirty="0" smtClean="0"/>
              <a:t>This </a:t>
            </a:r>
            <a:r>
              <a:rPr lang="en-US" dirty="0"/>
              <a:t>school has a professional development program that: </a:t>
            </a:r>
            <a:endParaRPr lang="en-US" dirty="0" smtClean="0"/>
          </a:p>
          <a:p>
            <a:pPr algn="ctr"/>
            <a:r>
              <a:rPr lang="en-US" b="1" dirty="0" smtClean="0"/>
              <a:t>3а</a:t>
            </a:r>
            <a:r>
              <a:rPr lang="en-US" b="1" dirty="0"/>
              <a:t>) enhances teachers’ deeper understandings of their subject(s</a:t>
            </a:r>
            <a:r>
              <a:rPr lang="en-US" dirty="0"/>
              <a:t>)</a:t>
            </a:r>
            <a:endParaRPr lang="el-GR" dirty="0"/>
          </a:p>
        </p:txBody>
      </p:sp>
    </p:spTree>
    <p:extLst>
      <p:ext uri="{BB962C8B-B14F-4D97-AF65-F5344CB8AC3E}">
        <p14:creationId xmlns:p14="http://schemas.microsoft.com/office/powerpoint/2010/main" val="3137904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204687753"/>
              </p:ext>
            </p:extLst>
          </p:nvPr>
        </p:nvGraphicFramePr>
        <p:xfrm>
          <a:off x="1043608" y="1556792"/>
          <a:ext cx="705678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16632"/>
            <a:ext cx="9144000" cy="1200329"/>
          </a:xfrm>
          <a:prstGeom prst="rect">
            <a:avLst/>
          </a:prstGeom>
        </p:spPr>
        <p:txBody>
          <a:bodyPr wrap="square">
            <a:spAutoFit/>
          </a:bodyPr>
          <a:lstStyle/>
          <a:p>
            <a:pPr algn="ctr"/>
            <a:r>
              <a:rPr lang="en-US" dirty="0"/>
              <a:t>38</a:t>
            </a:r>
            <a:r>
              <a:rPr lang="en-US" dirty="0" smtClean="0"/>
              <a:t>.</a:t>
            </a:r>
          </a:p>
          <a:p>
            <a:pPr algn="ctr"/>
            <a:r>
              <a:rPr lang="en-US" dirty="0" smtClean="0"/>
              <a:t>Teachers</a:t>
            </a:r>
            <a:r>
              <a:rPr lang="en-US" dirty="0"/>
              <a:t>: </a:t>
            </a:r>
            <a:endParaRPr lang="en-US" dirty="0" smtClean="0"/>
          </a:p>
          <a:p>
            <a:pPr algn="ctr"/>
            <a:r>
              <a:rPr lang="en-US" b="1" dirty="0" smtClean="0"/>
              <a:t>38c</a:t>
            </a:r>
            <a:r>
              <a:rPr lang="en-US" b="1" dirty="0"/>
              <a:t>) know that when students have more challenging targets, this leads to greater receptivity of feedback</a:t>
            </a:r>
            <a:endParaRPr lang="el-GR" b="1" dirty="0"/>
          </a:p>
        </p:txBody>
      </p:sp>
    </p:spTree>
    <p:extLst>
      <p:ext uri="{BB962C8B-B14F-4D97-AF65-F5344CB8AC3E}">
        <p14:creationId xmlns:p14="http://schemas.microsoft.com/office/powerpoint/2010/main" val="6126154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11189809"/>
              </p:ext>
            </p:extLst>
          </p:nvPr>
        </p:nvGraphicFramePr>
        <p:xfrm>
          <a:off x="1043608" y="1556792"/>
          <a:ext cx="705678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38</a:t>
            </a:r>
            <a:r>
              <a:rPr lang="en-US" dirty="0" smtClean="0"/>
              <a:t>.</a:t>
            </a:r>
          </a:p>
          <a:p>
            <a:pPr algn="ctr"/>
            <a:r>
              <a:rPr lang="en-US" dirty="0" smtClean="0"/>
              <a:t>Teachers</a:t>
            </a:r>
            <a:r>
              <a:rPr lang="en-US" dirty="0"/>
              <a:t>: </a:t>
            </a:r>
            <a:endParaRPr lang="en-US" dirty="0" smtClean="0"/>
          </a:p>
          <a:p>
            <a:pPr algn="ctr"/>
            <a:r>
              <a:rPr lang="en-US" b="1" dirty="0" smtClean="0"/>
              <a:t>38d</a:t>
            </a:r>
            <a:r>
              <a:rPr lang="en-US" b="1" dirty="0"/>
              <a:t>) deliberately teach students how to ask for, understand, and use the feedback provided</a:t>
            </a:r>
            <a:endParaRPr lang="el-GR" b="1" dirty="0"/>
          </a:p>
        </p:txBody>
      </p:sp>
    </p:spTree>
    <p:extLst>
      <p:ext uri="{BB962C8B-B14F-4D97-AF65-F5344CB8AC3E}">
        <p14:creationId xmlns:p14="http://schemas.microsoft.com/office/powerpoint/2010/main" val="4198163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818611384"/>
              </p:ext>
            </p:extLst>
          </p:nvPr>
        </p:nvGraphicFramePr>
        <p:xfrm>
          <a:off x="899592" y="1556792"/>
          <a:ext cx="727280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1200329"/>
          </a:xfrm>
          <a:prstGeom prst="rect">
            <a:avLst/>
          </a:prstGeom>
        </p:spPr>
        <p:txBody>
          <a:bodyPr wrap="square">
            <a:spAutoFit/>
          </a:bodyPr>
          <a:lstStyle/>
          <a:p>
            <a:pPr algn="ctr"/>
            <a:r>
              <a:rPr lang="en-US" dirty="0"/>
              <a:t>38</a:t>
            </a:r>
            <a:r>
              <a:rPr lang="en-US" dirty="0" smtClean="0"/>
              <a:t>.</a:t>
            </a:r>
          </a:p>
          <a:p>
            <a:pPr algn="ctr"/>
            <a:r>
              <a:rPr lang="en-US" dirty="0" smtClean="0"/>
              <a:t>Teachers</a:t>
            </a:r>
            <a:r>
              <a:rPr lang="en-US" dirty="0"/>
              <a:t>: </a:t>
            </a:r>
            <a:endParaRPr lang="en-US" dirty="0" smtClean="0"/>
          </a:p>
          <a:p>
            <a:pPr algn="ctr"/>
            <a:r>
              <a:rPr lang="en-US" b="1" dirty="0" smtClean="0"/>
              <a:t>38e</a:t>
            </a:r>
            <a:r>
              <a:rPr lang="en-US" b="1" dirty="0"/>
              <a:t>) recognize the value of peer feedback, and deliberately teach peers to give other students appropriate feedback</a:t>
            </a:r>
            <a:endParaRPr lang="el-GR" b="1" dirty="0"/>
          </a:p>
        </p:txBody>
      </p:sp>
    </p:spTree>
    <p:extLst>
      <p:ext uri="{BB962C8B-B14F-4D97-AF65-F5344CB8AC3E}">
        <p14:creationId xmlns:p14="http://schemas.microsoft.com/office/powerpoint/2010/main" val="1081355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809091364"/>
              </p:ext>
            </p:extLst>
          </p:nvPr>
        </p:nvGraphicFramePr>
        <p:xfrm>
          <a:off x="899592" y="1484784"/>
          <a:ext cx="720080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30" y="0"/>
            <a:ext cx="9134370" cy="1200329"/>
          </a:xfrm>
          <a:prstGeom prst="rect">
            <a:avLst/>
          </a:prstGeom>
        </p:spPr>
        <p:txBody>
          <a:bodyPr wrap="square">
            <a:spAutoFit/>
          </a:bodyPr>
          <a:lstStyle/>
          <a:p>
            <a:pPr algn="ctr"/>
            <a:r>
              <a:rPr lang="en-US" dirty="0"/>
              <a:t>39. </a:t>
            </a:r>
            <a:endParaRPr lang="en-US" dirty="0" smtClean="0"/>
          </a:p>
          <a:p>
            <a:pPr algn="ctr"/>
            <a:r>
              <a:rPr lang="en-US" b="1" dirty="0" smtClean="0"/>
              <a:t>Teachers </a:t>
            </a:r>
            <a:r>
              <a:rPr lang="en-US" b="1" dirty="0"/>
              <a:t>provide evidence that all students feel as though they have been invited into their class to learn effectively. This invitation involves feelings of respect, trust, optimism, and intention to learn.</a:t>
            </a:r>
            <a:endParaRPr lang="el-GR" b="1" dirty="0"/>
          </a:p>
        </p:txBody>
      </p:sp>
    </p:spTree>
    <p:extLst>
      <p:ext uri="{BB962C8B-B14F-4D97-AF65-F5344CB8AC3E}">
        <p14:creationId xmlns:p14="http://schemas.microsoft.com/office/powerpoint/2010/main" val="25723988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533535874"/>
              </p:ext>
            </p:extLst>
          </p:nvPr>
        </p:nvGraphicFramePr>
        <p:xfrm>
          <a:off x="899592" y="1556792"/>
          <a:ext cx="734481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17478"/>
            <a:ext cx="9144000" cy="923330"/>
          </a:xfrm>
          <a:prstGeom prst="rect">
            <a:avLst/>
          </a:prstGeom>
        </p:spPr>
        <p:txBody>
          <a:bodyPr wrap="square">
            <a:spAutoFit/>
          </a:bodyPr>
          <a:lstStyle/>
          <a:p>
            <a:pPr algn="ctr"/>
            <a:r>
              <a:rPr lang="en-US" dirty="0"/>
              <a:t>40. </a:t>
            </a:r>
            <a:endParaRPr lang="en-US" dirty="0" smtClean="0"/>
          </a:p>
          <a:p>
            <a:pPr algn="ctr"/>
            <a:r>
              <a:rPr lang="en-US" b="1" dirty="0" smtClean="0"/>
              <a:t>Teachers </a:t>
            </a:r>
            <a:r>
              <a:rPr lang="en-US" b="1" dirty="0"/>
              <a:t>collect evidence of the student experience in their classes about their success as change agents, about their levels of inspiration, and about sharing their passion with students.</a:t>
            </a:r>
            <a:endParaRPr lang="el-GR" b="1" dirty="0"/>
          </a:p>
        </p:txBody>
      </p:sp>
    </p:spTree>
    <p:extLst>
      <p:ext uri="{BB962C8B-B14F-4D97-AF65-F5344CB8AC3E}">
        <p14:creationId xmlns:p14="http://schemas.microsoft.com/office/powerpoint/2010/main" val="81172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231519651"/>
              </p:ext>
            </p:extLst>
          </p:nvPr>
        </p:nvGraphicFramePr>
        <p:xfrm>
          <a:off x="899592" y="1628800"/>
          <a:ext cx="712879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1200329"/>
          </a:xfrm>
          <a:prstGeom prst="rect">
            <a:avLst/>
          </a:prstGeom>
        </p:spPr>
        <p:txBody>
          <a:bodyPr wrap="square">
            <a:spAutoFit/>
          </a:bodyPr>
          <a:lstStyle/>
          <a:p>
            <a:pPr algn="ctr"/>
            <a:r>
              <a:rPr lang="en-US" dirty="0"/>
              <a:t>41. </a:t>
            </a:r>
            <a:endParaRPr lang="en-US" dirty="0" smtClean="0"/>
          </a:p>
          <a:p>
            <a:pPr algn="ctr"/>
            <a:r>
              <a:rPr lang="en-US" dirty="0" smtClean="0"/>
              <a:t>Together</a:t>
            </a:r>
            <a:r>
              <a:rPr lang="en-US" dirty="0"/>
              <a:t>, teachers critique the learning intentions and success criteria, and have evidence that: </a:t>
            </a:r>
            <a:endParaRPr lang="en-US" dirty="0" smtClean="0"/>
          </a:p>
          <a:p>
            <a:pPr algn="ctr"/>
            <a:r>
              <a:rPr lang="en-US" b="1" dirty="0" smtClean="0"/>
              <a:t>41 </a:t>
            </a:r>
            <a:r>
              <a:rPr lang="en-US" b="1" dirty="0"/>
              <a:t>a) students can articulate the learning intentions and success criteria in a way that shows that they understand them</a:t>
            </a:r>
            <a:endParaRPr lang="el-GR" b="1" dirty="0"/>
          </a:p>
        </p:txBody>
      </p:sp>
    </p:spTree>
    <p:extLst>
      <p:ext uri="{BB962C8B-B14F-4D97-AF65-F5344CB8AC3E}">
        <p14:creationId xmlns:p14="http://schemas.microsoft.com/office/powerpoint/2010/main" val="592754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601105017"/>
              </p:ext>
            </p:extLst>
          </p:nvPr>
        </p:nvGraphicFramePr>
        <p:xfrm>
          <a:off x="899592" y="1484784"/>
          <a:ext cx="741682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41</a:t>
            </a:r>
            <a:r>
              <a:rPr lang="en-US" dirty="0" smtClean="0"/>
              <a:t>.</a:t>
            </a:r>
          </a:p>
          <a:p>
            <a:pPr algn="ctr"/>
            <a:r>
              <a:rPr lang="en-US" dirty="0" smtClean="0"/>
              <a:t> </a:t>
            </a:r>
            <a:r>
              <a:rPr lang="en-US" dirty="0"/>
              <a:t>Together, teachers critique the learning intentions and success criteria, and have evidence that: </a:t>
            </a:r>
            <a:r>
              <a:rPr lang="en-US" b="1" dirty="0"/>
              <a:t>41b) students attain the success criteria </a:t>
            </a:r>
            <a:endParaRPr lang="el-GR" b="1" dirty="0"/>
          </a:p>
        </p:txBody>
      </p:sp>
    </p:spTree>
    <p:extLst>
      <p:ext uri="{BB962C8B-B14F-4D97-AF65-F5344CB8AC3E}">
        <p14:creationId xmlns:p14="http://schemas.microsoft.com/office/powerpoint/2010/main" val="4080244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177887118"/>
              </p:ext>
            </p:extLst>
          </p:nvPr>
        </p:nvGraphicFramePr>
        <p:xfrm>
          <a:off x="971600" y="1484784"/>
          <a:ext cx="727280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2293"/>
            <a:ext cx="9144000" cy="923330"/>
          </a:xfrm>
          <a:prstGeom prst="rect">
            <a:avLst/>
          </a:prstGeom>
        </p:spPr>
        <p:txBody>
          <a:bodyPr wrap="square">
            <a:spAutoFit/>
          </a:bodyPr>
          <a:lstStyle/>
          <a:p>
            <a:pPr algn="ctr"/>
            <a:r>
              <a:rPr lang="en-US" dirty="0"/>
              <a:t>41. </a:t>
            </a:r>
            <a:endParaRPr lang="en-US" dirty="0" smtClean="0"/>
          </a:p>
          <a:p>
            <a:pPr algn="ctr"/>
            <a:r>
              <a:rPr lang="en-US" dirty="0" smtClean="0"/>
              <a:t>Together</a:t>
            </a:r>
            <a:r>
              <a:rPr lang="en-US" dirty="0"/>
              <a:t>, teachers critique the learning intentions and success criteria, and have evidence that: </a:t>
            </a:r>
            <a:endParaRPr lang="en-US" dirty="0" smtClean="0"/>
          </a:p>
          <a:p>
            <a:pPr algn="ctr"/>
            <a:r>
              <a:rPr lang="en-US" b="1" dirty="0" smtClean="0"/>
              <a:t>41c</a:t>
            </a:r>
            <a:r>
              <a:rPr lang="en-US" b="1" dirty="0"/>
              <a:t>) students see the success criteria as appropriately challenging</a:t>
            </a:r>
            <a:endParaRPr lang="el-GR" b="1" dirty="0"/>
          </a:p>
        </p:txBody>
      </p:sp>
    </p:spTree>
    <p:extLst>
      <p:ext uri="{BB962C8B-B14F-4D97-AF65-F5344CB8AC3E}">
        <p14:creationId xmlns:p14="http://schemas.microsoft.com/office/powerpoint/2010/main" val="3829439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692368083"/>
              </p:ext>
            </p:extLst>
          </p:nvPr>
        </p:nvGraphicFramePr>
        <p:xfrm>
          <a:off x="899592" y="1628800"/>
          <a:ext cx="7344816"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9144000" cy="923330"/>
          </a:xfrm>
          <a:prstGeom prst="rect">
            <a:avLst/>
          </a:prstGeom>
        </p:spPr>
        <p:txBody>
          <a:bodyPr wrap="square">
            <a:spAutoFit/>
          </a:bodyPr>
          <a:lstStyle/>
          <a:p>
            <a:pPr algn="ctr"/>
            <a:r>
              <a:rPr lang="en-US" dirty="0"/>
              <a:t>41. </a:t>
            </a:r>
            <a:endParaRPr lang="en-US" dirty="0" smtClean="0"/>
          </a:p>
          <a:p>
            <a:pPr algn="ctr"/>
            <a:r>
              <a:rPr lang="en-US" dirty="0" smtClean="0"/>
              <a:t>Together</a:t>
            </a:r>
            <a:r>
              <a:rPr lang="en-US" dirty="0"/>
              <a:t>, teachers critique the learning intentions and success criteria, and have evidence that: </a:t>
            </a:r>
            <a:r>
              <a:rPr lang="en-US" b="1" dirty="0"/>
              <a:t>41d) teachers use this information when planning their next set of lessons/ learning.</a:t>
            </a:r>
            <a:endParaRPr lang="el-GR" b="1" dirty="0"/>
          </a:p>
        </p:txBody>
      </p:sp>
    </p:spTree>
    <p:extLst>
      <p:ext uri="{BB962C8B-B14F-4D97-AF65-F5344CB8AC3E}">
        <p14:creationId xmlns:p14="http://schemas.microsoft.com/office/powerpoint/2010/main" val="1763155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020473206"/>
              </p:ext>
            </p:extLst>
          </p:nvPr>
        </p:nvGraphicFramePr>
        <p:xfrm>
          <a:off x="899592" y="1700808"/>
          <a:ext cx="734481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9465"/>
            <a:ext cx="9144000" cy="923330"/>
          </a:xfrm>
          <a:prstGeom prst="rect">
            <a:avLst/>
          </a:prstGeom>
        </p:spPr>
        <p:txBody>
          <a:bodyPr wrap="square">
            <a:spAutoFit/>
          </a:bodyPr>
          <a:lstStyle/>
          <a:p>
            <a:pPr algn="ctr"/>
            <a:r>
              <a:rPr lang="en-US" dirty="0"/>
              <a:t>42</a:t>
            </a:r>
            <a:r>
              <a:rPr lang="en-US" dirty="0" smtClean="0"/>
              <a:t>.</a:t>
            </a:r>
          </a:p>
          <a:p>
            <a:pPr algn="ctr"/>
            <a:r>
              <a:rPr lang="en-US" b="1" dirty="0" smtClean="0"/>
              <a:t>Teachers </a:t>
            </a:r>
            <a:r>
              <a:rPr lang="en-US" b="1" dirty="0"/>
              <a:t>create opportunities for both formative and summative interpretations of student learning, and use these interpretations to inform future decisions about their teaching.</a:t>
            </a:r>
            <a:endParaRPr lang="el-GR" b="1" dirty="0"/>
          </a:p>
        </p:txBody>
      </p:sp>
    </p:spTree>
    <p:extLst>
      <p:ext uri="{BB962C8B-B14F-4D97-AF65-F5344CB8AC3E}">
        <p14:creationId xmlns:p14="http://schemas.microsoft.com/office/powerpoint/2010/main" val="339807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020977309"/>
              </p:ext>
            </p:extLst>
          </p:nvPr>
        </p:nvGraphicFramePr>
        <p:xfrm>
          <a:off x="611560" y="1340768"/>
          <a:ext cx="7848872" cy="50474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0"/>
            <a:ext cx="9144000" cy="646331"/>
          </a:xfrm>
          <a:prstGeom prst="rect">
            <a:avLst/>
          </a:prstGeom>
        </p:spPr>
        <p:txBody>
          <a:bodyPr wrap="square">
            <a:spAutoFit/>
          </a:bodyPr>
          <a:lstStyle/>
          <a:p>
            <a:pPr algn="ctr"/>
            <a:r>
              <a:rPr lang="en-US" dirty="0"/>
              <a:t>3. This school has a professional development program that: </a:t>
            </a:r>
            <a:endParaRPr lang="en-US" dirty="0" smtClean="0"/>
          </a:p>
          <a:p>
            <a:pPr algn="ctr"/>
            <a:r>
              <a:rPr lang="en-US" b="1" dirty="0" smtClean="0"/>
              <a:t>3b</a:t>
            </a:r>
            <a:r>
              <a:rPr lang="en-US" b="1" dirty="0"/>
              <a:t>) supports learning through analyses of the teachers’ classroom interactions with students </a:t>
            </a:r>
            <a:endParaRPr lang="el-GR" b="1" dirty="0"/>
          </a:p>
        </p:txBody>
      </p:sp>
    </p:spTree>
    <p:extLst>
      <p:ext uri="{BB962C8B-B14F-4D97-AF65-F5344CB8AC3E}">
        <p14:creationId xmlns:p14="http://schemas.microsoft.com/office/powerpoint/2010/main" val="40228664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971235030"/>
              </p:ext>
            </p:extLst>
          </p:nvPr>
        </p:nvGraphicFramePr>
        <p:xfrm>
          <a:off x="827584" y="1556792"/>
          <a:ext cx="727280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256" y="0"/>
            <a:ext cx="9125744" cy="1200329"/>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43a</a:t>
            </a:r>
            <a:r>
              <a:rPr lang="en-US" b="1" dirty="0"/>
              <a:t>) believe that their fundamental task is to evaluate the effect of their teaching on students’ learning and achievement </a:t>
            </a:r>
            <a:endParaRPr lang="el-GR" b="1" dirty="0"/>
          </a:p>
        </p:txBody>
      </p:sp>
    </p:spTree>
    <p:extLst>
      <p:ext uri="{BB962C8B-B14F-4D97-AF65-F5344CB8AC3E}">
        <p14:creationId xmlns:p14="http://schemas.microsoft.com/office/powerpoint/2010/main" val="28627124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808641758"/>
              </p:ext>
            </p:extLst>
          </p:nvPr>
        </p:nvGraphicFramePr>
        <p:xfrm>
          <a:off x="899592" y="1556792"/>
          <a:ext cx="734481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35459"/>
            <a:ext cx="9144000" cy="1200329"/>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43b</a:t>
            </a:r>
            <a:r>
              <a:rPr lang="en-US" b="1" dirty="0"/>
              <a:t>) believe that success and failure in student learning is about what they, as teachers or leaders, did or did not do ... We are change agents</a:t>
            </a:r>
            <a:endParaRPr lang="el-GR" b="1" dirty="0"/>
          </a:p>
        </p:txBody>
      </p:sp>
    </p:spTree>
    <p:extLst>
      <p:ext uri="{BB962C8B-B14F-4D97-AF65-F5344CB8AC3E}">
        <p14:creationId xmlns:p14="http://schemas.microsoft.com/office/powerpoint/2010/main" val="15933020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1371045483"/>
              </p:ext>
            </p:extLst>
          </p:nvPr>
        </p:nvGraphicFramePr>
        <p:xfrm>
          <a:off x="971600" y="1628800"/>
          <a:ext cx="727280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946"/>
            <a:ext cx="9144000" cy="923330"/>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43c</a:t>
            </a:r>
            <a:r>
              <a:rPr lang="en-US" b="1" dirty="0"/>
              <a:t>) want to talk more about the learning than the teaching</a:t>
            </a:r>
            <a:endParaRPr lang="el-GR" b="1" dirty="0"/>
          </a:p>
        </p:txBody>
      </p:sp>
    </p:spTree>
    <p:extLst>
      <p:ext uri="{BB962C8B-B14F-4D97-AF65-F5344CB8AC3E}">
        <p14:creationId xmlns:p14="http://schemas.microsoft.com/office/powerpoint/2010/main" val="2062623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3890331259"/>
              </p:ext>
            </p:extLst>
          </p:nvPr>
        </p:nvGraphicFramePr>
        <p:xfrm>
          <a:off x="971600" y="1628800"/>
          <a:ext cx="74168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694" y="116632"/>
            <a:ext cx="9144000" cy="923330"/>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43d</a:t>
            </a:r>
            <a:r>
              <a:rPr lang="en-US" b="1" dirty="0"/>
              <a:t>) see assessment as feedback about their impact </a:t>
            </a:r>
            <a:endParaRPr lang="el-GR" b="1" dirty="0"/>
          </a:p>
        </p:txBody>
      </p:sp>
    </p:spTree>
    <p:extLst>
      <p:ext uri="{BB962C8B-B14F-4D97-AF65-F5344CB8AC3E}">
        <p14:creationId xmlns:p14="http://schemas.microsoft.com/office/powerpoint/2010/main" val="12268295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884991355"/>
              </p:ext>
            </p:extLst>
          </p:nvPr>
        </p:nvGraphicFramePr>
        <p:xfrm>
          <a:off x="827584" y="1700808"/>
          <a:ext cx="74168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3999" cy="923330"/>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43e</a:t>
            </a:r>
            <a:r>
              <a:rPr lang="en-US" b="1" dirty="0"/>
              <a:t>) engage in dialogue not monologue</a:t>
            </a:r>
            <a:endParaRPr lang="el-GR" b="1" dirty="0"/>
          </a:p>
        </p:txBody>
      </p:sp>
    </p:spTree>
    <p:extLst>
      <p:ext uri="{BB962C8B-B14F-4D97-AF65-F5344CB8AC3E}">
        <p14:creationId xmlns:p14="http://schemas.microsoft.com/office/powerpoint/2010/main" val="987014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217444221"/>
              </p:ext>
            </p:extLst>
          </p:nvPr>
        </p:nvGraphicFramePr>
        <p:xfrm>
          <a:off x="1043608" y="1556792"/>
          <a:ext cx="7128792" cy="455061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3134" y="116632"/>
            <a:ext cx="9089740" cy="923330"/>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43f</a:t>
            </a:r>
            <a:r>
              <a:rPr lang="en-US" b="1" dirty="0"/>
              <a:t>) enjoy the challenge and never retreat to ‘doing their best’ </a:t>
            </a:r>
            <a:endParaRPr lang="el-GR" b="1" dirty="0"/>
          </a:p>
        </p:txBody>
      </p:sp>
    </p:spTree>
    <p:extLst>
      <p:ext uri="{BB962C8B-B14F-4D97-AF65-F5344CB8AC3E}">
        <p14:creationId xmlns:p14="http://schemas.microsoft.com/office/powerpoint/2010/main" val="2257477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103790712"/>
              </p:ext>
            </p:extLst>
          </p:nvPr>
        </p:nvGraphicFramePr>
        <p:xfrm>
          <a:off x="971600" y="1700808"/>
          <a:ext cx="720080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4624"/>
            <a:ext cx="9143999" cy="923330"/>
          </a:xfrm>
          <a:prstGeom prst="rect">
            <a:avLst/>
          </a:prstGeom>
        </p:spPr>
        <p:txBody>
          <a:bodyPr wrap="square">
            <a:spAutoFit/>
          </a:bodyPr>
          <a:lstStyle/>
          <a:p>
            <a:pPr algn="ctr"/>
            <a:r>
              <a:rPr lang="en-US" dirty="0"/>
              <a:t>43. </a:t>
            </a:r>
            <a:endParaRPr lang="en-US" dirty="0" smtClean="0"/>
          </a:p>
          <a:p>
            <a:pPr algn="ctr"/>
            <a:r>
              <a:rPr lang="en-US" dirty="0" smtClean="0"/>
              <a:t>In </a:t>
            </a:r>
            <a:r>
              <a:rPr lang="en-US" dirty="0"/>
              <a:t>this school, the teachers and school leaders: </a:t>
            </a:r>
            <a:endParaRPr lang="en-US" dirty="0" smtClean="0"/>
          </a:p>
          <a:p>
            <a:pPr algn="ctr"/>
            <a:r>
              <a:rPr lang="en-US" b="1" dirty="0" smtClean="0"/>
              <a:t>43 </a:t>
            </a:r>
            <a:r>
              <a:rPr lang="en-US" b="1" dirty="0"/>
              <a:t>g) believe that it is their role to develop positive relationships in classrooms/staffrooms</a:t>
            </a:r>
            <a:endParaRPr lang="el-GR" b="1" dirty="0"/>
          </a:p>
        </p:txBody>
      </p:sp>
    </p:spTree>
    <p:extLst>
      <p:ext uri="{BB962C8B-B14F-4D97-AF65-F5344CB8AC3E}">
        <p14:creationId xmlns:p14="http://schemas.microsoft.com/office/powerpoint/2010/main" val="322278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166255417"/>
              </p:ext>
            </p:extLst>
          </p:nvPr>
        </p:nvGraphicFramePr>
        <p:xfrm>
          <a:off x="1259632" y="1340768"/>
          <a:ext cx="691276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6365"/>
            <a:ext cx="9144000" cy="923330"/>
          </a:xfrm>
          <a:prstGeom prst="rect">
            <a:avLst/>
          </a:prstGeom>
        </p:spPr>
        <p:txBody>
          <a:bodyPr wrap="square">
            <a:spAutoFit/>
          </a:bodyPr>
          <a:lstStyle/>
          <a:p>
            <a:pPr algn="ctr"/>
            <a:r>
              <a:rPr lang="en-US" dirty="0"/>
              <a:t>3. </a:t>
            </a:r>
            <a:endParaRPr lang="en-US" dirty="0" smtClean="0"/>
          </a:p>
          <a:p>
            <a:pPr algn="ctr"/>
            <a:r>
              <a:rPr lang="en-US" dirty="0" smtClean="0"/>
              <a:t>This </a:t>
            </a:r>
            <a:r>
              <a:rPr lang="en-US" dirty="0"/>
              <a:t>school has a professional development program that: </a:t>
            </a:r>
            <a:endParaRPr lang="en-US" dirty="0" smtClean="0"/>
          </a:p>
          <a:p>
            <a:pPr algn="ctr"/>
            <a:r>
              <a:rPr lang="en-US" b="1" dirty="0" smtClean="0"/>
              <a:t>3c</a:t>
            </a:r>
            <a:r>
              <a:rPr lang="en-US" b="1" dirty="0"/>
              <a:t>) helps teachers to know how to provide effective feedback</a:t>
            </a:r>
            <a:endParaRPr lang="el-GR" b="1" dirty="0"/>
          </a:p>
        </p:txBody>
      </p:sp>
    </p:spTree>
    <p:extLst>
      <p:ext uri="{BB962C8B-B14F-4D97-AF65-F5344CB8AC3E}">
        <p14:creationId xmlns:p14="http://schemas.microsoft.com/office/powerpoint/2010/main" val="402407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2053744502"/>
              </p:ext>
            </p:extLst>
          </p:nvPr>
        </p:nvGraphicFramePr>
        <p:xfrm>
          <a:off x="683568" y="1628800"/>
          <a:ext cx="756084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03" y="11232"/>
            <a:ext cx="9142997" cy="1015663"/>
          </a:xfrm>
          <a:prstGeom prst="rect">
            <a:avLst/>
          </a:prstGeom>
        </p:spPr>
        <p:txBody>
          <a:bodyPr wrap="square">
            <a:spAutoFit/>
          </a:bodyPr>
          <a:lstStyle/>
          <a:p>
            <a:pPr algn="ctr"/>
            <a:r>
              <a:rPr lang="en-US" dirty="0"/>
              <a:t>3. </a:t>
            </a:r>
            <a:endParaRPr lang="en-US" dirty="0" smtClean="0"/>
          </a:p>
          <a:p>
            <a:pPr algn="ctr"/>
            <a:r>
              <a:rPr lang="en-US" dirty="0" smtClean="0"/>
              <a:t>This </a:t>
            </a:r>
            <a:r>
              <a:rPr lang="en-US" dirty="0"/>
              <a:t>school has a professional development program that: </a:t>
            </a:r>
            <a:endParaRPr lang="en-US" dirty="0" smtClean="0"/>
          </a:p>
          <a:p>
            <a:pPr algn="ctr"/>
            <a:r>
              <a:rPr lang="en-US" b="1" dirty="0" smtClean="0"/>
              <a:t>3d</a:t>
            </a:r>
            <a:r>
              <a:rPr lang="en-US" b="1" dirty="0"/>
              <a:t>) attends to students’ affective attributes</a:t>
            </a:r>
            <a:endParaRPr lang="el-GR" b="1" dirty="0"/>
          </a:p>
        </p:txBody>
      </p:sp>
    </p:spTree>
    <p:extLst>
      <p:ext uri="{BB962C8B-B14F-4D97-AF65-F5344CB8AC3E}">
        <p14:creationId xmlns:p14="http://schemas.microsoft.com/office/powerpoint/2010/main" val="303746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2003</Words>
  <Application>Microsoft Office PowerPoint</Application>
  <PresentationFormat>On-screen Show (4:3)</PresentationFormat>
  <Paragraphs>190</Paragraphs>
  <Slides>76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Calibri</vt:lpstr>
      <vt:lpstr>Θέμα του Office</vt:lpstr>
      <vt:lpstr>Pie charts representing data from the survey based on Hattie’s Check list for “Visible learning inside”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and passionate teaching 1a</dc:title>
  <dc:creator>EEEEK</dc:creator>
  <cp:lastModifiedBy>Windows User</cp:lastModifiedBy>
  <cp:revision>90</cp:revision>
  <dcterms:created xsi:type="dcterms:W3CDTF">2017-12-04T09:50:07Z</dcterms:created>
  <dcterms:modified xsi:type="dcterms:W3CDTF">2017-12-10T13:13:25Z</dcterms:modified>
</cp:coreProperties>
</file>