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2067-3EFA-47C6-9E0D-0292B6D01816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E8AC-FE57-46F9-885B-EB3894FFE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2067-3EFA-47C6-9E0D-0292B6D01816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E8AC-FE57-46F9-885B-EB3894FFE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2067-3EFA-47C6-9E0D-0292B6D01816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E8AC-FE57-46F9-885B-EB3894FFE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2067-3EFA-47C6-9E0D-0292B6D01816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E8AC-FE57-46F9-885B-EB3894FFE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2067-3EFA-47C6-9E0D-0292B6D01816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E8AC-FE57-46F9-885B-EB3894FFE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2067-3EFA-47C6-9E0D-0292B6D01816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E8AC-FE57-46F9-885B-EB3894FFE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2067-3EFA-47C6-9E0D-0292B6D01816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E8AC-FE57-46F9-885B-EB3894FFE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2067-3EFA-47C6-9E0D-0292B6D01816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E8AC-FE57-46F9-885B-EB3894FFE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2067-3EFA-47C6-9E0D-0292B6D01816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E8AC-FE57-46F9-885B-EB3894FFE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2067-3EFA-47C6-9E0D-0292B6D01816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E8AC-FE57-46F9-885B-EB3894FFE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2067-3EFA-47C6-9E0D-0292B6D01816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E8AC-FE57-46F9-885B-EB3894FFE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42067-3EFA-47C6-9E0D-0292B6D01816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4E8AC-FE57-46F9-885B-EB3894FFE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TEACHER EMPOWERMENT PLAN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3886200"/>
            <a:ext cx="7429552" cy="1752600"/>
          </a:xfrm>
        </p:spPr>
        <p:txBody>
          <a:bodyPr/>
          <a:lstStyle/>
          <a:p>
            <a:r>
              <a:rPr lang="bg-BG" sz="3000" b="1" dirty="0" smtClean="0"/>
              <a:t>Проект 2017-1-</a:t>
            </a:r>
            <a:r>
              <a:rPr lang="en-GB" sz="3000" b="1" dirty="0" smtClean="0"/>
              <a:t>PL01-KA219-038284_5</a:t>
            </a:r>
            <a:endParaRPr lang="bg-BG" sz="3000" b="1" dirty="0" smtClean="0"/>
          </a:p>
          <a:p>
            <a:r>
              <a:rPr lang="en-US" b="1" dirty="0" smtClean="0"/>
              <a:t>IV </a:t>
            </a:r>
            <a:r>
              <a:rPr lang="en-US" b="1" dirty="0"/>
              <a:t>EG </a:t>
            </a:r>
            <a:r>
              <a:rPr lang="en-US" b="1" dirty="0" smtClean="0"/>
              <a:t>“</a:t>
            </a:r>
            <a:r>
              <a:rPr lang="bg-BG" b="1" dirty="0" smtClean="0"/>
              <a:t>Фредерик Жолио-Кюри</a:t>
            </a:r>
            <a:r>
              <a:rPr lang="en-US" b="1" dirty="0" smtClean="0"/>
              <a:t>”, </a:t>
            </a:r>
            <a:r>
              <a:rPr lang="bg-BG" b="1" dirty="0" smtClean="0"/>
              <a:t>Варна</a:t>
            </a:r>
            <a:r>
              <a:rPr lang="en-US" b="1" dirty="0" smtClean="0"/>
              <a:t> </a:t>
            </a:r>
            <a:endParaRPr lang="bg-BG" b="1" dirty="0" smtClean="0"/>
          </a:p>
          <a:p>
            <a:r>
              <a:rPr lang="bg-BG" b="1" dirty="0" smtClean="0">
                <a:solidFill>
                  <a:schemeClr val="accent6">
                    <a:lumMod val="50000"/>
                  </a:schemeClr>
                </a:solidFill>
              </a:rPr>
              <a:t>26.08.2020, онлайн педагогически съвет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Logo Erasm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711658" cy="77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nglish glass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29322" y="285728"/>
            <a:ext cx="1214469" cy="1428760"/>
          </a:xfrm>
          <a:prstGeom prst="rect">
            <a:avLst/>
          </a:prstGeom>
        </p:spPr>
      </p:pic>
      <p:pic>
        <p:nvPicPr>
          <p:cNvPr id="6" name="Picture 5" descr="https://twinspace.etwinning.net/files/collabspace/1/61/561/50561/images/b9ceedbd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571480"/>
            <a:ext cx="135732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accent6">
                    <a:lumMod val="50000"/>
                  </a:schemeClr>
                </a:solidFill>
                <a:latin typeface="ItalicC" pitchFamily="2" charset="0"/>
                <a:cs typeface="ItalicC" pitchFamily="2" charset="0"/>
              </a:rPr>
              <a:t>Благодаря за вниманието!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ItalicC" pitchFamily="2" charset="0"/>
              <a:cs typeface="ItalicC" pitchFamily="2" charset="0"/>
            </a:endParaRPr>
          </a:p>
        </p:txBody>
      </p:sp>
      <p:pic>
        <p:nvPicPr>
          <p:cNvPr id="4" name="Content Placeholder 3" descr="tep-1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3571876"/>
            <a:ext cx="2252749" cy="16874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571472" y="2428868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800" b="1" dirty="0" smtClean="0">
                <a:solidFill>
                  <a:srgbClr val="0070C0"/>
                </a:solidFill>
              </a:rPr>
              <a:t>От екипа на проект 2017-1-</a:t>
            </a:r>
            <a:r>
              <a:rPr lang="en-GB" sz="2800" b="1" dirty="0" smtClean="0">
                <a:solidFill>
                  <a:srgbClr val="0070C0"/>
                </a:solidFill>
              </a:rPr>
              <a:t>PL01-KA219</a:t>
            </a:r>
            <a:r>
              <a:rPr lang="bg-BG" sz="2800" b="1" dirty="0" smtClean="0">
                <a:solidFill>
                  <a:srgbClr val="0070C0"/>
                </a:solidFill>
              </a:rPr>
              <a:t>-</a:t>
            </a:r>
            <a:r>
              <a:rPr lang="en-GB" sz="2800" b="1" dirty="0" smtClean="0">
                <a:solidFill>
                  <a:srgbClr val="0070C0"/>
                </a:solidFill>
              </a:rPr>
              <a:t>038284_5</a:t>
            </a:r>
            <a:endParaRPr lang="bg-BG" sz="28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IV EG “</a:t>
            </a:r>
            <a:r>
              <a:rPr lang="bg-BG" sz="2800" b="1" dirty="0" smtClean="0">
                <a:solidFill>
                  <a:srgbClr val="0070C0"/>
                </a:solidFill>
              </a:rPr>
              <a:t>Фредерик Жолио-Кюри</a:t>
            </a:r>
            <a:r>
              <a:rPr lang="en-US" sz="2800" b="1" dirty="0" smtClean="0">
                <a:solidFill>
                  <a:srgbClr val="0070C0"/>
                </a:solidFill>
              </a:rPr>
              <a:t>”, </a:t>
            </a:r>
            <a:r>
              <a:rPr lang="bg-BG" sz="2800" b="1" dirty="0" smtClean="0">
                <a:solidFill>
                  <a:srgbClr val="0070C0"/>
                </a:solidFill>
              </a:rPr>
              <a:t>Варна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5929330"/>
            <a:ext cx="8143932" cy="716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This project has been funded with support from the European Commission.</a:t>
            </a:r>
            <a:r>
              <a:rPr lang="bg-BG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This publication [communication] reflects the views only of the author, and the Commission cannot be held</a:t>
            </a:r>
            <a:r>
              <a:rPr lang="bg-BG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responsible for any use which may be made of the information contained therein.</a:t>
            </a:r>
            <a:endParaRPr lang="bg-BG" sz="1200" dirty="0" smtClean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TEACHER EMPOWERMENT PLAN</a:t>
            </a:r>
            <a:r>
              <a:rPr lang="bg-BG" b="1" dirty="0" smtClean="0">
                <a:solidFill>
                  <a:srgbClr val="0070C0"/>
                </a:solidFill>
              </a:rPr>
              <a:t/>
            </a:r>
            <a:br>
              <a:rPr lang="bg-BG" b="1" dirty="0" smtClean="0">
                <a:solidFill>
                  <a:srgbClr val="0070C0"/>
                </a:solidFill>
              </a:rPr>
            </a:br>
            <a:r>
              <a:rPr lang="bg-BG" b="1" dirty="0" smtClean="0">
                <a:solidFill>
                  <a:srgbClr val="0070C0"/>
                </a:solidFill>
              </a:rPr>
              <a:t>План за овластяване на учителите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b="1" dirty="0" smtClean="0">
                <a:solidFill>
                  <a:srgbClr val="C00000"/>
                </a:solidFill>
              </a:rPr>
              <a:t>Оправомощаването на учители </a:t>
            </a:r>
            <a:r>
              <a:rPr lang="bg-BG" dirty="0" smtClean="0"/>
              <a:t>се счита за ключов елемент в успешните училищни реформи. Вдъхновени от проучването „Видимо обучение” на австралийския професор Джон Хати, партньорите в проекта Erasmus + VT4P си поставиха цел да разработят </a:t>
            </a:r>
            <a:r>
              <a:rPr lang="bg-BG" b="1" dirty="0" smtClean="0"/>
              <a:t>планове</a:t>
            </a:r>
            <a:r>
              <a:rPr lang="bg-BG" dirty="0" smtClean="0"/>
              <a:t> за овластяване на учителите. </a:t>
            </a:r>
          </a:p>
          <a:p>
            <a:pPr marL="0" indent="0">
              <a:buNone/>
            </a:pPr>
            <a:r>
              <a:rPr lang="bg-BG" dirty="0" smtClean="0"/>
              <a:t>Задача на Партньорството е да се прилагат резултатите от проекта в техните отделни училища.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TEACHER EMPOWERMENT PLAN</a:t>
            </a:r>
            <a:r>
              <a:rPr lang="bg-BG" b="1" dirty="0" smtClean="0">
                <a:solidFill>
                  <a:srgbClr val="0070C0"/>
                </a:solidFill>
              </a:rPr>
              <a:t/>
            </a:r>
            <a:br>
              <a:rPr lang="bg-BG" b="1" dirty="0" smtClean="0">
                <a:solidFill>
                  <a:srgbClr val="0070C0"/>
                </a:solidFill>
              </a:rPr>
            </a:br>
            <a:r>
              <a:rPr lang="bg-BG" b="1" dirty="0" smtClean="0">
                <a:solidFill>
                  <a:srgbClr val="0070C0"/>
                </a:solidFill>
              </a:rPr>
              <a:t>План за овластяване на учителите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bg-BG" b="1" dirty="0" smtClean="0">
                <a:solidFill>
                  <a:srgbClr val="C00000"/>
                </a:solidFill>
              </a:rPr>
              <a:t>Овластяването на учителите </a:t>
            </a:r>
            <a:r>
              <a:rPr lang="bg-BG" dirty="0" smtClean="0"/>
              <a:t>има няколко измерения: </a:t>
            </a:r>
            <a:endParaRPr lang="en-GB" dirty="0" smtClean="0"/>
          </a:p>
          <a:p>
            <a:pPr indent="0"/>
            <a:r>
              <a:rPr lang="bg-BG" b="1" dirty="0" smtClean="0">
                <a:solidFill>
                  <a:srgbClr val="C00000"/>
                </a:solidFill>
              </a:rPr>
              <a:t>Вземане на решения</a:t>
            </a:r>
            <a:r>
              <a:rPr lang="bg-BG" dirty="0" smtClean="0"/>
              <a:t>: </a:t>
            </a:r>
            <a:r>
              <a:rPr lang="ru-RU" dirty="0" smtClean="0"/>
              <a:t>Предоставянето </a:t>
            </a:r>
            <a:r>
              <a:rPr lang="ru-RU" dirty="0"/>
              <a:t>на </a:t>
            </a:r>
            <a:r>
              <a:rPr lang="ru-RU" dirty="0" smtClean="0"/>
              <a:t>учителите </a:t>
            </a:r>
            <a:r>
              <a:rPr lang="ru-RU" dirty="0"/>
              <a:t>на значителна роля в процеса на вземане на решения в училище е ключов елемент за овластяването. Това измерение е свързано с участието на учителите в критични решения, които пряко засягат работата им. В много случаи това означава участие и отговорност за решения, включващи бюджети, график, учебни програми и </a:t>
            </a:r>
            <a:r>
              <a:rPr lang="ru-RU" dirty="0" smtClean="0"/>
              <a:t>други. </a:t>
            </a:r>
            <a:r>
              <a:rPr lang="ru-RU" dirty="0"/>
              <a:t>Учителите получават възможност да увеличат контрола върху работната си среда.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TEACHER EMPOWERMENT PLAN</a:t>
            </a:r>
            <a:r>
              <a:rPr lang="bg-BG" b="1" dirty="0" smtClean="0">
                <a:solidFill>
                  <a:srgbClr val="0070C0"/>
                </a:solidFill>
              </a:rPr>
              <a:t/>
            </a:r>
            <a:br>
              <a:rPr lang="bg-BG" b="1" dirty="0" smtClean="0">
                <a:solidFill>
                  <a:srgbClr val="0070C0"/>
                </a:solidFill>
              </a:rPr>
            </a:br>
            <a:r>
              <a:rPr lang="bg-BG" b="1" dirty="0" smtClean="0">
                <a:solidFill>
                  <a:srgbClr val="0070C0"/>
                </a:solidFill>
              </a:rPr>
              <a:t>План за овластяване на учителите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Лидерство:</a:t>
            </a:r>
            <a:r>
              <a:rPr lang="bg-BG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Лидерството </a:t>
            </a:r>
            <a:r>
              <a:rPr lang="ru-RU" dirty="0" smtClean="0"/>
              <a:t>засяга </a:t>
            </a:r>
            <a:r>
              <a:rPr lang="ru-RU" dirty="0"/>
              <a:t>решения, политики и процедури в цялата образователна система. Учителите да </a:t>
            </a:r>
            <a:r>
              <a:rPr lang="ru-RU" dirty="0" smtClean="0"/>
              <a:t>бъдат включени при вземане на </a:t>
            </a:r>
            <a:r>
              <a:rPr lang="ru-RU" dirty="0"/>
              <a:t>много от решенията, които засягат естеството на тяхната работа, особено </a:t>
            </a:r>
            <a:r>
              <a:rPr lang="ru-RU" dirty="0" smtClean="0"/>
              <a:t>на </a:t>
            </a:r>
            <a:r>
              <a:rPr lang="ru-RU" dirty="0"/>
              <a:t>решения, взети извън класната стая или училището.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TEACHER EMPOWERMENT PLAN</a:t>
            </a:r>
            <a:r>
              <a:rPr lang="bg-BG" b="1" dirty="0" smtClean="0">
                <a:solidFill>
                  <a:srgbClr val="0070C0"/>
                </a:solidFill>
              </a:rPr>
              <a:t/>
            </a:r>
            <a:br>
              <a:rPr lang="bg-BG" b="1" dirty="0" smtClean="0">
                <a:solidFill>
                  <a:srgbClr val="0070C0"/>
                </a:solidFill>
              </a:rPr>
            </a:br>
            <a:r>
              <a:rPr lang="bg-BG" b="1" dirty="0" smtClean="0">
                <a:solidFill>
                  <a:srgbClr val="0070C0"/>
                </a:solidFill>
              </a:rPr>
              <a:t>План за овластяване на учителите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b="1" dirty="0" smtClean="0">
                <a:solidFill>
                  <a:srgbClr val="C00000"/>
                </a:solidFill>
              </a:rPr>
              <a:t>Сътрудничество:</a:t>
            </a:r>
            <a:r>
              <a:rPr lang="bg-BG" dirty="0" smtClean="0"/>
              <a:t> Изграждане на екипност. Културата на училището се променя значително, когато опитни учители престанат да функционират изолирано и започнат да решават проблемите колективно. При всеки опит за подобряване на училищата трябва да се обърне внимание на ролите в процеса на вземане на решения и да се увеличат възможностите за смислено, колективно участие в критичните области на дейност в организацията.</a:t>
            </a:r>
          </a:p>
          <a:p>
            <a:r>
              <a:rPr lang="bg-BG" b="1" dirty="0" smtClean="0">
                <a:solidFill>
                  <a:srgbClr val="C00000"/>
                </a:solidFill>
              </a:rPr>
              <a:t>Професионален растеж</a:t>
            </a:r>
            <a:r>
              <a:rPr lang="bg-BG" dirty="0" smtClean="0"/>
              <a:t>: Подобряване на квалификацията и уменията чрез предоставяне на образователни възможности - наставничество.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TEACHER EMPOWERMENT PLAN</a:t>
            </a:r>
            <a:r>
              <a:rPr lang="bg-BG" b="1" dirty="0" smtClean="0">
                <a:solidFill>
                  <a:srgbClr val="0070C0"/>
                </a:solidFill>
              </a:rPr>
              <a:t/>
            </a:r>
            <a:br>
              <a:rPr lang="bg-BG" b="1" dirty="0" smtClean="0">
                <a:solidFill>
                  <a:srgbClr val="0070C0"/>
                </a:solidFill>
              </a:rPr>
            </a:br>
            <a:r>
              <a:rPr lang="bg-BG" b="1" dirty="0" smtClean="0">
                <a:solidFill>
                  <a:srgbClr val="0070C0"/>
                </a:solidFill>
              </a:rPr>
              <a:t>План за овластяване на учители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 проекта </a:t>
            </a:r>
            <a:r>
              <a:rPr lang="ru-RU" dirty="0"/>
              <a:t>VT4P се фокусираме върху това, което може да се направи </a:t>
            </a:r>
            <a:r>
              <a:rPr lang="ru-RU" dirty="0" smtClean="0"/>
              <a:t>вътре </a:t>
            </a:r>
            <a:r>
              <a:rPr lang="ru-RU" dirty="0"/>
              <a:t>в нашите училища. </a:t>
            </a:r>
            <a:r>
              <a:rPr lang="en-GB" b="1" dirty="0" smtClean="0">
                <a:solidFill>
                  <a:srgbClr val="C00000"/>
                </a:solidFill>
              </a:rPr>
              <a:t>Collective teacher efficacy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/>
              <a:t>е ключът</a:t>
            </a:r>
            <a:r>
              <a:rPr lang="ru-RU" dirty="0" smtClean="0"/>
              <a:t>!</a:t>
            </a:r>
            <a:endParaRPr lang="en-GB" dirty="0" smtClean="0"/>
          </a:p>
          <a:p>
            <a:pPr marL="0" indent="0">
              <a:buNone/>
            </a:pPr>
            <a:r>
              <a:rPr lang="bg-BG" b="1" dirty="0" smtClean="0">
                <a:solidFill>
                  <a:srgbClr val="C00000"/>
                </a:solidFill>
              </a:rPr>
              <a:t>Изграждане на колективната ефективност на учителите</a:t>
            </a:r>
            <a:r>
              <a:rPr lang="en-GB" b="1" dirty="0" smtClean="0">
                <a:solidFill>
                  <a:srgbClr val="C00000"/>
                </a:solidFill>
              </a:rPr>
              <a:t>.</a:t>
            </a:r>
          </a:p>
          <a:p>
            <a:pPr marL="0" indent="0"/>
            <a:r>
              <a:rPr lang="en-GB" dirty="0"/>
              <a:t> </a:t>
            </a:r>
            <a:r>
              <a:rPr lang="bg-BG" dirty="0" smtClean="0"/>
              <a:t>Изграждане на обучителни знания и умения;</a:t>
            </a:r>
          </a:p>
          <a:p>
            <a:pPr marL="0" indent="0"/>
            <a:r>
              <a:rPr lang="bg-BG" dirty="0" smtClean="0"/>
              <a:t> Създаване на възможности за съвместно споделяне на умения и опит от учителите;</a:t>
            </a:r>
          </a:p>
          <a:p>
            <a:pPr marL="0" indent="0"/>
            <a:r>
              <a:rPr lang="bg-BG" dirty="0" smtClean="0"/>
              <a:t> Включеване на учителите в процеса на вземане на решения в училище.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TEACHER EMPOWERMENT PLAN</a:t>
            </a:r>
            <a:r>
              <a:rPr lang="bg-BG" b="1" dirty="0" smtClean="0">
                <a:solidFill>
                  <a:srgbClr val="0070C0"/>
                </a:solidFill>
              </a:rPr>
              <a:t/>
            </a:r>
            <a:br>
              <a:rPr lang="bg-BG" b="1" dirty="0" smtClean="0">
                <a:solidFill>
                  <a:srgbClr val="0070C0"/>
                </a:solidFill>
              </a:rPr>
            </a:br>
            <a:r>
              <a:rPr lang="bg-BG" b="1" dirty="0" smtClean="0">
                <a:solidFill>
                  <a:srgbClr val="0070C0"/>
                </a:solidFill>
              </a:rPr>
              <a:t>План за овластяване на учители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bg-BG" b="1" dirty="0" smtClean="0">
                <a:solidFill>
                  <a:srgbClr val="C00000"/>
                </a:solidFill>
              </a:rPr>
              <a:t>Професионално развитие на учителите участници в проекта VT4P:</a:t>
            </a:r>
          </a:p>
          <a:p>
            <a:pPr marL="0" indent="0"/>
            <a:r>
              <a:rPr lang="bg-BG" dirty="0" smtClean="0"/>
              <a:t> Училищата се запознават с изследванията на Джон Хати;</a:t>
            </a:r>
          </a:p>
          <a:p>
            <a:pPr marL="0" indent="0"/>
            <a:r>
              <a:rPr lang="bg-BG" dirty="0" smtClean="0"/>
              <a:t> Ръководителят на проекта и учители посетиха семинари и уебинари с Хати;</a:t>
            </a:r>
          </a:p>
          <a:p>
            <a:pPr marL="0" indent="0"/>
            <a:r>
              <a:rPr lang="bg-BG" dirty="0"/>
              <a:t> </a:t>
            </a:r>
            <a:r>
              <a:rPr lang="bg-BG" dirty="0" smtClean="0"/>
              <a:t>Участия в международни обучения;</a:t>
            </a:r>
          </a:p>
          <a:p>
            <a:pPr marL="0" indent="0"/>
            <a:r>
              <a:rPr lang="bg-BG" dirty="0" smtClean="0"/>
              <a:t> Включване на експерти в международни обучителни събития;</a:t>
            </a:r>
          </a:p>
          <a:p>
            <a:pPr marL="0" indent="0"/>
            <a:r>
              <a:rPr lang="bg-BG" dirty="0" smtClean="0"/>
              <a:t> Учителите придобиват експертиза - Europass сертификати.</a:t>
            </a:r>
          </a:p>
          <a:p>
            <a:pPr marL="0" indent="0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TEACHER EMPOWERMENT PLAN</a:t>
            </a:r>
            <a:r>
              <a:rPr lang="bg-BG" b="1" dirty="0" smtClean="0">
                <a:solidFill>
                  <a:srgbClr val="0070C0"/>
                </a:solidFill>
              </a:rPr>
              <a:t/>
            </a:r>
            <a:br>
              <a:rPr lang="bg-BG" b="1" dirty="0" smtClean="0">
                <a:solidFill>
                  <a:srgbClr val="0070C0"/>
                </a:solidFill>
              </a:rPr>
            </a:br>
            <a:r>
              <a:rPr lang="bg-BG" b="1" dirty="0" smtClean="0">
                <a:solidFill>
                  <a:srgbClr val="0070C0"/>
                </a:solidFill>
              </a:rPr>
              <a:t>План за овластяване на учители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bg-BG" b="1" dirty="0" smtClean="0">
                <a:solidFill>
                  <a:srgbClr val="C00000"/>
                </a:solidFill>
              </a:rPr>
              <a:t>Измерване на постиженията (VT4P)</a:t>
            </a:r>
          </a:p>
          <a:p>
            <a:pPr marL="0" indent="0"/>
            <a:r>
              <a:rPr lang="bg-BG" dirty="0" smtClean="0"/>
              <a:t> Получаване на обратна връзка от учениците. Използване на въпросници;</a:t>
            </a:r>
          </a:p>
          <a:p>
            <a:pPr marL="0" indent="0"/>
            <a:r>
              <a:rPr lang="bg-BG" b="1" dirty="0">
                <a:solidFill>
                  <a:srgbClr val="C00000"/>
                </a:solidFill>
              </a:rPr>
              <a:t> </a:t>
            </a:r>
            <a:r>
              <a:rPr lang="bg-BG" dirty="0" smtClean="0"/>
              <a:t>Получаване на обратна информация от учители</a:t>
            </a:r>
            <a:r>
              <a:rPr lang="en-GB" dirty="0" smtClean="0"/>
              <a:t>/</a:t>
            </a:r>
            <a:r>
              <a:rPr lang="bg-BG" dirty="0" smtClean="0"/>
              <a:t>колеги (</a:t>
            </a:r>
            <a:r>
              <a:rPr lang="en-GB" dirty="0" smtClean="0"/>
              <a:t>Micro-teaching);</a:t>
            </a:r>
            <a:endParaRPr lang="bg-BG" dirty="0" smtClean="0"/>
          </a:p>
          <a:p>
            <a:pPr marL="0" indent="0"/>
            <a:r>
              <a:rPr lang="bg-BG" dirty="0"/>
              <a:t> </a:t>
            </a:r>
            <a:r>
              <a:rPr lang="bg-BG" dirty="0" smtClean="0"/>
              <a:t>Извършване на интервенции;</a:t>
            </a:r>
          </a:p>
          <a:p>
            <a:pPr marL="0" indent="0"/>
            <a:r>
              <a:rPr lang="bg-BG" dirty="0"/>
              <a:t> </a:t>
            </a:r>
            <a:r>
              <a:rPr lang="bg-BG" dirty="0" smtClean="0"/>
              <a:t>Оценка на напредъка / постиженията на учениците чрез качествен и количествен анализ. (преди / след тестове, изпити).</a:t>
            </a:r>
            <a:endParaRPr lang="en-GB" dirty="0" smtClean="0"/>
          </a:p>
          <a:p>
            <a:pPr marL="0" indent="0"/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TEACHER EMPOWERMENT PLAN</a:t>
            </a:r>
            <a:r>
              <a:rPr lang="bg-BG" b="1" dirty="0" smtClean="0">
                <a:solidFill>
                  <a:srgbClr val="0070C0"/>
                </a:solidFill>
              </a:rPr>
              <a:t/>
            </a:r>
            <a:br>
              <a:rPr lang="bg-BG" b="1" dirty="0" smtClean="0">
                <a:solidFill>
                  <a:srgbClr val="0070C0"/>
                </a:solidFill>
              </a:rPr>
            </a:br>
            <a:r>
              <a:rPr lang="bg-BG" b="1" dirty="0" smtClean="0">
                <a:solidFill>
                  <a:srgbClr val="0070C0"/>
                </a:solidFill>
              </a:rPr>
              <a:t>План за овластяване на учители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>
                <a:solidFill>
                  <a:srgbClr val="C00000"/>
                </a:solidFill>
              </a:rPr>
              <a:t>Action Plan for Teacher Empowerment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bg-BG" b="1" dirty="0" smtClean="0">
              <a:solidFill>
                <a:srgbClr val="C00000"/>
              </a:solidFill>
            </a:endParaRPr>
          </a:p>
          <a:p>
            <a:pPr marL="0" indent="0"/>
            <a:r>
              <a:rPr lang="bg-BG" dirty="0" smtClean="0"/>
              <a:t> Създайте списък на стратегическите показатели за успех;</a:t>
            </a:r>
          </a:p>
          <a:p>
            <a:pPr marL="0" indent="0"/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 smtClean="0"/>
              <a:t>Определете конкретни краткосрочни и дългосрочни цели и задачи;</a:t>
            </a:r>
          </a:p>
          <a:p>
            <a:pPr marL="0" indent="0"/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 smtClean="0"/>
              <a:t>Дейности </a:t>
            </a:r>
            <a:r>
              <a:rPr lang="bg-BG" smtClean="0"/>
              <a:t>за изпълнение на идентифицираните  </a:t>
            </a:r>
            <a:r>
              <a:rPr lang="bg-BG" dirty="0" smtClean="0"/>
              <a:t>цели и задачи;</a:t>
            </a:r>
          </a:p>
          <a:p>
            <a:pPr marL="0" indent="0"/>
            <a:r>
              <a:rPr lang="bg-BG" dirty="0" smtClean="0"/>
              <a:t>План за комуникация с жизненоважните заинтересовани страни;</a:t>
            </a:r>
          </a:p>
          <a:p>
            <a:pPr marL="0" indent="0"/>
            <a:r>
              <a:rPr lang="bg-BG" dirty="0" smtClean="0"/>
              <a:t>Специфичен график на дейностите.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554</Words>
  <Application>Microsoft Office PowerPoint</Application>
  <PresentationFormat>Pokaz na ekranie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Office Theme</vt:lpstr>
      <vt:lpstr>TEACHER EMPOWERMENT PLAN </vt:lpstr>
      <vt:lpstr>TEACHER EMPOWERMENT PLAN План за овластяване на учителите</vt:lpstr>
      <vt:lpstr>TEACHER EMPOWERMENT PLAN План за овластяване на учителите</vt:lpstr>
      <vt:lpstr>TEACHER EMPOWERMENT PLAN План за овластяване на учителите</vt:lpstr>
      <vt:lpstr>TEACHER EMPOWERMENT PLAN План за овластяване на учителите</vt:lpstr>
      <vt:lpstr>TEACHER EMPOWERMENT PLAN План за овластяване на учители</vt:lpstr>
      <vt:lpstr>TEACHER EMPOWERMENT PLAN План за овластяване на учители</vt:lpstr>
      <vt:lpstr>TEACHER EMPOWERMENT PLAN План за овластяване на учители</vt:lpstr>
      <vt:lpstr>TEACHER EMPOWERMENT PLAN План за овластяване на учители</vt:lpstr>
      <vt:lpstr>Благодаря за вниманието!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EMPOWERMENT PLAN</dc:title>
  <dc:creator>User</dc:creator>
  <cp:lastModifiedBy>Hanna Skowronska</cp:lastModifiedBy>
  <cp:revision>53</cp:revision>
  <dcterms:created xsi:type="dcterms:W3CDTF">2020-08-24T09:59:26Z</dcterms:created>
  <dcterms:modified xsi:type="dcterms:W3CDTF">2020-08-31T16:11:08Z</dcterms:modified>
</cp:coreProperties>
</file>