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14400"/>
            <a:ext cx="8458200" cy="1828800"/>
          </a:xfrm>
        </p:spPr>
        <p:txBody>
          <a:bodyPr>
            <a:normAutofit/>
          </a:bodyPr>
          <a:lstStyle/>
          <a:p>
            <a:r>
              <a:rPr lang="bs-Latn-BA" sz="9600" dirty="0" smtClean="0">
                <a:latin typeface="Franklin Gothic Demi Cond" pitchFamily="34" charset="0"/>
                <a:cs typeface="Aharoni" pitchFamily="2" charset="-79"/>
              </a:rPr>
              <a:t>Broj </a:t>
            </a:r>
            <a:r>
              <a:rPr lang="el-GR" sz="9600" dirty="0" smtClean="0">
                <a:latin typeface="Franklin Gothic Demi Cond" pitchFamily="34" charset="0"/>
                <a:cs typeface="Aharoni" pitchFamily="2" charset="-79"/>
              </a:rPr>
              <a:t>Π</a:t>
            </a:r>
            <a:endParaRPr lang="bs-Latn-BA" sz="9600" dirty="0">
              <a:latin typeface="Franklin Gothic Demi Cond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Radila: Lejla Mujakić</a:t>
            </a:r>
            <a:endParaRPr lang="bs-Latn-BA" dirty="0"/>
          </a:p>
        </p:txBody>
      </p:sp>
      <p:pic>
        <p:nvPicPr>
          <p:cNvPr id="4" name="Picture 3" descr="2000px-Número_pi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43400"/>
            <a:ext cx="9144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... Utakmica počinje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038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r-HR" sz="2400" dirty="0" smtClean="0">
                <a:latin typeface="Comic Sans MS" pitchFamily="66" charset="0"/>
              </a:rPr>
              <a:t>Veći napredak u računanju broja </a:t>
            </a:r>
            <a:r>
              <a:rPr lang="el-GR" sz="2400" dirty="0" smtClean="0">
                <a:latin typeface="Comic Sans MS" pitchFamily="66" charset="0"/>
              </a:rPr>
              <a:t>π</a:t>
            </a:r>
            <a:r>
              <a:rPr lang="hr-HR" sz="2400" dirty="0" smtClean="0">
                <a:latin typeface="Comic Sans MS" pitchFamily="66" charset="0"/>
              </a:rPr>
              <a:t> nije učinjen sve do </a:t>
            </a:r>
            <a:r>
              <a:rPr lang="hr-HR" sz="2400" dirty="0" smtClean="0">
                <a:solidFill>
                  <a:srgbClr val="FF0066"/>
                </a:solidFill>
                <a:latin typeface="Comic Sans MS" pitchFamily="66" charset="0"/>
              </a:rPr>
              <a:t>16. stoljeća</a:t>
            </a:r>
            <a:r>
              <a:rPr lang="hr-HR" sz="2400" dirty="0" smtClean="0">
                <a:latin typeface="Comic Sans MS" pitchFamily="66" charset="0"/>
              </a:rPr>
              <a:t> kad je živio i djelovao francuski matematičar, pravnik po struci, Francois Viete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hr-HR" sz="2400" dirty="0" smtClean="0">
                <a:latin typeface="Comic Sans MS" pitchFamily="66" charset="0"/>
              </a:rPr>
              <a:t>On je, koristeći Arhimedovu metodu upisanih i opisanih poligona  (od pravilnog šesterokuta sve do poligona sa 393216 stranica!) dobio: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r-HR" sz="2400" dirty="0" smtClean="0">
                <a:latin typeface="Comic Sans MS" pitchFamily="66" charset="0"/>
              </a:rPr>
              <a:t>   3.1415926535 &lt; </a:t>
            </a:r>
            <a:r>
              <a:rPr lang="el-GR" sz="2400" dirty="0" smtClean="0">
                <a:latin typeface="Comic Sans MS" pitchFamily="66" charset="0"/>
              </a:rPr>
              <a:t>π</a:t>
            </a:r>
            <a:r>
              <a:rPr lang="hr-HR" sz="2400" dirty="0" smtClean="0">
                <a:latin typeface="Comic Sans MS" pitchFamily="66" charset="0"/>
              </a:rPr>
              <a:t> &lt; 3.1415926537</a:t>
            </a:r>
            <a:endParaRPr lang="el-GR" sz="2400" dirty="0" smtClean="0">
              <a:latin typeface="Comic Sans MS" pitchFamily="66" charset="0"/>
            </a:endParaRPr>
          </a:p>
          <a:p>
            <a:endParaRPr lang="bs-Latn-BA" dirty="0"/>
          </a:p>
        </p:txBody>
      </p:sp>
      <p:pic>
        <p:nvPicPr>
          <p:cNvPr id="4" name="Picture 4" descr="Vie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143000"/>
            <a:ext cx="3876210" cy="5105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Loptu hvataju holanđani...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4958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Matematičar koji je svoj život posvetio pronalaženju što većeg broja decimala broja </a:t>
            </a:r>
            <a:r>
              <a:rPr lang="el-GR" dirty="0" smtClean="0">
                <a:latin typeface="Comic Sans MS" pitchFamily="66" charset="0"/>
              </a:rPr>
              <a:t>π</a:t>
            </a:r>
            <a:r>
              <a:rPr lang="hr-HR" dirty="0" smtClean="0">
                <a:latin typeface="Comic Sans MS" pitchFamily="66" charset="0"/>
              </a:rPr>
              <a:t> bio je Ludolf van Ceulen</a:t>
            </a:r>
          </a:p>
          <a:p>
            <a:pPr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Izračunavajući </a:t>
            </a:r>
            <a:r>
              <a:rPr lang="el-GR" dirty="0" smtClean="0">
                <a:latin typeface="Comic Sans MS" pitchFamily="66" charset="0"/>
              </a:rPr>
              <a:t>π</a:t>
            </a:r>
            <a:r>
              <a:rPr lang="hr-HR" dirty="0" smtClean="0">
                <a:latin typeface="Comic Sans MS" pitchFamily="66" charset="0"/>
              </a:rPr>
              <a:t> Arhimedovom metodom, rabio je poligone s više od 32 milijarde stranica</a:t>
            </a:r>
          </a:p>
          <a:p>
            <a:pPr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Kad je </a:t>
            </a:r>
            <a:r>
              <a:rPr lang="hr-HR" dirty="0" smtClean="0">
                <a:solidFill>
                  <a:srgbClr val="FF0066"/>
                </a:solidFill>
                <a:latin typeface="Comic Sans MS" pitchFamily="66" charset="0"/>
              </a:rPr>
              <a:t>1610. godine</a:t>
            </a:r>
            <a:r>
              <a:rPr lang="hr-HR" dirty="0" smtClean="0">
                <a:latin typeface="Comic Sans MS" pitchFamily="66" charset="0"/>
              </a:rPr>
              <a:t> umro, legenda kaže da su mu na nadgrobnu ploču uklesali broj </a:t>
            </a:r>
            <a:r>
              <a:rPr lang="el-GR" dirty="0" smtClean="0">
                <a:latin typeface="Comic Sans MS" pitchFamily="66" charset="0"/>
              </a:rPr>
              <a:t>π</a:t>
            </a:r>
            <a:r>
              <a:rPr lang="hr-HR" dirty="0" smtClean="0">
                <a:latin typeface="Comic Sans MS" pitchFamily="66" charset="0"/>
              </a:rPr>
              <a:t> sa 35 decimala</a:t>
            </a:r>
            <a:endParaRPr lang="el-GR" dirty="0" smtClean="0">
              <a:latin typeface="Comic Sans MS" pitchFamily="66" charset="0"/>
            </a:endParaRPr>
          </a:p>
          <a:p>
            <a:endParaRPr lang="bs-Latn-BA" dirty="0"/>
          </a:p>
        </p:txBody>
      </p:sp>
      <p:pic>
        <p:nvPicPr>
          <p:cNvPr id="4" name="Picture 4" descr="Van_Ceul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752600"/>
            <a:ext cx="3136900" cy="381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Gol zabija Euler...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419600" cy="4525963"/>
          </a:xfrm>
        </p:spPr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Njemački matematičar Leonard Euler (</a:t>
            </a:r>
            <a:r>
              <a:rPr lang="hr-HR" dirty="0" smtClean="0">
                <a:solidFill>
                  <a:srgbClr val="FF0066"/>
                </a:solidFill>
                <a:latin typeface="Comic Sans MS" pitchFamily="66" charset="0"/>
              </a:rPr>
              <a:t>1707.-1783.</a:t>
            </a:r>
            <a:r>
              <a:rPr lang="hr-HR" dirty="0" smtClean="0">
                <a:latin typeface="Comic Sans MS" pitchFamily="66" charset="0"/>
              </a:rPr>
              <a:t>) otkriva puno dobrih i brzih formula</a:t>
            </a:r>
          </a:p>
          <a:p>
            <a:r>
              <a:rPr lang="hr-HR" dirty="0" smtClean="0">
                <a:latin typeface="Comic Sans MS" pitchFamily="66" charset="0"/>
              </a:rPr>
              <a:t>Jedna od njih je:</a:t>
            </a:r>
          </a:p>
          <a:p>
            <a:endParaRPr lang="bs-Latn-BA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087438" y="4868863"/>
          <a:ext cx="3516312" cy="1084262"/>
        </p:xfrm>
        <a:graphic>
          <a:graphicData uri="http://schemas.openxmlformats.org/presentationml/2006/ole">
            <p:oleObj spid="_x0000_s6147" name="Equation" r:id="rId3" imgW="1358640" imgH="419040" progId="Equation.3">
              <p:embed/>
            </p:oleObj>
          </a:graphicData>
        </a:graphic>
      </p:graphicFrame>
      <p:pic>
        <p:nvPicPr>
          <p:cNvPr id="6" name="Picture 6" descr="Euler_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773238"/>
            <a:ext cx="3403600" cy="414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27437"/>
            <a:ext cx="8686800" cy="3230563"/>
          </a:xfrm>
        </p:spPr>
        <p:txBody>
          <a:bodyPr/>
          <a:lstStyle/>
          <a:p>
            <a:r>
              <a:rPr lang="bs-Latn-BA" dirty="0" smtClean="0">
                <a:latin typeface="Comic Sans MS" pitchFamily="66" charset="0"/>
              </a:rPr>
              <a:t>Realan broj </a:t>
            </a:r>
            <a:r>
              <a:rPr lang="el-GR" dirty="0" smtClean="0">
                <a:latin typeface="Comic Sans MS" pitchFamily="66" charset="0"/>
              </a:rPr>
              <a:t>α </a:t>
            </a:r>
            <a:r>
              <a:rPr lang="bs-Latn-BA" dirty="0" smtClean="0">
                <a:latin typeface="Comic Sans MS" pitchFamily="66" charset="0"/>
              </a:rPr>
              <a:t>zove se algebarski broj ako postoji polinom f(x) s racionalnim koeficijentima, različit od nulpolinoma, takav da je f(</a:t>
            </a:r>
            <a:r>
              <a:rPr lang="el-GR" dirty="0" smtClean="0">
                <a:latin typeface="Comic Sans MS" pitchFamily="66" charset="0"/>
              </a:rPr>
              <a:t>α) = 0. </a:t>
            </a:r>
            <a:r>
              <a:rPr lang="bs-Latn-BA" dirty="0" smtClean="0">
                <a:latin typeface="Comic Sans MS" pitchFamily="66" charset="0"/>
              </a:rPr>
              <a:t>Realan broj </a:t>
            </a:r>
            <a:r>
              <a:rPr lang="el-GR" dirty="0" smtClean="0">
                <a:latin typeface="Comic Sans MS" pitchFamily="66" charset="0"/>
              </a:rPr>
              <a:t>α </a:t>
            </a:r>
            <a:r>
              <a:rPr lang="bs-Latn-BA" dirty="0" smtClean="0">
                <a:latin typeface="Comic Sans MS" pitchFamily="66" charset="0"/>
              </a:rPr>
              <a:t>zove se transcendentan ako nije algebarski.</a:t>
            </a:r>
          </a:p>
          <a:p>
            <a:endParaRPr lang="bs-Latn-BA" dirty="0">
              <a:latin typeface="Comic Sans MS" pitchFamily="66" charset="0"/>
            </a:endParaRPr>
          </a:p>
        </p:txBody>
      </p:sp>
      <p:pic>
        <p:nvPicPr>
          <p:cNvPr id="6" name="Picture 5" descr="17274638_1460991277265113_184042470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28600"/>
            <a:ext cx="47625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68762"/>
            <a:ext cx="8686800" cy="2789238"/>
          </a:xfrm>
        </p:spPr>
        <p:txBody>
          <a:bodyPr>
            <a:normAutofit lnSpcReduction="10000"/>
          </a:bodyPr>
          <a:lstStyle/>
          <a:p>
            <a:r>
              <a:rPr lang="bs-Latn-BA" dirty="0" smtClean="0">
                <a:latin typeface="Comic Sans MS" pitchFamily="66" charset="0"/>
              </a:rPr>
              <a:t>Broj pi je iracionalan. Znamo da su iracionalni brojevi oni brojevi koje ne možemo zapisati u obliku razlomaka (beskonačni neperiodični decimalni brojevi). Jedan primjer takvog broja je i </a:t>
            </a:r>
            <a:r>
              <a:rPr lang="bs-Latn-BA" dirty="0" smtClean="0">
                <a:latin typeface="Comic Sans MS" pitchFamily="66" charset="0"/>
              </a:rPr>
              <a:t>broj </a:t>
            </a:r>
            <a:r>
              <a:rPr lang="bs-Latn-BA" dirty="0" smtClean="0">
                <a:latin typeface="Comic Sans MS" pitchFamily="66" charset="0"/>
              </a:rPr>
              <a:t>√2</a:t>
            </a:r>
            <a:endParaRPr lang="bs-Latn-BA" dirty="0">
              <a:latin typeface="Comic Sans MS" pitchFamily="66" charset="0"/>
            </a:endParaRPr>
          </a:p>
        </p:txBody>
      </p:sp>
      <p:pic>
        <p:nvPicPr>
          <p:cNvPr id="6" name="Picture 5" descr="16507121_1424590967571811_1650787376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28600"/>
            <a:ext cx="3495675" cy="3495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/>
          <a:lstStyle/>
          <a:p>
            <a:r>
              <a:rPr lang="bs-Latn-BA" dirty="0" smtClean="0"/>
              <a:t>U početku bijaše krug...</a:t>
            </a:r>
            <a:endParaRPr lang="bs-Latn-BA" dirty="0"/>
          </a:p>
        </p:txBody>
      </p:sp>
      <p:sp>
        <p:nvSpPr>
          <p:cNvPr id="6" name="Oval 5"/>
          <p:cNvSpPr/>
          <p:nvPr/>
        </p:nvSpPr>
        <p:spPr>
          <a:xfrm>
            <a:off x="1371600" y="762000"/>
            <a:ext cx="6400800" cy="60960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9" name="TextBox 8"/>
          <p:cNvSpPr txBox="1"/>
          <p:nvPr/>
        </p:nvSpPr>
        <p:spPr>
          <a:xfrm>
            <a:off x="2057400" y="1524000"/>
            <a:ext cx="5029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 smtClean="0">
                <a:latin typeface="Comic Sans MS" pitchFamily="66" charset="0"/>
              </a:rPr>
              <a:t>Pronalazeći ga svugdje u prirodi, gledajući puni mjesec, promatrajući kapljice kiše na površini mora, čak i prije početka civilizacije ljudi su crtali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krugove</a:t>
            </a:r>
          </a:p>
          <a:p>
            <a:pPr algn="ctr"/>
            <a:endParaRPr lang="hr-HR" sz="2000" dirty="0" smtClean="0">
              <a:latin typeface="Comic Sans MS" pitchFamily="66" charset="0"/>
            </a:endParaRPr>
          </a:p>
          <a:p>
            <a:pPr algn="ctr"/>
            <a:r>
              <a:rPr lang="hr-HR" sz="2000" dirty="0" smtClean="0">
                <a:latin typeface="Comic Sans MS" pitchFamily="66" charset="0"/>
              </a:rPr>
              <a:t>Onda čovjek stvori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kvadrat</a:t>
            </a:r>
            <a:r>
              <a:rPr lang="hr-HR" sz="2000" dirty="0" smtClean="0">
                <a:latin typeface="Comic Sans MS" pitchFamily="66" charset="0"/>
              </a:rPr>
              <a:t> !</a:t>
            </a:r>
          </a:p>
          <a:p>
            <a:pPr algn="ctr"/>
            <a:endParaRPr lang="hr-HR" sz="2000" dirty="0" smtClean="0">
              <a:solidFill>
                <a:srgbClr val="006600"/>
              </a:solidFill>
              <a:latin typeface="Comic Sans MS" pitchFamily="66" charset="0"/>
            </a:endParaRPr>
          </a:p>
          <a:p>
            <a:pPr algn="ctr"/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Krug je postao simbol neizmjerljivog, beskonačnog, mističnog i božanski savršenog, a kvadrat upućuje na konačno, izmjerljivo, poznato i nekako ljudski savršeno</a:t>
            </a: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10668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162800" cy="4937125"/>
          </a:xfrm>
        </p:spPr>
        <p:txBody>
          <a:bodyPr>
            <a:normAutofit fontScale="92500"/>
          </a:bodyPr>
          <a:lstStyle/>
          <a:p>
            <a:r>
              <a:rPr lang="hr-HR" dirty="0" smtClean="0">
                <a:latin typeface="Comic Sans MS" pitchFamily="66" charset="0"/>
              </a:rPr>
              <a:t>Konstruirati (trokutom i šestarom) kvadrat površine jednake površini kruga jedan je od najstarijih matematičkih problema (poznat kao KVADRATURA KRUGA)</a:t>
            </a:r>
          </a:p>
          <a:p>
            <a:r>
              <a:rPr lang="hr-HR" dirty="0" smtClean="0">
                <a:latin typeface="Comic Sans MS" pitchFamily="66" charset="0"/>
              </a:rPr>
              <a:t>Mnogima je i danas neshvatljivo da jedan tako jednostavan zadatak zapravo nema rješenja</a:t>
            </a:r>
          </a:p>
          <a:p>
            <a:r>
              <a:rPr lang="hr-HR" dirty="0" smtClean="0">
                <a:latin typeface="Comic Sans MS" pitchFamily="66" charset="0"/>
              </a:rPr>
              <a:t>Povijest računanja broja </a:t>
            </a:r>
            <a:r>
              <a:rPr lang="el-GR" dirty="0" smtClean="0">
                <a:latin typeface="Comic Sans MS" pitchFamily="66" charset="0"/>
              </a:rPr>
              <a:t>π</a:t>
            </a:r>
            <a:r>
              <a:rPr lang="hr-HR" dirty="0" smtClean="0">
                <a:latin typeface="Comic Sans MS" pitchFamily="66" charset="0"/>
              </a:rPr>
              <a:t> započinje kao pokušaj rješavanja tog problema</a:t>
            </a:r>
            <a:endParaRPr lang="el-GR" dirty="0" smtClean="0">
              <a:latin typeface="Comic Sans MS" pitchFamily="66" charset="0"/>
            </a:endParaRPr>
          </a:p>
          <a:p>
            <a:endParaRPr lang="bs-Latn-BA" dirty="0"/>
          </a:p>
        </p:txBody>
      </p:sp>
      <p:sp>
        <p:nvSpPr>
          <p:cNvPr id="4" name="Rectangle 3"/>
          <p:cNvSpPr/>
          <p:nvPr/>
        </p:nvSpPr>
        <p:spPr>
          <a:xfrm>
            <a:off x="685800" y="762000"/>
            <a:ext cx="7620000" cy="5562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Šta je zapavo </a:t>
            </a:r>
            <a:r>
              <a:rPr lang="el-GR" dirty="0" smtClean="0"/>
              <a:t>Π</a:t>
            </a:r>
            <a:r>
              <a:rPr lang="bs-Latn-BA" dirty="0" smtClean="0"/>
              <a:t>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π </a:t>
            </a:r>
            <a:r>
              <a:rPr lang="bs-Latn-BA" dirty="0" smtClean="0">
                <a:latin typeface="Comic Sans MS" pitchFamily="66" charset="0"/>
              </a:rPr>
              <a:t>se može definisati kao odnos obima i prečnika kruga, ili kao površina kruga poluprečnika 1 (jediničnog kruga).</a:t>
            </a:r>
            <a:endParaRPr lang="bs-Latn-BA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Egipćani</a:t>
            </a: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hr-HR" sz="2000" dirty="0" smtClean="0">
                <a:latin typeface="Comic Sans MS" pitchFamily="66" charset="0"/>
              </a:rPr>
              <a:t>Egipćani su željeli pronaći vezu između kruga i kvadrata kako bi mjerili posjede ili gradili hramove.</a:t>
            </a:r>
          </a:p>
          <a:p>
            <a:pPr>
              <a:lnSpc>
                <a:spcPct val="90000"/>
              </a:lnSpc>
            </a:pPr>
            <a:endParaRPr lang="hr-HR" sz="20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hr-HR" sz="2000" dirty="0" smtClean="0">
                <a:latin typeface="Comic Sans MS" pitchFamily="66" charset="0"/>
              </a:rPr>
              <a:t>Rhindov papirus je prvi pisani pokušaj rješavanja problema kvadrature kruga. </a:t>
            </a:r>
          </a:p>
          <a:p>
            <a:pPr>
              <a:lnSpc>
                <a:spcPct val="90000"/>
              </a:lnSpc>
            </a:pPr>
            <a:endParaRPr lang="hr-HR" sz="20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hr-HR" sz="2000" dirty="0" smtClean="0">
                <a:latin typeface="Comic Sans MS" pitchFamily="66" charset="0"/>
              </a:rPr>
              <a:t>Ahmes, pronalazač papirusa, bi govorio “Odreži       kruga, a od ostatka napravi kvadrat, on ima površinu jednaku krugu”</a:t>
            </a:r>
          </a:p>
          <a:p>
            <a:pPr>
              <a:lnSpc>
                <a:spcPct val="90000"/>
              </a:lnSpc>
            </a:pPr>
            <a:endParaRPr lang="hr-HR" sz="20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hr-HR" sz="2000" dirty="0" smtClean="0">
                <a:latin typeface="Comic Sans MS" pitchFamily="66" charset="0"/>
              </a:rPr>
              <a:t>Iako ih omjer uopšte nije zanimao, iz njihovih zapisa proizilazi da je on bio     što je približno 3,1415...</a:t>
            </a:r>
            <a:endParaRPr lang="hr-HR" sz="2000" dirty="0">
              <a:latin typeface="Comic Sans MS" pitchFamily="66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324600" y="2971800"/>
          <a:ext cx="411163" cy="533400"/>
        </p:xfrm>
        <a:graphic>
          <a:graphicData uri="http://schemas.openxmlformats.org/presentationml/2006/ole">
            <p:oleObj spid="_x0000_s1026" name="Equation" r:id="rId4" imgW="16488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371600" y="4343400"/>
          <a:ext cx="397658" cy="457200"/>
        </p:xfrm>
        <a:graphic>
          <a:graphicData uri="http://schemas.openxmlformats.org/presentationml/2006/ole">
            <p:oleObj spid="_x0000_s1027" name="Equation" r:id="rId5" imgW="3427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Grci</a:t>
            </a:r>
            <a:endParaRPr lang="bs-Latn-BA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1676400"/>
            <a:ext cx="624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700" dirty="0" smtClean="0">
                <a:latin typeface="Comic Sans MS" pitchFamily="66" charset="0"/>
              </a:rPr>
              <a:t>Arhimed je računao obim krugu upisanih i opisanih mnogouglova, i došao je do 96-ougla, kada dobija vrijednost </a:t>
            </a:r>
          </a:p>
          <a:p>
            <a:endParaRPr lang="bs-Latn-BA" sz="2700" dirty="0" smtClean="0">
              <a:latin typeface="Comic Sans MS" pitchFamily="66" charset="0"/>
            </a:endParaRPr>
          </a:p>
          <a:p>
            <a:r>
              <a:rPr lang="bs-Latn-BA" sz="2700" dirty="0" smtClean="0">
                <a:latin typeface="Comic Sans MS" pitchFamily="66" charset="0"/>
              </a:rPr>
              <a:t>Iako nije poznavao nulu niti decimalni zapis, 200 godina kasnije Ptolomej utvrđuje da omjer iznosi</a:t>
            </a:r>
            <a:endParaRPr lang="bs-Latn-BA" sz="2700" dirty="0">
              <a:latin typeface="Comic Sans MS" pitchFamily="66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57400" y="2819400"/>
          <a:ext cx="1800225" cy="831850"/>
        </p:xfrm>
        <a:graphic>
          <a:graphicData uri="http://schemas.openxmlformats.org/presentationml/2006/ole">
            <p:oleObj spid="_x0000_s2050" name="Equation" r:id="rId4" imgW="100296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343400" y="4572000"/>
          <a:ext cx="712971" cy="762000"/>
        </p:xfrm>
        <a:graphic>
          <a:graphicData uri="http://schemas.openxmlformats.org/presentationml/2006/ole">
            <p:oleObj spid="_x0000_s2051" name="Equation" r:id="rId5" imgW="368280" imgH="393480" progId="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029200" y="4648200"/>
          <a:ext cx="2376488" cy="457200"/>
        </p:xfrm>
        <a:graphic>
          <a:graphicData uri="http://schemas.openxmlformats.org/presentationml/2006/ole">
            <p:oleObj spid="_x0000_s2052" name="Equation" r:id="rId6" imgW="105408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4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Rimljani</a:t>
            </a: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1371600"/>
            <a:ext cx="5791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3200" dirty="0" smtClean="0">
                <a:latin typeface="Comic Sans MS" pitchFamily="66" charset="0"/>
              </a:rPr>
              <a:t>Iako su znali da je   tačnija vrijednost pi, tvdoglavo su koristili    jer im je bilo lakše raditi sa ⅛ </a:t>
            </a:r>
            <a:endParaRPr lang="bs-Latn-BA" sz="3200" dirty="0">
              <a:latin typeface="Comic Sans MS" pitchFamily="66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086600" y="1295400"/>
          <a:ext cx="464900" cy="685800"/>
        </p:xfrm>
        <a:graphic>
          <a:graphicData uri="http://schemas.openxmlformats.org/presentationml/2006/ole">
            <p:oleObj spid="_x0000_s3074" name="Equation" r:id="rId4" imgW="266400" imgH="3934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05400" y="2286000"/>
          <a:ext cx="439738" cy="681038"/>
        </p:xfrm>
        <a:graphic>
          <a:graphicData uri="http://schemas.openxmlformats.org/presentationml/2006/ole">
            <p:oleObj spid="_x0000_s3075" name="Equation" r:id="rId5" imgW="2538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Indijci</a:t>
            </a: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Comic Sans MS" pitchFamily="66" charset="0"/>
              </a:rPr>
              <a:t>Brahmagupta, najpoznatiji indijski matematičar iz 7. stoljeća</a:t>
            </a:r>
          </a:p>
          <a:p>
            <a:pPr>
              <a:buFontTx/>
              <a:buNone/>
            </a:pPr>
            <a:endParaRPr lang="hr-HR" sz="2400" dirty="0" smtClean="0">
              <a:latin typeface="Comic Sans MS" pitchFamily="66" charset="0"/>
            </a:endParaRPr>
          </a:p>
          <a:p>
            <a:r>
              <a:rPr lang="hr-HR" sz="2400" dirty="0" smtClean="0">
                <a:latin typeface="Comic Sans MS" pitchFamily="66" charset="0"/>
              </a:rPr>
              <a:t>računajući opsege upisanih poligona sa 12, 24, 48 i 96 stranica redom je dobivao za broj </a:t>
            </a:r>
            <a:r>
              <a:rPr lang="el-GR" sz="2400" dirty="0" smtClean="0">
                <a:latin typeface="Comic Sans MS" pitchFamily="66" charset="0"/>
              </a:rPr>
              <a:t>π</a:t>
            </a:r>
            <a:r>
              <a:rPr lang="hr-HR" sz="2400" dirty="0" smtClean="0">
                <a:latin typeface="Comic Sans MS" pitchFamily="66" charset="0"/>
              </a:rPr>
              <a:t> </a:t>
            </a:r>
          </a:p>
          <a:p>
            <a:pPr>
              <a:buFontTx/>
              <a:buNone/>
            </a:pPr>
            <a:r>
              <a:rPr lang="hr-HR" sz="2400" dirty="0" smtClean="0">
                <a:latin typeface="Comic Sans MS" pitchFamily="66" charset="0"/>
              </a:rPr>
              <a:t>                                           a onda brzopleto i posve pogrešno zaključio kako se broj </a:t>
            </a:r>
            <a:r>
              <a:rPr lang="el-GR" sz="2400" dirty="0" smtClean="0">
                <a:latin typeface="Comic Sans MS" pitchFamily="66" charset="0"/>
              </a:rPr>
              <a:t>π</a:t>
            </a:r>
            <a:r>
              <a:rPr lang="hr-HR" sz="2400" dirty="0" smtClean="0">
                <a:latin typeface="Comic Sans MS" pitchFamily="66" charset="0"/>
              </a:rPr>
              <a:t> približava broju  </a:t>
            </a:r>
          </a:p>
          <a:p>
            <a:pPr>
              <a:buFontTx/>
              <a:buNone/>
            </a:pPr>
            <a:r>
              <a:rPr lang="hr-HR" sz="2400" dirty="0" smtClean="0">
                <a:latin typeface="Comic Sans MS" pitchFamily="66" charset="0"/>
              </a:rPr>
              <a:t>    </a:t>
            </a:r>
          </a:p>
          <a:p>
            <a:r>
              <a:rPr lang="hr-HR" sz="2400" dirty="0" smtClean="0">
                <a:latin typeface="Comic Sans MS" pitchFamily="66" charset="0"/>
              </a:rPr>
              <a:t>kasnije se ta vrijednost iz Indije proširila u Europu i rabila se u matematici kroz cijeli srednji vijek</a:t>
            </a:r>
            <a:endParaRPr lang="el-GR" sz="2400" dirty="0">
              <a:latin typeface="Comic Sans MS" pitchFamily="66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85800" y="3200400"/>
          <a:ext cx="3525837" cy="522287"/>
        </p:xfrm>
        <a:graphic>
          <a:graphicData uri="http://schemas.openxmlformats.org/presentationml/2006/ole">
            <p:oleObj spid="_x0000_s4098" name="Equation" r:id="rId4" imgW="1714320" imgH="2538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696200" y="3581400"/>
          <a:ext cx="720725" cy="468312"/>
        </p:xfrm>
        <a:graphic>
          <a:graphicData uri="http://schemas.openxmlformats.org/presentationml/2006/ole">
            <p:oleObj spid="_x0000_s4099" name="Equation" r:id="rId5" imgW="3171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Dugo, dugo ništa, a onda...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Comic Sans MS" pitchFamily="66" charset="0"/>
              </a:rPr>
              <a:t>Prvi milenijum, u Europi obilježeno je “mračnim” srednjim vijekom</a:t>
            </a:r>
          </a:p>
          <a:p>
            <a:r>
              <a:rPr lang="hr-HR" sz="2400" dirty="0" smtClean="0">
                <a:latin typeface="Comic Sans MS" pitchFamily="66" charset="0"/>
              </a:rPr>
              <a:t>No, znanost svoje plodno tlo tada pronalazi u arapskom svijetu (poznaju nulu i decimalnu točku)</a:t>
            </a:r>
          </a:p>
          <a:p>
            <a:r>
              <a:rPr lang="hr-HR" sz="2400" dirty="0" smtClean="0">
                <a:latin typeface="Comic Sans MS" pitchFamily="66" charset="0"/>
              </a:rPr>
              <a:t>krajem prvog tisućljeća arapsko učenje se širi na zapad i Europljani preuzimaju arapske brojke, nulu i decimalni zapis te snabdjeveni novim “oružjem” kreću u nove osvajačke pohode na znanost</a:t>
            </a:r>
          </a:p>
          <a:p>
            <a:r>
              <a:rPr lang="hr-HR" sz="2400" dirty="0" smtClean="0">
                <a:latin typeface="Comic Sans MS" pitchFamily="66" charset="0"/>
              </a:rPr>
              <a:t>početkom </a:t>
            </a:r>
            <a:r>
              <a:rPr lang="hr-HR" sz="2400" dirty="0" smtClean="0">
                <a:solidFill>
                  <a:schemeClr val="tx1"/>
                </a:solidFill>
                <a:latin typeface="Comic Sans MS" pitchFamily="66" charset="0"/>
              </a:rPr>
              <a:t>13. stoljeća  </a:t>
            </a:r>
            <a:r>
              <a:rPr lang="hr-HR" sz="2400" dirty="0" smtClean="0">
                <a:latin typeface="Comic Sans MS" pitchFamily="66" charset="0"/>
              </a:rPr>
              <a:t>u Italiji Leonardo iz Pise, poznatiji kao Fibonacci procjenjuje da je</a:t>
            </a:r>
          </a:p>
          <a:p>
            <a:endParaRPr lang="bs-Latn-BA" sz="24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34000" y="5029200"/>
          <a:ext cx="2881312" cy="606425"/>
        </p:xfrm>
        <a:graphic>
          <a:graphicData uri="http://schemas.openxmlformats.org/presentationml/2006/ole">
            <p:oleObj spid="_x0000_s5122" name="Equation" r:id="rId3" imgW="14983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207</TotalTime>
  <Words>615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Trek</vt:lpstr>
      <vt:lpstr>Equation</vt:lpstr>
      <vt:lpstr>Broj Π</vt:lpstr>
      <vt:lpstr>U početku bijaše krug...</vt:lpstr>
      <vt:lpstr>Slide 3</vt:lpstr>
      <vt:lpstr>Šta je zapavo Π?</vt:lpstr>
      <vt:lpstr>Egipćani</vt:lpstr>
      <vt:lpstr>Grci</vt:lpstr>
      <vt:lpstr>Rimljani</vt:lpstr>
      <vt:lpstr>Indijci</vt:lpstr>
      <vt:lpstr>Dugo, dugo ništa, a onda...</vt:lpstr>
      <vt:lpstr>... Utakmica počinje</vt:lpstr>
      <vt:lpstr>Loptu hvataju holanđani...</vt:lpstr>
      <vt:lpstr>Gol zabija Euler...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Vildana</dc:creator>
  <cp:lastModifiedBy>Vildana</cp:lastModifiedBy>
  <cp:revision>21</cp:revision>
  <dcterms:created xsi:type="dcterms:W3CDTF">2006-08-16T00:00:00Z</dcterms:created>
  <dcterms:modified xsi:type="dcterms:W3CDTF">2017-03-13T18:47:05Z</dcterms:modified>
</cp:coreProperties>
</file>