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id="{AD790CDD-F7DA-2341-9D55-FE0057E0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3FFF672-61A3-3F49-B1AE-CBB37C272FAB}"/>
              </a:ext>
            </a:extLst>
          </p:cNvPr>
          <p:cNvSpPr txBox="1"/>
          <p:nvPr/>
        </p:nvSpPr>
        <p:spPr>
          <a:xfrm>
            <a:off x="975111" y="1146098"/>
            <a:ext cx="4197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4200" b="1" dirty="0">
                <a:latin typeface="Matura MT Script Capitals" panose="03020802060602070202" pitchFamily="66" charset="0"/>
              </a:rPr>
              <a:t>The symbol of The cave in  </a:t>
            </a:r>
            <a:r>
              <a:rPr lang="ro-RO" sz="4200" b="1" dirty="0" err="1">
                <a:latin typeface="Matura MT Script Capitals" panose="03020802060602070202" pitchFamily="66" charset="0"/>
              </a:rPr>
              <a:t>literature</a:t>
            </a:r>
            <a:endParaRPr lang="ro-RO" sz="4200" b="1" dirty="0">
              <a:latin typeface="Matura MT Script Capitals" panose="03020802060602070202" pitchFamily="66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EF5F9AD1-C504-544D-97C5-3AB4D6849380}"/>
              </a:ext>
            </a:extLst>
          </p:cNvPr>
          <p:cNvSpPr txBox="1"/>
          <p:nvPr/>
        </p:nvSpPr>
        <p:spPr>
          <a:xfrm>
            <a:off x="280019" y="5711902"/>
            <a:ext cx="252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dirty="0"/>
              <a:t>Made </a:t>
            </a:r>
            <a:r>
              <a:rPr lang="ro-RO" dirty="0" err="1"/>
              <a:t>by:Gasanov</a:t>
            </a:r>
            <a:r>
              <a:rPr lang="ro-RO" dirty="0"/>
              <a:t> </a:t>
            </a:r>
            <a:r>
              <a:rPr lang="ro-RO" dirty="0" err="1"/>
              <a:t>Firuza</a:t>
            </a:r>
            <a:endParaRPr lang="ro-RO" dirty="0"/>
          </a:p>
        </p:txBody>
      </p:sp>
      <p:pic>
        <p:nvPicPr>
          <p:cNvPr id="7" name="Imagine 7">
            <a:extLst>
              <a:ext uri="{FF2B5EF4-FFF2-40B4-BE49-F238E27FC236}">
                <a16:creationId xmlns:a16="http://schemas.microsoft.com/office/drawing/2014/main" id="{5B8DA63D-CDDF-904A-8DFA-5E978FF5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19" y="1911877"/>
            <a:ext cx="5756488" cy="3823754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511AE3BC-BDDC-0B40-9487-0D2E1C4DBB0C}"/>
              </a:ext>
            </a:extLst>
          </p:cNvPr>
          <p:cNvSpPr txBox="1"/>
          <p:nvPr/>
        </p:nvSpPr>
        <p:spPr>
          <a:xfrm rot="10800000" flipV="1">
            <a:off x="4090019" y="5735631"/>
            <a:ext cx="495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>
                <a:effectLst/>
              </a:rPr>
              <a:t>Neopolitical</a:t>
            </a:r>
            <a:r>
              <a:rPr lang="ro-RO" dirty="0">
                <a:effectLst/>
              </a:rPr>
              <a:t> </a:t>
            </a:r>
            <a:r>
              <a:rPr lang="ro-RO" dirty="0" err="1">
                <a:effectLst/>
              </a:rPr>
              <a:t>caves</a:t>
            </a:r>
            <a:r>
              <a:rPr lang="ro-RO" dirty="0">
                <a:effectLst/>
              </a:rPr>
              <a:t> in </a:t>
            </a:r>
            <a:r>
              <a:rPr lang="ro-RO" dirty="0" err="1">
                <a:effectLst/>
              </a:rPr>
              <a:t>northern</a:t>
            </a:r>
            <a:r>
              <a:rPr lang="ro-RO" dirty="0">
                <a:effectLst/>
              </a:rPr>
              <a:t> Moldova</a:t>
            </a:r>
          </a:p>
          <a:p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0716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id="{0555B1D5-5C22-A04A-834D-65A3C9E571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36682" y="5214"/>
            <a:ext cx="12665363" cy="6928108"/>
          </a:xfrm>
        </p:spPr>
      </p:pic>
      <p:sp>
        <p:nvSpPr>
          <p:cNvPr id="6" name="Titlu 5">
            <a:extLst>
              <a:ext uri="{FF2B5EF4-FFF2-40B4-BE49-F238E27FC236}">
                <a16:creationId xmlns:a16="http://schemas.microsoft.com/office/drawing/2014/main" id="{A33EE4C7-F2EE-3841-BF94-FE1098CA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-1125041" y="1071262"/>
            <a:ext cx="10364451" cy="1177073"/>
          </a:xfrm>
        </p:spPr>
        <p:txBody>
          <a:bodyPr>
            <a:normAutofit/>
          </a:bodyPr>
          <a:lstStyle/>
          <a:p>
            <a:r>
              <a:rPr lang="ro-RO" sz="4900" dirty="0">
                <a:latin typeface="Modern Love Grunge" pitchFamily="82" charset="0"/>
              </a:rPr>
              <a:t>SUMMARY: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B1B92701-3E6E-0443-9197-99D8173173CD}"/>
              </a:ext>
            </a:extLst>
          </p:cNvPr>
          <p:cNvSpPr txBox="1"/>
          <p:nvPr/>
        </p:nvSpPr>
        <p:spPr>
          <a:xfrm>
            <a:off x="5187795" y="255486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o-RO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66CA7287-EA71-4640-9AF7-8C02EE8F94BF}"/>
              </a:ext>
            </a:extLst>
          </p:cNvPr>
          <p:cNvSpPr txBox="1"/>
          <p:nvPr/>
        </p:nvSpPr>
        <p:spPr>
          <a:xfrm>
            <a:off x="4057185" y="517230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o-RO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8E0787C4-8BFD-5947-A8DE-736C273F3648}"/>
              </a:ext>
            </a:extLst>
          </p:cNvPr>
          <p:cNvSpPr txBox="1"/>
          <p:nvPr/>
        </p:nvSpPr>
        <p:spPr>
          <a:xfrm rot="10800000" flipV="1">
            <a:off x="205477" y="1859900"/>
            <a:ext cx="67121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800" dirty="0">
                <a:latin typeface="Agency FB" panose="020F0502020204030204" pitchFamily="34" charset="0"/>
              </a:rPr>
              <a:t>“</a:t>
            </a:r>
            <a:r>
              <a:rPr lang="ro-RO" sz="2800" dirty="0">
                <a:latin typeface="Agency FB" panose="020F0502020204030204" pitchFamily="34" charset="0"/>
              </a:rPr>
              <a:t>The reader in the cave</a:t>
            </a:r>
            <a:r>
              <a:rPr lang="en-US" sz="2800" dirty="0">
                <a:latin typeface="Agency FB" panose="020F0502020204030204" pitchFamily="34" charset="0"/>
              </a:rPr>
              <a:t>”, Rui </a:t>
            </a:r>
            <a:r>
              <a:rPr lang="en-US" sz="2800" dirty="0" err="1">
                <a:latin typeface="Agency FB" panose="020F0502020204030204" pitchFamily="34" charset="0"/>
              </a:rPr>
              <a:t>Zink</a:t>
            </a:r>
            <a:endParaRPr lang="en-US" sz="2800" dirty="0">
              <a:latin typeface="Agency FB" panose="020F050202020403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2800" dirty="0">
                <a:latin typeface="Agency FB" panose="020F0502020204030204" pitchFamily="34" charset="0"/>
              </a:rPr>
              <a:t>“</a:t>
            </a:r>
            <a:r>
              <a:rPr lang="ro-RO" sz="2800" dirty="0">
                <a:latin typeface="Agency FB" panose="020F0502020204030204" pitchFamily="34" charset="0"/>
              </a:rPr>
              <a:t>Mircea's shadow</a:t>
            </a:r>
            <a:r>
              <a:rPr lang="en-US" sz="2800" dirty="0">
                <a:latin typeface="Agency FB" panose="020F0502020204030204" pitchFamily="34" charset="0"/>
              </a:rPr>
              <a:t>-At</a:t>
            </a:r>
            <a:r>
              <a:rPr lang="ro-RO" sz="2800" dirty="0">
                <a:latin typeface="Agency FB" panose="020F0502020204030204" pitchFamily="34" charset="0"/>
              </a:rPr>
              <a:t> Cozia</a:t>
            </a:r>
            <a:r>
              <a:rPr lang="en-US" sz="2800" dirty="0">
                <a:latin typeface="Agency FB" panose="020F0502020204030204" pitchFamily="34" charset="0"/>
              </a:rPr>
              <a:t>”, </a:t>
            </a:r>
            <a:r>
              <a:rPr lang="en-US" sz="2800" dirty="0" err="1">
                <a:latin typeface="Agency FB" panose="020F0502020204030204" pitchFamily="34" charset="0"/>
              </a:rPr>
              <a:t>Grigore</a:t>
            </a:r>
            <a:r>
              <a:rPr lang="en-US" sz="2800" dirty="0">
                <a:latin typeface="Agency FB" panose="020F0502020204030204" pitchFamily="34" charset="0"/>
              </a:rPr>
              <a:t> </a:t>
            </a:r>
            <a:r>
              <a:rPr lang="en-US" sz="2800" dirty="0" err="1">
                <a:latin typeface="Agency FB" panose="020F0502020204030204" pitchFamily="34" charset="0"/>
              </a:rPr>
              <a:t>Alexandrescu</a:t>
            </a:r>
            <a:endParaRPr lang="en-US" sz="2800" dirty="0">
              <a:latin typeface="Agency FB" panose="020F0502020204030204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2800" dirty="0">
                <a:latin typeface="Agency FB" panose="020F0502020204030204" pitchFamily="34" charset="0"/>
              </a:rPr>
              <a:t>“</a:t>
            </a:r>
            <a:r>
              <a:rPr lang="en-US" sz="2800" dirty="0" err="1">
                <a:latin typeface="Agency FB" panose="020F0502020204030204" pitchFamily="34" charset="0"/>
              </a:rPr>
              <a:t>Caesara</a:t>
            </a:r>
            <a:r>
              <a:rPr lang="en-US" sz="2800" dirty="0">
                <a:latin typeface="Agency FB" panose="020F0502020204030204" pitchFamily="34" charset="0"/>
              </a:rPr>
              <a:t>”, Mihai Eminescu</a:t>
            </a:r>
          </a:p>
          <a:p>
            <a:pPr marL="342900" indent="-342900" algn="l">
              <a:buAutoNum type="arabicPeriod"/>
            </a:pPr>
            <a:r>
              <a:rPr lang="en-US" sz="2800" dirty="0">
                <a:latin typeface="Agency FB" panose="020B0503020202020204" pitchFamily="34" charset="0"/>
              </a:rPr>
              <a:t>“</a:t>
            </a:r>
            <a:r>
              <a:rPr lang="ro-RO" sz="2800" dirty="0">
                <a:latin typeface="Agency FB" panose="020B0503020202020204" pitchFamily="34" charset="0"/>
              </a:rPr>
              <a:t>the </a:t>
            </a:r>
            <a:r>
              <a:rPr lang="ro-RO" sz="2800" dirty="0" err="1">
                <a:latin typeface="Agency FB" panose="020B0503020202020204" pitchFamily="34" charset="0"/>
              </a:rPr>
              <a:t>singing</a:t>
            </a:r>
            <a:r>
              <a:rPr lang="ro-RO" sz="2800" dirty="0">
                <a:latin typeface="Agency FB" panose="020B0503020202020204" pitchFamily="34" charset="0"/>
              </a:rPr>
              <a:t> of </a:t>
            </a:r>
            <a:r>
              <a:rPr lang="en-US" sz="2800" dirty="0">
                <a:latin typeface="Agency FB" panose="020B0503020202020204" pitchFamily="34" charset="0"/>
              </a:rPr>
              <a:t>Romania”,</a:t>
            </a:r>
            <a:r>
              <a:rPr lang="en-US" sz="2800" dirty="0" err="1">
                <a:latin typeface="Agency FB" panose="020B0503020202020204" pitchFamily="34" charset="0"/>
              </a:rPr>
              <a:t>Alecu</a:t>
            </a:r>
            <a:r>
              <a:rPr lang="en-US" sz="2800" dirty="0">
                <a:latin typeface="Agency FB" panose="020B0503020202020204" pitchFamily="34" charset="0"/>
              </a:rPr>
              <a:t> Russo</a:t>
            </a:r>
          </a:p>
          <a:p>
            <a:pPr marL="342900" indent="-342900" algn="l">
              <a:buAutoNum type="arabicPeriod"/>
            </a:pPr>
            <a:r>
              <a:rPr lang="en-US" sz="2800" dirty="0">
                <a:latin typeface="Agency FB" panose="020F0502020204030204" pitchFamily="34" charset="0"/>
              </a:rPr>
              <a:t>“</a:t>
            </a:r>
          </a:p>
          <a:p>
            <a:pPr marL="342900" indent="-342900" algn="l">
              <a:buAutoNum type="arabi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417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id="{66DA771C-8BE3-674F-BB8F-85370428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C663BE28-BE42-364D-A7D1-124F84891B0E}"/>
              </a:ext>
            </a:extLst>
          </p:cNvPr>
          <p:cNvSpPr txBox="1"/>
          <p:nvPr/>
        </p:nvSpPr>
        <p:spPr>
          <a:xfrm>
            <a:off x="185853" y="863433"/>
            <a:ext cx="110892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00" dirty="0">
                <a:latin typeface="Modern Love Grunge" pitchFamily="82" charset="0"/>
              </a:rPr>
              <a:t>“The reader in the cave”,Rui </a:t>
            </a:r>
            <a:r>
              <a:rPr lang="en-US" sz="4900" dirty="0" err="1">
                <a:latin typeface="Modern Love Grunge" pitchFamily="82" charset="0"/>
              </a:rPr>
              <a:t>Zink</a:t>
            </a:r>
            <a:endParaRPr lang="ro-RO" sz="4900" dirty="0">
              <a:latin typeface="Modern Love Grunge" pitchFamily="82" charset="0"/>
            </a:endParaRPr>
          </a:p>
        </p:txBody>
      </p:sp>
      <p:pic>
        <p:nvPicPr>
          <p:cNvPr id="6" name="Imagine 6">
            <a:extLst>
              <a:ext uri="{FF2B5EF4-FFF2-40B4-BE49-F238E27FC236}">
                <a16:creationId xmlns:a16="http://schemas.microsoft.com/office/drawing/2014/main" id="{687EA5D4-48C5-BD44-8C13-79E4A83D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3" y="2152936"/>
            <a:ext cx="3004635" cy="4261947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B116CAEF-09EF-CE4E-BED7-E81E0D7A4DBD}"/>
              </a:ext>
            </a:extLst>
          </p:cNvPr>
          <p:cNvSpPr txBox="1"/>
          <p:nvPr/>
        </p:nvSpPr>
        <p:spPr>
          <a:xfrm>
            <a:off x="3376341" y="2152936"/>
            <a:ext cx="66324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200" dirty="0">
                <a:latin typeface="Agency FB" panose="020B0503020202020204" pitchFamily="34" charset="0"/>
              </a:rPr>
              <a:t>The Cave Reader is a </a:t>
            </a:r>
            <a:r>
              <a:rPr lang="ro-RO" sz="2200" dirty="0" err="1">
                <a:latin typeface="Agency FB" panose="020B0503020202020204" pitchFamily="34" charset="0"/>
              </a:rPr>
              <a:t>micro-novel</a:t>
            </a:r>
            <a:r>
              <a:rPr lang="ro-RO" sz="2200" dirty="0">
                <a:latin typeface="Agency FB" panose="020B0503020202020204" pitchFamily="34" charset="0"/>
              </a:rPr>
              <a:t> </a:t>
            </a:r>
            <a:r>
              <a:rPr lang="ro-RO" sz="2200" dirty="0" err="1">
                <a:latin typeface="Agency FB" panose="020B0503020202020204" pitchFamily="34" charset="0"/>
              </a:rPr>
              <a:t>written</a:t>
            </a:r>
            <a:r>
              <a:rPr lang="ro-RO" sz="2200" dirty="0">
                <a:latin typeface="Agency FB" panose="020B0503020202020204" pitchFamily="34" charset="0"/>
              </a:rPr>
              <a:t> by Rui Zink, </a:t>
            </a:r>
            <a:r>
              <a:rPr lang="ro-RO" sz="2200" dirty="0" err="1">
                <a:latin typeface="Agency FB" panose="020B0503020202020204" pitchFamily="34" charset="0"/>
              </a:rPr>
              <a:t>published</a:t>
            </a:r>
            <a:r>
              <a:rPr lang="ro-RO" sz="2200" dirty="0">
                <a:latin typeface="Agency FB" panose="020B0503020202020204" pitchFamily="34" charset="0"/>
              </a:rPr>
              <a:t> in 2006, on the </a:t>
            </a:r>
            <a:r>
              <a:rPr lang="ro-RO" sz="2200" dirty="0" err="1">
                <a:latin typeface="Agency FB" panose="020B0503020202020204" pitchFamily="34" charset="0"/>
              </a:rPr>
              <a:t>occasion</a:t>
            </a:r>
            <a:r>
              <a:rPr lang="ro-RO" sz="2200" dirty="0">
                <a:latin typeface="Agency FB" panose="020B0503020202020204" pitchFamily="34" charset="0"/>
              </a:rPr>
              <a:t> of World Reading Day. The </a:t>
            </a:r>
            <a:r>
              <a:rPr lang="ro-RO" sz="2200" dirty="0" err="1">
                <a:latin typeface="Agency FB" panose="020B0503020202020204" pitchFamily="34" charset="0"/>
              </a:rPr>
              <a:t>story</a:t>
            </a:r>
            <a:r>
              <a:rPr lang="ro-RO" sz="2200" dirty="0">
                <a:latin typeface="Agency FB" panose="020B0503020202020204" pitchFamily="34" charset="0"/>
              </a:rPr>
              <a:t> is </a:t>
            </a:r>
            <a:r>
              <a:rPr lang="ro-RO" sz="2200" dirty="0" err="1">
                <a:latin typeface="Agency FB" panose="020B0503020202020204" pitchFamily="34" charset="0"/>
              </a:rPr>
              <a:t>told</a:t>
            </a:r>
            <a:r>
              <a:rPr lang="ro-RO" sz="2200" dirty="0">
                <a:latin typeface="Agency FB" panose="020B0503020202020204" pitchFamily="34" charset="0"/>
              </a:rPr>
              <a:t> with humor and </a:t>
            </a:r>
            <a:r>
              <a:rPr lang="ro-RO" sz="2200" dirty="0" err="1">
                <a:latin typeface="Agency FB" panose="020B0503020202020204" pitchFamily="34" charset="0"/>
              </a:rPr>
              <a:t>without</a:t>
            </a:r>
            <a:r>
              <a:rPr lang="ro-RO" sz="2200" dirty="0">
                <a:latin typeface="Agency FB" panose="020B0503020202020204" pitchFamily="34" charset="0"/>
              </a:rPr>
              <a:t> </a:t>
            </a:r>
            <a:r>
              <a:rPr lang="ro-RO" sz="2200" dirty="0" err="1">
                <a:latin typeface="Agency FB" panose="020B0503020202020204" pitchFamily="34" charset="0"/>
              </a:rPr>
              <a:t>moralizing</a:t>
            </a:r>
            <a:r>
              <a:rPr lang="ro-RO" sz="2200" dirty="0">
                <a:latin typeface="Agency FB" panose="020B0503020202020204" pitchFamily="34" charset="0"/>
              </a:rPr>
              <a:t> </a:t>
            </a:r>
            <a:r>
              <a:rPr lang="ro-RO" sz="2200" dirty="0" err="1">
                <a:latin typeface="Agency FB" panose="020B0503020202020204" pitchFamily="34" charset="0"/>
              </a:rPr>
              <a:t>ostentation</a:t>
            </a:r>
            <a:r>
              <a:rPr lang="ro-RO" sz="2200" dirty="0">
                <a:latin typeface="Agency FB" panose="020B0503020202020204" pitchFamily="34" charset="0"/>
              </a:rPr>
              <a:t>. A second </a:t>
            </a:r>
            <a:r>
              <a:rPr lang="ro-RO" sz="2200" dirty="0" err="1">
                <a:latin typeface="Agency FB" panose="020B0503020202020204" pitchFamily="34" charset="0"/>
              </a:rPr>
              <a:t>edition</a:t>
            </a:r>
            <a:r>
              <a:rPr lang="ro-RO" sz="2200" dirty="0">
                <a:latin typeface="Agency FB" panose="020B0503020202020204" pitchFamily="34" charset="0"/>
              </a:rPr>
              <a:t> of the book, </a:t>
            </a:r>
            <a:r>
              <a:rPr lang="ro-RO" sz="2200" dirty="0" err="1">
                <a:latin typeface="Agency FB" panose="020B0503020202020204" pitchFamily="34" charset="0"/>
              </a:rPr>
              <a:t>added</a:t>
            </a:r>
            <a:r>
              <a:rPr lang="ro-RO" sz="2200" dirty="0">
                <a:latin typeface="Agency FB" panose="020B0503020202020204" pitchFamily="34" charset="0"/>
              </a:rPr>
              <a:t>, </a:t>
            </a:r>
            <a:r>
              <a:rPr lang="ro-RO" sz="2200" dirty="0" err="1">
                <a:latin typeface="Agency FB" panose="020B0503020202020204" pitchFamily="34" charset="0"/>
              </a:rPr>
              <a:t>was</a:t>
            </a:r>
            <a:r>
              <a:rPr lang="ro-RO" sz="2200" dirty="0">
                <a:latin typeface="Agency FB" panose="020B0503020202020204" pitchFamily="34" charset="0"/>
              </a:rPr>
              <a:t> </a:t>
            </a:r>
            <a:r>
              <a:rPr lang="ro-RO" sz="2200" dirty="0" err="1">
                <a:latin typeface="Agency FB" panose="020B0503020202020204" pitchFamily="34" charset="0"/>
              </a:rPr>
              <a:t>published</a:t>
            </a:r>
            <a:r>
              <a:rPr lang="ro-RO" sz="2200" dirty="0">
                <a:latin typeface="Agency FB" panose="020B0503020202020204" pitchFamily="34" charset="0"/>
              </a:rPr>
              <a:t> in Lisbon in 2010 and is the </a:t>
            </a:r>
            <a:r>
              <a:rPr lang="ro-RO" sz="2200" dirty="0" err="1">
                <a:latin typeface="Agency FB" panose="020B0503020202020204" pitchFamily="34" charset="0"/>
              </a:rPr>
              <a:t>subject</a:t>
            </a:r>
            <a:r>
              <a:rPr lang="ro-RO" sz="2200" dirty="0">
                <a:latin typeface="Agency FB" panose="020B0503020202020204" pitchFamily="34" charset="0"/>
              </a:rPr>
              <a:t> of a </a:t>
            </a:r>
            <a:r>
              <a:rPr lang="ro-RO" sz="2200" dirty="0" err="1">
                <a:latin typeface="Agency FB" panose="020B0503020202020204" pitchFamily="34" charset="0"/>
              </a:rPr>
              <a:t>translation</a:t>
            </a:r>
            <a:r>
              <a:rPr lang="ro-RO" sz="2200" dirty="0">
                <a:latin typeface="Agency FB" panose="020B0503020202020204" pitchFamily="34" charset="0"/>
              </a:rPr>
              <a:t> of the 2006 </a:t>
            </a:r>
            <a:r>
              <a:rPr lang="ro-RO" sz="2200" dirty="0" err="1">
                <a:latin typeface="Agency FB" panose="020B0503020202020204" pitchFamily="34" charset="0"/>
              </a:rPr>
              <a:t>edition</a:t>
            </a:r>
            <a:r>
              <a:rPr lang="ro-RO" sz="2200" dirty="0">
                <a:latin typeface="Agency FB" panose="020B0503020202020204" pitchFamily="34" charset="0"/>
              </a:rPr>
              <a:t>. At the center of the </a:t>
            </a:r>
            <a:r>
              <a:rPr lang="ro-RO" sz="2200" dirty="0" err="1">
                <a:latin typeface="Agency FB" panose="020B0503020202020204" pitchFamily="34" charset="0"/>
              </a:rPr>
              <a:t>action</a:t>
            </a:r>
            <a:r>
              <a:rPr lang="ro-RO" sz="2200" dirty="0">
                <a:latin typeface="Agency FB" panose="020B0503020202020204" pitchFamily="34" charset="0"/>
              </a:rPr>
              <a:t> is a </a:t>
            </a:r>
            <a:r>
              <a:rPr lang="ro-RO" sz="2200" dirty="0" err="1">
                <a:latin typeface="Agency FB" panose="020B0503020202020204" pitchFamily="34" charset="0"/>
              </a:rPr>
              <a:t>drifting</a:t>
            </a:r>
            <a:r>
              <a:rPr lang="ro-RO" sz="2200" dirty="0">
                <a:latin typeface="Agency FB" panose="020B0503020202020204" pitchFamily="34" charset="0"/>
              </a:rPr>
              <a:t> teenager, who, </a:t>
            </a:r>
            <a:r>
              <a:rPr lang="ro-RO" sz="2200" dirty="0" err="1">
                <a:latin typeface="Agency FB" panose="020B0503020202020204" pitchFamily="34" charset="0"/>
              </a:rPr>
              <a:t>fleeing</a:t>
            </a:r>
            <a:r>
              <a:rPr lang="ro-RO" sz="2200" dirty="0">
                <a:latin typeface="Agency FB" panose="020B0503020202020204" pitchFamily="34" charset="0"/>
              </a:rPr>
              <a:t> the "</a:t>
            </a:r>
            <a:r>
              <a:rPr lang="ro-RO" sz="2200" dirty="0" err="1">
                <a:latin typeface="Agency FB" panose="020B0503020202020204" pitchFamily="34" charset="0"/>
              </a:rPr>
              <a:t>royal</a:t>
            </a:r>
            <a:r>
              <a:rPr lang="ro-RO" sz="2200" dirty="0">
                <a:latin typeface="Agency FB" panose="020B0503020202020204" pitchFamily="34" charset="0"/>
              </a:rPr>
              <a:t> </a:t>
            </a:r>
            <a:r>
              <a:rPr lang="ro-RO" sz="2200" dirty="0" err="1">
                <a:latin typeface="Agency FB" panose="020B0503020202020204" pitchFamily="34" charset="0"/>
              </a:rPr>
              <a:t>guard</a:t>
            </a:r>
            <a:r>
              <a:rPr lang="ro-RO" sz="2200" dirty="0">
                <a:latin typeface="Agency FB" panose="020B0503020202020204" pitchFamily="34" charset="0"/>
              </a:rPr>
              <a:t>", </a:t>
            </a:r>
            <a:r>
              <a:rPr lang="ro-RO" sz="2200" dirty="0" err="1">
                <a:latin typeface="Agency FB" panose="020B0503020202020204" pitchFamily="34" charset="0"/>
              </a:rPr>
              <a:t>goes</a:t>
            </a:r>
            <a:r>
              <a:rPr lang="ro-RO" sz="2200" dirty="0">
                <a:latin typeface="Agency FB" panose="020B0503020202020204" pitchFamily="34" charset="0"/>
              </a:rPr>
              <a:t> on a </a:t>
            </a:r>
            <a:r>
              <a:rPr lang="ro-RO" sz="2200" dirty="0" err="1">
                <a:latin typeface="Agency FB" panose="020B0503020202020204" pitchFamily="34" charset="0"/>
              </a:rPr>
              <a:t>journey</a:t>
            </a:r>
            <a:r>
              <a:rPr lang="ro-RO" sz="2200" dirty="0">
                <a:latin typeface="Agency FB" panose="020B0503020202020204" pitchFamily="34" charset="0"/>
              </a:rPr>
              <a:t> in search of a </a:t>
            </a:r>
            <a:r>
              <a:rPr lang="ro-RO" sz="2200" dirty="0" err="1">
                <a:latin typeface="Agency FB" panose="020B0503020202020204" pitchFamily="34" charset="0"/>
              </a:rPr>
              <a:t>mythical</a:t>
            </a:r>
            <a:r>
              <a:rPr lang="ro-RO" sz="2200" dirty="0">
                <a:latin typeface="Agency FB" panose="020B0503020202020204" pitchFamily="34" charset="0"/>
              </a:rPr>
              <a:t> and </a:t>
            </a:r>
            <a:r>
              <a:rPr lang="ro-RO" sz="2200" dirty="0" err="1">
                <a:latin typeface="Agency FB" panose="020B0503020202020204" pitchFamily="34" charset="0"/>
              </a:rPr>
              <a:t>fabulous</a:t>
            </a:r>
            <a:r>
              <a:rPr lang="ro-RO" sz="2200" dirty="0">
                <a:latin typeface="Agency FB" panose="020B0503020202020204" pitchFamily="34" charset="0"/>
              </a:rPr>
              <a:t> animal, </a:t>
            </a:r>
            <a:r>
              <a:rPr lang="ro-RO" sz="2200" dirty="0" err="1">
                <a:latin typeface="Agency FB" panose="020B0503020202020204" pitchFamily="34" charset="0"/>
              </a:rPr>
              <a:t>Anibalector</a:t>
            </a:r>
            <a:r>
              <a:rPr lang="ro-RO" sz="2200" dirty="0">
                <a:latin typeface="Agency FB" panose="020B0503020202020204" pitchFamily="34" charset="0"/>
              </a:rPr>
              <a:t>. The </a:t>
            </a:r>
            <a:r>
              <a:rPr lang="ro-RO" sz="2200" dirty="0" err="1">
                <a:latin typeface="Agency FB" panose="020B0503020202020204" pitchFamily="34" charset="0"/>
              </a:rPr>
              <a:t>novel</a:t>
            </a:r>
            <a:r>
              <a:rPr lang="ro-RO" sz="2200" dirty="0">
                <a:latin typeface="Agency FB" panose="020B0503020202020204" pitchFamily="34" charset="0"/>
              </a:rPr>
              <a:t> is </a:t>
            </a:r>
            <a:r>
              <a:rPr lang="ro-RO" sz="2200" dirty="0" err="1">
                <a:latin typeface="Agency FB" panose="020B0503020202020204" pitchFamily="34" charset="0"/>
              </a:rPr>
              <a:t>structured</a:t>
            </a:r>
            <a:r>
              <a:rPr lang="ro-RO" sz="2200" dirty="0">
                <a:latin typeface="Agency FB" panose="020B0503020202020204" pitchFamily="34" charset="0"/>
              </a:rPr>
              <a:t> in 3 </a:t>
            </a:r>
            <a:r>
              <a:rPr lang="ro-RO" sz="2200" dirty="0" err="1">
                <a:latin typeface="Agency FB" panose="020B0503020202020204" pitchFamily="34" charset="0"/>
              </a:rPr>
              <a:t>chapters</a:t>
            </a:r>
            <a:r>
              <a:rPr lang="ro-RO" sz="2200" dirty="0">
                <a:latin typeface="Agency FB" panose="020B0503020202020204" pitchFamily="34" charset="0"/>
              </a:rPr>
              <a:t>: "The Journey", "The Island" and "The Return".</a:t>
            </a:r>
          </a:p>
        </p:txBody>
      </p:sp>
    </p:spTree>
    <p:extLst>
      <p:ext uri="{BB962C8B-B14F-4D97-AF65-F5344CB8AC3E}">
        <p14:creationId xmlns:p14="http://schemas.microsoft.com/office/powerpoint/2010/main" val="214378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id="{5B192F54-55EF-9F47-99D1-7A72DB94A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34FD876-45CB-8E4B-B3BD-58BE0A23168C}"/>
              </a:ext>
            </a:extLst>
          </p:cNvPr>
          <p:cNvSpPr txBox="1"/>
          <p:nvPr/>
        </p:nvSpPr>
        <p:spPr>
          <a:xfrm>
            <a:off x="588537" y="975112"/>
            <a:ext cx="99741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00" dirty="0">
                <a:latin typeface="Modern Love Grunge" pitchFamily="82" charset="0"/>
              </a:rPr>
              <a:t>“The reader in the cave”,Rui </a:t>
            </a:r>
            <a:r>
              <a:rPr lang="en-US" sz="4900" dirty="0" err="1">
                <a:latin typeface="Modern Love Grunge" pitchFamily="82" charset="0"/>
              </a:rPr>
              <a:t>Zink</a:t>
            </a:r>
            <a:endParaRPr lang="ro-RO" sz="4900" dirty="0">
              <a:latin typeface="Modern Love Grunge" pitchFamily="82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073CBBD4-13C8-FD4B-9E9C-A78F48B1208C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o-RO" dirty="0"/>
          </a:p>
        </p:txBody>
      </p:sp>
      <p:pic>
        <p:nvPicPr>
          <p:cNvPr id="7" name="Imagine 7">
            <a:extLst>
              <a:ext uri="{FF2B5EF4-FFF2-40B4-BE49-F238E27FC236}">
                <a16:creationId xmlns:a16="http://schemas.microsoft.com/office/drawing/2014/main" id="{4103BB06-0D75-7C48-B842-F6897BF0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4" y="1821498"/>
            <a:ext cx="4557999" cy="4333701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D8894107-C4EE-7D42-9951-C5DB5AAD7DC0}"/>
              </a:ext>
            </a:extLst>
          </p:cNvPr>
          <p:cNvSpPr txBox="1"/>
          <p:nvPr/>
        </p:nvSpPr>
        <p:spPr>
          <a:xfrm>
            <a:off x="4522" y="3868950"/>
            <a:ext cx="5591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400" b="1" dirty="0">
                <a:latin typeface="Calibri" panose="020F0502020204030204" pitchFamily="34" charset="0"/>
              </a:rPr>
              <a:t>He, </a:t>
            </a:r>
            <a:r>
              <a:rPr lang="ro-RO" sz="2400" b="1" dirty="0" err="1">
                <a:latin typeface="Calibri" panose="020F0502020204030204" pitchFamily="34" charset="0"/>
              </a:rPr>
              <a:t>being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passionate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about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reading</a:t>
            </a:r>
            <a:r>
              <a:rPr lang="ro-RO" sz="2400" b="1" dirty="0">
                <a:latin typeface="Calibri" panose="020F0502020204030204" pitchFamily="34" charset="0"/>
              </a:rPr>
              <a:t>, </a:t>
            </a:r>
            <a:r>
              <a:rPr lang="ro-RO" sz="2400" b="1" dirty="0" err="1">
                <a:latin typeface="Calibri" panose="020F0502020204030204" pitchFamily="34" charset="0"/>
              </a:rPr>
              <a:t>stimulates</a:t>
            </a:r>
            <a:r>
              <a:rPr lang="ro-RO" sz="2400" b="1" dirty="0">
                <a:latin typeface="Calibri" panose="020F0502020204030204" pitchFamily="34" charset="0"/>
              </a:rPr>
              <a:t> and </a:t>
            </a:r>
            <a:r>
              <a:rPr lang="ro-RO" sz="2400" b="1" dirty="0" err="1">
                <a:latin typeface="Calibri" panose="020F0502020204030204" pitchFamily="34" charset="0"/>
              </a:rPr>
              <a:t>motivates</a:t>
            </a:r>
            <a:r>
              <a:rPr lang="ro-RO" sz="2400" b="1" dirty="0">
                <a:latin typeface="Calibri" panose="020F0502020204030204" pitchFamily="34" charset="0"/>
              </a:rPr>
              <a:t> the boy to </a:t>
            </a:r>
            <a:r>
              <a:rPr lang="ro-RO" sz="2400" b="1" dirty="0" err="1">
                <a:latin typeface="Calibri" panose="020F0502020204030204" pitchFamily="34" charset="0"/>
              </a:rPr>
              <a:t>read</a:t>
            </a:r>
            <a:r>
              <a:rPr lang="ro-RO" sz="2400" b="1" dirty="0">
                <a:latin typeface="Calibri" panose="020F0502020204030204" pitchFamily="34" charset="0"/>
              </a:rPr>
              <a:t> as </a:t>
            </a:r>
            <a:r>
              <a:rPr lang="ro-RO" sz="2400" b="1" dirty="0" err="1">
                <a:latin typeface="Calibri" panose="020F0502020204030204" pitchFamily="34" charset="0"/>
              </a:rPr>
              <a:t>much</a:t>
            </a:r>
            <a:r>
              <a:rPr lang="ro-RO" sz="2400" b="1" dirty="0">
                <a:latin typeface="Calibri" panose="020F0502020204030204" pitchFamily="34" charset="0"/>
              </a:rPr>
              <a:t> as </a:t>
            </a:r>
            <a:r>
              <a:rPr lang="ro-RO" sz="2400" b="1" dirty="0" err="1">
                <a:latin typeface="Calibri" panose="020F0502020204030204" pitchFamily="34" charset="0"/>
              </a:rPr>
              <a:t>possible</a:t>
            </a:r>
            <a:r>
              <a:rPr lang="ro-RO" sz="2400" b="1" dirty="0">
                <a:latin typeface="Calibri" panose="020F0502020204030204" pitchFamily="34" charset="0"/>
              </a:rPr>
              <a:t>. </a:t>
            </a:r>
            <a:r>
              <a:rPr lang="ro-RO" sz="2400" b="1" dirty="0" err="1">
                <a:latin typeface="Calibri" panose="020F0502020204030204" pitchFamily="34" charset="0"/>
              </a:rPr>
              <a:t>Finally</a:t>
            </a:r>
            <a:r>
              <a:rPr lang="ro-RO" sz="2400" b="1" dirty="0">
                <a:latin typeface="Calibri" panose="020F0502020204030204" pitchFamily="34" charset="0"/>
              </a:rPr>
              <a:t>, </a:t>
            </a:r>
            <a:r>
              <a:rPr lang="ro-RO" sz="2400" b="1" dirty="0" err="1">
                <a:latin typeface="Calibri" panose="020F0502020204030204" pitchFamily="34" charset="0"/>
              </a:rPr>
              <a:t>they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both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read</a:t>
            </a:r>
            <a:r>
              <a:rPr lang="ro-RO" sz="2400" b="1" dirty="0">
                <a:latin typeface="Calibri" panose="020F0502020204030204" pitchFamily="34" charset="0"/>
              </a:rPr>
              <a:t> and </a:t>
            </a:r>
            <a:r>
              <a:rPr lang="ro-RO" sz="2400" b="1" dirty="0" err="1">
                <a:latin typeface="Calibri" panose="020F0502020204030204" pitchFamily="34" charset="0"/>
              </a:rPr>
              <a:t>discuss</a:t>
            </a:r>
            <a:r>
              <a:rPr lang="ro-RO" sz="2400" b="1" dirty="0">
                <a:latin typeface="Calibri" panose="020F0502020204030204" pitchFamily="34" charset="0"/>
              </a:rPr>
              <a:t> the books </a:t>
            </a:r>
            <a:r>
              <a:rPr lang="ro-RO" sz="2400" b="1" dirty="0" err="1">
                <a:latin typeface="Calibri" panose="020F0502020204030204" pitchFamily="34" charset="0"/>
              </a:rPr>
              <a:t>they</a:t>
            </a:r>
            <a:r>
              <a:rPr lang="ro-RO" sz="2400" b="1" dirty="0"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latin typeface="Calibri" panose="020F0502020204030204" pitchFamily="34" charset="0"/>
              </a:rPr>
              <a:t>read</a:t>
            </a:r>
            <a:r>
              <a:rPr lang="ro-RO" sz="24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C7D9A556-6629-FE49-B184-DB529C1EBBC6}"/>
              </a:ext>
            </a:extLst>
          </p:cNvPr>
          <p:cNvSpPr txBox="1"/>
          <p:nvPr/>
        </p:nvSpPr>
        <p:spPr>
          <a:xfrm>
            <a:off x="206484" y="2989050"/>
            <a:ext cx="559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300" b="1" dirty="0">
                <a:latin typeface="Calibri" panose="020F0502020204030204" pitchFamily="34" charset="0"/>
                <a:cs typeface="Biome" panose="020B0604020202020204" pitchFamily="34" charset="0"/>
              </a:rPr>
              <a:t>In this </a:t>
            </a:r>
            <a:r>
              <a:rPr lang="ro-RO" sz="2300" b="1" dirty="0" err="1">
                <a:latin typeface="Calibri" panose="020F0502020204030204" pitchFamily="34" charset="0"/>
                <a:cs typeface="Biome" panose="020B0604020202020204" pitchFamily="34" charset="0"/>
              </a:rPr>
              <a:t>work</a:t>
            </a:r>
            <a:r>
              <a:rPr lang="ro-RO" sz="2300" b="1" dirty="0">
                <a:latin typeface="Calibri" panose="020F0502020204030204" pitchFamily="34" charset="0"/>
                <a:cs typeface="Biome" panose="020B0604020202020204" pitchFamily="34" charset="0"/>
              </a:rPr>
              <a:t>, the cave is </a:t>
            </a:r>
            <a:r>
              <a:rPr lang="ro-RO" sz="2300" b="1" dirty="0" err="1">
                <a:latin typeface="Calibri" panose="020F0502020204030204" pitchFamily="34" charset="0"/>
                <a:cs typeface="Biome" panose="020B0604020202020204" pitchFamily="34" charset="0"/>
              </a:rPr>
              <a:t>represented</a:t>
            </a:r>
            <a:r>
              <a:rPr lang="ro-RO" sz="2300" b="1" dirty="0">
                <a:latin typeface="Calibri" panose="020F0502020204030204" pitchFamily="34" charset="0"/>
                <a:cs typeface="Biome" panose="020B0604020202020204" pitchFamily="34" charset="0"/>
              </a:rPr>
              <a:t> as the </a:t>
            </a:r>
            <a:r>
              <a:rPr lang="ro-RO" sz="2300" b="1" dirty="0" err="1">
                <a:latin typeface="Calibri" panose="020F0502020204030204" pitchFamily="34" charset="0"/>
                <a:cs typeface="Biome" panose="020B0604020202020204" pitchFamily="34" charset="0"/>
              </a:rPr>
              <a:t>refuge</a:t>
            </a:r>
            <a:r>
              <a:rPr lang="ro-RO" sz="2300" b="1" dirty="0">
                <a:latin typeface="Calibri" panose="020F0502020204030204" pitchFamily="34" charset="0"/>
                <a:cs typeface="Biome" panose="020B0604020202020204" pitchFamily="34" charset="0"/>
              </a:rPr>
              <a:t> of </a:t>
            </a:r>
            <a:r>
              <a:rPr lang="ro-RO" sz="2300" b="1" dirty="0" err="1">
                <a:latin typeface="Calibri" panose="020F0502020204030204" pitchFamily="34" charset="0"/>
                <a:cs typeface="Biome" panose="020B0604020202020204" pitchFamily="34" charset="0"/>
              </a:rPr>
              <a:t>Anibalector</a:t>
            </a:r>
            <a:r>
              <a:rPr lang="ro-R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id="{9F5C57FA-7DD5-B54B-AD2F-8EA00B76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98"/>
            <a:ext cx="12192000" cy="6991195"/>
          </a:xfrm>
          <a:prstGeom prst="rect">
            <a:avLst/>
          </a:prstGeo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5C019B8E-B4EE-FE4C-B03B-28549632FE3D}"/>
              </a:ext>
            </a:extLst>
          </p:cNvPr>
          <p:cNvSpPr txBox="1"/>
          <p:nvPr/>
        </p:nvSpPr>
        <p:spPr>
          <a:xfrm>
            <a:off x="1270000" y="866697"/>
            <a:ext cx="1030248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“</a:t>
            </a:r>
            <a:r>
              <a:rPr lang="en-US" sz="4900" dirty="0" err="1">
                <a:latin typeface="Modern Love" panose="020F0502020204030204" pitchFamily="34" charset="0"/>
              </a:rPr>
              <a:t>Caesara</a:t>
            </a:r>
            <a:r>
              <a:rPr lang="ro-RO" sz="4900" dirty="0">
                <a:latin typeface="Modern Love" panose="020F0502020204030204" pitchFamily="34" charset="0"/>
              </a:rPr>
              <a:t>”,Mihai Eminescu 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3A2971A1-A795-494C-989C-9658AD8DB496}"/>
              </a:ext>
            </a:extLst>
          </p:cNvPr>
          <p:cNvSpPr txBox="1"/>
          <p:nvPr/>
        </p:nvSpPr>
        <p:spPr>
          <a:xfrm>
            <a:off x="4723160" y="2208049"/>
            <a:ext cx="6384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400" dirty="0">
                <a:latin typeface="Calibri" panose="020F0502020204030204" pitchFamily="34" charset="0"/>
              </a:rPr>
              <a:t>“My world is a </a:t>
            </a:r>
            <a:r>
              <a:rPr lang="ro-RO" sz="2400" dirty="0" err="1">
                <a:latin typeface="Calibri" panose="020F0502020204030204" pitchFamily="34" charset="0"/>
              </a:rPr>
              <a:t>valley</a:t>
            </a:r>
            <a:r>
              <a:rPr lang="ro-RO" sz="2400" dirty="0">
                <a:latin typeface="Calibri" panose="020F0502020204030204" pitchFamily="34" charset="0"/>
              </a:rPr>
              <a:t>, </a:t>
            </a:r>
            <a:r>
              <a:rPr lang="ro-RO" sz="2400" dirty="0" err="1">
                <a:latin typeface="Calibri" panose="020F0502020204030204" pitchFamily="34" charset="0"/>
              </a:rPr>
              <a:t>surrounded</a:t>
            </a:r>
            <a:r>
              <a:rPr lang="ro-RO" sz="2400" dirty="0">
                <a:latin typeface="Calibri" panose="020F0502020204030204" pitchFamily="34" charset="0"/>
              </a:rPr>
              <a:t> by all </a:t>
            </a:r>
            <a:r>
              <a:rPr lang="ro-RO" sz="2400" dirty="0" err="1">
                <a:latin typeface="Calibri" panose="020F0502020204030204" pitchFamily="34" charset="0"/>
              </a:rPr>
              <a:t>parts</a:t>
            </a:r>
            <a:r>
              <a:rPr lang="ro-RO" sz="2400" dirty="0">
                <a:latin typeface="Calibri" panose="020F0502020204030204" pitchFamily="34" charset="0"/>
              </a:rPr>
              <a:t> of </a:t>
            </a:r>
            <a:r>
              <a:rPr lang="ro-RO" sz="2400" dirty="0" err="1">
                <a:latin typeface="Calibri" panose="020F0502020204030204" pitchFamily="34" charset="0"/>
              </a:rPr>
              <a:t>impenetrable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rocks</a:t>
            </a:r>
            <a:r>
              <a:rPr lang="ro-RO" sz="2400" dirty="0">
                <a:latin typeface="Calibri" panose="020F0502020204030204" pitchFamily="34" charset="0"/>
              </a:rPr>
              <a:t> that stand like a </a:t>
            </a:r>
            <a:r>
              <a:rPr lang="ro-RO" sz="2400" dirty="0" err="1">
                <a:latin typeface="Calibri" panose="020F0502020204030204" pitchFamily="34" charset="0"/>
              </a:rPr>
              <a:t>wall</a:t>
            </a:r>
            <a:r>
              <a:rPr lang="ro-RO" sz="2400" dirty="0">
                <a:latin typeface="Calibri" panose="020F0502020204030204" pitchFamily="34" charset="0"/>
              </a:rPr>
              <a:t> from the sea, </a:t>
            </a:r>
            <a:r>
              <a:rPr lang="ro-RO" sz="2400" dirty="0" err="1">
                <a:latin typeface="Calibri" panose="020F0502020204030204" pitchFamily="34" charset="0"/>
              </a:rPr>
              <a:t>so</a:t>
            </a:r>
            <a:r>
              <a:rPr lang="ro-RO" sz="2400" dirty="0">
                <a:latin typeface="Calibri" panose="020F0502020204030204" pitchFamily="34" charset="0"/>
              </a:rPr>
              <a:t> that the </a:t>
            </a:r>
            <a:r>
              <a:rPr lang="ro-RO" sz="2400" dirty="0" err="1">
                <a:latin typeface="Calibri" panose="020F0502020204030204" pitchFamily="34" charset="0"/>
              </a:rPr>
              <a:t>human</a:t>
            </a:r>
            <a:r>
              <a:rPr lang="ro-RO" sz="2400" dirty="0">
                <a:latin typeface="Calibri" panose="020F0502020204030204" pitchFamily="34" charset="0"/>
              </a:rPr>
              <a:t> soul can not know this </a:t>
            </a:r>
            <a:r>
              <a:rPr lang="ro-RO" sz="2400" dirty="0" err="1">
                <a:latin typeface="Calibri" panose="020F0502020204030204" pitchFamily="34" charset="0"/>
              </a:rPr>
              <a:t>earthly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heaven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where</a:t>
            </a:r>
            <a:r>
              <a:rPr lang="ro-RO" sz="2400" dirty="0">
                <a:latin typeface="Calibri" panose="020F0502020204030204" pitchFamily="34" charset="0"/>
              </a:rPr>
              <a:t> I live. </a:t>
            </a:r>
            <a:r>
              <a:rPr lang="ro-RO" sz="2400" dirty="0" err="1">
                <a:latin typeface="Calibri" panose="020F0502020204030204" pitchFamily="34" charset="0"/>
              </a:rPr>
              <a:t>There</a:t>
            </a:r>
            <a:r>
              <a:rPr lang="ro-RO" sz="2400" dirty="0">
                <a:latin typeface="Calibri" panose="020F0502020204030204" pitchFamily="34" charset="0"/>
              </a:rPr>
              <a:t> is </a:t>
            </a:r>
            <a:r>
              <a:rPr lang="ro-RO" sz="2400" dirty="0" err="1">
                <a:latin typeface="Calibri" panose="020F0502020204030204" pitchFamily="34" charset="0"/>
              </a:rPr>
              <a:t>only</a:t>
            </a:r>
            <a:r>
              <a:rPr lang="ro-RO" sz="2400" dirty="0">
                <a:latin typeface="Calibri" panose="020F0502020204030204" pitchFamily="34" charset="0"/>
              </a:rPr>
              <a:t> one </a:t>
            </a:r>
            <a:r>
              <a:rPr lang="ro-RO" sz="2400" dirty="0" err="1">
                <a:latin typeface="Calibri" panose="020F0502020204030204" pitchFamily="34" charset="0"/>
              </a:rPr>
              <a:t>entrance</a:t>
            </a:r>
            <a:r>
              <a:rPr lang="ro-RO" sz="2400" dirty="0">
                <a:latin typeface="Calibri" panose="020F0502020204030204" pitchFamily="34" charset="0"/>
              </a:rPr>
              <a:t> - a </a:t>
            </a:r>
            <a:r>
              <a:rPr lang="ro-RO" sz="2400" dirty="0" err="1">
                <a:latin typeface="Calibri" panose="020F0502020204030204" pitchFamily="34" charset="0"/>
              </a:rPr>
              <a:t>moving</a:t>
            </a:r>
            <a:r>
              <a:rPr lang="ro-RO" sz="2400" dirty="0">
                <a:latin typeface="Calibri" panose="020F0502020204030204" pitchFamily="34" charset="0"/>
              </a:rPr>
              <a:t> rock that </a:t>
            </a:r>
            <a:r>
              <a:rPr lang="ro-RO" sz="2400" dirty="0" err="1">
                <a:latin typeface="Calibri" panose="020F0502020204030204" pitchFamily="34" charset="0"/>
              </a:rPr>
              <a:t>masterfully</a:t>
            </a:r>
            <a:r>
              <a:rPr lang="ro-RO" sz="2400" dirty="0">
                <a:latin typeface="Calibri" panose="020F0502020204030204" pitchFamily="34" charset="0"/>
              </a:rPr>
              <a:t> covers the </a:t>
            </a:r>
            <a:r>
              <a:rPr lang="ro-RO" sz="2400" dirty="0" err="1">
                <a:latin typeface="Calibri" panose="020F0502020204030204" pitchFamily="34" charset="0"/>
              </a:rPr>
              <a:t>mouth</a:t>
            </a:r>
            <a:r>
              <a:rPr lang="ro-RO" sz="2400" dirty="0">
                <a:latin typeface="Calibri" panose="020F0502020204030204" pitchFamily="34" charset="0"/>
              </a:rPr>
              <a:t> of a cave that </a:t>
            </a:r>
            <a:r>
              <a:rPr lang="ro-RO" sz="2400" dirty="0" err="1">
                <a:latin typeface="Calibri" panose="020F0502020204030204" pitchFamily="34" charset="0"/>
              </a:rPr>
              <a:t>leads</a:t>
            </a:r>
            <a:r>
              <a:rPr lang="ro-RO" sz="2400" dirty="0">
                <a:latin typeface="Calibri" panose="020F0502020204030204" pitchFamily="34" charset="0"/>
              </a:rPr>
              <a:t> to the </a:t>
            </a:r>
            <a:r>
              <a:rPr lang="ro-RO" sz="2400" dirty="0" err="1">
                <a:latin typeface="Calibri" panose="020F0502020204030204" pitchFamily="34" charset="0"/>
              </a:rPr>
              <a:t>inside</a:t>
            </a:r>
            <a:r>
              <a:rPr lang="ro-RO" sz="2400" dirty="0">
                <a:latin typeface="Calibri" panose="020F0502020204030204" pitchFamily="34" charset="0"/>
              </a:rPr>
              <a:t> of the </a:t>
            </a:r>
            <a:r>
              <a:rPr lang="ro-RO" sz="2400" dirty="0" err="1">
                <a:latin typeface="Calibri" panose="020F0502020204030204" pitchFamily="34" charset="0"/>
              </a:rPr>
              <a:t>island</a:t>
            </a:r>
            <a:r>
              <a:rPr lang="ro-RO" sz="2400" dirty="0">
                <a:latin typeface="Calibri" panose="020F0502020204030204" pitchFamily="34" charset="0"/>
              </a:rPr>
              <a:t>. </a:t>
            </a:r>
            <a:r>
              <a:rPr lang="ro-RO" sz="2400" dirty="0" err="1">
                <a:latin typeface="Calibri" panose="020F0502020204030204" pitchFamily="34" charset="0"/>
              </a:rPr>
              <a:t>Otherwise</a:t>
            </a:r>
            <a:r>
              <a:rPr lang="ro-RO" sz="2400" dirty="0">
                <a:latin typeface="Calibri" panose="020F0502020204030204" pitchFamily="34" charset="0"/>
              </a:rPr>
              <a:t>, </a:t>
            </a:r>
            <a:r>
              <a:rPr lang="ro-RO" sz="2400" dirty="0" err="1">
                <a:latin typeface="Calibri" panose="020F0502020204030204" pitchFamily="34" charset="0"/>
              </a:rPr>
              <a:t>those</a:t>
            </a:r>
            <a:r>
              <a:rPr lang="ro-RO" sz="2400" dirty="0">
                <a:latin typeface="Calibri" panose="020F0502020204030204" pitchFamily="34" charset="0"/>
              </a:rPr>
              <a:t> who do not </a:t>
            </a:r>
            <a:r>
              <a:rPr lang="ro-RO" sz="2400" dirty="0" err="1">
                <a:latin typeface="Calibri" panose="020F0502020204030204" pitchFamily="34" charset="0"/>
              </a:rPr>
              <a:t>enter</a:t>
            </a:r>
            <a:r>
              <a:rPr lang="ro-RO" sz="2400" dirty="0">
                <a:latin typeface="Calibri" panose="020F0502020204030204" pitchFamily="34" charset="0"/>
              </a:rPr>
              <a:t> that cave </a:t>
            </a:r>
            <a:r>
              <a:rPr lang="ro-RO" sz="2400" dirty="0" err="1">
                <a:latin typeface="Calibri" panose="020F0502020204030204" pitchFamily="34" charset="0"/>
              </a:rPr>
              <a:t>believe</a:t>
            </a:r>
            <a:r>
              <a:rPr lang="ro-RO" sz="2400" dirty="0">
                <a:latin typeface="Calibri" panose="020F0502020204030204" pitchFamily="34" charset="0"/>
              </a:rPr>
              <a:t> that this </a:t>
            </a:r>
            <a:r>
              <a:rPr lang="ro-RO" sz="2400" dirty="0" err="1">
                <a:latin typeface="Calibri" panose="020F0502020204030204" pitchFamily="34" charset="0"/>
              </a:rPr>
              <a:t>island</a:t>
            </a:r>
            <a:r>
              <a:rPr lang="ro-RO" sz="2400" dirty="0">
                <a:latin typeface="Calibri" panose="020F0502020204030204" pitchFamily="34" charset="0"/>
              </a:rPr>
              <a:t> is a pile of </a:t>
            </a:r>
            <a:r>
              <a:rPr lang="ro-RO" sz="2400" dirty="0" err="1">
                <a:latin typeface="Calibri" panose="020F0502020204030204" pitchFamily="34" charset="0"/>
              </a:rPr>
              <a:t>barren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rocks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raised</a:t>
            </a:r>
            <a:r>
              <a:rPr lang="ro-RO" sz="2400" dirty="0">
                <a:latin typeface="Calibri" panose="020F0502020204030204" pitchFamily="34" charset="0"/>
              </a:rPr>
              <a:t> in the sea, </a:t>
            </a:r>
            <a:r>
              <a:rPr lang="ro-RO" sz="2400" dirty="0" err="1">
                <a:latin typeface="Calibri" panose="020F0502020204030204" pitchFamily="34" charset="0"/>
              </a:rPr>
              <a:t>without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vegetation</a:t>
            </a:r>
            <a:r>
              <a:rPr lang="ro-RO" sz="2400" dirty="0">
                <a:latin typeface="Calibri" panose="020F0502020204030204" pitchFamily="34" charset="0"/>
              </a:rPr>
              <a:t> and </a:t>
            </a:r>
            <a:r>
              <a:rPr lang="ro-RO" sz="2400" dirty="0" err="1">
                <a:latin typeface="Calibri" panose="020F0502020204030204" pitchFamily="34" charset="0"/>
              </a:rPr>
              <a:t>without</a:t>
            </a:r>
            <a:r>
              <a:rPr lang="ro-RO" sz="2400" dirty="0">
                <a:latin typeface="Calibri" panose="020F0502020204030204" pitchFamily="34" charset="0"/>
              </a:rPr>
              <a:t> life.”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9862C3F6-F758-C94A-9BAC-4A89B159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7" y="1713083"/>
            <a:ext cx="3127917" cy="45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C96930-AD38-B74C-B457-2412B6AE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FA910F2B-FBE4-DA49-9F7E-F7136AF0A0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304" y="0"/>
            <a:ext cx="12198304" cy="6858000"/>
          </a:xfr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4A570E07-7630-4142-AAE6-F1EFE5ABAB7C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o-RO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01D25E84-B607-B744-B49A-9A7252C9F845}"/>
              </a:ext>
            </a:extLst>
          </p:cNvPr>
          <p:cNvSpPr txBox="1"/>
          <p:nvPr/>
        </p:nvSpPr>
        <p:spPr>
          <a:xfrm>
            <a:off x="4750399" y="2407664"/>
            <a:ext cx="57775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700" dirty="0">
                <a:latin typeface="Calibri" panose="020F0502020204030204" pitchFamily="34" charset="0"/>
              </a:rPr>
              <a:t>“</a:t>
            </a:r>
            <a:r>
              <a:rPr lang="ro-RO" sz="2700" dirty="0" err="1">
                <a:latin typeface="Calibri" panose="020F0502020204030204" pitchFamily="34" charset="0"/>
              </a:rPr>
              <a:t>Praise</a:t>
            </a:r>
            <a:r>
              <a:rPr lang="ro-RO" sz="2700" dirty="0">
                <a:latin typeface="Calibri" panose="020F0502020204030204" pitchFamily="34" charset="0"/>
              </a:rPr>
              <a:t> be to you, our </a:t>
            </a:r>
            <a:r>
              <a:rPr lang="ro-RO" sz="2700" dirty="0" err="1">
                <a:latin typeface="Calibri" panose="020F0502020204030204" pitchFamily="34" charset="0"/>
              </a:rPr>
              <a:t>country</a:t>
            </a:r>
            <a:r>
              <a:rPr lang="ro-RO" sz="2700" dirty="0">
                <a:latin typeface="Calibri" panose="020F0502020204030204" pitchFamily="34" charset="0"/>
              </a:rPr>
              <a:t>, </a:t>
            </a:r>
            <a:r>
              <a:rPr lang="ro-RO" sz="2700" dirty="0" err="1">
                <a:latin typeface="Calibri" panose="020F0502020204030204" pitchFamily="34" charset="0"/>
              </a:rPr>
              <a:t>blessed</a:t>
            </a:r>
            <a:r>
              <a:rPr lang="ro-RO" sz="2700" dirty="0">
                <a:latin typeface="Calibri" panose="020F0502020204030204" pitchFamily="34" charset="0"/>
              </a:rPr>
              <a:t> and </a:t>
            </a:r>
            <a:r>
              <a:rPr lang="ro-RO" sz="2700" dirty="0" err="1">
                <a:latin typeface="Calibri" panose="020F0502020204030204" pitchFamily="34" charset="0"/>
              </a:rPr>
              <a:t>speaking</a:t>
            </a:r>
            <a:r>
              <a:rPr lang="ro-RO" sz="2700" dirty="0">
                <a:latin typeface="Calibri" panose="020F0502020204030204" pitchFamily="34" charset="0"/>
              </a:rPr>
              <a:t> by God ... the </a:t>
            </a:r>
            <a:r>
              <a:rPr lang="ro-RO" sz="2700" dirty="0" err="1">
                <a:latin typeface="Calibri" panose="020F0502020204030204" pitchFamily="34" charset="0"/>
              </a:rPr>
              <a:t>sons</a:t>
            </a:r>
            <a:r>
              <a:rPr lang="ro-RO" sz="2700" dirty="0">
                <a:latin typeface="Calibri" panose="020F0502020204030204" pitchFamily="34" charset="0"/>
              </a:rPr>
              <a:t> of the Huns </a:t>
            </a:r>
            <a:r>
              <a:rPr lang="ro-RO" sz="2700" dirty="0" err="1">
                <a:latin typeface="Calibri" panose="020F0502020204030204" pitchFamily="34" charset="0"/>
              </a:rPr>
              <a:t>dared</a:t>
            </a:r>
            <a:r>
              <a:rPr lang="ro-RO" sz="2700" dirty="0">
                <a:latin typeface="Calibri" panose="020F0502020204030204" pitchFamily="34" charset="0"/>
              </a:rPr>
              <a:t> to </a:t>
            </a:r>
            <a:r>
              <a:rPr lang="ro-RO" sz="2700" dirty="0" err="1">
                <a:latin typeface="Calibri" panose="020F0502020204030204" pitchFamily="34" charset="0"/>
              </a:rPr>
              <a:t>submit</a:t>
            </a:r>
            <a:r>
              <a:rPr lang="ro-RO" sz="2700" dirty="0">
                <a:latin typeface="Calibri" panose="020F0502020204030204" pitchFamily="34" charset="0"/>
              </a:rPr>
              <a:t> to you ... and you </a:t>
            </a:r>
            <a:r>
              <a:rPr lang="ro-RO" sz="2700" dirty="0" err="1">
                <a:latin typeface="Calibri" panose="020F0502020204030204" pitchFamily="34" charset="0"/>
              </a:rPr>
              <a:t>were</a:t>
            </a:r>
            <a:r>
              <a:rPr lang="ro-RO" sz="2700" dirty="0">
                <a:latin typeface="Calibri" panose="020F0502020204030204" pitchFamily="34" charset="0"/>
              </a:rPr>
              <a:t> the </a:t>
            </a:r>
            <a:r>
              <a:rPr lang="ro-RO" sz="2700" dirty="0">
                <a:solidFill>
                  <a:srgbClr val="FF0000"/>
                </a:solidFill>
                <a:latin typeface="Calibri" panose="020F0502020204030204" pitchFamily="34" charset="0"/>
              </a:rPr>
              <a:t>cave</a:t>
            </a:r>
            <a:r>
              <a:rPr lang="ro-RO" sz="2700" dirty="0">
                <a:latin typeface="Calibri" panose="020F0502020204030204" pitchFamily="34" charset="0"/>
              </a:rPr>
              <a:t> of </a:t>
            </a:r>
            <a:r>
              <a:rPr lang="ro-RO" sz="2700" dirty="0" err="1">
                <a:latin typeface="Calibri" panose="020F0502020204030204" pitchFamily="34" charset="0"/>
              </a:rPr>
              <a:t>their</a:t>
            </a:r>
            <a:r>
              <a:rPr lang="ro-RO" sz="2700" dirty="0">
                <a:latin typeface="Calibri" panose="020F0502020204030204" pitchFamily="34" charset="0"/>
              </a:rPr>
              <a:t> </a:t>
            </a:r>
            <a:r>
              <a:rPr lang="ro-RO" sz="2700" dirty="0" err="1">
                <a:latin typeface="Calibri" panose="020F0502020204030204" pitchFamily="34" charset="0"/>
              </a:rPr>
              <a:t>wolves</a:t>
            </a:r>
            <a:r>
              <a:rPr lang="ro-RO" sz="2700" dirty="0">
                <a:latin typeface="Calibri" panose="020F0502020204030204" pitchFamily="34" charset="0"/>
              </a:rPr>
              <a:t> ... the </a:t>
            </a:r>
            <a:r>
              <a:rPr lang="ro-RO" sz="2700" dirty="0" err="1">
                <a:latin typeface="Calibri" panose="020F0502020204030204" pitchFamily="34" charset="0"/>
              </a:rPr>
              <a:t>flood</a:t>
            </a:r>
            <a:r>
              <a:rPr lang="ro-RO" sz="2700" dirty="0">
                <a:latin typeface="Calibri" panose="020F0502020204030204" pitchFamily="34" charset="0"/>
              </a:rPr>
              <a:t> of Asia </a:t>
            </a:r>
            <a:r>
              <a:rPr lang="ro-RO" sz="2700" dirty="0" err="1">
                <a:latin typeface="Calibri" panose="020F0502020204030204" pitchFamily="34" charset="0"/>
              </a:rPr>
              <a:t>wanted</a:t>
            </a:r>
            <a:r>
              <a:rPr lang="ro-RO" sz="2700" dirty="0">
                <a:latin typeface="Calibri" panose="020F0502020204030204" pitchFamily="34" charset="0"/>
              </a:rPr>
              <a:t> to </a:t>
            </a:r>
            <a:r>
              <a:rPr lang="ro-RO" sz="2700" dirty="0" err="1">
                <a:latin typeface="Calibri" panose="020F0502020204030204" pitchFamily="34" charset="0"/>
              </a:rPr>
              <a:t>swallow</a:t>
            </a:r>
            <a:r>
              <a:rPr lang="ro-RO" sz="2700" dirty="0">
                <a:latin typeface="Calibri" panose="020F0502020204030204" pitchFamily="34" charset="0"/>
              </a:rPr>
              <a:t> the world ... and you you </a:t>
            </a:r>
            <a:r>
              <a:rPr lang="ro-RO" sz="2700" dirty="0" err="1">
                <a:latin typeface="Calibri" panose="020F0502020204030204" pitchFamily="34" charset="0"/>
              </a:rPr>
              <a:t>were</a:t>
            </a:r>
            <a:r>
              <a:rPr lang="ro-RO" sz="2700" dirty="0">
                <a:latin typeface="Calibri" panose="020F0502020204030204" pitchFamily="34" charset="0"/>
              </a:rPr>
              <a:t> the dam of the world ... a race of </a:t>
            </a:r>
            <a:r>
              <a:rPr lang="ro-RO" sz="2700" dirty="0" err="1">
                <a:latin typeface="Calibri" panose="020F0502020204030204" pitchFamily="34" charset="0"/>
              </a:rPr>
              <a:t>heroes</a:t>
            </a:r>
            <a:r>
              <a:rPr lang="ro-RO" sz="2700" dirty="0">
                <a:latin typeface="Calibri" panose="020F0502020204030204" pitchFamily="34" charset="0"/>
              </a:rPr>
              <a:t> </a:t>
            </a:r>
            <a:r>
              <a:rPr lang="ro-RO" sz="2700" dirty="0" err="1">
                <a:latin typeface="Calibri" panose="020F0502020204030204" pitchFamily="34" charset="0"/>
              </a:rPr>
              <a:t>coveted</a:t>
            </a:r>
            <a:r>
              <a:rPr lang="ro-RO" sz="2700" dirty="0">
                <a:latin typeface="Calibri" panose="020F0502020204030204" pitchFamily="34" charset="0"/>
              </a:rPr>
              <a:t> your </a:t>
            </a:r>
            <a:r>
              <a:rPr lang="ro-RO" sz="2700" dirty="0" err="1">
                <a:latin typeface="Calibri" panose="020F0502020204030204" pitchFamily="34" charset="0"/>
              </a:rPr>
              <a:t>flocks</a:t>
            </a:r>
            <a:r>
              <a:rPr lang="ro-RO" sz="2700" dirty="0">
                <a:latin typeface="Calibri" panose="020F0502020204030204" pitchFamily="34" charset="0"/>
              </a:rPr>
              <a:t> and the </a:t>
            </a:r>
            <a:r>
              <a:rPr lang="ro-RO" sz="2700" dirty="0" err="1">
                <a:latin typeface="Calibri" panose="020F0502020204030204" pitchFamily="34" charset="0"/>
              </a:rPr>
              <a:t>golden</a:t>
            </a:r>
            <a:r>
              <a:rPr lang="ro-RO" sz="2700" dirty="0">
                <a:latin typeface="Calibri" panose="020F0502020204030204" pitchFamily="34" charset="0"/>
              </a:rPr>
              <a:t> </a:t>
            </a:r>
            <a:r>
              <a:rPr lang="ro-RO" sz="2700" dirty="0" err="1">
                <a:latin typeface="Calibri" panose="020F0502020204030204" pitchFamily="34" charset="0"/>
              </a:rPr>
              <a:t>grains</a:t>
            </a:r>
            <a:r>
              <a:rPr lang="ro-RO" sz="2700" dirty="0">
                <a:latin typeface="Calibri" panose="020F0502020204030204" pitchFamily="34" charset="0"/>
              </a:rPr>
              <a:t> of your </a:t>
            </a:r>
            <a:r>
              <a:rPr lang="ro-RO" sz="2700" dirty="0" err="1">
                <a:latin typeface="Calibri" panose="020F0502020204030204" pitchFamily="34" charset="0"/>
              </a:rPr>
              <a:t>holdings</a:t>
            </a:r>
            <a:r>
              <a:rPr lang="ro-RO" sz="2700" dirty="0">
                <a:latin typeface="Calibri" panose="020F0502020204030204" pitchFamily="34" charset="0"/>
              </a:rPr>
              <a:t> ...”</a:t>
            </a:r>
          </a:p>
        </p:txBody>
      </p:sp>
      <p:pic>
        <p:nvPicPr>
          <p:cNvPr id="8" name="Imagine 8">
            <a:extLst>
              <a:ext uri="{FF2B5EF4-FFF2-40B4-BE49-F238E27FC236}">
                <a16:creationId xmlns:a16="http://schemas.microsoft.com/office/drawing/2014/main" id="{D987ADF9-4696-FA44-83DD-72990432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3891"/>
            <a:ext cx="4750398" cy="371559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15F46482-E2B1-C848-9D39-AC669B612771}"/>
              </a:ext>
            </a:extLst>
          </p:cNvPr>
          <p:cNvSpPr txBox="1"/>
          <p:nvPr/>
        </p:nvSpPr>
        <p:spPr>
          <a:xfrm>
            <a:off x="1986417" y="865339"/>
            <a:ext cx="6249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00" dirty="0">
                <a:latin typeface="Modern Love" pitchFamily="82" charset="0"/>
              </a:rPr>
              <a:t>“The singing of Romania”</a:t>
            </a:r>
            <a:endParaRPr lang="ro-RO" sz="4900" dirty="0">
              <a:latin typeface="Modern Lov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8A39628-AF2A-294D-96A5-0BC84945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9FDC3C32-4BC6-F940-9DD2-89D0965EFF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304" y="0"/>
            <a:ext cx="12198304" cy="6858000"/>
          </a:xfr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A730C9B8-1CC6-3F40-BECD-8F1C1D84ADEF}"/>
              </a:ext>
            </a:extLst>
          </p:cNvPr>
          <p:cNvSpPr txBox="1"/>
          <p:nvPr/>
        </p:nvSpPr>
        <p:spPr>
          <a:xfrm>
            <a:off x="386419" y="1656829"/>
            <a:ext cx="8022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400" dirty="0">
                <a:latin typeface="Calibri" panose="020F0502020204030204" pitchFamily="34" charset="0"/>
              </a:rPr>
              <a:t>Out of a cave, out of the </a:t>
            </a:r>
            <a:r>
              <a:rPr lang="ro-RO" sz="2400" dirty="0" err="1">
                <a:latin typeface="Calibri" panose="020F0502020204030204" pitchFamily="34" charset="0"/>
              </a:rPr>
              <a:t>ravine</a:t>
            </a:r>
            <a:r>
              <a:rPr lang="ro-RO" sz="2400" dirty="0">
                <a:latin typeface="Calibri" panose="020F0502020204030204" pitchFamily="34" charset="0"/>
              </a:rPr>
              <a:t>, </a:t>
            </a:r>
            <a:r>
              <a:rPr lang="ro-RO" sz="2400" dirty="0" err="1">
                <a:latin typeface="Calibri" panose="020F0502020204030204" pitchFamily="34" charset="0"/>
              </a:rPr>
              <a:t>night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comes</a:t>
            </a:r>
            <a:r>
              <a:rPr lang="ro-RO" sz="2400" dirty="0">
                <a:latin typeface="Calibri" panose="020F0502020204030204" pitchFamily="34" charset="0"/>
              </a:rPr>
              <a:t> out, it </a:t>
            </a:r>
            <a:r>
              <a:rPr lang="ro-RO" sz="2400" dirty="0" err="1">
                <a:latin typeface="Calibri" panose="020F0502020204030204" pitchFamily="34" charset="0"/>
              </a:rPr>
              <a:t>envelops</a:t>
            </a:r>
            <a:r>
              <a:rPr lang="ro-RO" sz="2400" dirty="0">
                <a:latin typeface="Calibri" panose="020F0502020204030204" pitchFamily="34" charset="0"/>
              </a:rPr>
              <a:t> me: </a:t>
            </a:r>
            <a:endParaRPr lang="en-US" sz="2400" dirty="0">
              <a:latin typeface="Calibri" panose="020F0502020204030204" pitchFamily="34" charset="0"/>
            </a:endParaRPr>
          </a:p>
          <a:p>
            <a:pPr algn="l"/>
            <a:r>
              <a:rPr lang="ro-RO" sz="2400" dirty="0">
                <a:latin typeface="Calibri" panose="020F0502020204030204" pitchFamily="34" charset="0"/>
              </a:rPr>
              <a:t>From the </a:t>
            </a:r>
            <a:r>
              <a:rPr lang="ro-RO" sz="2400" dirty="0" err="1">
                <a:latin typeface="Calibri" panose="020F0502020204030204" pitchFamily="34" charset="0"/>
              </a:rPr>
              <a:t>flies</a:t>
            </a:r>
            <a:r>
              <a:rPr lang="ro-RO" sz="2400" dirty="0">
                <a:latin typeface="Calibri" panose="020F0502020204030204" pitchFamily="34" charset="0"/>
              </a:rPr>
              <a:t>, from the rock, </a:t>
            </a:r>
            <a:r>
              <a:rPr lang="ro-RO" sz="2400" dirty="0" err="1">
                <a:latin typeface="Calibri" panose="020F0502020204030204" pitchFamily="34" charset="0"/>
              </a:rPr>
              <a:t>black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faces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descend</a:t>
            </a:r>
            <a:r>
              <a:rPr lang="ro-RO" sz="2400" dirty="0">
                <a:latin typeface="Calibri" panose="020F0502020204030204" pitchFamily="34" charset="0"/>
              </a:rPr>
              <a:t>; </a:t>
            </a:r>
            <a:endParaRPr lang="en-US" sz="2400" dirty="0">
              <a:latin typeface="Calibri" panose="020F0502020204030204" pitchFamily="34" charset="0"/>
            </a:endParaRPr>
          </a:p>
          <a:p>
            <a:pPr algn="l"/>
            <a:r>
              <a:rPr lang="ro-RO" sz="2400" dirty="0">
                <a:latin typeface="Calibri" panose="020F0502020204030204" pitchFamily="34" charset="0"/>
              </a:rPr>
              <a:t>The </a:t>
            </a:r>
            <a:r>
              <a:rPr lang="ro-RO" sz="2400" dirty="0" err="1">
                <a:latin typeface="Calibri" panose="020F0502020204030204" pitchFamily="34" charset="0"/>
              </a:rPr>
              <a:t>muscle</a:t>
            </a:r>
            <a:r>
              <a:rPr lang="ro-RO" sz="2400" dirty="0">
                <a:latin typeface="Calibri" panose="020F0502020204030204" pitchFamily="34" charset="0"/>
              </a:rPr>
              <a:t> of the </a:t>
            </a:r>
            <a:r>
              <a:rPr lang="ro-RO" sz="2400" dirty="0" err="1">
                <a:latin typeface="Calibri" panose="020F0502020204030204" pitchFamily="34" charset="0"/>
              </a:rPr>
              <a:t>wall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moves</a:t>
            </a:r>
            <a:r>
              <a:rPr lang="ro-RO" sz="2400" dirty="0">
                <a:latin typeface="Calibri" panose="020F0502020204030204" pitchFamily="34" charset="0"/>
              </a:rPr>
              <a:t>… </a:t>
            </a:r>
            <a:r>
              <a:rPr lang="ro-RO" sz="2400" dirty="0" err="1">
                <a:latin typeface="Calibri" panose="020F0502020204030204" pitchFamily="34" charset="0"/>
              </a:rPr>
              <a:t>through</a:t>
            </a:r>
            <a:r>
              <a:rPr lang="ro-RO" sz="2400" dirty="0">
                <a:latin typeface="Calibri" panose="020F0502020204030204" pitchFamily="34" charset="0"/>
              </a:rPr>
              <a:t> the </a:t>
            </a:r>
            <a:r>
              <a:rPr lang="ro-RO" sz="2400" dirty="0" err="1">
                <a:latin typeface="Calibri" panose="020F0502020204030204" pitchFamily="34" charset="0"/>
              </a:rPr>
              <a:t>grass</a:t>
            </a:r>
            <a:r>
              <a:rPr lang="ro-RO" sz="2400" dirty="0">
                <a:latin typeface="Calibri" panose="020F0502020204030204" pitchFamily="34" charset="0"/>
              </a:rPr>
              <a:t> to slip</a:t>
            </a:r>
            <a:endParaRPr lang="en-US" sz="2400" dirty="0">
              <a:latin typeface="Calibri" panose="020F0502020204030204" pitchFamily="34" charset="0"/>
            </a:endParaRPr>
          </a:p>
          <a:p>
            <a:pPr algn="l"/>
            <a:r>
              <a:rPr lang="ro-RO" sz="2400" dirty="0">
                <a:latin typeface="Calibri" panose="020F0502020204030204" pitchFamily="34" charset="0"/>
              </a:rPr>
              <a:t> A </a:t>
            </a:r>
            <a:r>
              <a:rPr lang="ro-RO" sz="2400" dirty="0" err="1">
                <a:latin typeface="Calibri" panose="020F0502020204030204" pitchFamily="34" charset="0"/>
              </a:rPr>
              <a:t>breath</a:t>
            </a:r>
            <a:r>
              <a:rPr lang="ro-RO" sz="2400" dirty="0">
                <a:latin typeface="Calibri" panose="020F0502020204030204" pitchFamily="34" charset="0"/>
              </a:rPr>
              <a:t> that </a:t>
            </a:r>
            <a:r>
              <a:rPr lang="ro-RO" sz="2400" dirty="0" err="1">
                <a:latin typeface="Calibri" panose="020F0502020204030204" pitchFamily="34" charset="0"/>
              </a:rPr>
              <a:t>passes</a:t>
            </a:r>
            <a:r>
              <a:rPr lang="ro-RO" sz="2400" dirty="0">
                <a:latin typeface="Calibri" panose="020F0502020204030204" pitchFamily="34" charset="0"/>
              </a:rPr>
              <a:t> like a </a:t>
            </a:r>
            <a:r>
              <a:rPr lang="ro-RO" sz="2400" dirty="0" err="1">
                <a:latin typeface="Calibri" panose="020F0502020204030204" pitchFamily="34" charset="0"/>
              </a:rPr>
              <a:t>shiver</a:t>
            </a:r>
            <a:r>
              <a:rPr lang="ro-RO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CFEDF6C3-1555-654F-998A-15240DDA1F06}"/>
              </a:ext>
            </a:extLst>
          </p:cNvPr>
          <p:cNvSpPr txBox="1"/>
          <p:nvPr/>
        </p:nvSpPr>
        <p:spPr>
          <a:xfrm>
            <a:off x="1370663" y="993412"/>
            <a:ext cx="103644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00" dirty="0">
                <a:latin typeface="Modern Love" pitchFamily="82" charset="0"/>
              </a:rPr>
              <a:t>“Mircea’s shadow-At </a:t>
            </a:r>
            <a:r>
              <a:rPr lang="en-US" sz="4900" dirty="0" err="1">
                <a:latin typeface="Modern Love" pitchFamily="82" charset="0"/>
              </a:rPr>
              <a:t>Cozia</a:t>
            </a:r>
            <a:r>
              <a:rPr lang="en-US" sz="4900" dirty="0">
                <a:latin typeface="Modern Love" pitchFamily="82" charset="0"/>
              </a:rPr>
              <a:t>”</a:t>
            </a:r>
            <a:endParaRPr lang="ro-RO" sz="4900" dirty="0">
              <a:latin typeface="Modern Love" pitchFamily="82" charset="0"/>
            </a:endParaRPr>
          </a:p>
        </p:txBody>
      </p:sp>
      <p:pic>
        <p:nvPicPr>
          <p:cNvPr id="8" name="Imagine 8">
            <a:extLst>
              <a:ext uri="{FF2B5EF4-FFF2-40B4-BE49-F238E27FC236}">
                <a16:creationId xmlns:a16="http://schemas.microsoft.com/office/drawing/2014/main" id="{DF66B582-71A6-AA4B-971B-92532FEF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19" y="3621560"/>
            <a:ext cx="7767142" cy="32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4B0B46-9CF2-F44A-A9EF-4B7AB150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075C9614-78FA-7942-8E39-E58AC6C653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8304" cy="6858000"/>
          </a:xfr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91F0DE47-113E-494C-892F-32AF9676657D}"/>
              </a:ext>
            </a:extLst>
          </p:cNvPr>
          <p:cNvSpPr txBox="1"/>
          <p:nvPr/>
        </p:nvSpPr>
        <p:spPr>
          <a:xfrm>
            <a:off x="913774" y="827073"/>
            <a:ext cx="1036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5400" dirty="0"/>
              <a:t>“</a:t>
            </a:r>
            <a:r>
              <a:rPr lang="en-US" sz="4900" dirty="0">
                <a:latin typeface="Modern Love" pitchFamily="82" charset="0"/>
              </a:rPr>
              <a:t>Mo</a:t>
            </a:r>
            <a:r>
              <a:rPr lang="ro-RO" sz="4900" dirty="0" err="1">
                <a:latin typeface="Modern Love" pitchFamily="82" charset="0"/>
              </a:rPr>
              <a:t>ther</a:t>
            </a:r>
            <a:r>
              <a:rPr lang="ro-RO" sz="4900" dirty="0">
                <a:latin typeface="Modern Love" pitchFamily="82" charset="0"/>
              </a:rPr>
              <a:t> of Stephen the Great"</a:t>
            </a:r>
          </a:p>
        </p:txBody>
      </p:sp>
      <p:pic>
        <p:nvPicPr>
          <p:cNvPr id="6" name="Imagine 6">
            <a:extLst>
              <a:ext uri="{FF2B5EF4-FFF2-40B4-BE49-F238E27FC236}">
                <a16:creationId xmlns:a16="http://schemas.microsoft.com/office/drawing/2014/main" id="{AE6D0F2E-6BAB-AF45-B6E3-9866D1F4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14694"/>
            <a:ext cx="6442927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3DE269-3165-0E41-959A-3F125A53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D8A67DCE-4562-5641-ADC3-EE7624212D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8304" cy="6858000"/>
          </a:xfr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3F58C6AD-2529-AD47-A8F7-38A21FA19022}"/>
              </a:ext>
            </a:extLst>
          </p:cNvPr>
          <p:cNvSpPr txBox="1"/>
          <p:nvPr/>
        </p:nvSpPr>
        <p:spPr>
          <a:xfrm>
            <a:off x="1346818" y="993412"/>
            <a:ext cx="609043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00" dirty="0">
                <a:latin typeface="Modern Love" pitchFamily="82" charset="0"/>
              </a:rPr>
              <a:t>Conclusion :</a:t>
            </a:r>
            <a:endParaRPr lang="ro-RO" sz="4900" dirty="0">
              <a:latin typeface="Modern Love" pitchFamily="82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34AF29B9-35A9-CB47-A1FA-F3F541739D64}"/>
              </a:ext>
            </a:extLst>
          </p:cNvPr>
          <p:cNvSpPr txBox="1"/>
          <p:nvPr/>
        </p:nvSpPr>
        <p:spPr>
          <a:xfrm>
            <a:off x="5735072" y="2892313"/>
            <a:ext cx="4352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alibri" panose="020F0502020204030204" pitchFamily="34" charset="0"/>
              </a:rPr>
              <a:t>For romantic </a:t>
            </a:r>
            <a:r>
              <a:rPr lang="ro-RO" sz="2400" dirty="0" err="1">
                <a:latin typeface="Calibri" panose="020F0502020204030204" pitchFamily="34" charset="0"/>
              </a:rPr>
              <a:t>poets</a:t>
            </a:r>
            <a:r>
              <a:rPr lang="ro-RO" sz="2400" dirty="0">
                <a:latin typeface="Calibri" panose="020F0502020204030204" pitchFamily="34" charset="0"/>
              </a:rPr>
              <a:t>, </a:t>
            </a:r>
            <a:r>
              <a:rPr lang="ro-RO" sz="2400" dirty="0" err="1">
                <a:latin typeface="Calibri" panose="020F0502020204030204" pitchFamily="34" charset="0"/>
              </a:rPr>
              <a:t>entering</a:t>
            </a:r>
            <a:r>
              <a:rPr lang="ro-RO" sz="2400" dirty="0">
                <a:latin typeface="Calibri" panose="020F0502020204030204" pitchFamily="34" charset="0"/>
              </a:rPr>
              <a:t> a cave </a:t>
            </a:r>
            <a:r>
              <a:rPr lang="ro-RO" sz="2400" dirty="0" err="1">
                <a:latin typeface="Calibri" panose="020F0502020204030204" pitchFamily="34" charset="0"/>
              </a:rPr>
              <a:t>has</a:t>
            </a:r>
            <a:r>
              <a:rPr lang="ro-RO" sz="2400" dirty="0">
                <a:latin typeface="Calibri" panose="020F0502020204030204" pitchFamily="34" charset="0"/>
              </a:rPr>
              <a:t> the </a:t>
            </a:r>
            <a:r>
              <a:rPr lang="ro-RO" sz="2400" dirty="0" err="1">
                <a:latin typeface="Calibri" panose="020F0502020204030204" pitchFamily="34" charset="0"/>
              </a:rPr>
              <a:t>meaning</a:t>
            </a:r>
            <a:r>
              <a:rPr lang="ro-RO" sz="2400" dirty="0">
                <a:latin typeface="Calibri" panose="020F0502020204030204" pitchFamily="34" charset="0"/>
              </a:rPr>
              <a:t> of a </a:t>
            </a:r>
            <a:r>
              <a:rPr lang="ro-RO" sz="2400" dirty="0" err="1">
                <a:latin typeface="Calibri" panose="020F0502020204030204" pitchFamily="34" charset="0"/>
              </a:rPr>
              <a:t>journey</a:t>
            </a:r>
            <a:r>
              <a:rPr lang="ro-RO" sz="2400" dirty="0">
                <a:latin typeface="Calibri" panose="020F0502020204030204" pitchFamily="34" charset="0"/>
              </a:rPr>
              <a:t> </a:t>
            </a:r>
            <a:r>
              <a:rPr lang="ro-RO" sz="2400" dirty="0" err="1">
                <a:latin typeface="Calibri" panose="020F0502020204030204" pitchFamily="34" charset="0"/>
              </a:rPr>
              <a:t>into</a:t>
            </a:r>
            <a:r>
              <a:rPr lang="ro-RO" sz="2400" dirty="0">
                <a:latin typeface="Calibri" panose="020F0502020204030204" pitchFamily="34" charset="0"/>
              </a:rPr>
              <a:t> the </a:t>
            </a:r>
            <a:r>
              <a:rPr lang="ro-RO" sz="2400" dirty="0" err="1">
                <a:latin typeface="Calibri" panose="020F0502020204030204" pitchFamily="34" charset="0"/>
              </a:rPr>
              <a:t>depths</a:t>
            </a:r>
            <a:r>
              <a:rPr lang="ro-RO" sz="2400" dirty="0">
                <a:latin typeface="Calibri" panose="020F0502020204030204" pitchFamily="34" charset="0"/>
              </a:rPr>
              <a:t> of the </a:t>
            </a:r>
            <a:r>
              <a:rPr lang="ro-RO" sz="2400" dirty="0" err="1">
                <a:latin typeface="Calibri" panose="020F0502020204030204" pitchFamily="34" charset="0"/>
              </a:rPr>
              <a:t>inner</a:t>
            </a:r>
            <a:r>
              <a:rPr lang="ro-RO" sz="2400" dirty="0">
                <a:latin typeface="Calibri" panose="020F0502020204030204" pitchFamily="34" charset="0"/>
              </a:rPr>
              <a:t> "self," </a:t>
            </a:r>
            <a:r>
              <a:rPr lang="ro-RO" sz="2400" dirty="0" err="1">
                <a:latin typeface="Calibri" panose="020F0502020204030204" pitchFamily="34" charset="0"/>
              </a:rPr>
              <a:t>making</a:t>
            </a:r>
            <a:r>
              <a:rPr lang="ro-RO" sz="2400" dirty="0">
                <a:latin typeface="Calibri" panose="020F0502020204030204" pitchFamily="34" charset="0"/>
              </a:rPr>
              <a:t> contact with the </a:t>
            </a:r>
            <a:r>
              <a:rPr lang="ro-RO" sz="2400" dirty="0" err="1">
                <a:latin typeface="Calibri" panose="020F0502020204030204" pitchFamily="34" charset="0"/>
              </a:rPr>
              <a:t>soothing</a:t>
            </a:r>
            <a:r>
              <a:rPr lang="ro-RO" sz="2400" dirty="0">
                <a:latin typeface="Calibri" panose="020F0502020204030204" pitchFamily="34" charset="0"/>
              </a:rPr>
              <a:t>, and calm </a:t>
            </a:r>
            <a:r>
              <a:rPr lang="ro-RO" sz="2400" dirty="0" err="1">
                <a:latin typeface="Calibri" panose="020F0502020204030204" pitchFamily="34" charset="0"/>
              </a:rPr>
              <a:t>intimacy</a:t>
            </a:r>
            <a:r>
              <a:rPr lang="ro-RO" sz="2400" dirty="0">
                <a:latin typeface="Calibri" panose="020F0502020204030204" pitchFamily="34" charset="0"/>
              </a:rPr>
              <a:t> of </a:t>
            </a:r>
            <a:r>
              <a:rPr lang="ro-RO" sz="2400" dirty="0" err="1">
                <a:latin typeface="Calibri" panose="020F0502020204030204" pitchFamily="34" charset="0"/>
              </a:rPr>
              <a:t>substance</a:t>
            </a:r>
            <a:r>
              <a:rPr lang="ro-RO" sz="2400" dirty="0">
                <a:latin typeface="Calibri" panose="020F0502020204030204" pitchFamily="34" charset="0"/>
              </a:rPr>
              <a:t>.</a:t>
            </a:r>
          </a:p>
          <a:p>
            <a:pPr algn="l"/>
            <a:endParaRPr lang="ro-RO" sz="2400" dirty="0">
              <a:latin typeface="Calibri" panose="020F0502020204030204" pitchFamily="34" charset="0"/>
            </a:endParaRPr>
          </a:p>
        </p:txBody>
      </p:sp>
      <p:pic>
        <p:nvPicPr>
          <p:cNvPr id="7" name="Imagine 7">
            <a:extLst>
              <a:ext uri="{FF2B5EF4-FFF2-40B4-BE49-F238E27FC236}">
                <a16:creationId xmlns:a16="http://schemas.microsoft.com/office/drawing/2014/main" id="{D7AF5487-C4DB-A64F-9A2A-D7E721D5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628"/>
            <a:ext cx="5735072" cy="38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2707"/>
      </p:ext>
    </p:extLst>
  </p:cSld>
  <p:clrMapOvr>
    <a:masterClrMapping/>
  </p:clrMapOvr>
</p:sld>
</file>

<file path=ppt/theme/theme1.xml><?xml version="1.0" encoding="utf-8"?>
<a:theme xmlns:a="http://schemas.openxmlformats.org/drawingml/2006/main" name="Picătură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Ecran lat</PresentationFormat>
  <Slides>9</Slides>
  <Notes>0</Notes>
  <HiddenSlides>0</HiddenSlide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Picătură</vt:lpstr>
      <vt:lpstr>Prezentare PowerPoint</vt:lpstr>
      <vt:lpstr>SUMMARY: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Firunella 🤍</dc:creator>
  <cp:lastModifiedBy>Firunella 🤍</cp:lastModifiedBy>
  <cp:revision>6</cp:revision>
  <dcterms:created xsi:type="dcterms:W3CDTF">2021-02-05T13:48:52Z</dcterms:created>
  <dcterms:modified xsi:type="dcterms:W3CDTF">2021-02-18T19:07:49Z</dcterms:modified>
</cp:coreProperties>
</file>