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2/5/2021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2/5/2021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257300" y="2909102"/>
            <a:ext cx="4800600" cy="299639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633864" y="2909102"/>
            <a:ext cx="4800600" cy="299639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2/5/2021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2/5/2021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2/5/2021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4">
            <a:extLst>
              <a:ext uri="{FF2B5EF4-FFF2-40B4-BE49-F238E27FC236}">
                <a16:creationId xmlns:a16="http://schemas.microsoft.com/office/drawing/2014/main" id="{298AE194-6B6A-4847-8E0B-B0054D86F645}"/>
              </a:ext>
            </a:extLst>
          </p:cNvPr>
          <p:cNvPicPr>
            <a:picLocks noChangeAspect="1"/>
          </p:cNvPicPr>
          <p:nvPr/>
        </p:nvPicPr>
        <p:blipFill>
          <a:blip r:embed="rId2"/>
          <a:stretch>
            <a:fillRect/>
          </a:stretch>
        </p:blipFill>
        <p:spPr>
          <a:xfrm>
            <a:off x="0" y="0"/>
            <a:ext cx="12221432" cy="6858000"/>
          </a:xfrm>
          <a:prstGeom prst="rect">
            <a:avLst/>
          </a:prstGeom>
        </p:spPr>
      </p:pic>
      <p:sp>
        <p:nvSpPr>
          <p:cNvPr id="5" name="CasetăText 4">
            <a:extLst>
              <a:ext uri="{FF2B5EF4-FFF2-40B4-BE49-F238E27FC236}">
                <a16:creationId xmlns:a16="http://schemas.microsoft.com/office/drawing/2014/main" id="{36171B86-FDD2-884A-A6E6-2630A4967B21}"/>
              </a:ext>
            </a:extLst>
          </p:cNvPr>
          <p:cNvSpPr txBox="1"/>
          <p:nvPr/>
        </p:nvSpPr>
        <p:spPr>
          <a:xfrm>
            <a:off x="4057805" y="231696"/>
            <a:ext cx="7310244" cy="2492990"/>
          </a:xfrm>
          <a:prstGeom prst="rect">
            <a:avLst/>
          </a:prstGeom>
          <a:noFill/>
        </p:spPr>
        <p:txBody>
          <a:bodyPr wrap="square" rtlCol="0">
            <a:spAutoFit/>
          </a:bodyPr>
          <a:lstStyle/>
          <a:p>
            <a:pPr algn="l"/>
            <a:r>
              <a:rPr lang="ro-RO" sz="5200" b="1" dirty="0">
                <a:solidFill>
                  <a:srgbClr val="002060"/>
                </a:solidFill>
                <a:latin typeface="Modern Love Grunge" panose="020F0502020204030204" pitchFamily="34" charset="0"/>
              </a:rPr>
              <a:t>The s</a:t>
            </a:r>
            <a:r>
              <a:rPr lang="en-US" sz="5200" b="1" dirty="0" err="1">
                <a:solidFill>
                  <a:srgbClr val="002060"/>
                </a:solidFill>
                <a:latin typeface="Modern Love Grunge" panose="020F0502020204030204" pitchFamily="34" charset="0"/>
              </a:rPr>
              <a:t>ymbol</a:t>
            </a:r>
            <a:r>
              <a:rPr lang="en-US" sz="5200" b="1" dirty="0">
                <a:solidFill>
                  <a:srgbClr val="002060"/>
                </a:solidFill>
                <a:latin typeface="Modern Love Grunge" panose="020F0502020204030204" pitchFamily="34" charset="0"/>
              </a:rPr>
              <a:t> of MONTAIN in Romanian  literature </a:t>
            </a:r>
            <a:endParaRPr lang="ro-RO" sz="5200" b="1" dirty="0">
              <a:solidFill>
                <a:srgbClr val="002060"/>
              </a:solidFill>
              <a:latin typeface="Modern Love Grunge" panose="020F0502020204030204" pitchFamily="34" charset="0"/>
            </a:endParaRPr>
          </a:p>
        </p:txBody>
      </p:sp>
      <p:sp>
        <p:nvSpPr>
          <p:cNvPr id="9" name="Subtitlu 2">
            <a:extLst>
              <a:ext uri="{FF2B5EF4-FFF2-40B4-BE49-F238E27FC236}">
                <a16:creationId xmlns:a16="http://schemas.microsoft.com/office/drawing/2014/main" id="{C1DB789E-4778-5440-A73E-3C1A434EF790}"/>
              </a:ext>
            </a:extLst>
          </p:cNvPr>
          <p:cNvSpPr txBox="1">
            <a:spLocks noGrp="1"/>
          </p:cNvSpPr>
          <p:nvPr>
            <p:ph type="subTitle" idx="1"/>
          </p:nvPr>
        </p:nvSpPr>
        <p:spPr>
          <a:xfrm>
            <a:off x="1821913" y="5884025"/>
            <a:ext cx="8045373" cy="742279"/>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r>
              <a:rPr lang="en-US" dirty="0">
                <a:solidFill>
                  <a:schemeClr val="tx2">
                    <a:lumMod val="75000"/>
                    <a:lumOff val="25000"/>
                  </a:schemeClr>
                </a:solidFill>
              </a:rPr>
              <a:t>Made by :</a:t>
            </a:r>
            <a:r>
              <a:rPr lang="en-US" dirty="0" err="1">
                <a:solidFill>
                  <a:schemeClr val="tx2">
                    <a:lumMod val="75000"/>
                    <a:lumOff val="25000"/>
                  </a:schemeClr>
                </a:solidFill>
              </a:rPr>
              <a:t>Gasanov</a:t>
            </a:r>
            <a:r>
              <a:rPr lang="en-US" dirty="0">
                <a:solidFill>
                  <a:schemeClr val="tx2">
                    <a:lumMod val="75000"/>
                    <a:lumOff val="25000"/>
                  </a:schemeClr>
                </a:solidFill>
              </a:rPr>
              <a:t> </a:t>
            </a:r>
            <a:r>
              <a:rPr lang="en-US" dirty="0" err="1">
                <a:solidFill>
                  <a:schemeClr val="tx2">
                    <a:lumMod val="75000"/>
                    <a:lumOff val="25000"/>
                  </a:schemeClr>
                </a:solidFill>
              </a:rPr>
              <a:t>Firuza</a:t>
            </a:r>
            <a:endParaRPr lang="en-US" dirty="0">
              <a:solidFill>
                <a:schemeClr val="tx2">
                  <a:lumMod val="75000"/>
                  <a:lumOff val="25000"/>
                </a:schemeClr>
              </a:solidFill>
            </a:endParaRPr>
          </a:p>
          <a:p>
            <a:r>
              <a:rPr lang="en-US" dirty="0">
                <a:solidFill>
                  <a:schemeClr val="tx2">
                    <a:lumMod val="75000"/>
                    <a:lumOff val="25000"/>
                  </a:schemeClr>
                </a:solidFill>
              </a:rPr>
              <a:t>Teacher:mÂ</a:t>
            </a:r>
            <a:r>
              <a:rPr lang="ro-RO" dirty="0" err="1">
                <a:solidFill>
                  <a:schemeClr val="tx2">
                    <a:lumMod val="75000"/>
                    <a:lumOff val="25000"/>
                  </a:schemeClr>
                </a:solidFill>
              </a:rPr>
              <a:t>țU</a:t>
            </a:r>
            <a:r>
              <a:rPr lang="ro-RO" dirty="0">
                <a:solidFill>
                  <a:schemeClr val="tx2">
                    <a:lumMod val="75000"/>
                    <a:lumOff val="25000"/>
                  </a:schemeClr>
                </a:solidFill>
              </a:rPr>
              <a:t> Inga</a:t>
            </a:r>
          </a:p>
        </p:txBody>
      </p:sp>
    </p:spTree>
    <p:extLst>
      <p:ext uri="{BB962C8B-B14F-4D97-AF65-F5344CB8AC3E}">
        <p14:creationId xmlns:p14="http://schemas.microsoft.com/office/powerpoint/2010/main" val="42790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C8DDE9-3F3E-2F4F-B211-625A2AD614B2}"/>
              </a:ext>
            </a:extLst>
          </p:cNvPr>
          <p:cNvSpPr>
            <a:spLocks noGrp="1"/>
          </p:cNvSpPr>
          <p:nvPr>
            <p:ph type="title"/>
          </p:nvPr>
        </p:nvSpPr>
        <p:spPr/>
        <p:txBody>
          <a:bodyPr/>
          <a:lstStyle/>
          <a:p>
            <a:r>
              <a:rPr lang="en-US" dirty="0"/>
              <a:t>Summary:</a:t>
            </a:r>
            <a:endParaRPr lang="ro-RO" dirty="0"/>
          </a:p>
        </p:txBody>
      </p:sp>
      <p:sp>
        <p:nvSpPr>
          <p:cNvPr id="3" name="Substituent conținut 2">
            <a:extLst>
              <a:ext uri="{FF2B5EF4-FFF2-40B4-BE49-F238E27FC236}">
                <a16:creationId xmlns:a16="http://schemas.microsoft.com/office/drawing/2014/main" id="{7D3C4ACB-E8E9-3A4C-B66E-33AC25DAFFDB}"/>
              </a:ext>
            </a:extLst>
          </p:cNvPr>
          <p:cNvSpPr>
            <a:spLocks noGrp="1"/>
          </p:cNvSpPr>
          <p:nvPr>
            <p:ph idx="1"/>
          </p:nvPr>
        </p:nvSpPr>
        <p:spPr>
          <a:xfrm>
            <a:off x="1251678" y="1874517"/>
            <a:ext cx="10178322" cy="3593591"/>
          </a:xfrm>
        </p:spPr>
        <p:txBody>
          <a:bodyPr/>
          <a:lstStyle/>
          <a:p>
            <a:r>
              <a:rPr lang="en-US" dirty="0"/>
              <a:t>Symbol of mountain in general;</a:t>
            </a:r>
            <a:endParaRPr lang="ro-RO" dirty="0"/>
          </a:p>
          <a:p>
            <a:r>
              <a:rPr lang="ro-RO" dirty="0"/>
              <a:t>“</a:t>
            </a:r>
            <a:r>
              <a:rPr lang="en-US" dirty="0"/>
              <a:t> The mountain “ , </a:t>
            </a:r>
            <a:r>
              <a:rPr lang="ro-RO" dirty="0"/>
              <a:t>Alecu Donici;</a:t>
            </a:r>
          </a:p>
          <a:p>
            <a:r>
              <a:rPr lang="ro-RO" dirty="0"/>
              <a:t>“The </a:t>
            </a:r>
            <a:r>
              <a:rPr lang="en-US" dirty="0"/>
              <a:t>mountain and the valley “, </a:t>
            </a:r>
            <a:r>
              <a:rPr lang="en-US" dirty="0" err="1"/>
              <a:t>Bogdan</a:t>
            </a:r>
            <a:r>
              <a:rPr lang="en-US" dirty="0"/>
              <a:t> </a:t>
            </a:r>
            <a:r>
              <a:rPr lang="en-US" dirty="0" err="1"/>
              <a:t>Petriceicu-Hasdeu</a:t>
            </a:r>
            <a:r>
              <a:rPr lang="en-US" dirty="0"/>
              <a:t>;</a:t>
            </a:r>
          </a:p>
          <a:p>
            <a:r>
              <a:rPr lang="en-US" dirty="0"/>
              <a:t>“The song of Romania”, Mihai Eminescu;</a:t>
            </a:r>
          </a:p>
          <a:p>
            <a:r>
              <a:rPr lang="en-US" dirty="0"/>
              <a:t> Personal impressions;</a:t>
            </a:r>
            <a:endParaRPr lang="ro-RO" dirty="0"/>
          </a:p>
        </p:txBody>
      </p:sp>
    </p:spTree>
    <p:extLst>
      <p:ext uri="{BB962C8B-B14F-4D97-AF65-F5344CB8AC3E}">
        <p14:creationId xmlns:p14="http://schemas.microsoft.com/office/powerpoint/2010/main" val="109174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FE974F-E8BF-2C41-B937-446E555A6985}"/>
              </a:ext>
            </a:extLst>
          </p:cNvPr>
          <p:cNvSpPr>
            <a:spLocks noGrp="1"/>
          </p:cNvSpPr>
          <p:nvPr>
            <p:ph type="title"/>
          </p:nvPr>
        </p:nvSpPr>
        <p:spPr/>
        <p:txBody>
          <a:bodyPr/>
          <a:lstStyle/>
          <a:p>
            <a:r>
              <a:rPr lang="en-US" dirty="0"/>
              <a:t>Symbol of mountain in general </a:t>
            </a:r>
            <a:endParaRPr lang="ro-RO" dirty="0"/>
          </a:p>
        </p:txBody>
      </p:sp>
      <p:sp>
        <p:nvSpPr>
          <p:cNvPr id="3" name="Substituent conținut 2">
            <a:extLst>
              <a:ext uri="{FF2B5EF4-FFF2-40B4-BE49-F238E27FC236}">
                <a16:creationId xmlns:a16="http://schemas.microsoft.com/office/drawing/2014/main" id="{80AFA478-79FA-9444-922C-12B6A53D353C}"/>
              </a:ext>
            </a:extLst>
          </p:cNvPr>
          <p:cNvSpPr>
            <a:spLocks noGrp="1"/>
          </p:cNvSpPr>
          <p:nvPr>
            <p:ph idx="1"/>
          </p:nvPr>
        </p:nvSpPr>
        <p:spPr>
          <a:xfrm>
            <a:off x="1251678" y="2286001"/>
            <a:ext cx="4107102" cy="3593591"/>
          </a:xfrm>
        </p:spPr>
        <p:txBody>
          <a:bodyPr>
            <a:normAutofit lnSpcReduction="10000"/>
          </a:bodyPr>
          <a:lstStyle/>
          <a:p>
            <a:r>
              <a:rPr lang="en-US" dirty="0"/>
              <a:t>MOUNTAIN It is considered as earth, the latter being the feminine principle, the motherland, the mother and nourisher of all living things, always correlated with the forest, especially with the fir, masculine principle, because it shakes its seed on the ground, which it protects from the weather. , being simultaneously son, husband and father</a:t>
            </a:r>
          </a:p>
        </p:txBody>
      </p:sp>
      <p:pic>
        <p:nvPicPr>
          <p:cNvPr id="4" name="Imagine 4">
            <a:extLst>
              <a:ext uri="{FF2B5EF4-FFF2-40B4-BE49-F238E27FC236}">
                <a16:creationId xmlns:a16="http://schemas.microsoft.com/office/drawing/2014/main" id="{72307150-FE52-2E43-B901-64359A9D3B9C}"/>
              </a:ext>
            </a:extLst>
          </p:cNvPr>
          <p:cNvPicPr>
            <a:picLocks noChangeAspect="1"/>
          </p:cNvPicPr>
          <p:nvPr/>
        </p:nvPicPr>
        <p:blipFill>
          <a:blip r:embed="rId2"/>
          <a:stretch>
            <a:fillRect/>
          </a:stretch>
        </p:blipFill>
        <p:spPr>
          <a:xfrm>
            <a:off x="5358780" y="1391966"/>
            <a:ext cx="6118618" cy="4487626"/>
          </a:xfrm>
          <a:prstGeom prst="rect">
            <a:avLst/>
          </a:prstGeom>
        </p:spPr>
      </p:pic>
      <p:sp>
        <p:nvSpPr>
          <p:cNvPr id="5" name="CasetăText 4">
            <a:extLst>
              <a:ext uri="{FF2B5EF4-FFF2-40B4-BE49-F238E27FC236}">
                <a16:creationId xmlns:a16="http://schemas.microsoft.com/office/drawing/2014/main" id="{0A5BFE7E-DE51-814B-B490-ACBD30E29B0B}"/>
              </a:ext>
            </a:extLst>
          </p:cNvPr>
          <p:cNvSpPr txBox="1"/>
          <p:nvPr/>
        </p:nvSpPr>
        <p:spPr>
          <a:xfrm rot="10800000" flipV="1">
            <a:off x="7317505" y="5984093"/>
            <a:ext cx="4159893" cy="369332"/>
          </a:xfrm>
          <a:prstGeom prst="rect">
            <a:avLst/>
          </a:prstGeom>
          <a:noFill/>
        </p:spPr>
        <p:txBody>
          <a:bodyPr wrap="square" rtlCol="0">
            <a:spAutoFit/>
          </a:bodyPr>
          <a:lstStyle/>
          <a:p>
            <a:pPr algn="l"/>
            <a:r>
              <a:rPr lang="en-US" dirty="0"/>
              <a:t>Carpathian Mountains </a:t>
            </a:r>
            <a:endParaRPr lang="ro-RO" dirty="0"/>
          </a:p>
        </p:txBody>
      </p:sp>
    </p:spTree>
    <p:extLst>
      <p:ext uri="{BB962C8B-B14F-4D97-AF65-F5344CB8AC3E}">
        <p14:creationId xmlns:p14="http://schemas.microsoft.com/office/powerpoint/2010/main" val="790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FACF76-7E7B-F547-B4EA-3997C17370FD}"/>
              </a:ext>
            </a:extLst>
          </p:cNvPr>
          <p:cNvSpPr>
            <a:spLocks noGrp="1"/>
          </p:cNvSpPr>
          <p:nvPr>
            <p:ph type="title"/>
          </p:nvPr>
        </p:nvSpPr>
        <p:spPr/>
        <p:txBody>
          <a:bodyPr/>
          <a:lstStyle/>
          <a:p>
            <a:r>
              <a:rPr lang="en-US" dirty="0"/>
              <a:t>“The mountain “ ,</a:t>
            </a:r>
            <a:r>
              <a:rPr lang="en-US" dirty="0" err="1"/>
              <a:t>Alecu</a:t>
            </a:r>
            <a:r>
              <a:rPr lang="en-US" dirty="0"/>
              <a:t> </a:t>
            </a:r>
            <a:r>
              <a:rPr lang="en-US" dirty="0" err="1"/>
              <a:t>Donici</a:t>
            </a:r>
            <a:endParaRPr lang="ro-RO" dirty="0"/>
          </a:p>
        </p:txBody>
      </p:sp>
      <p:pic>
        <p:nvPicPr>
          <p:cNvPr id="7" name="Imagine 7">
            <a:extLst>
              <a:ext uri="{FF2B5EF4-FFF2-40B4-BE49-F238E27FC236}">
                <a16:creationId xmlns:a16="http://schemas.microsoft.com/office/drawing/2014/main" id="{135BB09D-C047-AB4E-9F5A-CF2779651E6B}"/>
              </a:ext>
            </a:extLst>
          </p:cNvPr>
          <p:cNvPicPr>
            <a:picLocks noGrp="1" noChangeAspect="1"/>
          </p:cNvPicPr>
          <p:nvPr>
            <p:ph idx="1"/>
          </p:nvPr>
        </p:nvPicPr>
        <p:blipFill>
          <a:blip r:embed="rId2"/>
          <a:stretch>
            <a:fillRect/>
          </a:stretch>
        </p:blipFill>
        <p:spPr>
          <a:xfrm>
            <a:off x="762000" y="1631950"/>
            <a:ext cx="3574574" cy="5226050"/>
          </a:xfrm>
        </p:spPr>
      </p:pic>
      <p:sp>
        <p:nvSpPr>
          <p:cNvPr id="8" name="CasetăText 7">
            <a:extLst>
              <a:ext uri="{FF2B5EF4-FFF2-40B4-BE49-F238E27FC236}">
                <a16:creationId xmlns:a16="http://schemas.microsoft.com/office/drawing/2014/main" id="{D29F4DC4-7506-8F4D-AD25-AAF5E2A1030D}"/>
              </a:ext>
            </a:extLst>
          </p:cNvPr>
          <p:cNvSpPr txBox="1"/>
          <p:nvPr/>
        </p:nvSpPr>
        <p:spPr>
          <a:xfrm>
            <a:off x="5187795" y="2523892"/>
            <a:ext cx="1828800" cy="1828800"/>
          </a:xfrm>
          <a:prstGeom prst="rect">
            <a:avLst/>
          </a:prstGeom>
          <a:noFill/>
        </p:spPr>
        <p:txBody>
          <a:bodyPr wrap="square" rtlCol="0">
            <a:spAutoFit/>
          </a:bodyPr>
          <a:lstStyle/>
          <a:p>
            <a:pPr algn="l"/>
            <a:endParaRPr lang="ro-RO" dirty="0"/>
          </a:p>
        </p:txBody>
      </p:sp>
      <p:sp>
        <p:nvSpPr>
          <p:cNvPr id="9" name="CasetăText 8">
            <a:extLst>
              <a:ext uri="{FF2B5EF4-FFF2-40B4-BE49-F238E27FC236}">
                <a16:creationId xmlns:a16="http://schemas.microsoft.com/office/drawing/2014/main" id="{514BE35C-2FBB-8B40-8603-CC588F3A9349}"/>
              </a:ext>
            </a:extLst>
          </p:cNvPr>
          <p:cNvSpPr txBox="1"/>
          <p:nvPr/>
        </p:nvSpPr>
        <p:spPr>
          <a:xfrm>
            <a:off x="5187795" y="1598096"/>
            <a:ext cx="5752527" cy="4493538"/>
          </a:xfrm>
          <a:prstGeom prst="rect">
            <a:avLst/>
          </a:prstGeom>
          <a:noFill/>
        </p:spPr>
        <p:txBody>
          <a:bodyPr wrap="square" rtlCol="0">
            <a:spAutoFit/>
          </a:bodyPr>
          <a:lstStyle/>
          <a:p>
            <a:pPr algn="l"/>
            <a:r>
              <a:rPr lang="en-US" sz="2600" dirty="0">
                <a:latin typeface="Arial Rounded MT Bold" panose="020F0704030504030204" pitchFamily="34" charset="0"/>
              </a:rPr>
              <a:t>In this work, the mountain is associated with people. Being a fable, we find the moral directly in the text "There are people you expect / see wonders from" they make a big fuss, and in the end their end product is as small as a "mouse." the author cites as an example his creation "and after much, much work / I make a short fable"</a:t>
            </a:r>
          </a:p>
        </p:txBody>
      </p:sp>
    </p:spTree>
    <p:extLst>
      <p:ext uri="{BB962C8B-B14F-4D97-AF65-F5344CB8AC3E}">
        <p14:creationId xmlns:p14="http://schemas.microsoft.com/office/powerpoint/2010/main" val="174256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BF5A93-0AD4-7348-A932-9DBC9D58625E}"/>
              </a:ext>
            </a:extLst>
          </p:cNvPr>
          <p:cNvSpPr>
            <a:spLocks noGrp="1"/>
          </p:cNvSpPr>
          <p:nvPr>
            <p:ph type="title"/>
          </p:nvPr>
        </p:nvSpPr>
        <p:spPr/>
        <p:txBody>
          <a:bodyPr/>
          <a:lstStyle/>
          <a:p>
            <a:r>
              <a:rPr lang="ro-RO" dirty="0"/>
              <a:t>“The </a:t>
            </a:r>
            <a:r>
              <a:rPr lang="ro-RO" dirty="0" err="1"/>
              <a:t>mo</a:t>
            </a:r>
            <a:r>
              <a:rPr lang="en-US" dirty="0" err="1"/>
              <a:t>untain</a:t>
            </a:r>
            <a:r>
              <a:rPr lang="en-US" dirty="0"/>
              <a:t> and the valley “, </a:t>
            </a:r>
            <a:r>
              <a:rPr lang="en-US" dirty="0" err="1"/>
              <a:t>Bogdan</a:t>
            </a:r>
            <a:r>
              <a:rPr lang="en-US" dirty="0"/>
              <a:t> </a:t>
            </a:r>
            <a:r>
              <a:rPr lang="en-US" dirty="0" err="1"/>
              <a:t>Petriceicu</a:t>
            </a:r>
            <a:r>
              <a:rPr lang="en-US" dirty="0"/>
              <a:t>- </a:t>
            </a:r>
            <a:r>
              <a:rPr lang="en-US" dirty="0" err="1"/>
              <a:t>Hasdeu</a:t>
            </a:r>
            <a:endParaRPr lang="ro-RO" dirty="0"/>
          </a:p>
        </p:txBody>
      </p:sp>
      <p:pic>
        <p:nvPicPr>
          <p:cNvPr id="4" name="Imagine 4">
            <a:extLst>
              <a:ext uri="{FF2B5EF4-FFF2-40B4-BE49-F238E27FC236}">
                <a16:creationId xmlns:a16="http://schemas.microsoft.com/office/drawing/2014/main" id="{AEE0B31E-4202-EA45-B958-BC4DE1E64111}"/>
              </a:ext>
            </a:extLst>
          </p:cNvPr>
          <p:cNvPicPr>
            <a:picLocks noGrp="1" noChangeAspect="1"/>
          </p:cNvPicPr>
          <p:nvPr>
            <p:ph idx="1"/>
          </p:nvPr>
        </p:nvPicPr>
        <p:blipFill>
          <a:blip r:embed="rId2"/>
          <a:stretch>
            <a:fillRect/>
          </a:stretch>
        </p:blipFill>
        <p:spPr>
          <a:xfrm>
            <a:off x="875368" y="2172896"/>
            <a:ext cx="5220632" cy="3594100"/>
          </a:xfrm>
        </p:spPr>
      </p:pic>
      <p:sp>
        <p:nvSpPr>
          <p:cNvPr id="5" name="CasetăText 4">
            <a:extLst>
              <a:ext uri="{FF2B5EF4-FFF2-40B4-BE49-F238E27FC236}">
                <a16:creationId xmlns:a16="http://schemas.microsoft.com/office/drawing/2014/main" id="{E2CA8737-5F52-CB47-A109-1BD0B76B028D}"/>
              </a:ext>
            </a:extLst>
          </p:cNvPr>
          <p:cNvSpPr txBox="1"/>
          <p:nvPr/>
        </p:nvSpPr>
        <p:spPr>
          <a:xfrm rot="10800000" flipV="1">
            <a:off x="1251679" y="6438770"/>
            <a:ext cx="2930028" cy="646331"/>
          </a:xfrm>
          <a:prstGeom prst="rect">
            <a:avLst/>
          </a:prstGeom>
          <a:noFill/>
        </p:spPr>
        <p:txBody>
          <a:bodyPr wrap="square" rtlCol="0">
            <a:spAutoFit/>
          </a:bodyPr>
          <a:lstStyle/>
          <a:p>
            <a:pPr algn="l"/>
            <a:r>
              <a:rPr lang="ro-RO" dirty="0"/>
              <a:t>the top of the </a:t>
            </a:r>
            <a:r>
              <a:rPr lang="ro-RO" dirty="0" err="1"/>
              <a:t>Carpathian</a:t>
            </a:r>
            <a:r>
              <a:rPr lang="ro-RO" dirty="0"/>
              <a:t> </a:t>
            </a:r>
            <a:r>
              <a:rPr lang="ro-RO" dirty="0" err="1"/>
              <a:t>mountain</a:t>
            </a:r>
            <a:endParaRPr lang="ro-RO" dirty="0"/>
          </a:p>
        </p:txBody>
      </p:sp>
      <p:sp>
        <p:nvSpPr>
          <p:cNvPr id="6" name="CasetăText 5">
            <a:extLst>
              <a:ext uri="{FF2B5EF4-FFF2-40B4-BE49-F238E27FC236}">
                <a16:creationId xmlns:a16="http://schemas.microsoft.com/office/drawing/2014/main" id="{2496B3F4-B728-3F49-90C7-5E5E11213147}"/>
              </a:ext>
            </a:extLst>
          </p:cNvPr>
          <p:cNvSpPr txBox="1"/>
          <p:nvPr/>
        </p:nvSpPr>
        <p:spPr>
          <a:xfrm flipH="1">
            <a:off x="9393178" y="1637457"/>
            <a:ext cx="1923454" cy="5447645"/>
          </a:xfrm>
          <a:prstGeom prst="rect">
            <a:avLst/>
          </a:prstGeom>
          <a:noFill/>
        </p:spPr>
        <p:txBody>
          <a:bodyPr wrap="square" rtlCol="0">
            <a:spAutoFit/>
          </a:bodyPr>
          <a:lstStyle/>
          <a:p>
            <a:pPr algn="l"/>
            <a:r>
              <a:rPr lang="en-US" sz="2900" dirty="0"/>
              <a:t>this work reflects the beauty of the mother earth, the valley signifying the lowest land point and the highest mountain</a:t>
            </a:r>
          </a:p>
        </p:txBody>
      </p:sp>
      <p:sp>
        <p:nvSpPr>
          <p:cNvPr id="7" name="CasetăText 6">
            <a:extLst>
              <a:ext uri="{FF2B5EF4-FFF2-40B4-BE49-F238E27FC236}">
                <a16:creationId xmlns:a16="http://schemas.microsoft.com/office/drawing/2014/main" id="{8D4DFFB7-C803-5A4C-B16F-1AABCED9871F}"/>
              </a:ext>
            </a:extLst>
          </p:cNvPr>
          <p:cNvSpPr txBox="1"/>
          <p:nvPr/>
        </p:nvSpPr>
        <p:spPr>
          <a:xfrm>
            <a:off x="6369403" y="2172896"/>
            <a:ext cx="2332332" cy="5355312"/>
          </a:xfrm>
          <a:prstGeom prst="rect">
            <a:avLst/>
          </a:prstGeom>
          <a:noFill/>
        </p:spPr>
        <p:txBody>
          <a:bodyPr wrap="square">
            <a:spAutoFit/>
          </a:bodyPr>
          <a:lstStyle/>
          <a:p>
            <a:r>
              <a:rPr lang="en-US" dirty="0">
                <a:effectLst/>
              </a:rPr>
              <a:t>Bogdan </a:t>
            </a:r>
            <a:r>
              <a:rPr lang="en-US" dirty="0" err="1">
                <a:effectLst/>
              </a:rPr>
              <a:t>Petriceicu</a:t>
            </a:r>
            <a:r>
              <a:rPr lang="en-US" dirty="0">
                <a:effectLst/>
              </a:rPr>
              <a:t> </a:t>
            </a:r>
            <a:r>
              <a:rPr lang="en-US" dirty="0" err="1">
                <a:effectLst/>
              </a:rPr>
              <a:t>Hasdeu</a:t>
            </a:r>
            <a:r>
              <a:rPr lang="en-US" dirty="0">
                <a:effectLst/>
              </a:rPr>
              <a:t> was a Romanian writer and philologist from the </a:t>
            </a:r>
            <a:r>
              <a:rPr lang="en-US" dirty="0" err="1">
                <a:effectLst/>
              </a:rPr>
              <a:t>Hâjdău</a:t>
            </a:r>
            <a:r>
              <a:rPr lang="en-US" dirty="0">
                <a:effectLst/>
              </a:rPr>
              <a:t> family, a pioneer in various branches of Romanian philology and history. Academician, encyclopedist, jurist, linguist, folklorist, publicist, historian and politician, </a:t>
            </a:r>
            <a:r>
              <a:rPr lang="en-US" dirty="0" err="1">
                <a:effectLst/>
              </a:rPr>
              <a:t>Hasdeu</a:t>
            </a:r>
            <a:r>
              <a:rPr lang="en-US" dirty="0">
                <a:effectLst/>
              </a:rPr>
              <a:t> was one of the greatest personalities of Romanian culture of all time.</a:t>
            </a:r>
          </a:p>
          <a:p>
            <a:br>
              <a:rPr lang="ro-RO" dirty="0"/>
            </a:br>
            <a:endParaRPr lang="ro-RO" dirty="0"/>
          </a:p>
        </p:txBody>
      </p:sp>
    </p:spTree>
    <p:extLst>
      <p:ext uri="{BB962C8B-B14F-4D97-AF65-F5344CB8AC3E}">
        <p14:creationId xmlns:p14="http://schemas.microsoft.com/office/powerpoint/2010/main" val="111056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20CF26-AAAA-414B-A3F9-B4DB0B1AE3B3}"/>
              </a:ext>
            </a:extLst>
          </p:cNvPr>
          <p:cNvSpPr>
            <a:spLocks noGrp="1"/>
          </p:cNvSpPr>
          <p:nvPr>
            <p:ph type="title"/>
          </p:nvPr>
        </p:nvSpPr>
        <p:spPr/>
        <p:txBody>
          <a:bodyPr/>
          <a:lstStyle/>
          <a:p>
            <a:r>
              <a:rPr lang="ro-RO" dirty="0"/>
              <a:t>“The </a:t>
            </a:r>
            <a:r>
              <a:rPr lang="en-US" dirty="0"/>
              <a:t>song of Romania” ,</a:t>
            </a:r>
            <a:r>
              <a:rPr lang="en-US" dirty="0" err="1"/>
              <a:t>Alecu</a:t>
            </a:r>
            <a:r>
              <a:rPr lang="en-US" dirty="0"/>
              <a:t> Russo</a:t>
            </a:r>
            <a:endParaRPr lang="ro-RO" dirty="0"/>
          </a:p>
        </p:txBody>
      </p:sp>
      <p:sp>
        <p:nvSpPr>
          <p:cNvPr id="3" name="Substituent conținut 2">
            <a:extLst>
              <a:ext uri="{FF2B5EF4-FFF2-40B4-BE49-F238E27FC236}">
                <a16:creationId xmlns:a16="http://schemas.microsoft.com/office/drawing/2014/main" id="{81FE07BA-2CCC-624A-B8BF-5299B49773B0}"/>
              </a:ext>
            </a:extLst>
          </p:cNvPr>
          <p:cNvSpPr>
            <a:spLocks noGrp="1"/>
          </p:cNvSpPr>
          <p:nvPr>
            <p:ph idx="1"/>
          </p:nvPr>
        </p:nvSpPr>
        <p:spPr>
          <a:xfrm>
            <a:off x="1251678" y="2229200"/>
            <a:ext cx="4844322" cy="3593591"/>
          </a:xfrm>
        </p:spPr>
        <p:txBody>
          <a:bodyPr/>
          <a:lstStyle/>
          <a:p>
            <a:r>
              <a:rPr lang="en-US" dirty="0"/>
              <a:t>“</a:t>
            </a:r>
            <a:r>
              <a:rPr lang="ro-RO" dirty="0"/>
              <a:t>the </a:t>
            </a:r>
            <a:r>
              <a:rPr lang="ro-RO" dirty="0" err="1"/>
              <a:t>mountains</a:t>
            </a:r>
            <a:r>
              <a:rPr lang="ro-RO" dirty="0"/>
              <a:t> </a:t>
            </a:r>
            <a:r>
              <a:rPr lang="ro-RO" dirty="0" err="1"/>
              <a:t>rise</a:t>
            </a:r>
            <a:r>
              <a:rPr lang="ro-RO" dirty="0"/>
              <a:t> </a:t>
            </a:r>
            <a:r>
              <a:rPr lang="ro-RO" dirty="0" err="1"/>
              <a:t>proudly</a:t>
            </a:r>
            <a:r>
              <a:rPr lang="ro-RO" dirty="0"/>
              <a:t> in the air</a:t>
            </a:r>
            <a:r>
              <a:rPr lang="en-US" dirty="0"/>
              <a:t>”</a:t>
            </a:r>
          </a:p>
          <a:p>
            <a:r>
              <a:rPr lang="en-US" dirty="0"/>
              <a:t>“</a:t>
            </a:r>
            <a:r>
              <a:rPr lang="ro-RO" dirty="0"/>
              <a:t>the </a:t>
            </a:r>
            <a:r>
              <a:rPr lang="ro-RO" dirty="0" err="1"/>
              <a:t>beautiful</a:t>
            </a:r>
            <a:r>
              <a:rPr lang="ro-RO" dirty="0"/>
              <a:t> </a:t>
            </a:r>
            <a:r>
              <a:rPr lang="ro-RO" dirty="0" err="1"/>
              <a:t>plains</a:t>
            </a:r>
            <a:r>
              <a:rPr lang="ro-RO" dirty="0"/>
              <a:t>, </a:t>
            </a:r>
            <a:r>
              <a:rPr lang="ro-RO" dirty="0" err="1"/>
              <a:t>surrounded</a:t>
            </a:r>
            <a:r>
              <a:rPr lang="ro-RO" dirty="0"/>
              <a:t> by </a:t>
            </a:r>
            <a:r>
              <a:rPr lang="ro-RO" dirty="0" err="1"/>
              <a:t>green</a:t>
            </a:r>
            <a:r>
              <a:rPr lang="ro-RO" dirty="0"/>
              <a:t> </a:t>
            </a:r>
            <a:r>
              <a:rPr lang="ro-RO" dirty="0" err="1"/>
              <a:t>mountains</a:t>
            </a:r>
            <a:r>
              <a:rPr lang="ro-RO" dirty="0"/>
              <a:t>, </a:t>
            </a:r>
            <a:r>
              <a:rPr lang="ro-RO" dirty="0" err="1"/>
              <a:t>stretch</a:t>
            </a:r>
            <a:r>
              <a:rPr lang="ro-RO" dirty="0"/>
              <a:t> more </a:t>
            </a:r>
            <a:r>
              <a:rPr lang="ro-RO" dirty="0" err="1"/>
              <a:t>than</a:t>
            </a:r>
            <a:r>
              <a:rPr lang="ro-RO" dirty="0"/>
              <a:t> the </a:t>
            </a:r>
            <a:r>
              <a:rPr lang="ro-RO" dirty="0" err="1"/>
              <a:t>eye</a:t>
            </a:r>
            <a:r>
              <a:rPr lang="ro-RO" dirty="0"/>
              <a:t> </a:t>
            </a:r>
            <a:r>
              <a:rPr lang="ro-RO" dirty="0" err="1"/>
              <a:t>could</a:t>
            </a:r>
            <a:r>
              <a:rPr lang="ro-RO" dirty="0"/>
              <a:t> </a:t>
            </a:r>
            <a:r>
              <a:rPr lang="ro-RO" dirty="0" err="1"/>
              <a:t>see</a:t>
            </a:r>
            <a:r>
              <a:rPr lang="en-US" dirty="0"/>
              <a:t>”</a:t>
            </a:r>
          </a:p>
          <a:p>
            <a:r>
              <a:rPr lang="en-US" dirty="0"/>
              <a:t>“</a:t>
            </a:r>
            <a:r>
              <a:rPr lang="ro-RO" dirty="0" err="1"/>
              <a:t>Beneath</a:t>
            </a:r>
            <a:r>
              <a:rPr lang="ro-RO" dirty="0"/>
              <a:t> the </a:t>
            </a:r>
            <a:r>
              <a:rPr lang="ro-RO" dirty="0" err="1"/>
              <a:t>foot</a:t>
            </a:r>
            <a:r>
              <a:rPr lang="ro-RO" dirty="0"/>
              <a:t> of a </a:t>
            </a:r>
            <a:r>
              <a:rPr lang="ro-RO" dirty="0" err="1"/>
              <a:t>mountain</a:t>
            </a:r>
            <a:r>
              <a:rPr lang="ro-RO" dirty="0"/>
              <a:t> </a:t>
            </a:r>
            <a:r>
              <a:rPr lang="ro-RO" dirty="0" err="1"/>
              <a:t>lay</a:t>
            </a:r>
            <a:r>
              <a:rPr lang="ro-RO" dirty="0"/>
              <a:t> a </a:t>
            </a:r>
            <a:r>
              <a:rPr lang="ro-RO" dirty="0" err="1"/>
              <a:t>great</a:t>
            </a:r>
            <a:r>
              <a:rPr lang="ro-RO" dirty="0"/>
              <a:t> </a:t>
            </a:r>
            <a:r>
              <a:rPr lang="ro-RO" dirty="0" err="1"/>
              <a:t>plain</a:t>
            </a:r>
            <a:r>
              <a:rPr lang="ro-RO" dirty="0"/>
              <a:t>, and a </a:t>
            </a:r>
            <a:r>
              <a:rPr lang="ro-RO" dirty="0" err="1"/>
              <a:t>bright</a:t>
            </a:r>
            <a:r>
              <a:rPr lang="ro-RO" dirty="0"/>
              <a:t> sun </a:t>
            </a:r>
            <a:r>
              <a:rPr lang="ro-RO" dirty="0" err="1"/>
              <a:t>shone</a:t>
            </a:r>
            <a:r>
              <a:rPr lang="ro-RO" dirty="0"/>
              <a:t> on that </a:t>
            </a:r>
            <a:r>
              <a:rPr lang="ro-RO" dirty="0" err="1"/>
              <a:t>plain</a:t>
            </a:r>
            <a:r>
              <a:rPr lang="en-US" dirty="0"/>
              <a:t>”</a:t>
            </a:r>
          </a:p>
          <a:p>
            <a:r>
              <a:rPr lang="en-US" dirty="0"/>
              <a:t>  </a:t>
            </a:r>
            <a:r>
              <a:rPr lang="ro-RO" dirty="0"/>
              <a:t>Hasdeu </a:t>
            </a:r>
            <a:r>
              <a:rPr lang="ro-RO" dirty="0" err="1"/>
              <a:t>described</a:t>
            </a:r>
            <a:r>
              <a:rPr lang="ro-RO" dirty="0"/>
              <a:t> the </a:t>
            </a:r>
            <a:r>
              <a:rPr lang="ro-RO" dirty="0" err="1"/>
              <a:t>mountains</a:t>
            </a:r>
            <a:r>
              <a:rPr lang="ro-RO" dirty="0"/>
              <a:t> of </a:t>
            </a:r>
            <a:r>
              <a:rPr lang="ro-RO" dirty="0" err="1"/>
              <a:t>his</a:t>
            </a:r>
            <a:r>
              <a:rPr lang="ro-RO" dirty="0"/>
              <a:t> </a:t>
            </a:r>
            <a:r>
              <a:rPr lang="ro-RO" dirty="0" err="1"/>
              <a:t>homeland</a:t>
            </a:r>
            <a:r>
              <a:rPr lang="ro-RO" dirty="0"/>
              <a:t> as a </a:t>
            </a:r>
            <a:r>
              <a:rPr lang="ro-RO" dirty="0" err="1"/>
              <a:t>wealth</a:t>
            </a:r>
            <a:r>
              <a:rPr lang="ro-RO" dirty="0"/>
              <a:t> of nature.</a:t>
            </a:r>
          </a:p>
        </p:txBody>
      </p:sp>
      <p:pic>
        <p:nvPicPr>
          <p:cNvPr id="4" name="Imagine 4">
            <a:extLst>
              <a:ext uri="{FF2B5EF4-FFF2-40B4-BE49-F238E27FC236}">
                <a16:creationId xmlns:a16="http://schemas.microsoft.com/office/drawing/2014/main" id="{3D70447C-EB2C-4F4F-8059-E8F112F5C9EE}"/>
              </a:ext>
            </a:extLst>
          </p:cNvPr>
          <p:cNvPicPr>
            <a:picLocks noChangeAspect="1"/>
          </p:cNvPicPr>
          <p:nvPr/>
        </p:nvPicPr>
        <p:blipFill>
          <a:blip r:embed="rId2"/>
          <a:stretch>
            <a:fillRect/>
          </a:stretch>
        </p:blipFill>
        <p:spPr>
          <a:xfrm>
            <a:off x="6096000" y="1128451"/>
            <a:ext cx="5730488" cy="5049024"/>
          </a:xfrm>
          <a:prstGeom prst="rect">
            <a:avLst/>
          </a:prstGeom>
        </p:spPr>
      </p:pic>
    </p:spTree>
    <p:extLst>
      <p:ext uri="{BB962C8B-B14F-4D97-AF65-F5344CB8AC3E}">
        <p14:creationId xmlns:p14="http://schemas.microsoft.com/office/powerpoint/2010/main" val="298537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5625F10-1877-F94F-A94A-526E339F147B}"/>
              </a:ext>
            </a:extLst>
          </p:cNvPr>
          <p:cNvSpPr>
            <a:spLocks noGrp="1"/>
          </p:cNvSpPr>
          <p:nvPr>
            <p:ph type="title"/>
          </p:nvPr>
        </p:nvSpPr>
        <p:spPr/>
        <p:txBody>
          <a:bodyPr/>
          <a:lstStyle/>
          <a:p>
            <a:r>
              <a:rPr lang="en-US" dirty="0"/>
              <a:t>Personal impressions about mountains in Romanian works </a:t>
            </a:r>
            <a:endParaRPr lang="ro-RO" dirty="0"/>
          </a:p>
        </p:txBody>
      </p:sp>
      <p:sp>
        <p:nvSpPr>
          <p:cNvPr id="3" name="Substituent conținut 2">
            <a:extLst>
              <a:ext uri="{FF2B5EF4-FFF2-40B4-BE49-F238E27FC236}">
                <a16:creationId xmlns:a16="http://schemas.microsoft.com/office/drawing/2014/main" id="{778D4E1B-6962-4240-BDBE-C33B00DB6B38}"/>
              </a:ext>
            </a:extLst>
          </p:cNvPr>
          <p:cNvSpPr>
            <a:spLocks noGrp="1"/>
          </p:cNvSpPr>
          <p:nvPr>
            <p:ph idx="1"/>
          </p:nvPr>
        </p:nvSpPr>
        <p:spPr>
          <a:xfrm>
            <a:off x="6982166" y="2564781"/>
            <a:ext cx="4045151" cy="3593591"/>
          </a:xfrm>
        </p:spPr>
        <p:txBody>
          <a:bodyPr/>
          <a:lstStyle/>
          <a:p>
            <a:r>
              <a:rPr lang="en-US" dirty="0"/>
              <a:t>In </a:t>
            </a:r>
            <a:r>
              <a:rPr lang="ro-RO" dirty="0"/>
              <a:t>my opinion, the mountains have an important role in the works of the great Romanian writers. They represent a natural wealth of Romanians. </a:t>
            </a:r>
            <a:r>
              <a:rPr lang="en-US" dirty="0"/>
              <a:t>As </a:t>
            </a:r>
            <a:r>
              <a:rPr lang="ro-RO" dirty="0"/>
              <a:t>a thank to them, the authors </a:t>
            </a:r>
            <a:r>
              <a:rPr lang="ro-RO"/>
              <a:t>glorify them in their </a:t>
            </a:r>
            <a:r>
              <a:rPr lang="ro-RO" dirty="0"/>
              <a:t>works</a:t>
            </a:r>
          </a:p>
        </p:txBody>
      </p:sp>
      <p:pic>
        <p:nvPicPr>
          <p:cNvPr id="4" name="Imagine 4">
            <a:extLst>
              <a:ext uri="{FF2B5EF4-FFF2-40B4-BE49-F238E27FC236}">
                <a16:creationId xmlns:a16="http://schemas.microsoft.com/office/drawing/2014/main" id="{4D43CDCC-E162-D54D-9BF4-B503E36E3B43}"/>
              </a:ext>
            </a:extLst>
          </p:cNvPr>
          <p:cNvPicPr>
            <a:picLocks noChangeAspect="1"/>
          </p:cNvPicPr>
          <p:nvPr/>
        </p:nvPicPr>
        <p:blipFill>
          <a:blip r:embed="rId2"/>
          <a:stretch>
            <a:fillRect/>
          </a:stretch>
        </p:blipFill>
        <p:spPr>
          <a:xfrm>
            <a:off x="1734907" y="1874517"/>
            <a:ext cx="4361093" cy="4772120"/>
          </a:xfrm>
          <a:prstGeom prst="rect">
            <a:avLst/>
          </a:prstGeom>
        </p:spPr>
      </p:pic>
    </p:spTree>
    <p:extLst>
      <p:ext uri="{BB962C8B-B14F-4D97-AF65-F5344CB8AC3E}">
        <p14:creationId xmlns:p14="http://schemas.microsoft.com/office/powerpoint/2010/main" val="3821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cuson">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Rounded MT Bold</vt:lpstr>
      <vt:lpstr>Gill Sans MT</vt:lpstr>
      <vt:lpstr>Impact</vt:lpstr>
      <vt:lpstr>Modern Love Grunge</vt:lpstr>
      <vt:lpstr>Ecuson</vt:lpstr>
      <vt:lpstr>PowerPoint Presentation</vt:lpstr>
      <vt:lpstr>Summary:</vt:lpstr>
      <vt:lpstr>Symbol of mountain in general </vt:lpstr>
      <vt:lpstr>“The mountain “ ,Alecu Donici</vt:lpstr>
      <vt:lpstr>“The mountain and the valley “, Bogdan Petriceicu- Hasdeu</vt:lpstr>
      <vt:lpstr>“The song of Romania” ,Alecu Russo</vt:lpstr>
      <vt:lpstr>Personal impressions about mountains in Romanian works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Firunella 🤍</dc:creator>
  <cp:lastModifiedBy>Пользователь</cp:lastModifiedBy>
  <cp:revision>9</cp:revision>
  <dcterms:created xsi:type="dcterms:W3CDTF">2021-02-02T19:54:52Z</dcterms:created>
  <dcterms:modified xsi:type="dcterms:W3CDTF">2021-02-05T12:09:44Z</dcterms:modified>
</cp:coreProperties>
</file>