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viewProps" Target="view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presProps" Target="presProps.xml" /><Relationship Id="rId5" Type="http://schemas.openxmlformats.org/officeDocument/2006/relationships/slide" Target="slides/slide4.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1/20/2021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simgeye tıklayın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simgeye tıklayın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dirty="0"/>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1/20/2021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 Başlık 2">
            <a:extLst>
              <a:ext uri="{FF2B5EF4-FFF2-40B4-BE49-F238E27FC236}">
                <a16:creationId xmlns:a16="http://schemas.microsoft.com/office/drawing/2014/main" id="{99A51517-7709-4B4F-90AB-2D48DC28CE8B}"/>
              </a:ext>
            </a:extLst>
          </p:cNvPr>
          <p:cNvSpPr>
            <a:spLocks noGrp="1"/>
          </p:cNvSpPr>
          <p:nvPr>
            <p:ph type="ctrTitle"/>
          </p:nvPr>
        </p:nvSpPr>
        <p:spPr>
          <a:xfrm>
            <a:off x="1555070" y="2071915"/>
            <a:ext cx="8791575" cy="2387600"/>
          </a:xfrm>
        </p:spPr>
        <p:txBody>
          <a:bodyPr/>
          <a:lstStyle/>
          <a:p>
            <a:r>
              <a:rPr lang="tr-TR">
                <a:solidFill>
                  <a:schemeClr val="bg1"/>
                </a:solidFill>
              </a:rPr>
              <a:t>HIstorIcal BeautIes of Istanbul, Thrace and  Marmara RegIon</a:t>
            </a:r>
          </a:p>
        </p:txBody>
      </p:sp>
    </p:spTree>
    <p:extLst>
      <p:ext uri="{BB962C8B-B14F-4D97-AF65-F5344CB8AC3E}">
        <p14:creationId xmlns:p14="http://schemas.microsoft.com/office/powerpoint/2010/main" val="16956020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0F3D44-30C4-0B49-AE64-26710E8EE94C}"/>
              </a:ext>
            </a:extLst>
          </p:cNvPr>
          <p:cNvSpPr>
            <a:spLocks noGrp="1"/>
          </p:cNvSpPr>
          <p:nvPr>
            <p:ph type="title"/>
          </p:nvPr>
        </p:nvSpPr>
        <p:spPr>
          <a:xfrm>
            <a:off x="869270" y="1471233"/>
            <a:ext cx="3503158" cy="851053"/>
          </a:xfrm>
        </p:spPr>
        <p:txBody>
          <a:bodyPr/>
          <a:lstStyle/>
          <a:p>
            <a:r>
              <a:rPr lang="tr-TR">
                <a:solidFill>
                  <a:schemeClr val="bg1"/>
                </a:solidFill>
              </a:rPr>
              <a:t>HAGIA SOPHIA</a:t>
            </a:r>
          </a:p>
        </p:txBody>
      </p:sp>
      <p:sp>
        <p:nvSpPr>
          <p:cNvPr id="4" name="Metin kutusu 3">
            <a:extLst>
              <a:ext uri="{FF2B5EF4-FFF2-40B4-BE49-F238E27FC236}">
                <a16:creationId xmlns:a16="http://schemas.microsoft.com/office/drawing/2014/main" id="{0FDB8370-8527-C24B-B9E6-C6AC51A23367}"/>
              </a:ext>
            </a:extLst>
          </p:cNvPr>
          <p:cNvSpPr txBox="1"/>
          <p:nvPr/>
        </p:nvSpPr>
        <p:spPr>
          <a:xfrm>
            <a:off x="636814" y="2574318"/>
            <a:ext cx="3503158" cy="1821543"/>
          </a:xfrm>
          <a:prstGeom prst="rect">
            <a:avLst/>
          </a:prstGeom>
          <a:noFill/>
        </p:spPr>
        <p:txBody>
          <a:bodyPr wrap="square" rtlCol="0">
            <a:spAutoFit/>
          </a:bodyPr>
          <a:lstStyle/>
          <a:p>
            <a:pPr algn="l"/>
            <a:endParaRPr lang="tr-TR"/>
          </a:p>
        </p:txBody>
      </p:sp>
      <p:sp>
        <p:nvSpPr>
          <p:cNvPr id="6" name="İçerik Yer Tutucusu 2">
            <a:extLst>
              <a:ext uri="{FF2B5EF4-FFF2-40B4-BE49-F238E27FC236}">
                <a16:creationId xmlns:a16="http://schemas.microsoft.com/office/drawing/2014/main" id="{9CCA371A-ECB1-CD4A-942B-E5724A30A4A3}"/>
              </a:ext>
            </a:extLst>
          </p:cNvPr>
          <p:cNvSpPr>
            <a:spLocks noGrp="1"/>
          </p:cNvSpPr>
          <p:nvPr>
            <p:ph idx="1"/>
          </p:nvPr>
        </p:nvSpPr>
        <p:spPr>
          <a:xfrm>
            <a:off x="636814" y="2322286"/>
            <a:ext cx="4972730" cy="2685143"/>
          </a:xfrm>
        </p:spPr>
        <p:txBody>
          <a:bodyPr>
            <a:normAutofit fontScale="85000" lnSpcReduction="10000"/>
          </a:bodyPr>
          <a:lstStyle/>
          <a:p>
            <a:r>
              <a:rPr lang="tr-TR">
                <a:solidFill>
                  <a:schemeClr val="bg1"/>
                </a:solidFill>
              </a:rPr>
              <a:t>Hagia Sophia: Hagia Sophia is the largest church built by the Eastern Roman Empire in Istanbul.  It was built three times in the same place.  After the 5th century, when it was first built, it was named as Megale Ekklesia (Great Church).  Hagia Sophia means holy wisdom</a:t>
            </a:r>
          </a:p>
        </p:txBody>
      </p:sp>
      <p:pic>
        <p:nvPicPr>
          <p:cNvPr id="3" name="Resim 4">
            <a:extLst>
              <a:ext uri="{FF2B5EF4-FFF2-40B4-BE49-F238E27FC236}">
                <a16:creationId xmlns:a16="http://schemas.microsoft.com/office/drawing/2014/main" id="{88438AF6-25FC-1147-BFC7-4DD406570ECD}"/>
              </a:ext>
            </a:extLst>
          </p:cNvPr>
          <p:cNvPicPr>
            <a:picLocks noChangeAspect="1"/>
          </p:cNvPicPr>
          <p:nvPr/>
        </p:nvPicPr>
        <p:blipFill>
          <a:blip r:embed="rId2"/>
          <a:stretch>
            <a:fillRect/>
          </a:stretch>
        </p:blipFill>
        <p:spPr>
          <a:xfrm>
            <a:off x="6582458" y="1318569"/>
            <a:ext cx="3650113" cy="2055695"/>
          </a:xfrm>
          <a:prstGeom prst="rect">
            <a:avLst/>
          </a:prstGeom>
        </p:spPr>
      </p:pic>
      <p:pic>
        <p:nvPicPr>
          <p:cNvPr id="5" name="Resim 6">
            <a:extLst>
              <a:ext uri="{FF2B5EF4-FFF2-40B4-BE49-F238E27FC236}">
                <a16:creationId xmlns:a16="http://schemas.microsoft.com/office/drawing/2014/main" id="{EFAFBCA7-2AAF-3C45-A0F2-4B18FAE69185}"/>
              </a:ext>
            </a:extLst>
          </p:cNvPr>
          <p:cNvPicPr>
            <a:picLocks noChangeAspect="1"/>
          </p:cNvPicPr>
          <p:nvPr/>
        </p:nvPicPr>
        <p:blipFill>
          <a:blip r:embed="rId3"/>
          <a:stretch>
            <a:fillRect/>
          </a:stretch>
        </p:blipFill>
        <p:spPr>
          <a:xfrm>
            <a:off x="6582458" y="3483736"/>
            <a:ext cx="3650112" cy="2055695"/>
          </a:xfrm>
          <a:prstGeom prst="rect">
            <a:avLst/>
          </a:prstGeom>
        </p:spPr>
      </p:pic>
    </p:spTree>
    <p:extLst>
      <p:ext uri="{BB962C8B-B14F-4D97-AF65-F5344CB8AC3E}">
        <p14:creationId xmlns:p14="http://schemas.microsoft.com/office/powerpoint/2010/main" val="3668499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8AE70C-0DE0-6A41-B4D6-2C17FD43F292}"/>
              </a:ext>
            </a:extLst>
          </p:cNvPr>
          <p:cNvSpPr>
            <a:spLocks noGrp="1"/>
          </p:cNvSpPr>
          <p:nvPr>
            <p:ph type="title"/>
          </p:nvPr>
        </p:nvSpPr>
        <p:spPr>
          <a:xfrm>
            <a:off x="905556" y="1398660"/>
            <a:ext cx="3557588" cy="887339"/>
          </a:xfrm>
        </p:spPr>
        <p:txBody>
          <a:bodyPr/>
          <a:lstStyle/>
          <a:p>
            <a:r>
              <a:rPr lang="tr-TR">
                <a:solidFill>
                  <a:schemeClr val="bg1"/>
                </a:solidFill>
              </a:rPr>
              <a:t>TOPKAPI PALACE</a:t>
            </a:r>
          </a:p>
        </p:txBody>
      </p:sp>
      <p:sp>
        <p:nvSpPr>
          <p:cNvPr id="5" name="Metin kutusu 4">
            <a:extLst>
              <a:ext uri="{FF2B5EF4-FFF2-40B4-BE49-F238E27FC236}">
                <a16:creationId xmlns:a16="http://schemas.microsoft.com/office/drawing/2014/main" id="{0C469683-E9EF-4143-B087-1351DD3193D8}"/>
              </a:ext>
            </a:extLst>
          </p:cNvPr>
          <p:cNvSpPr txBox="1"/>
          <p:nvPr/>
        </p:nvSpPr>
        <p:spPr>
          <a:xfrm>
            <a:off x="4986975" y="3429000"/>
            <a:ext cx="4401953" cy="3167372"/>
          </a:xfrm>
          <a:prstGeom prst="rect">
            <a:avLst/>
          </a:prstGeom>
          <a:noFill/>
        </p:spPr>
        <p:txBody>
          <a:bodyPr wrap="square" rtlCol="0">
            <a:spAutoFit/>
          </a:bodyPr>
          <a:lstStyle/>
          <a:p>
            <a:pPr marL="285750" indent="-285750" algn="l">
              <a:buFont typeface="Arial" panose="020B0604020202020204" pitchFamily="34" charset="0"/>
              <a:buChar char="•"/>
            </a:pPr>
            <a:endParaRPr lang="tr-TR">
              <a:solidFill>
                <a:schemeClr val="bg1"/>
              </a:solidFill>
            </a:endParaRPr>
          </a:p>
        </p:txBody>
      </p:sp>
      <p:sp>
        <p:nvSpPr>
          <p:cNvPr id="7" name="Metin kutusu 6">
            <a:extLst>
              <a:ext uri="{FF2B5EF4-FFF2-40B4-BE49-F238E27FC236}">
                <a16:creationId xmlns:a16="http://schemas.microsoft.com/office/drawing/2014/main" id="{035CE376-D3EA-F94F-8156-357A691C668C}"/>
              </a:ext>
            </a:extLst>
          </p:cNvPr>
          <p:cNvSpPr txBox="1"/>
          <p:nvPr/>
        </p:nvSpPr>
        <p:spPr>
          <a:xfrm>
            <a:off x="597129" y="2286000"/>
            <a:ext cx="5117871" cy="2554545"/>
          </a:xfrm>
          <a:prstGeom prst="rect">
            <a:avLst/>
          </a:prstGeom>
          <a:noFill/>
          <a:ln>
            <a:noFill/>
          </a:ln>
        </p:spPr>
        <p:txBody>
          <a:bodyPr wrap="square" rtlCol="0">
            <a:spAutoFit/>
          </a:bodyPr>
          <a:lstStyle/>
          <a:p>
            <a:pPr marL="342900" indent="-342900">
              <a:buFont typeface="Arial" panose="020B0604020202020204" pitchFamily="34" charset="0"/>
              <a:buChar char="•"/>
            </a:pPr>
            <a:r>
              <a:rPr lang="tr-TR" sz="2000">
                <a:solidFill>
                  <a:schemeClr val="bg1"/>
                </a:solidFill>
              </a:rPr>
              <a:t>Topkapı Palace is the oldest and largest palace in the world that has survived until today.  The palace that was the administrative center of the Ottoman Empire for about 400 years on the ridges of Sarayburnu in Istanbul.  It covers the shores of the Golden Horn and the Bosphorus with Sultanahmed.</a:t>
            </a:r>
            <a:endParaRPr lang="tr-TR" sz="2000"/>
          </a:p>
        </p:txBody>
      </p:sp>
      <p:pic>
        <p:nvPicPr>
          <p:cNvPr id="8" name="Resim 8">
            <a:extLst>
              <a:ext uri="{FF2B5EF4-FFF2-40B4-BE49-F238E27FC236}">
                <a16:creationId xmlns:a16="http://schemas.microsoft.com/office/drawing/2014/main" id="{9C87775B-717E-0F4F-8122-7B09D74C9202}"/>
              </a:ext>
            </a:extLst>
          </p:cNvPr>
          <p:cNvPicPr>
            <a:picLocks noChangeAspect="1"/>
          </p:cNvPicPr>
          <p:nvPr/>
        </p:nvPicPr>
        <p:blipFill>
          <a:blip r:embed="rId2"/>
          <a:stretch>
            <a:fillRect/>
          </a:stretch>
        </p:blipFill>
        <p:spPr>
          <a:xfrm rot="10800000" flipV="1">
            <a:off x="6477002" y="1318370"/>
            <a:ext cx="3755569" cy="2110630"/>
          </a:xfrm>
          <a:prstGeom prst="rect">
            <a:avLst/>
          </a:prstGeom>
        </p:spPr>
      </p:pic>
      <p:pic>
        <p:nvPicPr>
          <p:cNvPr id="9" name="Resim 9">
            <a:extLst>
              <a:ext uri="{FF2B5EF4-FFF2-40B4-BE49-F238E27FC236}">
                <a16:creationId xmlns:a16="http://schemas.microsoft.com/office/drawing/2014/main" id="{6B4B7F00-796B-1D42-8653-8935BF5E5123}"/>
              </a:ext>
            </a:extLst>
          </p:cNvPr>
          <p:cNvPicPr>
            <a:picLocks noChangeAspect="1"/>
          </p:cNvPicPr>
          <p:nvPr/>
        </p:nvPicPr>
        <p:blipFill>
          <a:blip r:embed="rId3"/>
          <a:stretch>
            <a:fillRect/>
          </a:stretch>
        </p:blipFill>
        <p:spPr>
          <a:xfrm>
            <a:off x="6477002" y="3563272"/>
            <a:ext cx="3755569" cy="2065563"/>
          </a:xfrm>
          <a:prstGeom prst="rect">
            <a:avLst/>
          </a:prstGeom>
        </p:spPr>
      </p:pic>
    </p:spTree>
    <p:extLst>
      <p:ext uri="{BB962C8B-B14F-4D97-AF65-F5344CB8AC3E}">
        <p14:creationId xmlns:p14="http://schemas.microsoft.com/office/powerpoint/2010/main" val="2457313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2695FC-C786-FA49-A7A9-ECD2EEEA6FD1}"/>
              </a:ext>
            </a:extLst>
          </p:cNvPr>
          <p:cNvSpPr>
            <a:spLocks noGrp="1"/>
          </p:cNvSpPr>
          <p:nvPr>
            <p:ph type="title"/>
          </p:nvPr>
        </p:nvSpPr>
        <p:spPr>
          <a:xfrm>
            <a:off x="905556" y="1434946"/>
            <a:ext cx="4954587" cy="851053"/>
          </a:xfrm>
        </p:spPr>
        <p:txBody>
          <a:bodyPr/>
          <a:lstStyle/>
          <a:p>
            <a:r>
              <a:rPr lang="tr-TR">
                <a:solidFill>
                  <a:schemeClr val="bg1"/>
                </a:solidFill>
              </a:rPr>
              <a:t>SULTANAHMET MOSQUE</a:t>
            </a:r>
          </a:p>
        </p:txBody>
      </p:sp>
      <p:sp>
        <p:nvSpPr>
          <p:cNvPr id="3" name="Metin kutusu 2">
            <a:extLst>
              <a:ext uri="{FF2B5EF4-FFF2-40B4-BE49-F238E27FC236}">
                <a16:creationId xmlns:a16="http://schemas.microsoft.com/office/drawing/2014/main" id="{E3B75378-28AC-7449-B54F-B47165EB602E}"/>
              </a:ext>
            </a:extLst>
          </p:cNvPr>
          <p:cNvSpPr txBox="1"/>
          <p:nvPr/>
        </p:nvSpPr>
        <p:spPr>
          <a:xfrm>
            <a:off x="673100" y="2459504"/>
            <a:ext cx="5187043" cy="1938992"/>
          </a:xfrm>
          <a:prstGeom prst="rect">
            <a:avLst/>
          </a:prstGeom>
          <a:noFill/>
        </p:spPr>
        <p:txBody>
          <a:bodyPr wrap="square" rtlCol="0">
            <a:spAutoFit/>
          </a:bodyPr>
          <a:lstStyle/>
          <a:p>
            <a:pPr marL="285750" indent="-285750" algn="l">
              <a:buFont typeface="Arial" panose="020B0604020202020204" pitchFamily="34" charset="0"/>
              <a:buChar char="•"/>
            </a:pPr>
            <a:r>
              <a:rPr lang="tr-TR" sz="2000">
                <a:solidFill>
                  <a:schemeClr val="bg1"/>
                </a:solidFill>
              </a:rPr>
              <a:t>The architect of the mosque is not Mimar Sinan, but one of his best students, Sedefkar Mehmet Ağa.  The mosque has 16 balconies and a main dome with a diameter of 23.5 meters.  The mosque is the first mosque with 6 minarets in the Ottoman Empire.</a:t>
            </a:r>
          </a:p>
        </p:txBody>
      </p:sp>
      <p:pic>
        <p:nvPicPr>
          <p:cNvPr id="4" name="Resim 4">
            <a:extLst>
              <a:ext uri="{FF2B5EF4-FFF2-40B4-BE49-F238E27FC236}">
                <a16:creationId xmlns:a16="http://schemas.microsoft.com/office/drawing/2014/main" id="{A7204DBC-CD67-2447-BDB9-D0C458B40921}"/>
              </a:ext>
            </a:extLst>
          </p:cNvPr>
          <p:cNvPicPr>
            <a:picLocks noChangeAspect="1"/>
          </p:cNvPicPr>
          <p:nvPr/>
        </p:nvPicPr>
        <p:blipFill>
          <a:blip r:embed="rId2"/>
          <a:stretch>
            <a:fillRect/>
          </a:stretch>
        </p:blipFill>
        <p:spPr>
          <a:xfrm>
            <a:off x="6585859" y="1434946"/>
            <a:ext cx="3579358" cy="2375054"/>
          </a:xfrm>
          <a:prstGeom prst="rect">
            <a:avLst/>
          </a:prstGeom>
        </p:spPr>
      </p:pic>
      <p:pic>
        <p:nvPicPr>
          <p:cNvPr id="5" name="Resim 5">
            <a:extLst>
              <a:ext uri="{FF2B5EF4-FFF2-40B4-BE49-F238E27FC236}">
                <a16:creationId xmlns:a16="http://schemas.microsoft.com/office/drawing/2014/main" id="{C3E4F8E9-751E-3241-954C-02687003F24B}"/>
              </a:ext>
            </a:extLst>
          </p:cNvPr>
          <p:cNvPicPr>
            <a:picLocks noChangeAspect="1"/>
          </p:cNvPicPr>
          <p:nvPr/>
        </p:nvPicPr>
        <p:blipFill>
          <a:blip r:embed="rId3"/>
          <a:stretch>
            <a:fillRect/>
          </a:stretch>
        </p:blipFill>
        <p:spPr>
          <a:xfrm>
            <a:off x="6585859" y="3939528"/>
            <a:ext cx="3579358" cy="2269616"/>
          </a:xfrm>
          <a:prstGeom prst="rect">
            <a:avLst/>
          </a:prstGeom>
        </p:spPr>
      </p:pic>
    </p:spTree>
    <p:extLst>
      <p:ext uri="{BB962C8B-B14F-4D97-AF65-F5344CB8AC3E}">
        <p14:creationId xmlns:p14="http://schemas.microsoft.com/office/powerpoint/2010/main" val="3564684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9188E7-9479-1A49-8593-6E10EFDE5A2B}"/>
              </a:ext>
            </a:extLst>
          </p:cNvPr>
          <p:cNvSpPr>
            <a:spLocks noGrp="1"/>
          </p:cNvSpPr>
          <p:nvPr>
            <p:ph type="title"/>
          </p:nvPr>
        </p:nvSpPr>
        <p:spPr>
          <a:xfrm>
            <a:off x="869270" y="1416804"/>
            <a:ext cx="4120016" cy="851053"/>
          </a:xfrm>
        </p:spPr>
        <p:txBody>
          <a:bodyPr/>
          <a:lstStyle/>
          <a:p>
            <a:r>
              <a:rPr lang="tr-TR">
                <a:solidFill>
                  <a:schemeClr val="bg1"/>
                </a:solidFill>
              </a:rPr>
              <a:t>MAİDENS TOWER</a:t>
            </a:r>
          </a:p>
        </p:txBody>
      </p:sp>
      <p:sp>
        <p:nvSpPr>
          <p:cNvPr id="3" name="İçerik Yer Tutucusu 2">
            <a:extLst>
              <a:ext uri="{FF2B5EF4-FFF2-40B4-BE49-F238E27FC236}">
                <a16:creationId xmlns:a16="http://schemas.microsoft.com/office/drawing/2014/main" id="{3C36B224-85C3-5D4B-BBE5-154509D0766E}"/>
              </a:ext>
            </a:extLst>
          </p:cNvPr>
          <p:cNvSpPr>
            <a:spLocks noGrp="1"/>
          </p:cNvSpPr>
          <p:nvPr>
            <p:ph idx="1"/>
          </p:nvPr>
        </p:nvSpPr>
        <p:spPr>
          <a:xfrm rot="10800000" flipV="1">
            <a:off x="578985" y="2267857"/>
            <a:ext cx="4990877" cy="3173339"/>
          </a:xfrm>
        </p:spPr>
        <p:txBody>
          <a:bodyPr>
            <a:noAutofit/>
          </a:bodyPr>
          <a:lstStyle/>
          <a:p>
            <a:r>
              <a:rPr lang="tr-TR" sz="2000">
                <a:solidFill>
                  <a:schemeClr val="bg1"/>
                </a:solidFill>
              </a:rPr>
              <a:t>The Maiden's Tower was established by the Greeks in the 5th century BC at a point close to the Üsküdar Salacak coast of the Bosphorus.  It is the only architectural work from the Roman Empire in Üsküdar.  It has been used for different purposes throughout history and many rumors have been produced about it.</a:t>
            </a:r>
          </a:p>
        </p:txBody>
      </p:sp>
      <p:pic>
        <p:nvPicPr>
          <p:cNvPr id="4" name="Resim 4">
            <a:extLst>
              <a:ext uri="{FF2B5EF4-FFF2-40B4-BE49-F238E27FC236}">
                <a16:creationId xmlns:a16="http://schemas.microsoft.com/office/drawing/2014/main" id="{27AE49E2-EF09-1842-985C-0F4F1B869C56}"/>
              </a:ext>
            </a:extLst>
          </p:cNvPr>
          <p:cNvPicPr>
            <a:picLocks noChangeAspect="1"/>
          </p:cNvPicPr>
          <p:nvPr/>
        </p:nvPicPr>
        <p:blipFill>
          <a:blip r:embed="rId2"/>
          <a:stretch>
            <a:fillRect/>
          </a:stretch>
        </p:blipFill>
        <p:spPr>
          <a:xfrm>
            <a:off x="6622140" y="1416804"/>
            <a:ext cx="3689771" cy="2306107"/>
          </a:xfrm>
          <a:prstGeom prst="rect">
            <a:avLst/>
          </a:prstGeom>
        </p:spPr>
      </p:pic>
      <p:pic>
        <p:nvPicPr>
          <p:cNvPr id="5" name="Resim 5">
            <a:extLst>
              <a:ext uri="{FF2B5EF4-FFF2-40B4-BE49-F238E27FC236}">
                <a16:creationId xmlns:a16="http://schemas.microsoft.com/office/drawing/2014/main" id="{9592891B-6672-E746-9F37-8A953BA760AE}"/>
              </a:ext>
            </a:extLst>
          </p:cNvPr>
          <p:cNvPicPr>
            <a:picLocks noChangeAspect="1"/>
          </p:cNvPicPr>
          <p:nvPr/>
        </p:nvPicPr>
        <p:blipFill>
          <a:blip r:embed="rId3"/>
          <a:stretch>
            <a:fillRect/>
          </a:stretch>
        </p:blipFill>
        <p:spPr>
          <a:xfrm>
            <a:off x="6622141" y="3854526"/>
            <a:ext cx="3689770" cy="2144679"/>
          </a:xfrm>
          <a:prstGeom prst="rect">
            <a:avLst/>
          </a:prstGeom>
        </p:spPr>
      </p:pic>
    </p:spTree>
    <p:extLst>
      <p:ext uri="{BB962C8B-B14F-4D97-AF65-F5344CB8AC3E}">
        <p14:creationId xmlns:p14="http://schemas.microsoft.com/office/powerpoint/2010/main" val="37053439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A70C0A-A1F4-9E41-94F7-AAAB87EA0085}"/>
              </a:ext>
            </a:extLst>
          </p:cNvPr>
          <p:cNvSpPr>
            <a:spLocks noGrp="1"/>
          </p:cNvSpPr>
          <p:nvPr>
            <p:ph type="title"/>
          </p:nvPr>
        </p:nvSpPr>
        <p:spPr>
          <a:xfrm>
            <a:off x="1060785" y="1375449"/>
            <a:ext cx="3399700" cy="922885"/>
          </a:xfrm>
        </p:spPr>
        <p:txBody>
          <a:bodyPr/>
          <a:lstStyle/>
          <a:p>
            <a:r>
              <a:rPr lang="tr-TR">
                <a:solidFill>
                  <a:schemeClr val="bg1"/>
                </a:solidFill>
              </a:rPr>
              <a:t>TROYA</a:t>
            </a:r>
          </a:p>
        </p:txBody>
      </p:sp>
      <p:sp>
        <p:nvSpPr>
          <p:cNvPr id="3" name="İçerik Yer Tutucusu 2">
            <a:extLst>
              <a:ext uri="{FF2B5EF4-FFF2-40B4-BE49-F238E27FC236}">
                <a16:creationId xmlns:a16="http://schemas.microsoft.com/office/drawing/2014/main" id="{2FDA4F69-E2E7-9D4A-A215-F6D0851B4D22}"/>
              </a:ext>
            </a:extLst>
          </p:cNvPr>
          <p:cNvSpPr>
            <a:spLocks noGrp="1"/>
          </p:cNvSpPr>
          <p:nvPr>
            <p:ph idx="1"/>
          </p:nvPr>
        </p:nvSpPr>
        <p:spPr>
          <a:xfrm>
            <a:off x="832982" y="2298335"/>
            <a:ext cx="5843589" cy="2261332"/>
          </a:xfrm>
        </p:spPr>
        <p:txBody>
          <a:bodyPr>
            <a:normAutofit fontScale="85000" lnSpcReduction="20000"/>
          </a:bodyPr>
          <a:lstStyle/>
          <a:p>
            <a:r>
              <a:rPr lang="tr-TR">
                <a:solidFill>
                  <a:schemeClr val="bg1"/>
                </a:solidFill>
              </a:rPr>
              <a:t>The ancient city of Troy, which is called Troy or Troia according to the languages, is a great ancient city that hosted the Trojan War in ancient Greek history, is located within the borders of Çanakkale's Hisarlık district and lived in a prosperous way in its time.  The Ancient City of Troy is on the UNESCO World Heritage List.</a:t>
            </a:r>
          </a:p>
        </p:txBody>
      </p:sp>
      <p:pic>
        <p:nvPicPr>
          <p:cNvPr id="4" name="Resim 4">
            <a:extLst>
              <a:ext uri="{FF2B5EF4-FFF2-40B4-BE49-F238E27FC236}">
                <a16:creationId xmlns:a16="http://schemas.microsoft.com/office/drawing/2014/main" id="{66B4208B-2AE1-2347-B22F-196AD3BBA7BA}"/>
              </a:ext>
            </a:extLst>
          </p:cNvPr>
          <p:cNvPicPr>
            <a:picLocks noChangeAspect="1"/>
          </p:cNvPicPr>
          <p:nvPr/>
        </p:nvPicPr>
        <p:blipFill>
          <a:blip r:embed="rId2"/>
          <a:stretch>
            <a:fillRect/>
          </a:stretch>
        </p:blipFill>
        <p:spPr>
          <a:xfrm>
            <a:off x="6904374" y="1518987"/>
            <a:ext cx="3399700" cy="1910013"/>
          </a:xfrm>
          <a:prstGeom prst="rect">
            <a:avLst/>
          </a:prstGeom>
        </p:spPr>
      </p:pic>
      <p:pic>
        <p:nvPicPr>
          <p:cNvPr id="5" name="Resim 5">
            <a:extLst>
              <a:ext uri="{FF2B5EF4-FFF2-40B4-BE49-F238E27FC236}">
                <a16:creationId xmlns:a16="http://schemas.microsoft.com/office/drawing/2014/main" id="{52390A34-EBED-4346-962A-7A214AF57824}"/>
              </a:ext>
            </a:extLst>
          </p:cNvPr>
          <p:cNvPicPr>
            <a:picLocks noChangeAspect="1"/>
          </p:cNvPicPr>
          <p:nvPr/>
        </p:nvPicPr>
        <p:blipFill>
          <a:blip r:embed="rId3"/>
          <a:stretch>
            <a:fillRect/>
          </a:stretch>
        </p:blipFill>
        <p:spPr>
          <a:xfrm>
            <a:off x="6904374" y="3640496"/>
            <a:ext cx="3399700" cy="1698517"/>
          </a:xfrm>
          <a:prstGeom prst="rect">
            <a:avLst/>
          </a:prstGeom>
        </p:spPr>
      </p:pic>
    </p:spTree>
    <p:extLst>
      <p:ext uri="{BB962C8B-B14F-4D97-AF65-F5344CB8AC3E}">
        <p14:creationId xmlns:p14="http://schemas.microsoft.com/office/powerpoint/2010/main" val="21748275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6C8027-1E95-DE4A-A0E8-8477C34042B3}"/>
              </a:ext>
            </a:extLst>
          </p:cNvPr>
          <p:cNvSpPr>
            <a:spLocks noGrp="1"/>
          </p:cNvSpPr>
          <p:nvPr>
            <p:ph type="title"/>
          </p:nvPr>
        </p:nvSpPr>
        <p:spPr>
          <a:xfrm>
            <a:off x="1059770" y="1362602"/>
            <a:ext cx="4101873" cy="959911"/>
          </a:xfrm>
        </p:spPr>
        <p:txBody>
          <a:bodyPr/>
          <a:lstStyle/>
          <a:p>
            <a:r>
              <a:rPr lang="tr-TR">
                <a:solidFill>
                  <a:schemeClr val="bg1"/>
                </a:solidFill>
              </a:rPr>
              <a:t>SELIMIYE MOSQUE </a:t>
            </a:r>
          </a:p>
        </p:txBody>
      </p:sp>
      <p:sp>
        <p:nvSpPr>
          <p:cNvPr id="3" name="İçerik Yer Tutucusu 2">
            <a:extLst>
              <a:ext uri="{FF2B5EF4-FFF2-40B4-BE49-F238E27FC236}">
                <a16:creationId xmlns:a16="http://schemas.microsoft.com/office/drawing/2014/main" id="{6F738CC0-DDF7-F446-A3B6-0D4F5628D937}"/>
              </a:ext>
            </a:extLst>
          </p:cNvPr>
          <p:cNvSpPr>
            <a:spLocks noGrp="1"/>
          </p:cNvSpPr>
          <p:nvPr>
            <p:ph idx="1"/>
          </p:nvPr>
        </p:nvSpPr>
        <p:spPr>
          <a:xfrm rot="10800000" flipV="1">
            <a:off x="1059770" y="2286227"/>
            <a:ext cx="5408159" cy="2539774"/>
          </a:xfrm>
        </p:spPr>
        <p:txBody>
          <a:bodyPr>
            <a:normAutofit fontScale="92500" lnSpcReduction="20000"/>
          </a:bodyPr>
          <a:lstStyle/>
          <a:p>
            <a:r>
              <a:rPr lang="tr-TR">
                <a:solidFill>
                  <a:schemeClr val="bg1"/>
                </a:solidFill>
              </a:rPr>
              <a:t>Selimiye Mosque is located in Edirne, the Ottoman Sultan II.  It is the mosque that Selim built by Mimar Sinan.  Selimiye Mosque, built by Sinan at the age of 90 (80 in some books) and called "my masterpiece", is one of the most important works of both Mimar Sinan and Ottoman architecture.</a:t>
            </a:r>
          </a:p>
        </p:txBody>
      </p:sp>
      <p:pic>
        <p:nvPicPr>
          <p:cNvPr id="4" name="Resim 4">
            <a:extLst>
              <a:ext uri="{FF2B5EF4-FFF2-40B4-BE49-F238E27FC236}">
                <a16:creationId xmlns:a16="http://schemas.microsoft.com/office/drawing/2014/main" id="{9ACD9D35-6259-0141-AF1E-6A51704DF2DB}"/>
              </a:ext>
            </a:extLst>
          </p:cNvPr>
          <p:cNvPicPr>
            <a:picLocks noChangeAspect="1"/>
          </p:cNvPicPr>
          <p:nvPr/>
        </p:nvPicPr>
        <p:blipFill>
          <a:blip r:embed="rId2"/>
          <a:stretch>
            <a:fillRect/>
          </a:stretch>
        </p:blipFill>
        <p:spPr>
          <a:xfrm>
            <a:off x="7030359" y="1199316"/>
            <a:ext cx="3799223" cy="2539775"/>
          </a:xfrm>
          <a:prstGeom prst="rect">
            <a:avLst/>
          </a:prstGeom>
        </p:spPr>
      </p:pic>
      <p:pic>
        <p:nvPicPr>
          <p:cNvPr id="5" name="Resim 5">
            <a:extLst>
              <a:ext uri="{FF2B5EF4-FFF2-40B4-BE49-F238E27FC236}">
                <a16:creationId xmlns:a16="http://schemas.microsoft.com/office/drawing/2014/main" id="{D7E6BA41-1122-2E44-98FE-DFE7E27BC1BF}"/>
              </a:ext>
            </a:extLst>
          </p:cNvPr>
          <p:cNvPicPr>
            <a:picLocks noChangeAspect="1"/>
          </p:cNvPicPr>
          <p:nvPr/>
        </p:nvPicPr>
        <p:blipFill>
          <a:blip r:embed="rId3"/>
          <a:stretch>
            <a:fillRect/>
          </a:stretch>
        </p:blipFill>
        <p:spPr>
          <a:xfrm>
            <a:off x="7030359" y="3940555"/>
            <a:ext cx="3799223" cy="2428789"/>
          </a:xfrm>
          <a:prstGeom prst="rect">
            <a:avLst/>
          </a:prstGeom>
        </p:spPr>
      </p:pic>
    </p:spTree>
    <p:extLst>
      <p:ext uri="{BB962C8B-B14F-4D97-AF65-F5344CB8AC3E}">
        <p14:creationId xmlns:p14="http://schemas.microsoft.com/office/powerpoint/2010/main" val="1279303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4142FF-A044-3B4C-94DE-5BE68FEAFE47}"/>
              </a:ext>
            </a:extLst>
          </p:cNvPr>
          <p:cNvSpPr>
            <a:spLocks noGrp="1"/>
          </p:cNvSpPr>
          <p:nvPr>
            <p:ph type="title"/>
          </p:nvPr>
        </p:nvSpPr>
        <p:spPr>
          <a:xfrm>
            <a:off x="964607" y="1481747"/>
            <a:ext cx="3775302" cy="691929"/>
          </a:xfrm>
        </p:spPr>
        <p:txBody>
          <a:bodyPr/>
          <a:lstStyle/>
          <a:p>
            <a:r>
              <a:rPr lang="tr-TR">
                <a:solidFill>
                  <a:schemeClr val="bg1"/>
                </a:solidFill>
              </a:rPr>
              <a:t>CUMALIKIZIK </a:t>
            </a:r>
          </a:p>
        </p:txBody>
      </p:sp>
      <p:sp>
        <p:nvSpPr>
          <p:cNvPr id="3" name="İçerik Yer Tutucusu 2">
            <a:extLst>
              <a:ext uri="{FF2B5EF4-FFF2-40B4-BE49-F238E27FC236}">
                <a16:creationId xmlns:a16="http://schemas.microsoft.com/office/drawing/2014/main" id="{7742CAE4-7C3C-644F-957F-D902CC81A027}"/>
              </a:ext>
            </a:extLst>
          </p:cNvPr>
          <p:cNvSpPr>
            <a:spLocks noGrp="1"/>
          </p:cNvSpPr>
          <p:nvPr>
            <p:ph idx="1"/>
          </p:nvPr>
        </p:nvSpPr>
        <p:spPr>
          <a:xfrm>
            <a:off x="674320" y="2173676"/>
            <a:ext cx="5131393" cy="2921228"/>
          </a:xfrm>
        </p:spPr>
        <p:txBody>
          <a:bodyPr>
            <a:noAutofit/>
          </a:bodyPr>
          <a:lstStyle/>
          <a:p>
            <a:r>
              <a:rPr lang="tr-TR" sz="2000">
                <a:solidFill>
                  <a:schemeClr val="bg1"/>
                </a:solidFill>
              </a:rPr>
              <a:t>It is rich in natural assets as well as cultural assets.  History: Cumalıkızık, which was one of the first settlements of the Ottomans in Bursa, brings the Ottoman period housing texture to the present day with a total of 270 houses, 180 of which are still in use and some of them are preserved and restored.</a:t>
            </a:r>
          </a:p>
        </p:txBody>
      </p:sp>
      <p:pic>
        <p:nvPicPr>
          <p:cNvPr id="4" name="Resim 4">
            <a:extLst>
              <a:ext uri="{FF2B5EF4-FFF2-40B4-BE49-F238E27FC236}">
                <a16:creationId xmlns:a16="http://schemas.microsoft.com/office/drawing/2014/main" id="{5B4BDF60-FB9F-BF4B-8C4C-5C4F66301E9C}"/>
              </a:ext>
            </a:extLst>
          </p:cNvPr>
          <p:cNvPicPr>
            <a:picLocks noChangeAspect="1"/>
          </p:cNvPicPr>
          <p:nvPr/>
        </p:nvPicPr>
        <p:blipFill>
          <a:blip r:embed="rId2"/>
          <a:stretch>
            <a:fillRect/>
          </a:stretch>
        </p:blipFill>
        <p:spPr>
          <a:xfrm>
            <a:off x="6386289" y="1027692"/>
            <a:ext cx="4070118" cy="2291967"/>
          </a:xfrm>
          <a:prstGeom prst="rect">
            <a:avLst/>
          </a:prstGeom>
        </p:spPr>
      </p:pic>
      <p:pic>
        <p:nvPicPr>
          <p:cNvPr id="5" name="Resim 5">
            <a:extLst>
              <a:ext uri="{FF2B5EF4-FFF2-40B4-BE49-F238E27FC236}">
                <a16:creationId xmlns:a16="http://schemas.microsoft.com/office/drawing/2014/main" id="{8D092222-7994-0442-BC16-73F3F6B2C26B}"/>
              </a:ext>
            </a:extLst>
          </p:cNvPr>
          <p:cNvPicPr>
            <a:picLocks noChangeAspect="1"/>
          </p:cNvPicPr>
          <p:nvPr/>
        </p:nvPicPr>
        <p:blipFill>
          <a:blip r:embed="rId3"/>
          <a:stretch>
            <a:fillRect/>
          </a:stretch>
        </p:blipFill>
        <p:spPr>
          <a:xfrm>
            <a:off x="6386289" y="3429000"/>
            <a:ext cx="4070118" cy="2697013"/>
          </a:xfrm>
          <a:prstGeom prst="rect">
            <a:avLst/>
          </a:prstGeom>
        </p:spPr>
      </p:pic>
    </p:spTree>
    <p:extLst>
      <p:ext uri="{BB962C8B-B14F-4D97-AF65-F5344CB8AC3E}">
        <p14:creationId xmlns:p14="http://schemas.microsoft.com/office/powerpoint/2010/main" val="3770581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AC3017-1445-E147-945B-9765965038B4}"/>
              </a:ext>
            </a:extLst>
          </p:cNvPr>
          <p:cNvSpPr>
            <a:spLocks noGrp="1"/>
          </p:cNvSpPr>
          <p:nvPr>
            <p:ph type="title"/>
          </p:nvPr>
        </p:nvSpPr>
        <p:spPr>
          <a:xfrm>
            <a:off x="1613921" y="1506687"/>
            <a:ext cx="7657079" cy="1214742"/>
          </a:xfrm>
        </p:spPr>
        <p:txBody>
          <a:bodyPr/>
          <a:lstStyle/>
          <a:p>
            <a:r>
              <a:rPr lang="tr-TR">
                <a:solidFill>
                  <a:schemeClr val="bg1"/>
                </a:solidFill>
              </a:rPr>
              <a:t>THANKS FOR WATCHING MY SLIDE</a:t>
            </a:r>
          </a:p>
        </p:txBody>
      </p:sp>
      <p:pic>
        <p:nvPicPr>
          <p:cNvPr id="4" name="Resim 5">
            <a:extLst>
              <a:ext uri="{FF2B5EF4-FFF2-40B4-BE49-F238E27FC236}">
                <a16:creationId xmlns:a16="http://schemas.microsoft.com/office/drawing/2014/main" id="{86D8FB3A-A0B9-854B-A820-F60543023317}"/>
              </a:ext>
            </a:extLst>
          </p:cNvPr>
          <p:cNvPicPr>
            <a:picLocks noChangeAspect="1"/>
          </p:cNvPicPr>
          <p:nvPr/>
        </p:nvPicPr>
        <p:blipFill>
          <a:blip r:embed="rId2"/>
          <a:stretch>
            <a:fillRect/>
          </a:stretch>
        </p:blipFill>
        <p:spPr>
          <a:xfrm>
            <a:off x="9398000" y="4326253"/>
            <a:ext cx="2794000" cy="2531747"/>
          </a:xfrm>
          <a:prstGeom prst="rect">
            <a:avLst/>
          </a:prstGeom>
          <a:noFill/>
          <a:ln cap="flat">
            <a:noFill/>
          </a:ln>
        </p:spPr>
      </p:pic>
      <p:sp>
        <p:nvSpPr>
          <p:cNvPr id="6" name="Metin kutusu 5">
            <a:extLst>
              <a:ext uri="{FF2B5EF4-FFF2-40B4-BE49-F238E27FC236}">
                <a16:creationId xmlns:a16="http://schemas.microsoft.com/office/drawing/2014/main" id="{8F0EAED6-8405-EA43-B254-7EE0901E48A2}"/>
              </a:ext>
            </a:extLst>
          </p:cNvPr>
          <p:cNvSpPr txBox="1"/>
          <p:nvPr/>
        </p:nvSpPr>
        <p:spPr>
          <a:xfrm>
            <a:off x="1613921" y="3022092"/>
            <a:ext cx="7130936" cy="1446550"/>
          </a:xfrm>
          <a:prstGeom prst="rect">
            <a:avLst/>
          </a:prstGeom>
          <a:noFill/>
        </p:spPr>
        <p:txBody>
          <a:bodyPr wrap="square" rtlCol="0">
            <a:spAutoFit/>
          </a:bodyPr>
          <a:lstStyle/>
          <a:p>
            <a:pPr algn="l"/>
            <a:r>
              <a:rPr lang="tr-TR" sz="4400">
                <a:solidFill>
                  <a:schemeClr val="bg1"/>
                </a:solidFill>
              </a:rPr>
              <a:t>HÜSEYİN AKINCI 10/A 220</a:t>
            </a:r>
          </a:p>
          <a:p>
            <a:pPr algn="l"/>
            <a:endParaRPr lang="tr-TR" sz="4400">
              <a:solidFill>
                <a:schemeClr val="bg1"/>
              </a:solidFill>
            </a:endParaRPr>
          </a:p>
        </p:txBody>
      </p:sp>
    </p:spTree>
    <p:extLst>
      <p:ext uri="{BB962C8B-B14F-4D97-AF65-F5344CB8AC3E}">
        <p14:creationId xmlns:p14="http://schemas.microsoft.com/office/powerpoint/2010/main" val="13108943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Devre">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Geniş ekran</PresentationFormat>
  <Slides>9</Slides>
  <Notes>0</Notes>
  <HiddenSlides>0</HiddenSlides>
  <ScaleCrop>false</ScaleCrop>
  <HeadingPairs>
    <vt:vector size="4" baseType="variant">
      <vt:variant>
        <vt:lpstr>Tema</vt:lpstr>
      </vt:variant>
      <vt:variant>
        <vt:i4>1</vt:i4>
      </vt:variant>
      <vt:variant>
        <vt:lpstr>Slayt Başlıkları</vt:lpstr>
      </vt:variant>
      <vt:variant>
        <vt:i4>9</vt:i4>
      </vt:variant>
    </vt:vector>
  </HeadingPairs>
  <TitlesOfParts>
    <vt:vector size="10" baseType="lpstr">
      <vt:lpstr>Devre</vt:lpstr>
      <vt:lpstr>HIstorIcal BeautIes of Istanbul, Thrace and  Marmara RegIon</vt:lpstr>
      <vt:lpstr>HAGIA SOPHIA</vt:lpstr>
      <vt:lpstr>TOPKAPI PALACE</vt:lpstr>
      <vt:lpstr>SULTANAHMET MOSQUE</vt:lpstr>
      <vt:lpstr>MAİDENS TOWER</vt:lpstr>
      <vt:lpstr>TROYA</vt:lpstr>
      <vt:lpstr>SELIMIYE MOSQUE </vt:lpstr>
      <vt:lpstr>CUMALIKIZIK </vt:lpstr>
      <vt:lpstr>THANKS FOR WATCHING MY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HIstorIcal BeautIes of Istanbul, Thrace and  Marmara RegIon</dc:title>
  <dc:creator>Bilinmeyen Kullanıcı</dc:creator>
  <cp:lastModifiedBy>Bilinmeyen Kullanıcı</cp:lastModifiedBy>
  <cp:revision>7</cp:revision>
  <dcterms:created xsi:type="dcterms:W3CDTF">2021-01-19T17:33:03Z</dcterms:created>
  <dcterms:modified xsi:type="dcterms:W3CDTF">2021-01-20T10:13:30Z</dcterms:modified>
</cp:coreProperties>
</file>