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
  </p:notesMasterIdLst>
  <p:handoutMasterIdLst>
    <p:handoutMasterId r:id="rId9"/>
  </p:handoutMasterIdLst>
  <p:sldIdLst>
    <p:sldId id="257" r:id="rId2"/>
    <p:sldId id="258" r:id="rId3"/>
    <p:sldId id="259" r:id="rId4"/>
    <p:sldId id="262" r:id="rId5"/>
    <p:sldId id="264"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F60AFAF-CF54-453F-85A6-EE7AE76A6D38}" type="datetime1">
              <a:rPr lang="it-IT" smtClean="0"/>
              <a:t>22/12/2020</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1013D0E-6236-446F-904B-E774D9F98961}" type="datetime1">
              <a:rPr lang="it-IT" smtClean="0"/>
              <a:t>22/12/2020</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rtl="0"/>
            <a:fld id="{6AB36474-6F91-425C-BA3E-6B12C4C4BB9A}" type="datetime1">
              <a:rPr lang="it-IT" smtClean="0"/>
              <a:t>22/12/2020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rtl="0"/>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17834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B7732347-0869-477C-BE48-3F9F51733ED7}" type="datetime1">
              <a:rPr lang="it-IT" smtClean="0"/>
              <a:t>22/12/2020</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82779036"/>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B7732347-0869-477C-BE48-3F9F51733ED7}" type="datetime1">
              <a:rPr lang="it-IT" smtClean="0"/>
              <a:t>22/12/2020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354761210"/>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B7732347-0869-477C-BE48-3F9F51733ED7}" type="datetime1">
              <a:rPr lang="it-IT" smtClean="0"/>
              <a:t>22/12/2020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2937895"/>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B7732347-0869-477C-BE48-3F9F51733ED7}" type="datetime1">
              <a:rPr lang="it-IT" smtClean="0"/>
              <a:t>22/12/2020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948221951"/>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rtl="0"/>
            <a:fld id="{B7732347-0869-477C-BE48-3F9F51733ED7}" type="datetime1">
              <a:rPr lang="it-IT" smtClean="0"/>
              <a:t>22/12/2020</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463006377"/>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rtl="0"/>
            <a:fld id="{B7732347-0869-477C-BE48-3F9F51733ED7}" type="datetime1">
              <a:rPr lang="it-IT" smtClean="0"/>
              <a:t>22/12/2020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230901764"/>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pPr rtl="0"/>
            <a:fld id="{E63F3710-490B-4740-B6D7-B9792C8AB872}" type="datetime1">
              <a:rPr lang="it-IT" smtClean="0"/>
              <a:t>22/12/2020</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769259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pPr rtl="0"/>
            <a:fld id="{B7732347-0869-477C-BE48-3F9F51733ED7}" type="datetime1">
              <a:rPr lang="it-IT" smtClean="0"/>
              <a:t>22/12/2020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63893878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0FFEEA0C-1FCD-40E6-A1D4-23BFBD0CE371}" type="datetime1">
              <a:rPr lang="it-IT" smtClean="0"/>
              <a:t>22/12/2020</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65647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448F23ED-F6BB-4CDB-8CED-5F2E9AE92607}" type="datetime1">
              <a:rPr lang="it-IT" smtClean="0"/>
              <a:t>22/12/2020</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1084575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5BD466EC-ACF2-4AF5-A2DE-2C9D1A6828FD}" type="datetime1">
              <a:rPr lang="it-IT" smtClean="0"/>
              <a:t>22/12/2020</a:t>
            </a:fld>
            <a:endParaRPr lang="en-US"/>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9318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9A48AAC1-8B74-4EE6-9B7A-D8C2183B6272}" type="datetime1">
              <a:rPr lang="it-IT" smtClean="0"/>
              <a:t>22/12/2020</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3357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5D98DF3E-2C46-4BD0-9CFF-FBAEC93B7840}" type="datetime1">
              <a:rPr lang="it-IT" smtClean="0"/>
              <a:t>22/12/2020</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79190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B7732347-0869-477C-BE48-3F9F51733ED7}" type="datetime1">
              <a:rPr lang="it-IT" smtClean="0"/>
              <a:t>22/12/2020</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488220003"/>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7579D569-2C97-4786-A562-991193493077}" type="datetime1">
              <a:rPr lang="it-IT" smtClean="0"/>
              <a:t>22/12/2020</a:t>
            </a:fld>
            <a:endParaRPr lang="en-US"/>
          </a:p>
        </p:txBody>
      </p:sp>
      <p:sp>
        <p:nvSpPr>
          <p:cNvPr id="6" name="Footer Placeholder 5"/>
          <p:cNvSpPr>
            <a:spLocks noGrp="1"/>
          </p:cNvSpPr>
          <p:nvPr>
            <p:ph type="ftr" sz="quarter" idx="11"/>
          </p:nvPr>
        </p:nvSpPr>
        <p:spPr/>
        <p:txBody>
          <a:bodyPr/>
          <a:lstStyle/>
          <a:p>
            <a:pPr rtl="0"/>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73104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3D5E0B24-8B1C-463E-9C62-AF58AAE602D6}" type="datetime1">
              <a:rPr lang="it-IT" smtClean="0"/>
              <a:t>22/12/2020</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44474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rtl="0"/>
            <a:fld id="{B7732347-0869-477C-BE48-3F9F51733ED7}" type="datetime1">
              <a:rPr lang="it-IT" smtClean="0"/>
              <a:t>22/12/2020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rtl="0"/>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10549441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on tessuto, tabella, rosso, coperto&#10;&#10;Descrizione generata automaticament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t="6889" r="-1" b="19906"/>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0" name="Freeform: Shape 9">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892199" y="4854346"/>
            <a:ext cx="10407602" cy="868026"/>
          </a:xfrm>
        </p:spPr>
        <p:txBody>
          <a:bodyPr rtlCol="0">
            <a:normAutofit/>
          </a:bodyPr>
          <a:lstStyle/>
          <a:p>
            <a:pPr algn="ctr" rtl="0"/>
            <a:r>
              <a:rPr lang="it" sz="4400" i="1" dirty="0">
                <a:solidFill>
                  <a:srgbClr val="EBEBEB"/>
                </a:solidFill>
              </a:rPr>
              <a:t>Mountain legend: Saint Lucy</a:t>
            </a:r>
          </a:p>
        </p:txBody>
      </p:sp>
      <p:sp>
        <p:nvSpPr>
          <p:cNvPr id="3" name="Sottotitolo 2">
            <a:extLst>
              <a:ext uri="{FF2B5EF4-FFF2-40B4-BE49-F238E27FC236}">
                <a16:creationId xmlns:a16="http://schemas.microsoft.com/office/drawing/2014/main" id="{C8722DDC-8EEE-4A06-8DFE-B44871EAA2CF}"/>
              </a:ext>
            </a:extLst>
          </p:cNvPr>
          <p:cNvSpPr>
            <a:spLocks noGrp="1"/>
          </p:cNvSpPr>
          <p:nvPr>
            <p:ph type="subTitle" idx="1"/>
          </p:nvPr>
        </p:nvSpPr>
        <p:spPr>
          <a:xfrm>
            <a:off x="892199" y="5722374"/>
            <a:ext cx="10407602" cy="487924"/>
          </a:xfrm>
        </p:spPr>
        <p:txBody>
          <a:bodyPr rtlCol="0">
            <a:normAutofit/>
          </a:bodyPr>
          <a:lstStyle/>
          <a:p>
            <a:pPr algn="ctr" rtl="0"/>
            <a:r>
              <a:rPr lang="it" dirty="0">
                <a:solidFill>
                  <a:schemeClr val="tx2">
                    <a:lumMod val="40000"/>
                    <a:lumOff val="60000"/>
                  </a:schemeClr>
                </a:solidFill>
              </a:rPr>
              <a:t>Brindisi, Italy</a:t>
            </a:r>
          </a:p>
        </p:txBody>
      </p:sp>
      <p:sp>
        <p:nvSpPr>
          <p:cNvPr id="14"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3669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1026" name="Picture 2" descr="Basilica Santuario Santa Lucia al Sepolcro Siracusa">
            <a:extLst>
              <a:ext uri="{FF2B5EF4-FFF2-40B4-BE49-F238E27FC236}">
                <a16:creationId xmlns:a16="http://schemas.microsoft.com/office/drawing/2014/main" id="{7AF94A6F-0DBD-4657-AFEC-DEA36AA14E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50" r="2" b="49258"/>
          <a:stretch/>
        </p:blipFill>
        <p:spPr bwMode="auto">
          <a:xfrm>
            <a:off x="424435" y="402166"/>
            <a:ext cx="4931853" cy="3026834"/>
          </a:xfrm>
          <a:custGeom>
            <a:avLst/>
            <a:gdLst/>
            <a:ahLst/>
            <a:cxnLst/>
            <a:rect l="l" t="t" r="r" b="b"/>
            <a:pathLst>
              <a:path w="4931853" h="3026834">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26834"/>
                </a:lnTo>
                <a:lnTo>
                  <a:pt x="0" y="3026834"/>
                </a:lnTo>
                <a:close/>
              </a:path>
            </a:pathLst>
          </a:custGeom>
          <a:noFill/>
          <a:extLst>
            <a:ext uri="{909E8E84-426E-40DD-AFC4-6F175D3DCCD1}">
              <a14:hiddenFill xmlns:a14="http://schemas.microsoft.com/office/drawing/2010/main">
                <a:solidFill>
                  <a:srgbClr val="FFFFFF"/>
                </a:solidFill>
              </a14:hiddenFill>
            </a:ext>
          </a:extLst>
        </p:spPr>
      </p:pic>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4">
            <a:extLst>
              <a:ext uri="{28A0092B-C50C-407E-A947-70E740481C1C}">
                <a14:useLocalDpi xmlns:a14="http://schemas.microsoft.com/office/drawing/2010/main" val="0"/>
              </a:ext>
            </a:extLst>
          </a:blip>
          <a:srcRect l="2117" r="6213" b="3"/>
          <a:stretch/>
        </p:blipFill>
        <p:spPr>
          <a:xfrm>
            <a:off x="423337" y="3429000"/>
            <a:ext cx="4932951" cy="3026836"/>
          </a:xfrm>
          <a:custGeom>
            <a:avLst/>
            <a:gdLst/>
            <a:ahLst/>
            <a:cxnLst/>
            <a:rect l="l" t="t" r="r" b="b"/>
            <a:pathLst>
              <a:path w="4932951" h="3026836">
                <a:moveTo>
                  <a:pt x="0" y="0"/>
                </a:moveTo>
                <a:lnTo>
                  <a:pt x="4697721" y="0"/>
                </a:lnTo>
                <a:lnTo>
                  <a:pt x="4697721" y="49641"/>
                </a:lnTo>
                <a:lnTo>
                  <a:pt x="4699603" y="173136"/>
                </a:lnTo>
                <a:lnTo>
                  <a:pt x="4702426" y="294209"/>
                </a:lnTo>
                <a:lnTo>
                  <a:pt x="4705092" y="414072"/>
                </a:lnTo>
                <a:lnTo>
                  <a:pt x="4708071" y="531513"/>
                </a:lnTo>
                <a:lnTo>
                  <a:pt x="4712619" y="648349"/>
                </a:lnTo>
                <a:lnTo>
                  <a:pt x="4717480" y="763369"/>
                </a:lnTo>
                <a:lnTo>
                  <a:pt x="4721871" y="875967"/>
                </a:lnTo>
                <a:lnTo>
                  <a:pt x="4734260" y="1095715"/>
                </a:lnTo>
                <a:lnTo>
                  <a:pt x="4747433" y="1306383"/>
                </a:lnTo>
                <a:lnTo>
                  <a:pt x="4761233" y="1508575"/>
                </a:lnTo>
                <a:lnTo>
                  <a:pt x="4776445" y="1699871"/>
                </a:lnTo>
                <a:lnTo>
                  <a:pt x="4792283" y="1882692"/>
                </a:lnTo>
                <a:lnTo>
                  <a:pt x="4809377" y="2052195"/>
                </a:lnTo>
                <a:lnTo>
                  <a:pt x="4826157" y="2211406"/>
                </a:lnTo>
                <a:lnTo>
                  <a:pt x="4842936" y="2357905"/>
                </a:lnTo>
                <a:lnTo>
                  <a:pt x="4858775" y="2492297"/>
                </a:lnTo>
                <a:lnTo>
                  <a:pt x="4873830" y="2611554"/>
                </a:lnTo>
                <a:lnTo>
                  <a:pt x="4888100" y="2719309"/>
                </a:lnTo>
                <a:lnTo>
                  <a:pt x="4900019" y="2810114"/>
                </a:lnTo>
                <a:lnTo>
                  <a:pt x="4911310" y="2886391"/>
                </a:lnTo>
                <a:lnTo>
                  <a:pt x="4927462" y="2991119"/>
                </a:lnTo>
                <a:lnTo>
                  <a:pt x="4932951" y="3026836"/>
                </a:lnTo>
                <a:lnTo>
                  <a:pt x="4478865" y="3026836"/>
                </a:lnTo>
                <a:lnTo>
                  <a:pt x="3683097" y="3026836"/>
                </a:lnTo>
                <a:lnTo>
                  <a:pt x="0" y="3026836"/>
                </a:lnTo>
                <a:close/>
              </a:path>
            </a:pathLst>
          </a:custGeom>
        </p:spPr>
      </p:pic>
      <p:sp>
        <p:nvSpPr>
          <p:cNvPr id="79"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olo 1">
            <a:extLst>
              <a:ext uri="{FF2B5EF4-FFF2-40B4-BE49-F238E27FC236}">
                <a16:creationId xmlns:a16="http://schemas.microsoft.com/office/drawing/2014/main" id="{92C9295F-E638-4F61-AFE2-CF3E40556031}"/>
              </a:ext>
            </a:extLst>
          </p:cNvPr>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a:t>Santa Lucia..the saint of light</a:t>
            </a:r>
          </a:p>
        </p:txBody>
      </p:sp>
      <p:sp>
        <p:nvSpPr>
          <p:cNvPr id="81" name="Rectangle 80">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60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59E565-D5E0-4900-AF0C-8872F2D5B5E9}"/>
              </a:ext>
            </a:extLst>
          </p:cNvPr>
          <p:cNvSpPr>
            <a:spLocks noGrp="1"/>
          </p:cNvSpPr>
          <p:nvPr>
            <p:ph type="title"/>
          </p:nvPr>
        </p:nvSpPr>
        <p:spPr/>
        <p:txBody>
          <a:bodyPr/>
          <a:lstStyle/>
          <a:p>
            <a:r>
              <a:rPr lang="it-IT" dirty="0"/>
              <a:t>Lucy from latin LUX (light)</a:t>
            </a:r>
          </a:p>
        </p:txBody>
      </p:sp>
      <p:sp>
        <p:nvSpPr>
          <p:cNvPr id="3" name="Segnaposto contenuto 2">
            <a:extLst>
              <a:ext uri="{FF2B5EF4-FFF2-40B4-BE49-F238E27FC236}">
                <a16:creationId xmlns:a16="http://schemas.microsoft.com/office/drawing/2014/main" id="{07F8FD84-8981-4FF5-AB05-2E08B96D53DB}"/>
              </a:ext>
            </a:extLst>
          </p:cNvPr>
          <p:cNvSpPr>
            <a:spLocks noGrp="1"/>
          </p:cNvSpPr>
          <p:nvPr>
            <p:ph idx="1"/>
          </p:nvPr>
        </p:nvSpPr>
        <p:spPr/>
        <p:txBody>
          <a:bodyPr/>
          <a:lstStyle/>
          <a:p>
            <a:r>
              <a:rPr lang="it-IT" dirty="0"/>
              <a:t> </a:t>
            </a:r>
          </a:p>
        </p:txBody>
      </p:sp>
      <p:sp>
        <p:nvSpPr>
          <p:cNvPr id="4" name="Segnaposto data 3">
            <a:extLst>
              <a:ext uri="{FF2B5EF4-FFF2-40B4-BE49-F238E27FC236}">
                <a16:creationId xmlns:a16="http://schemas.microsoft.com/office/drawing/2014/main" id="{B274607F-7FCE-4866-AE2B-988DB361B85C}"/>
              </a:ext>
            </a:extLst>
          </p:cNvPr>
          <p:cNvSpPr>
            <a:spLocks noGrp="1"/>
          </p:cNvSpPr>
          <p:nvPr>
            <p:ph type="dt" sz="half" idx="10"/>
          </p:nvPr>
        </p:nvSpPr>
        <p:spPr/>
        <p:txBody>
          <a:bodyPr/>
          <a:lstStyle/>
          <a:p>
            <a:pPr rtl="0"/>
            <a:fld id="{0FFEEA0C-1FCD-40E6-A1D4-23BFBD0CE371}" type="datetime1">
              <a:rPr lang="it-IT" smtClean="0"/>
              <a:t>22/12/2020</a:t>
            </a:fld>
            <a:endParaRPr lang="en-US"/>
          </a:p>
        </p:txBody>
      </p:sp>
      <p:sp>
        <p:nvSpPr>
          <p:cNvPr id="6" name="CasellaDiTesto 5">
            <a:extLst>
              <a:ext uri="{FF2B5EF4-FFF2-40B4-BE49-F238E27FC236}">
                <a16:creationId xmlns:a16="http://schemas.microsoft.com/office/drawing/2014/main" id="{C2C0E0C4-DE7B-44BF-8ABC-6C2A2ACDB33B}"/>
              </a:ext>
            </a:extLst>
          </p:cNvPr>
          <p:cNvSpPr txBox="1"/>
          <p:nvPr/>
        </p:nvSpPr>
        <p:spPr>
          <a:xfrm>
            <a:off x="380367" y="2822178"/>
            <a:ext cx="11151726" cy="3889976"/>
          </a:xfrm>
          <a:prstGeom prst="rect">
            <a:avLst/>
          </a:prstGeom>
          <a:noFill/>
        </p:spPr>
        <p:txBody>
          <a:bodyPr wrap="square">
            <a:spAutoFit/>
          </a:bodyPr>
          <a:lstStyle/>
          <a:p>
            <a:pPr>
              <a:lnSpc>
                <a:spcPct val="200000"/>
              </a:lnSpc>
            </a:pPr>
            <a:r>
              <a:rPr lang="en-US" sz="3200" b="1" i="0" dirty="0">
                <a:solidFill>
                  <a:srgbClr val="000000"/>
                </a:solidFill>
                <a:effectLst/>
                <a:latin typeface="Cormorant"/>
              </a:rPr>
              <a:t>Santa Lucia (Saint Lucy) is a Catholic saint who was born in Syracuse, Sicily, in 283 AD and was martyred at the age of 20. She is still celebrated in different parts of the world almost two thousand years later.</a:t>
            </a:r>
            <a:endParaRPr lang="it-IT" sz="3200" b="1" dirty="0"/>
          </a:p>
        </p:txBody>
      </p:sp>
    </p:spTree>
    <p:extLst>
      <p:ext uri="{BB962C8B-B14F-4D97-AF65-F5344CB8AC3E}">
        <p14:creationId xmlns:p14="http://schemas.microsoft.com/office/powerpoint/2010/main" val="93551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0" name="Freeform: Shape 19">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2"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4"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6" name="Rectangle 25">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CasellaDiTesto 12">
            <a:extLst>
              <a:ext uri="{FF2B5EF4-FFF2-40B4-BE49-F238E27FC236}">
                <a16:creationId xmlns:a16="http://schemas.microsoft.com/office/drawing/2014/main" id="{D550E3A6-CE97-4F38-8AF2-9E205EDC5479}"/>
              </a:ext>
            </a:extLst>
          </p:cNvPr>
          <p:cNvSpPr txBox="1"/>
          <p:nvPr/>
        </p:nvSpPr>
        <p:spPr>
          <a:xfrm>
            <a:off x="639098" y="1285875"/>
            <a:ext cx="5132439" cy="3533775"/>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dirty="0">
                <a:effectLst/>
              </a:rPr>
              <a:t>Lucia’s mother arranged marriage for her daughter to a pagan man. </a:t>
            </a:r>
          </a:p>
          <a:p>
            <a:pPr>
              <a:spcBef>
                <a:spcPts val="1000"/>
              </a:spcBef>
              <a:buClr>
                <a:schemeClr val="accent1"/>
              </a:buClr>
              <a:buSzPct val="80000"/>
              <a:buFont typeface="Wingdings 3" charset="2"/>
              <a:buChar char=""/>
            </a:pPr>
            <a:r>
              <a:rPr lang="en-US" dirty="0">
                <a:effectLst/>
              </a:rPr>
              <a:t>She refused, the angry suitor reported her to Roman authorities, and Lucia was sentenced to life. </a:t>
            </a:r>
          </a:p>
          <a:p>
            <a:pPr>
              <a:spcBef>
                <a:spcPts val="1000"/>
              </a:spcBef>
              <a:buClr>
                <a:schemeClr val="accent1"/>
              </a:buClr>
              <a:buSzPct val="80000"/>
              <a:buFont typeface="Wingdings 3" charset="2"/>
              <a:buChar char=""/>
            </a:pPr>
            <a:r>
              <a:rPr lang="en-US" dirty="0">
                <a:effectLst/>
              </a:rPr>
              <a:t>They tried to burn her but she survived.</a:t>
            </a:r>
          </a:p>
          <a:p>
            <a:pPr>
              <a:spcBef>
                <a:spcPts val="1000"/>
              </a:spcBef>
              <a:buClr>
                <a:schemeClr val="accent1"/>
              </a:buClr>
              <a:buSzPct val="80000"/>
              <a:buFont typeface="Wingdings 3" charset="2"/>
              <a:buChar char=""/>
            </a:pPr>
            <a:r>
              <a:rPr lang="en-US" dirty="0">
                <a:effectLst/>
              </a:rPr>
              <a:t> Then she was stubbed.</a:t>
            </a:r>
            <a:endParaRPr lang="en-US" dirty="0"/>
          </a:p>
        </p:txBody>
      </p:sp>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l="2117" r="6213" b="3"/>
          <a:stretch/>
        </p:blipFill>
        <p:spPr>
          <a:xfrm>
            <a:off x="6920579" y="645107"/>
            <a:ext cx="4417220" cy="2710388"/>
          </a:xfrm>
          <a:prstGeom prst="rect">
            <a:avLst/>
          </a:prstGeom>
        </p:spPr>
      </p:pic>
      <p:pic>
        <p:nvPicPr>
          <p:cNvPr id="6" name="Immagine 5" descr="Immagine che contiene testo, persona, bambola, giocattolo&#10;&#10;Descrizione generata automaticamente">
            <a:extLst>
              <a:ext uri="{FF2B5EF4-FFF2-40B4-BE49-F238E27FC236}">
                <a16:creationId xmlns:a16="http://schemas.microsoft.com/office/drawing/2014/main" id="{CF0DD1AA-13BF-4F9E-8019-BA7661041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688" y="3520086"/>
            <a:ext cx="4797148" cy="2710389"/>
          </a:xfrm>
          <a:prstGeom prst="rect">
            <a:avLst/>
          </a:prstGeom>
        </p:spPr>
      </p:pic>
    </p:spTree>
    <p:extLst>
      <p:ext uri="{BB962C8B-B14F-4D97-AF65-F5344CB8AC3E}">
        <p14:creationId xmlns:p14="http://schemas.microsoft.com/office/powerpoint/2010/main" val="9558536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magine 9" descr="Immagine che contiene persona, persone, folla&#10;&#10;Descrizione generata automaticamente">
            <a:extLst>
              <a:ext uri="{FF2B5EF4-FFF2-40B4-BE49-F238E27FC236}">
                <a16:creationId xmlns:a16="http://schemas.microsoft.com/office/drawing/2014/main" id="{C3126738-C20B-473E-A95A-A0111FA8F33B}"/>
              </a:ext>
            </a:extLst>
          </p:cNvPr>
          <p:cNvPicPr>
            <a:picLocks noChangeAspect="1"/>
          </p:cNvPicPr>
          <p:nvPr/>
        </p:nvPicPr>
        <p:blipFill rotWithShape="1">
          <a:blip r:embed="rId2">
            <a:extLst>
              <a:ext uri="{28A0092B-C50C-407E-A947-70E740481C1C}">
                <a14:useLocalDpi xmlns:a14="http://schemas.microsoft.com/office/drawing/2010/main" val="0"/>
              </a:ext>
            </a:extLst>
          </a:blip>
          <a:srcRect r="5157" b="2"/>
          <a:stretch/>
        </p:blipFill>
        <p:spPr>
          <a:xfrm>
            <a:off x="477086" y="466162"/>
            <a:ext cx="5615867" cy="3937502"/>
          </a:xfrm>
          <a:custGeom>
            <a:avLst/>
            <a:gdLst/>
            <a:ahLst/>
            <a:cxnLst/>
            <a:rect l="l" t="t" r="r" b="b"/>
            <a:pathLst>
              <a:path w="5615867" h="3937502">
                <a:moveTo>
                  <a:pt x="0" y="0"/>
                </a:moveTo>
                <a:lnTo>
                  <a:pt x="5615867" y="0"/>
                </a:lnTo>
                <a:lnTo>
                  <a:pt x="5615867" y="3592995"/>
                </a:lnTo>
                <a:lnTo>
                  <a:pt x="5526768" y="3592995"/>
                </a:lnTo>
                <a:lnTo>
                  <a:pt x="5297516" y="3589699"/>
                </a:lnTo>
                <a:lnTo>
                  <a:pt x="5072759" y="3584753"/>
                </a:lnTo>
                <a:lnTo>
                  <a:pt x="4850251" y="3580082"/>
                </a:lnTo>
                <a:lnTo>
                  <a:pt x="4632236" y="3574861"/>
                </a:lnTo>
                <a:lnTo>
                  <a:pt x="4415345" y="3566894"/>
                </a:lnTo>
                <a:lnTo>
                  <a:pt x="4201828" y="3558376"/>
                </a:lnTo>
                <a:lnTo>
                  <a:pt x="3992803" y="3550683"/>
                </a:lnTo>
                <a:lnTo>
                  <a:pt x="3584870" y="3528977"/>
                </a:lnTo>
                <a:lnTo>
                  <a:pt x="3193793" y="3505898"/>
                </a:lnTo>
                <a:lnTo>
                  <a:pt x="2818449" y="3481719"/>
                </a:lnTo>
                <a:lnTo>
                  <a:pt x="2463334" y="3455068"/>
                </a:lnTo>
                <a:lnTo>
                  <a:pt x="2123952" y="3427317"/>
                </a:lnTo>
                <a:lnTo>
                  <a:pt x="1809292" y="3397369"/>
                </a:lnTo>
                <a:lnTo>
                  <a:pt x="1513738" y="3367971"/>
                </a:lnTo>
                <a:lnTo>
                  <a:pt x="1241781" y="3338572"/>
                </a:lnTo>
                <a:lnTo>
                  <a:pt x="992302" y="3310822"/>
                </a:lnTo>
                <a:lnTo>
                  <a:pt x="770916" y="3284445"/>
                </a:lnTo>
                <a:lnTo>
                  <a:pt x="570883" y="3259442"/>
                </a:lnTo>
                <a:lnTo>
                  <a:pt x="402316" y="3238561"/>
                </a:lnTo>
                <a:lnTo>
                  <a:pt x="260719" y="3218778"/>
                </a:lnTo>
                <a:lnTo>
                  <a:pt x="66304" y="3190479"/>
                </a:lnTo>
                <a:lnTo>
                  <a:pt x="1" y="3180862"/>
                </a:lnTo>
                <a:lnTo>
                  <a:pt x="1" y="3937502"/>
                </a:lnTo>
                <a:lnTo>
                  <a:pt x="0" y="3937502"/>
                </a:lnTo>
                <a:close/>
              </a:path>
            </a:pathLst>
          </a:custGeom>
        </p:spPr>
      </p:pic>
      <p:pic>
        <p:nvPicPr>
          <p:cNvPr id="4" name="Immagine 3" descr="Immagine con tessuto, tabella, rosso, coperto&#10;&#10;Descrizione generata automaticament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l="3943" r="8034" b="-1"/>
          <a:stretch/>
        </p:blipFill>
        <p:spPr>
          <a:xfrm>
            <a:off x="6089905" y="454911"/>
            <a:ext cx="5625013" cy="3594644"/>
          </a:xfrm>
          <a:custGeom>
            <a:avLst/>
            <a:gdLst/>
            <a:ahLst/>
            <a:cxnLst/>
            <a:rect l="l" t="t" r="r" b="b"/>
            <a:pathLst>
              <a:path w="5625013" h="3594644">
                <a:moveTo>
                  <a:pt x="0" y="0"/>
                </a:moveTo>
                <a:lnTo>
                  <a:pt x="5625013" y="0"/>
                </a:lnTo>
                <a:lnTo>
                  <a:pt x="5625013" y="3182785"/>
                </a:lnTo>
                <a:lnTo>
                  <a:pt x="5369916" y="3223724"/>
                </a:lnTo>
                <a:lnTo>
                  <a:pt x="5115940" y="3262739"/>
                </a:lnTo>
                <a:lnTo>
                  <a:pt x="4860842" y="3300930"/>
                </a:lnTo>
                <a:lnTo>
                  <a:pt x="4604619" y="3333626"/>
                </a:lnTo>
                <a:lnTo>
                  <a:pt x="4349520" y="3366596"/>
                </a:lnTo>
                <a:lnTo>
                  <a:pt x="4093297" y="3397369"/>
                </a:lnTo>
                <a:lnTo>
                  <a:pt x="3840446" y="3423746"/>
                </a:lnTo>
                <a:lnTo>
                  <a:pt x="3584223" y="3448748"/>
                </a:lnTo>
                <a:lnTo>
                  <a:pt x="3329125" y="3471553"/>
                </a:lnTo>
                <a:lnTo>
                  <a:pt x="3078521" y="3491336"/>
                </a:lnTo>
                <a:lnTo>
                  <a:pt x="2824547" y="3511118"/>
                </a:lnTo>
                <a:lnTo>
                  <a:pt x="2573942" y="3527604"/>
                </a:lnTo>
                <a:lnTo>
                  <a:pt x="2323339" y="3540517"/>
                </a:lnTo>
                <a:lnTo>
                  <a:pt x="2073860" y="3553980"/>
                </a:lnTo>
                <a:lnTo>
                  <a:pt x="1826627" y="3565245"/>
                </a:lnTo>
                <a:lnTo>
                  <a:pt x="1581642" y="3573213"/>
                </a:lnTo>
                <a:lnTo>
                  <a:pt x="1336657" y="3580082"/>
                </a:lnTo>
                <a:lnTo>
                  <a:pt x="1093921" y="3586676"/>
                </a:lnTo>
                <a:lnTo>
                  <a:pt x="854555" y="3589699"/>
                </a:lnTo>
                <a:lnTo>
                  <a:pt x="615189" y="3592995"/>
                </a:lnTo>
                <a:lnTo>
                  <a:pt x="379194" y="3594644"/>
                </a:lnTo>
                <a:lnTo>
                  <a:pt x="145448" y="3592995"/>
                </a:lnTo>
                <a:lnTo>
                  <a:pt x="0" y="3592995"/>
                </a:lnTo>
                <a:close/>
              </a:path>
            </a:pathLst>
          </a:custGeom>
        </p:spPr>
      </p:pic>
      <p:sp>
        <p:nvSpPr>
          <p:cNvPr id="2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8" name="Freeform: Shape 2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CasellaDiTesto 18">
            <a:extLst>
              <a:ext uri="{FF2B5EF4-FFF2-40B4-BE49-F238E27FC236}">
                <a16:creationId xmlns:a16="http://schemas.microsoft.com/office/drawing/2014/main" id="{ED5B8F1A-D409-4835-87FF-86EAE3B8D8DD}"/>
              </a:ext>
            </a:extLst>
          </p:cNvPr>
          <p:cNvSpPr txBox="1"/>
          <p:nvPr/>
        </p:nvSpPr>
        <p:spPr>
          <a:xfrm>
            <a:off x="2267190" y="85072"/>
            <a:ext cx="4772509" cy="1908976"/>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dirty="0">
                <a:effectLst/>
              </a:rPr>
              <a:t>The Saint Lucia's Day parade in Syracuse, Sicily</a:t>
            </a:r>
            <a:endParaRPr lang="en-US" dirty="0"/>
          </a:p>
        </p:txBody>
      </p:sp>
      <p:sp>
        <p:nvSpPr>
          <p:cNvPr id="13" name="CasellaDiTesto 12">
            <a:extLst>
              <a:ext uri="{FF2B5EF4-FFF2-40B4-BE49-F238E27FC236}">
                <a16:creationId xmlns:a16="http://schemas.microsoft.com/office/drawing/2014/main" id="{D550E3A6-CE97-4F38-8AF2-9E205EDC5479}"/>
              </a:ext>
            </a:extLst>
          </p:cNvPr>
          <p:cNvSpPr txBox="1"/>
          <p:nvPr/>
        </p:nvSpPr>
        <p:spPr>
          <a:xfrm>
            <a:off x="639098" y="1285875"/>
            <a:ext cx="5132439" cy="3533775"/>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endParaRPr lang="en-US" dirty="0"/>
          </a:p>
        </p:txBody>
      </p:sp>
      <p:sp>
        <p:nvSpPr>
          <p:cNvPr id="2" name="AutoShape 2" descr="The surprising ways that Italy celebrates Santa Lucia">
            <a:extLst>
              <a:ext uri="{FF2B5EF4-FFF2-40B4-BE49-F238E27FC236}">
                <a16:creationId xmlns:a16="http://schemas.microsoft.com/office/drawing/2014/main" id="{B832A653-F601-436C-931B-247534F606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4" descr="The surprising ways that Italy celebrates Santa Lucia">
            <a:extLst>
              <a:ext uri="{FF2B5EF4-FFF2-40B4-BE49-F238E27FC236}">
                <a16:creationId xmlns:a16="http://schemas.microsoft.com/office/drawing/2014/main" id="{15A396C2-FECC-4772-9CB0-494E6D8063C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CasellaDiTesto 20">
            <a:extLst>
              <a:ext uri="{FF2B5EF4-FFF2-40B4-BE49-F238E27FC236}">
                <a16:creationId xmlns:a16="http://schemas.microsoft.com/office/drawing/2014/main" id="{877A3115-0916-450E-95A7-7DFBF03D1138}"/>
              </a:ext>
            </a:extLst>
          </p:cNvPr>
          <p:cNvSpPr txBox="1"/>
          <p:nvPr/>
        </p:nvSpPr>
        <p:spPr>
          <a:xfrm>
            <a:off x="1611985" y="4279873"/>
            <a:ext cx="8089370" cy="1667957"/>
          </a:xfrm>
          <a:prstGeom prst="rect">
            <a:avLst/>
          </a:prstGeom>
          <a:noFill/>
        </p:spPr>
        <p:txBody>
          <a:bodyPr wrap="square">
            <a:spAutoFit/>
          </a:bodyPr>
          <a:lstStyle/>
          <a:p>
            <a:pPr>
              <a:lnSpc>
                <a:spcPct val="200000"/>
              </a:lnSpc>
              <a:spcAft>
                <a:spcPts val="600"/>
              </a:spcAft>
            </a:pPr>
            <a:r>
              <a:rPr lang="en-US" b="1" i="0" dirty="0">
                <a:solidFill>
                  <a:srgbClr val="FF0000"/>
                </a:solidFill>
                <a:effectLst/>
                <a:latin typeface="Roboto"/>
              </a:rPr>
              <a:t>In the north of Italy, parts of Veneto and Lombardy, especially Verona, Crema, Cremona and Bergamo, the saint has become a sort of Father Christmas figure, visiting in the night to bring children gifts.</a:t>
            </a:r>
            <a:endParaRPr lang="it-IT" b="1" dirty="0">
              <a:solidFill>
                <a:srgbClr val="FF0000"/>
              </a:solidFill>
            </a:endParaRPr>
          </a:p>
        </p:txBody>
      </p:sp>
    </p:spTree>
    <p:extLst>
      <p:ext uri="{BB962C8B-B14F-4D97-AF65-F5344CB8AC3E}">
        <p14:creationId xmlns:p14="http://schemas.microsoft.com/office/powerpoint/2010/main" val="8469310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Oval 7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0" name="Oval 7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1" name="Oval 7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6" name="Freeform: Shape 85">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88"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1026" name="Picture 2" descr="Santa Lucia, è davvero il giorno più corto che ci sia? Come si festeggia in  Italia e nel mondo - greenMe">
            <a:extLst>
              <a:ext uri="{FF2B5EF4-FFF2-40B4-BE49-F238E27FC236}">
                <a16:creationId xmlns:a16="http://schemas.microsoft.com/office/drawing/2014/main" id="{59675AB6-094E-41DB-89FF-6E8A185EAE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56" r="10036" b="-1"/>
          <a:stretch/>
        </p:blipFill>
        <p:spPr bwMode="auto">
          <a:xfrm>
            <a:off x="5142960" y="797966"/>
            <a:ext cx="6391533" cy="5250498"/>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2" name="Oval 91">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4" name="Oval 93">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2" name="Segnaposto testo 3">
            <a:extLst>
              <a:ext uri="{FF2B5EF4-FFF2-40B4-BE49-F238E27FC236}">
                <a16:creationId xmlns:a16="http://schemas.microsoft.com/office/drawing/2014/main" id="{ECE14C0B-7C6C-441F-8E99-FE9C3C222222}"/>
              </a:ext>
            </a:extLst>
          </p:cNvPr>
          <p:cNvSpPr>
            <a:spLocks noGrp="1"/>
          </p:cNvSpPr>
          <p:nvPr>
            <p:ph type="body" sz="half" idx="2"/>
          </p:nvPr>
        </p:nvSpPr>
        <p:spPr>
          <a:xfrm>
            <a:off x="1154955" y="5353050"/>
            <a:ext cx="2697154" cy="666750"/>
          </a:xfrm>
        </p:spPr>
        <p:txBody>
          <a:bodyPr vert="horz" lIns="91440" tIns="45720" rIns="91440" bIns="45720" rtlCol="0">
            <a:normAutofit fontScale="55000" lnSpcReduction="20000"/>
          </a:bodyPr>
          <a:lstStyle/>
          <a:p>
            <a:pPr>
              <a:buFont typeface="Wingdings 3" charset="2"/>
              <a:buChar char=""/>
            </a:pPr>
            <a:r>
              <a:rPr lang="en-US" sz="3200" dirty="0">
                <a:solidFill>
                  <a:schemeClr val="tx1"/>
                </a:solidFill>
              </a:rPr>
              <a:t>Goodbye from</a:t>
            </a:r>
          </a:p>
          <a:p>
            <a:pPr>
              <a:buFont typeface="Wingdings 3" charset="2"/>
              <a:buChar char=""/>
            </a:pPr>
            <a:r>
              <a:rPr lang="en-US" sz="3200">
                <a:solidFill>
                  <a:schemeClr val="tx1"/>
                </a:solidFill>
              </a:rPr>
              <a:t>Brindisi,  Italy </a:t>
            </a:r>
            <a:endParaRPr lang="en-US" sz="3200" dirty="0">
              <a:solidFill>
                <a:schemeClr val="tx1"/>
              </a:solidFill>
            </a:endParaRPr>
          </a:p>
        </p:txBody>
      </p:sp>
      <p:sp>
        <p:nvSpPr>
          <p:cNvPr id="96"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5" name="Segnaposto data 4">
            <a:extLst>
              <a:ext uri="{FF2B5EF4-FFF2-40B4-BE49-F238E27FC236}">
                <a16:creationId xmlns:a16="http://schemas.microsoft.com/office/drawing/2014/main" id="{EAB8AD43-19A4-487A-AC7E-4E811847B419}"/>
              </a:ext>
            </a:extLst>
          </p:cNvPr>
          <p:cNvSpPr>
            <a:spLocks noGrp="1"/>
          </p:cNvSpPr>
          <p:nvPr>
            <p:ph type="dt" sz="half" idx="10"/>
          </p:nvPr>
        </p:nvSpPr>
        <p:spPr>
          <a:xfrm>
            <a:off x="10653104" y="6391838"/>
            <a:ext cx="990599" cy="304799"/>
          </a:xfrm>
        </p:spPr>
        <p:txBody>
          <a:bodyPr vert="horz" lIns="91440" tIns="45720" rIns="91440" bIns="45720" rtlCol="0" anchor="ctr">
            <a:normAutofit/>
          </a:bodyPr>
          <a:lstStyle/>
          <a:p>
            <a:pPr defTabSz="914400">
              <a:spcAft>
                <a:spcPts val="600"/>
              </a:spcAft>
            </a:pPr>
            <a:fld id="{B7732347-0869-477C-BE48-3F9F51733ED7}" type="datetime1">
              <a:rPr lang="en-US" smtClean="0"/>
              <a:pPr defTabSz="914400">
                <a:spcAft>
                  <a:spcPts val="600"/>
                </a:spcAft>
              </a:pPr>
              <a:t>12/22/2020</a:t>
            </a:fld>
            <a:endParaRPr lang="en-US"/>
          </a:p>
        </p:txBody>
      </p:sp>
      <p:pic>
        <p:nvPicPr>
          <p:cNvPr id="7" name="Immagine 6">
            <a:extLst>
              <a:ext uri="{FF2B5EF4-FFF2-40B4-BE49-F238E27FC236}">
                <a16:creationId xmlns:a16="http://schemas.microsoft.com/office/drawing/2014/main" id="{3B748AD9-CE82-494F-9467-7C3B28CD3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443" y="2602321"/>
            <a:ext cx="2854882" cy="1498813"/>
          </a:xfrm>
          <a:prstGeom prst="rect">
            <a:avLst/>
          </a:prstGeom>
        </p:spPr>
      </p:pic>
      <p:pic>
        <p:nvPicPr>
          <p:cNvPr id="8" name="Picture 4" descr="Scuola: riparte la formazione eTwinning - Rai Scuola">
            <a:extLst>
              <a:ext uri="{FF2B5EF4-FFF2-40B4-BE49-F238E27FC236}">
                <a16:creationId xmlns:a16="http://schemas.microsoft.com/office/drawing/2014/main" id="{2247A92F-FC90-4C0C-8FBF-A604DC6AB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758" y="772955"/>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58123"/>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unioni ione">
  <a:themeElements>
    <a:clrScheme name="Riunioni 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Words>
  <Application>Microsoft Office PowerPoint</Application>
  <PresentationFormat>Widescreen</PresentationFormat>
  <Paragraphs>16</Paragraphs>
  <Slides>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vt:i4>
      </vt:variant>
    </vt:vector>
  </HeadingPairs>
  <TitlesOfParts>
    <vt:vector size="13" baseType="lpstr">
      <vt:lpstr>Arial</vt:lpstr>
      <vt:lpstr>Calibri</vt:lpstr>
      <vt:lpstr>Century Gothic</vt:lpstr>
      <vt:lpstr>Cormorant</vt:lpstr>
      <vt:lpstr>Roboto</vt:lpstr>
      <vt:lpstr>Wingdings 3</vt:lpstr>
      <vt:lpstr>Riunioni ione</vt:lpstr>
      <vt:lpstr>Mountain legend: Saint Lucy</vt:lpstr>
      <vt:lpstr>Santa Lucia..the saint of light</vt:lpstr>
      <vt:lpstr>Lucy from latin LUX (light)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legend: Saint Lucy</dc:title>
  <dc:creator>Mimmo A</dc:creator>
  <cp:lastModifiedBy>Mimmo A</cp:lastModifiedBy>
  <cp:revision>1</cp:revision>
  <dcterms:created xsi:type="dcterms:W3CDTF">2020-12-22T18:03:29Z</dcterms:created>
  <dcterms:modified xsi:type="dcterms:W3CDTF">2020-12-22T18:05:43Z</dcterms:modified>
</cp:coreProperties>
</file>