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GB"/>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1/4/21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GB"/>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1/4/21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GB"/>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1/4/21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GB"/>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1/4/21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GB"/>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1/4/21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GB"/>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1/4/21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1/4/21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GB"/>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1/4/21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1/4/21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GB"/>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1/4/21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1/4/21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1/4/21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1/4/21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1/4/21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GB"/>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1/4/21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GB"/>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1/4/21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GB"/>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1/4/21</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F8DB378D-AE3F-F846-9B39-E5A01CE0CA9B}"/>
              </a:ext>
            </a:extLst>
          </p:cNvPr>
          <p:cNvPicPr>
            <a:picLocks noChangeAspect="1"/>
          </p:cNvPicPr>
          <p:nvPr/>
        </p:nvPicPr>
        <p:blipFill rotWithShape="1">
          <a:blip r:embed="rId2"/>
          <a:srcRect l="9091" t="4206" b="5287"/>
          <a:stretch/>
        </p:blipFill>
        <p:spPr>
          <a:xfrm>
            <a:off x="1" y="10"/>
            <a:ext cx="12191999" cy="6857990"/>
          </a:xfrm>
          <a:prstGeom prst="rect">
            <a:avLst/>
          </a:prstGeom>
        </p:spPr>
      </p:pic>
      <p:sp>
        <p:nvSpPr>
          <p:cNvPr id="8" name="Isosceles Triangle 10">
            <a:extLst>
              <a:ext uri="{FF2B5EF4-FFF2-40B4-BE49-F238E27FC236}">
                <a16:creationId xmlns:a16="http://schemas.microsoft.com/office/drawing/2014/main" id="{3559A5F2-8BE0-4998-A1E4-1B145465A9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Parallelogram 12">
            <a:extLst>
              <a:ext uri="{FF2B5EF4-FFF2-40B4-BE49-F238E27FC236}">
                <a16:creationId xmlns:a16="http://schemas.microsoft.com/office/drawing/2014/main" id="{3A6596D4-D53C-424F-9F16-CC8686C079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84541" y="0"/>
            <a:ext cx="7315200" cy="6858000"/>
          </a:xfrm>
          <a:prstGeom prst="parallelogram">
            <a:avLst>
              <a:gd name="adj" fmla="val 14937"/>
            </a:avLst>
          </a:prstGeom>
          <a:solidFill>
            <a:schemeClr val="tx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Connector 14">
            <a:extLst>
              <a:ext uri="{FF2B5EF4-FFF2-40B4-BE49-F238E27FC236}">
                <a16:creationId xmlns:a16="http://schemas.microsoft.com/office/drawing/2014/main" id="{81BB890B-70D4-42FE-A599-6AEF1A42D97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6">
            <a:extLst>
              <a:ext uri="{FF2B5EF4-FFF2-40B4-BE49-F238E27FC236}">
                <a16:creationId xmlns:a16="http://schemas.microsoft.com/office/drawing/2014/main" id="{3842D646-B58C-43C8-8152-01BC782B72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9772CABD-4211-42AA-B349-D4002E52F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5">
            <a:extLst>
              <a:ext uri="{FF2B5EF4-FFF2-40B4-BE49-F238E27FC236}">
                <a16:creationId xmlns:a16="http://schemas.microsoft.com/office/drawing/2014/main" id="{BBD91630-4DBA-4294-8016-FEB5C3B0C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22">
            <a:extLst>
              <a:ext uri="{FF2B5EF4-FFF2-40B4-BE49-F238E27FC236}">
                <a16:creationId xmlns:a16="http://schemas.microsoft.com/office/drawing/2014/main" id="{E67D1587-504D-41BC-9D48-B61257BFBC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5" name="Title 4">
            <a:extLst>
              <a:ext uri="{FF2B5EF4-FFF2-40B4-BE49-F238E27FC236}">
                <a16:creationId xmlns:a16="http://schemas.microsoft.com/office/drawing/2014/main" id="{C39E3FD4-AFC5-6F47-910D-3C0F55FB49CF}"/>
              </a:ext>
            </a:extLst>
          </p:cNvPr>
          <p:cNvSpPr>
            <a:spLocks noGrp="1"/>
          </p:cNvSpPr>
          <p:nvPr>
            <p:ph type="ctrTitle"/>
          </p:nvPr>
        </p:nvSpPr>
        <p:spPr>
          <a:xfrm>
            <a:off x="4704200" y="1678665"/>
            <a:ext cx="4569803" cy="2369131"/>
          </a:xfrm>
        </p:spPr>
        <p:txBody>
          <a:bodyPr>
            <a:normAutofit/>
          </a:bodyPr>
          <a:lstStyle/>
          <a:p>
            <a:pPr>
              <a:lnSpc>
                <a:spcPct val="90000"/>
              </a:lnSpc>
            </a:pPr>
            <a:r>
              <a:rPr lang="en-GB" sz="3800"/>
              <a:t>15 stunning rock formations that you will find only in Bulgaria</a:t>
            </a:r>
            <a:endParaRPr lang="en-BG" sz="3800"/>
          </a:p>
        </p:txBody>
      </p:sp>
      <p:sp>
        <p:nvSpPr>
          <p:cNvPr id="3" name="Subtitle 2">
            <a:extLst>
              <a:ext uri="{FF2B5EF4-FFF2-40B4-BE49-F238E27FC236}">
                <a16:creationId xmlns:a16="http://schemas.microsoft.com/office/drawing/2014/main" id="{3D6CC7E5-D8EC-9B4E-A88E-1A2EB0F83DE9}"/>
              </a:ext>
            </a:extLst>
          </p:cNvPr>
          <p:cNvSpPr>
            <a:spLocks noGrp="1"/>
          </p:cNvSpPr>
          <p:nvPr>
            <p:ph type="subTitle" idx="1"/>
          </p:nvPr>
        </p:nvSpPr>
        <p:spPr>
          <a:xfrm>
            <a:off x="4700964" y="4050832"/>
            <a:ext cx="4573037" cy="1096899"/>
          </a:xfrm>
        </p:spPr>
        <p:txBody>
          <a:bodyPr>
            <a:normAutofit/>
          </a:bodyPr>
          <a:lstStyle/>
          <a:p>
            <a:r>
              <a:rPr lang="en-GB" b="1">
                <a:solidFill>
                  <a:schemeClr val="bg1"/>
                </a:solidFill>
              </a:rPr>
              <a:t>Anka Petrova 11b class</a:t>
            </a:r>
            <a:endParaRPr lang="en-BG" b="1">
              <a:solidFill>
                <a:schemeClr val="bg1"/>
              </a:solidFill>
            </a:endParaRPr>
          </a:p>
        </p:txBody>
      </p:sp>
      <p:sp>
        <p:nvSpPr>
          <p:cNvPr id="20" name="Rectangle 27">
            <a:extLst>
              <a:ext uri="{FF2B5EF4-FFF2-40B4-BE49-F238E27FC236}">
                <a16:creationId xmlns:a16="http://schemas.microsoft.com/office/drawing/2014/main" id="{8765DD1A-F044-4DE7-8A9B-7C30DC85A4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8">
            <a:extLst>
              <a:ext uri="{FF2B5EF4-FFF2-40B4-BE49-F238E27FC236}">
                <a16:creationId xmlns:a16="http://schemas.microsoft.com/office/drawing/2014/main" id="{2FE2170D-72D6-48A8-8E9A-BFF3BF03D0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9">
            <a:extLst>
              <a:ext uri="{FF2B5EF4-FFF2-40B4-BE49-F238E27FC236}">
                <a16:creationId xmlns:a16="http://schemas.microsoft.com/office/drawing/2014/main" id="{01D19436-094D-463D-AFEA-870FDBD037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Isosceles Triangle 30">
            <a:extLst>
              <a:ext uri="{FF2B5EF4-FFF2-40B4-BE49-F238E27FC236}">
                <a16:creationId xmlns:a16="http://schemas.microsoft.com/office/drawing/2014/main" id="{9A2DE6E0-967C-4C58-8558-EC08F1138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9400260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9CE36A6-9605-CC47-8AAB-336E23C5B6F3}"/>
              </a:ext>
            </a:extLst>
          </p:cNvPr>
          <p:cNvSpPr>
            <a:spLocks noGrp="1"/>
          </p:cNvSpPr>
          <p:nvPr>
            <p:ph type="title"/>
          </p:nvPr>
        </p:nvSpPr>
        <p:spPr>
          <a:xfrm>
            <a:off x="677334" y="609600"/>
            <a:ext cx="8596668" cy="1320800"/>
          </a:xfrm>
        </p:spPr>
        <p:txBody>
          <a:bodyPr anchor="t">
            <a:normAutofit/>
          </a:bodyPr>
          <a:lstStyle/>
          <a:p>
            <a:r>
              <a:rPr lang="en-GB"/>
              <a:t>Prohodna Cave</a:t>
            </a:r>
            <a:endParaRPr lang="en-BG"/>
          </a:p>
        </p:txBody>
      </p:sp>
      <p:sp>
        <p:nvSpPr>
          <p:cNvPr id="3" name="Content Placeholder 2">
            <a:extLst>
              <a:ext uri="{FF2B5EF4-FFF2-40B4-BE49-F238E27FC236}">
                <a16:creationId xmlns:a16="http://schemas.microsoft.com/office/drawing/2014/main" id="{3E2E1BD6-F173-224C-A531-D665B6A74798}"/>
              </a:ext>
            </a:extLst>
          </p:cNvPr>
          <p:cNvSpPr>
            <a:spLocks noGrp="1"/>
          </p:cNvSpPr>
          <p:nvPr>
            <p:ph idx="1"/>
          </p:nvPr>
        </p:nvSpPr>
        <p:spPr>
          <a:xfrm>
            <a:off x="6336287" y="2160589"/>
            <a:ext cx="2934714" cy="3880773"/>
          </a:xfrm>
        </p:spPr>
        <p:txBody>
          <a:bodyPr>
            <a:normAutofit/>
          </a:bodyPr>
          <a:lstStyle/>
          <a:p>
            <a:pPr>
              <a:lnSpc>
                <a:spcPct val="90000"/>
              </a:lnSpc>
            </a:pPr>
            <a:r>
              <a:rPr lang="en-GB" sz="1700"/>
              <a:t>This cave is a favorite of Bulgarians because of the two big openings in its ceiling, which create the feeling that someone is watching you from above.  When it rains, it looks like the "eyes" are crying.  Prohodna Cave is free and always open for visits by tourists and by climbers who enjoy the climbing routes.  </a:t>
            </a:r>
            <a:r>
              <a:rPr lang="bg-BG" sz="1700"/>
              <a:t>Проходна, 5782, </a:t>
            </a:r>
            <a:r>
              <a:rPr lang="en-GB" sz="1700"/>
              <a:t>Bulgaria</a:t>
            </a:r>
            <a:endParaRPr lang="en-BG" sz="1700"/>
          </a:p>
        </p:txBody>
      </p:sp>
      <p:pic>
        <p:nvPicPr>
          <p:cNvPr id="7" name="Picture 7">
            <a:extLst>
              <a:ext uri="{FF2B5EF4-FFF2-40B4-BE49-F238E27FC236}">
                <a16:creationId xmlns:a16="http://schemas.microsoft.com/office/drawing/2014/main" id="{540B4D0B-B233-AF41-9EF9-DE2136088580}"/>
              </a:ext>
            </a:extLst>
          </p:cNvPr>
          <p:cNvPicPr>
            <a:picLocks noChangeAspect="1"/>
          </p:cNvPicPr>
          <p:nvPr/>
        </p:nvPicPr>
        <p:blipFill rotWithShape="1">
          <a:blip r:embed="rId2"/>
          <a:srcRect r="11295" b="1"/>
          <a:stretch/>
        </p:blipFill>
        <p:spPr>
          <a:xfrm>
            <a:off x="677334" y="2159331"/>
            <a:ext cx="5423429" cy="3882362"/>
          </a:xfrm>
          <a:prstGeom prst="rect">
            <a:avLst/>
          </a:prstGeom>
        </p:spPr>
      </p:pic>
    </p:spTree>
    <p:extLst>
      <p:ext uri="{BB962C8B-B14F-4D97-AF65-F5344CB8AC3E}">
        <p14:creationId xmlns:p14="http://schemas.microsoft.com/office/powerpoint/2010/main" val="20190093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44CA960C-47E4-CA40-A8A0-4B19D3997D8B}"/>
              </a:ext>
            </a:extLst>
          </p:cNvPr>
          <p:cNvPicPr>
            <a:picLocks noChangeAspect="1"/>
          </p:cNvPicPr>
          <p:nvPr/>
        </p:nvPicPr>
        <p:blipFill rotWithShape="1">
          <a:blip r:embed="rId2"/>
          <a:srcRect l="21125" r="5233"/>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2DAEA3C5-9FCF-CC44-A250-92DE1E053703}"/>
              </a:ext>
            </a:extLst>
          </p:cNvPr>
          <p:cNvSpPr>
            <a:spLocks noGrp="1"/>
          </p:cNvSpPr>
          <p:nvPr>
            <p:ph type="title"/>
          </p:nvPr>
        </p:nvSpPr>
        <p:spPr>
          <a:xfrm>
            <a:off x="677333" y="609600"/>
            <a:ext cx="3851123" cy="1320800"/>
          </a:xfrm>
        </p:spPr>
        <p:txBody>
          <a:bodyPr>
            <a:normAutofit/>
          </a:bodyPr>
          <a:lstStyle/>
          <a:p>
            <a:r>
              <a:rPr lang="en-GB"/>
              <a:t>Ritlite</a:t>
            </a:r>
            <a:endParaRPr lang="en-BG"/>
          </a:p>
        </p:txBody>
      </p:sp>
      <p:sp>
        <p:nvSpPr>
          <p:cNvPr id="3" name="Content Placeholder 2">
            <a:extLst>
              <a:ext uri="{FF2B5EF4-FFF2-40B4-BE49-F238E27FC236}">
                <a16:creationId xmlns:a16="http://schemas.microsoft.com/office/drawing/2014/main" id="{4FB045B8-C56E-0648-B733-BBCA32D39CEA}"/>
              </a:ext>
            </a:extLst>
          </p:cNvPr>
          <p:cNvSpPr>
            <a:spLocks noGrp="1"/>
          </p:cNvSpPr>
          <p:nvPr>
            <p:ph idx="1"/>
          </p:nvPr>
        </p:nvSpPr>
        <p:spPr>
          <a:xfrm>
            <a:off x="677334" y="2160589"/>
            <a:ext cx="3851122" cy="3880773"/>
          </a:xfrm>
        </p:spPr>
        <p:txBody>
          <a:bodyPr>
            <a:normAutofit/>
          </a:bodyPr>
          <a:lstStyle/>
          <a:p>
            <a:r>
              <a:rPr lang="en-GB"/>
              <a:t>If you explore the Iskar River Gorge, you might be surprised to see four almost vertical flat rocks towering on the river bank.  These are called Ritlite and are a local attraction.  For fact lovers, some of them reach 260 feet (80 m) in height and were formed some 120 million years ago.  Vratsa Balkan, 3159, Bulgaria</a:t>
            </a:r>
            <a:endParaRPr lang="en-BG"/>
          </a:p>
        </p:txBody>
      </p:sp>
      <p:cxnSp>
        <p:nvCxnSpPr>
          <p:cNvPr id="9" name="Straight Connector 8">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4041666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ADBE79DF-647E-6F4B-9874-9E4D64EF2869}"/>
              </a:ext>
            </a:extLst>
          </p:cNvPr>
          <p:cNvPicPr>
            <a:picLocks noChangeAspect="1"/>
          </p:cNvPicPr>
          <p:nvPr/>
        </p:nvPicPr>
        <p:blipFill rotWithShape="1">
          <a:blip r:embed="rId2"/>
          <a:srcRect l="7662" r="9167" b="2"/>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2EEA66FD-F552-B54D-969C-57CF0EFB113A}"/>
              </a:ext>
            </a:extLst>
          </p:cNvPr>
          <p:cNvSpPr>
            <a:spLocks noGrp="1"/>
          </p:cNvSpPr>
          <p:nvPr>
            <p:ph type="title"/>
          </p:nvPr>
        </p:nvSpPr>
        <p:spPr>
          <a:xfrm>
            <a:off x="677333" y="609600"/>
            <a:ext cx="3851123" cy="1320800"/>
          </a:xfrm>
        </p:spPr>
        <p:txBody>
          <a:bodyPr>
            <a:normAutofit/>
          </a:bodyPr>
          <a:lstStyle/>
          <a:p>
            <a:r>
              <a:rPr lang="en-GB"/>
              <a:t>Vratsata</a:t>
            </a:r>
            <a:endParaRPr lang="en-BG"/>
          </a:p>
        </p:txBody>
      </p:sp>
      <p:sp>
        <p:nvSpPr>
          <p:cNvPr id="3" name="Content Placeholder 2">
            <a:extLst>
              <a:ext uri="{FF2B5EF4-FFF2-40B4-BE49-F238E27FC236}">
                <a16:creationId xmlns:a16="http://schemas.microsoft.com/office/drawing/2014/main" id="{795A2B81-E93B-DC4C-8595-F707F35DD567}"/>
              </a:ext>
            </a:extLst>
          </p:cNvPr>
          <p:cNvSpPr>
            <a:spLocks noGrp="1"/>
          </p:cNvSpPr>
          <p:nvPr>
            <p:ph idx="1"/>
          </p:nvPr>
        </p:nvSpPr>
        <p:spPr>
          <a:xfrm>
            <a:off x="677334" y="2160589"/>
            <a:ext cx="3851122" cy="3880773"/>
          </a:xfrm>
        </p:spPr>
        <p:txBody>
          <a:bodyPr>
            <a:normAutofit/>
          </a:bodyPr>
          <a:lstStyle/>
          <a:p>
            <a:r>
              <a:rPr lang="en-GB"/>
              <a:t>Vratsata is a two mile (three km) gorge in Stara Planina (Balkan Mountains) where you can admire the highest vertical rocks on the Balkan peninsula (more than 1300 feet / 400 m high) and the tiny spots of the rock climbbers enjoying their day  somewhere in the middle.</a:t>
            </a:r>
            <a:endParaRPr lang="en-BG"/>
          </a:p>
        </p:txBody>
      </p:sp>
      <p:cxnSp>
        <p:nvCxnSpPr>
          <p:cNvPr id="9" name="Straight Connector 8">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5075185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CC64E-0380-764E-BAA2-3073DA39C386}"/>
              </a:ext>
            </a:extLst>
          </p:cNvPr>
          <p:cNvSpPr>
            <a:spLocks noGrp="1"/>
          </p:cNvSpPr>
          <p:nvPr>
            <p:ph type="title"/>
          </p:nvPr>
        </p:nvSpPr>
        <p:spPr>
          <a:xfrm>
            <a:off x="677334" y="609600"/>
            <a:ext cx="8596668" cy="1320800"/>
          </a:xfrm>
        </p:spPr>
        <p:txBody>
          <a:bodyPr anchor="t">
            <a:normAutofit/>
          </a:bodyPr>
          <a:lstStyle/>
          <a:p>
            <a:r>
              <a:rPr lang="en-GB"/>
              <a:t>The Wonderful Bridges (Wonderful Bridges)</a:t>
            </a:r>
            <a:endParaRPr lang="en-BG"/>
          </a:p>
        </p:txBody>
      </p:sp>
      <p:sp>
        <p:nvSpPr>
          <p:cNvPr id="3" name="Content Placeholder 2">
            <a:extLst>
              <a:ext uri="{FF2B5EF4-FFF2-40B4-BE49-F238E27FC236}">
                <a16:creationId xmlns:a16="http://schemas.microsoft.com/office/drawing/2014/main" id="{9E7775C9-7684-844E-A34E-3126511926D3}"/>
              </a:ext>
            </a:extLst>
          </p:cNvPr>
          <p:cNvSpPr>
            <a:spLocks noGrp="1"/>
          </p:cNvSpPr>
          <p:nvPr>
            <p:ph idx="1"/>
          </p:nvPr>
        </p:nvSpPr>
        <p:spPr>
          <a:xfrm>
            <a:off x="6336287" y="2160589"/>
            <a:ext cx="2934714" cy="3880773"/>
          </a:xfrm>
        </p:spPr>
        <p:txBody>
          <a:bodyPr>
            <a:normAutofit/>
          </a:bodyPr>
          <a:lstStyle/>
          <a:p>
            <a:pPr>
              <a:lnSpc>
                <a:spcPct val="90000"/>
              </a:lnSpc>
            </a:pPr>
            <a:r>
              <a:rPr lang="en-GB"/>
              <a:t>Chudnite Mostove are exactly what their names suggest - a wonderful rock formation resembling giant bridges.  Created by the river flowing through the rocks and making a bigger and bigger crevice.  This rock wonder is situated in the Rhodope Mountains.  4877, Bulgaria</a:t>
            </a:r>
            <a:endParaRPr lang="en-BG"/>
          </a:p>
        </p:txBody>
      </p:sp>
      <p:pic>
        <p:nvPicPr>
          <p:cNvPr id="4" name="Picture 4">
            <a:extLst>
              <a:ext uri="{FF2B5EF4-FFF2-40B4-BE49-F238E27FC236}">
                <a16:creationId xmlns:a16="http://schemas.microsoft.com/office/drawing/2014/main" id="{49C95A5F-09FE-8642-9132-2194BA342AB9}"/>
              </a:ext>
            </a:extLst>
          </p:cNvPr>
          <p:cNvPicPr>
            <a:picLocks noChangeAspect="1"/>
          </p:cNvPicPr>
          <p:nvPr/>
        </p:nvPicPr>
        <p:blipFill rotWithShape="1">
          <a:blip r:embed="rId2"/>
          <a:srcRect l="7087" r="16432" b="2"/>
          <a:stretch/>
        </p:blipFill>
        <p:spPr>
          <a:xfrm>
            <a:off x="677334" y="2159331"/>
            <a:ext cx="5423429" cy="3882362"/>
          </a:xfrm>
          <a:prstGeom prst="rect">
            <a:avLst/>
          </a:prstGeom>
        </p:spPr>
      </p:pic>
    </p:spTree>
    <p:extLst>
      <p:ext uri="{BB962C8B-B14F-4D97-AF65-F5344CB8AC3E}">
        <p14:creationId xmlns:p14="http://schemas.microsoft.com/office/powerpoint/2010/main" val="4338208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488A9313-492D-804D-8609-56BA7FB60E53}"/>
              </a:ext>
            </a:extLst>
          </p:cNvPr>
          <p:cNvPicPr>
            <a:picLocks noChangeAspect="1"/>
          </p:cNvPicPr>
          <p:nvPr/>
        </p:nvPicPr>
        <p:blipFill rotWithShape="1">
          <a:blip r:embed="rId2"/>
          <a:srcRect l="22049" r="14705"/>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AC710480-3B1E-374E-A0D7-6755488EDEC0}"/>
              </a:ext>
            </a:extLst>
          </p:cNvPr>
          <p:cNvSpPr>
            <a:spLocks noGrp="1"/>
          </p:cNvSpPr>
          <p:nvPr>
            <p:ph type="title"/>
          </p:nvPr>
        </p:nvSpPr>
        <p:spPr>
          <a:xfrm>
            <a:off x="677333" y="609600"/>
            <a:ext cx="3851123" cy="1320800"/>
          </a:xfrm>
        </p:spPr>
        <p:txBody>
          <a:bodyPr>
            <a:normAutofit/>
          </a:bodyPr>
          <a:lstStyle/>
          <a:p>
            <a:r>
              <a:rPr lang="en-GB"/>
              <a:t>Emen Canyon</a:t>
            </a:r>
            <a:endParaRPr lang="en-BG"/>
          </a:p>
        </p:txBody>
      </p:sp>
      <p:sp>
        <p:nvSpPr>
          <p:cNvPr id="3" name="Content Placeholder 2">
            <a:extLst>
              <a:ext uri="{FF2B5EF4-FFF2-40B4-BE49-F238E27FC236}">
                <a16:creationId xmlns:a16="http://schemas.microsoft.com/office/drawing/2014/main" id="{7AE0A2F3-BF86-7A43-BBF2-CDC3B67587F4}"/>
              </a:ext>
            </a:extLst>
          </p:cNvPr>
          <p:cNvSpPr>
            <a:spLocks noGrp="1"/>
          </p:cNvSpPr>
          <p:nvPr>
            <p:ph idx="1"/>
          </p:nvPr>
        </p:nvSpPr>
        <p:spPr>
          <a:xfrm>
            <a:off x="677334" y="2160589"/>
            <a:ext cx="3851122" cy="3880773"/>
          </a:xfrm>
        </p:spPr>
        <p:txBody>
          <a:bodyPr>
            <a:normAutofit/>
          </a:bodyPr>
          <a:lstStyle/>
          <a:p>
            <a:r>
              <a:rPr lang="en-GB"/>
              <a:t>Along the bank of Negovanka River near Veliko Tarnovo, the canyon is three miles / five km long witha cave and a spectacular waterfall along the way.  Emen, 5065, Bulgaria,</a:t>
            </a:r>
            <a:endParaRPr lang="en-BG"/>
          </a:p>
        </p:txBody>
      </p:sp>
      <p:cxnSp>
        <p:nvCxnSpPr>
          <p:cNvPr id="9" name="Straight Connector 8">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3737062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06D46F54-5ECB-2C44-8D66-1A26EEAB36DA}"/>
              </a:ext>
            </a:extLst>
          </p:cNvPr>
          <p:cNvPicPr>
            <a:picLocks noChangeAspect="1"/>
          </p:cNvPicPr>
          <p:nvPr/>
        </p:nvPicPr>
        <p:blipFill rotWithShape="1">
          <a:blip r:embed="rId2"/>
          <a:srcRect l="12375" r="13406" b="1"/>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63A7DDA7-D69B-CC47-ABD1-9AFEB5FD0956}"/>
              </a:ext>
            </a:extLst>
          </p:cNvPr>
          <p:cNvSpPr>
            <a:spLocks noGrp="1"/>
          </p:cNvSpPr>
          <p:nvPr>
            <p:ph type="title"/>
          </p:nvPr>
        </p:nvSpPr>
        <p:spPr>
          <a:xfrm>
            <a:off x="677333" y="609600"/>
            <a:ext cx="3851123" cy="1320800"/>
          </a:xfrm>
        </p:spPr>
        <p:txBody>
          <a:bodyPr>
            <a:normAutofit/>
          </a:bodyPr>
          <a:lstStyle/>
          <a:p>
            <a:r>
              <a:rPr lang="en-GB"/>
              <a:t>Madara Rider</a:t>
            </a:r>
            <a:endParaRPr lang="en-BG"/>
          </a:p>
        </p:txBody>
      </p:sp>
      <p:sp>
        <p:nvSpPr>
          <p:cNvPr id="3" name="Content Placeholder 2">
            <a:extLst>
              <a:ext uri="{FF2B5EF4-FFF2-40B4-BE49-F238E27FC236}">
                <a16:creationId xmlns:a16="http://schemas.microsoft.com/office/drawing/2014/main" id="{A404ECE6-5043-D74D-A7B5-6706A934ED33}"/>
              </a:ext>
            </a:extLst>
          </p:cNvPr>
          <p:cNvSpPr>
            <a:spLocks noGrp="1"/>
          </p:cNvSpPr>
          <p:nvPr>
            <p:ph idx="1"/>
          </p:nvPr>
        </p:nvSpPr>
        <p:spPr>
          <a:xfrm>
            <a:off x="677334" y="2160589"/>
            <a:ext cx="3851122" cy="3880773"/>
          </a:xfrm>
        </p:spPr>
        <p:txBody>
          <a:bodyPr>
            <a:normAutofit/>
          </a:bodyPr>
          <a:lstStyle/>
          <a:p>
            <a:pPr>
              <a:lnSpc>
                <a:spcPct val="90000"/>
              </a:lnSpc>
            </a:pPr>
            <a:r>
              <a:rPr lang="en-GB"/>
              <a:t>The Madara Rider (Madarski Konnik) is a rock relief created in the early Middle Ages and enlisted in the World Heritage List of UNESCO.  You will see a 320 foot (100 meter) rock with a huge figure of a horseman, nearly human in size.  The meaning of the image and its origins are still uncertain.  The Horseman is located in Northeastern Bulgaria, not far from the city of Shumen.  9971, Bulgaria</a:t>
            </a:r>
            <a:endParaRPr lang="en-BG"/>
          </a:p>
        </p:txBody>
      </p:sp>
      <p:cxnSp>
        <p:nvCxnSpPr>
          <p:cNvPr id="9" name="Straight Connector 8">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392108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283EEEB7-DA8A-E14F-BAB9-C867527A3BD1}"/>
              </a:ext>
            </a:extLst>
          </p:cNvPr>
          <p:cNvPicPr>
            <a:picLocks noChangeAspect="1"/>
          </p:cNvPicPr>
          <p:nvPr/>
        </p:nvPicPr>
        <p:blipFill rotWithShape="1">
          <a:blip r:embed="rId2"/>
          <a:srcRect l="4284" r="11388" b="-1"/>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803A13A9-F533-8B49-BF0C-6F144E59979C}"/>
              </a:ext>
            </a:extLst>
          </p:cNvPr>
          <p:cNvSpPr>
            <a:spLocks noGrp="1"/>
          </p:cNvSpPr>
          <p:nvPr>
            <p:ph type="title"/>
          </p:nvPr>
        </p:nvSpPr>
        <p:spPr>
          <a:xfrm>
            <a:off x="677333" y="609600"/>
            <a:ext cx="3851123" cy="1320800"/>
          </a:xfrm>
        </p:spPr>
        <p:txBody>
          <a:bodyPr>
            <a:normAutofit/>
          </a:bodyPr>
          <a:lstStyle/>
          <a:p>
            <a:r>
              <a:rPr lang="en-GB"/>
              <a:t>Belintash</a:t>
            </a:r>
            <a:endParaRPr lang="en-BG"/>
          </a:p>
        </p:txBody>
      </p:sp>
      <p:sp>
        <p:nvSpPr>
          <p:cNvPr id="3" name="Content Placeholder 2">
            <a:extLst>
              <a:ext uri="{FF2B5EF4-FFF2-40B4-BE49-F238E27FC236}">
                <a16:creationId xmlns:a16="http://schemas.microsoft.com/office/drawing/2014/main" id="{64983891-4837-0E4E-A497-0EE8B2C1B4D9}"/>
              </a:ext>
            </a:extLst>
          </p:cNvPr>
          <p:cNvSpPr>
            <a:spLocks noGrp="1"/>
          </p:cNvSpPr>
          <p:nvPr>
            <p:ph idx="1"/>
          </p:nvPr>
        </p:nvSpPr>
        <p:spPr>
          <a:xfrm>
            <a:off x="677334" y="2160589"/>
            <a:ext cx="3851122" cy="3880773"/>
          </a:xfrm>
        </p:spPr>
        <p:txBody>
          <a:bodyPr>
            <a:normAutofit/>
          </a:bodyPr>
          <a:lstStyle/>
          <a:p>
            <a:pPr>
              <a:lnSpc>
                <a:spcPct val="90000"/>
              </a:lnSpc>
            </a:pPr>
            <a:r>
              <a:rPr lang="en-GB"/>
              <a:t>Belintash is a mystical place in the Rhodope mountains that will impress you with its story and legends rather than with its spectacular shapes.  It is believed that it was a sacred place for the ancient Thracians but stories about hidden treasures and UFOS surround it.  You will find yourself on a huge plateau with a few ancient carvings and a gorgeous view to the nearby ridges.  4236 Assenovgrad, Bulgaria</a:t>
            </a:r>
            <a:endParaRPr lang="en-BG"/>
          </a:p>
        </p:txBody>
      </p:sp>
      <p:cxnSp>
        <p:nvCxnSpPr>
          <p:cNvPr id="9" name="Straight Connector 8">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4769581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5" name="Picture 5">
            <a:extLst>
              <a:ext uri="{FF2B5EF4-FFF2-40B4-BE49-F238E27FC236}">
                <a16:creationId xmlns:a16="http://schemas.microsoft.com/office/drawing/2014/main" id="{DEF6271F-E0F0-544F-8FCC-6E9CD93932E4}"/>
              </a:ext>
            </a:extLst>
          </p:cNvPr>
          <p:cNvPicPr>
            <a:picLocks noGrp="1" noChangeAspect="1"/>
          </p:cNvPicPr>
          <p:nvPr>
            <p:ph idx="1"/>
          </p:nvPr>
        </p:nvPicPr>
        <p:blipFill rotWithShape="1">
          <a:blip r:embed="rId2"/>
          <a:srcRect l="9091" t="11912" b="7559"/>
          <a:stretch/>
        </p:blipFill>
        <p:spPr>
          <a:xfrm>
            <a:off x="1" y="10"/>
            <a:ext cx="12191999" cy="6857990"/>
          </a:xfrm>
          <a:prstGeom prst="rect">
            <a:avLst/>
          </a:prstGeom>
        </p:spPr>
      </p:pic>
      <p:sp>
        <p:nvSpPr>
          <p:cNvPr id="22" name="Isosceles Triangle 21">
            <a:extLst>
              <a:ext uri="{FF2B5EF4-FFF2-40B4-BE49-F238E27FC236}">
                <a16:creationId xmlns:a16="http://schemas.microsoft.com/office/drawing/2014/main" id="{3559A5F2-8BE0-4998-A1E4-1B145465A9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Parallelogram 23">
            <a:extLst>
              <a:ext uri="{FF2B5EF4-FFF2-40B4-BE49-F238E27FC236}">
                <a16:creationId xmlns:a16="http://schemas.microsoft.com/office/drawing/2014/main" id="{3A6596D4-D53C-424F-9F16-CC8686C079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84541" y="0"/>
            <a:ext cx="7315200" cy="6858000"/>
          </a:xfrm>
          <a:prstGeom prst="parallelogram">
            <a:avLst>
              <a:gd name="adj" fmla="val 14937"/>
            </a:avLst>
          </a:prstGeom>
          <a:solidFill>
            <a:schemeClr val="tx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81BB890B-70D4-42FE-A599-6AEF1A42D97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3842D646-B58C-43C8-8152-01BC782B72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0" name="Rectangle 23">
            <a:extLst>
              <a:ext uri="{FF2B5EF4-FFF2-40B4-BE49-F238E27FC236}">
                <a16:creationId xmlns:a16="http://schemas.microsoft.com/office/drawing/2014/main" id="{9772CABD-4211-42AA-B349-D4002E52F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Rectangle 25">
            <a:extLst>
              <a:ext uri="{FF2B5EF4-FFF2-40B4-BE49-F238E27FC236}">
                <a16:creationId xmlns:a16="http://schemas.microsoft.com/office/drawing/2014/main" id="{BBD91630-4DBA-4294-8016-FEB5C3B0C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Isosceles Triangle 33">
            <a:extLst>
              <a:ext uri="{FF2B5EF4-FFF2-40B4-BE49-F238E27FC236}">
                <a16:creationId xmlns:a16="http://schemas.microsoft.com/office/drawing/2014/main" id="{E67D1587-504D-41BC-9D48-B61257BFBC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D4543F0C-A2CC-B941-BA3C-31AF1749D78E}"/>
              </a:ext>
            </a:extLst>
          </p:cNvPr>
          <p:cNvSpPr>
            <a:spLocks noGrp="1"/>
          </p:cNvSpPr>
          <p:nvPr>
            <p:ph type="title"/>
          </p:nvPr>
        </p:nvSpPr>
        <p:spPr>
          <a:xfrm>
            <a:off x="4704200" y="1678665"/>
            <a:ext cx="4569803" cy="2369131"/>
          </a:xfrm>
        </p:spPr>
        <p:txBody>
          <a:bodyPr vert="horz" lIns="91440" tIns="45720" rIns="91440" bIns="45720" rtlCol="0" anchor="b">
            <a:normAutofit/>
          </a:bodyPr>
          <a:lstStyle/>
          <a:p>
            <a:pPr algn="r">
              <a:lnSpc>
                <a:spcPct val="90000"/>
              </a:lnSpc>
            </a:pPr>
            <a:r>
              <a:rPr lang="en-US" sz="5400"/>
              <a:t>Thank you for your attention</a:t>
            </a:r>
          </a:p>
        </p:txBody>
      </p:sp>
      <p:sp>
        <p:nvSpPr>
          <p:cNvPr id="36" name="Rectangle 27">
            <a:extLst>
              <a:ext uri="{FF2B5EF4-FFF2-40B4-BE49-F238E27FC236}">
                <a16:creationId xmlns:a16="http://schemas.microsoft.com/office/drawing/2014/main" id="{8765DD1A-F044-4DE7-8A9B-7C30DC85A4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28">
            <a:extLst>
              <a:ext uri="{FF2B5EF4-FFF2-40B4-BE49-F238E27FC236}">
                <a16:creationId xmlns:a16="http://schemas.microsoft.com/office/drawing/2014/main" id="{2FE2170D-72D6-48A8-8E9A-BFF3BF03D0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0" name="Rectangle 29">
            <a:extLst>
              <a:ext uri="{FF2B5EF4-FFF2-40B4-BE49-F238E27FC236}">
                <a16:creationId xmlns:a16="http://schemas.microsoft.com/office/drawing/2014/main" id="{01D19436-094D-463D-AFEA-870FDBD037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42" name="Isosceles Triangle 41">
            <a:extLst>
              <a:ext uri="{FF2B5EF4-FFF2-40B4-BE49-F238E27FC236}">
                <a16:creationId xmlns:a16="http://schemas.microsoft.com/office/drawing/2014/main" id="{9A2DE6E0-967C-4C58-8558-EC08F1138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8324280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E8F34-42FD-D54F-A224-C87132E9B474}"/>
              </a:ext>
            </a:extLst>
          </p:cNvPr>
          <p:cNvSpPr>
            <a:spLocks noGrp="1"/>
          </p:cNvSpPr>
          <p:nvPr>
            <p:ph type="title"/>
          </p:nvPr>
        </p:nvSpPr>
        <p:spPr/>
        <p:txBody>
          <a:bodyPr>
            <a:normAutofit/>
          </a:bodyPr>
          <a:lstStyle/>
          <a:p>
            <a:r>
              <a:rPr lang="en-GB" sz="4200"/>
              <a:t>background</a:t>
            </a:r>
            <a:endParaRPr lang="en-BG" sz="4200"/>
          </a:p>
        </p:txBody>
      </p:sp>
      <p:sp>
        <p:nvSpPr>
          <p:cNvPr id="5" name="Content Placeholder 4">
            <a:extLst>
              <a:ext uri="{FF2B5EF4-FFF2-40B4-BE49-F238E27FC236}">
                <a16:creationId xmlns:a16="http://schemas.microsoft.com/office/drawing/2014/main" id="{A106D423-8092-3145-98F0-9F20AAC3E758}"/>
              </a:ext>
            </a:extLst>
          </p:cNvPr>
          <p:cNvSpPr>
            <a:spLocks noGrp="1"/>
          </p:cNvSpPr>
          <p:nvPr>
            <p:ph idx="1"/>
          </p:nvPr>
        </p:nvSpPr>
        <p:spPr/>
        <p:txBody>
          <a:bodyPr>
            <a:normAutofit/>
          </a:bodyPr>
          <a:lstStyle/>
          <a:p>
            <a:r>
              <a:rPr lang="en-GB" sz="2600"/>
              <a:t>Imagine driving on a simple mountain road and suddenly you come across a group of giant stone mushrooms.  Or stand in front of a field of giant vertical stones, still keeping the secret of their origin from scientists.  Bulgaria is a land of rock wonders and has something to show you.  Here is the guide of Culture Trip for some of the best rock phenomena in Bulgaria.</a:t>
            </a:r>
            <a:endParaRPr lang="en-BG" sz="2600"/>
          </a:p>
        </p:txBody>
      </p:sp>
    </p:spTree>
    <p:extLst>
      <p:ext uri="{BB962C8B-B14F-4D97-AF65-F5344CB8AC3E}">
        <p14:creationId xmlns:p14="http://schemas.microsoft.com/office/powerpoint/2010/main" val="42891770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2E85506A-19DD-0F43-9858-24E6EE0038CA}"/>
              </a:ext>
            </a:extLst>
          </p:cNvPr>
          <p:cNvPicPr>
            <a:picLocks noChangeAspect="1"/>
          </p:cNvPicPr>
          <p:nvPr/>
        </p:nvPicPr>
        <p:blipFill rotWithShape="1">
          <a:blip r:embed="rId2"/>
          <a:srcRect l="12517" r="10665"/>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0DE1E744-A41E-0340-AAF8-7630C44E47EB}"/>
              </a:ext>
            </a:extLst>
          </p:cNvPr>
          <p:cNvSpPr>
            <a:spLocks noGrp="1"/>
          </p:cNvSpPr>
          <p:nvPr>
            <p:ph type="title"/>
          </p:nvPr>
        </p:nvSpPr>
        <p:spPr>
          <a:xfrm>
            <a:off x="677333" y="609600"/>
            <a:ext cx="3851123" cy="1320800"/>
          </a:xfrm>
        </p:spPr>
        <p:txBody>
          <a:bodyPr>
            <a:normAutofit/>
          </a:bodyPr>
          <a:lstStyle/>
          <a:p>
            <a:r>
              <a:rPr lang="en-GB"/>
              <a:t>Belogradchik Rocks</a:t>
            </a:r>
            <a:endParaRPr lang="en-BG"/>
          </a:p>
        </p:txBody>
      </p:sp>
      <p:sp>
        <p:nvSpPr>
          <p:cNvPr id="3" name="Content Placeholder 2">
            <a:extLst>
              <a:ext uri="{FF2B5EF4-FFF2-40B4-BE49-F238E27FC236}">
                <a16:creationId xmlns:a16="http://schemas.microsoft.com/office/drawing/2014/main" id="{AE3E6780-24A4-C04B-8D19-150F64EF0F3D}"/>
              </a:ext>
            </a:extLst>
          </p:cNvPr>
          <p:cNvSpPr>
            <a:spLocks noGrp="1"/>
          </p:cNvSpPr>
          <p:nvPr>
            <p:ph idx="1"/>
          </p:nvPr>
        </p:nvSpPr>
        <p:spPr>
          <a:xfrm>
            <a:off x="677334" y="2160589"/>
            <a:ext cx="3851122" cy="3880773"/>
          </a:xfrm>
        </p:spPr>
        <p:txBody>
          <a:bodyPr>
            <a:normAutofit/>
          </a:bodyPr>
          <a:lstStyle/>
          <a:p>
            <a:pPr>
              <a:lnSpc>
                <a:spcPct val="90000"/>
              </a:lnSpc>
            </a:pPr>
            <a:r>
              <a:rPr lang="en-GB"/>
              <a:t>The Belogradchik Rocks have caught the imagination of Bulgarians for centuries and most of the strangely shaped rocks have their own names - the Schoolgirl, the Priest, the Couple, etc.  One of the best places to admire them is the Belogradchik fortress, which is partly built in the rocks.  Be there for the sunset to sow the rocks changing their nuances of red and orange.  st.  "Dedo Bozhin" 15, 3900 Belogradchik, Bulgaria</a:t>
            </a:r>
            <a:endParaRPr lang="en-BG"/>
          </a:p>
        </p:txBody>
      </p:sp>
      <p:cxnSp>
        <p:nvCxnSpPr>
          <p:cNvPr id="12" name="Straight Connector 8">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2674617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C9B23-B3A1-714A-92D6-52D421C5DC0A}"/>
              </a:ext>
            </a:extLst>
          </p:cNvPr>
          <p:cNvSpPr>
            <a:spLocks noGrp="1"/>
          </p:cNvSpPr>
          <p:nvPr>
            <p:ph type="title"/>
          </p:nvPr>
        </p:nvSpPr>
        <p:spPr>
          <a:xfrm>
            <a:off x="5536734" y="609600"/>
            <a:ext cx="3737268" cy="1320800"/>
          </a:xfrm>
        </p:spPr>
        <p:txBody>
          <a:bodyPr>
            <a:normAutofit/>
          </a:bodyPr>
          <a:lstStyle/>
          <a:p>
            <a:r>
              <a:rPr lang="en-GB"/>
              <a:t>Tyulenovo Rocks</a:t>
            </a:r>
            <a:endParaRPr lang="en-BG"/>
          </a:p>
        </p:txBody>
      </p:sp>
      <p:sp>
        <p:nvSpPr>
          <p:cNvPr id="3" name="Content Placeholder 2">
            <a:extLst>
              <a:ext uri="{FF2B5EF4-FFF2-40B4-BE49-F238E27FC236}">
                <a16:creationId xmlns:a16="http://schemas.microsoft.com/office/drawing/2014/main" id="{7771A605-D9A7-2D45-BDE2-DB183F299736}"/>
              </a:ext>
            </a:extLst>
          </p:cNvPr>
          <p:cNvSpPr>
            <a:spLocks noGrp="1"/>
          </p:cNvSpPr>
          <p:nvPr>
            <p:ph idx="1"/>
          </p:nvPr>
        </p:nvSpPr>
        <p:spPr>
          <a:xfrm>
            <a:off x="5209563" y="2160589"/>
            <a:ext cx="4064439" cy="3880773"/>
          </a:xfrm>
        </p:spPr>
        <p:txBody>
          <a:bodyPr>
            <a:normAutofit/>
          </a:bodyPr>
          <a:lstStyle/>
          <a:p>
            <a:r>
              <a:rPr lang="en-GB"/>
              <a:t>While the southern part of the Bulgarian Black Sea is sandy and touristy, the northern part is wilder and rocky.  A favorite place of climbers and lovers of wild campsites, the rocky beach near the village of Tyulenovo will amaze you with its arches and shapes.  Be there for the sunrise, as it is probably the most beautiful on the Bulgarian coast.</a:t>
            </a:r>
            <a:endParaRPr lang="en-BG"/>
          </a:p>
        </p:txBody>
      </p:sp>
      <p:pic>
        <p:nvPicPr>
          <p:cNvPr id="4" name="Picture 4">
            <a:extLst>
              <a:ext uri="{FF2B5EF4-FFF2-40B4-BE49-F238E27FC236}">
                <a16:creationId xmlns:a16="http://schemas.microsoft.com/office/drawing/2014/main" id="{13FDF11E-C29E-1B46-9E40-DFBC1BED959C}"/>
              </a:ext>
            </a:extLst>
          </p:cNvPr>
          <p:cNvPicPr>
            <a:picLocks noChangeAspect="1"/>
          </p:cNvPicPr>
          <p:nvPr/>
        </p:nvPicPr>
        <p:blipFill rotWithShape="1">
          <a:blip r:embed="rId2"/>
          <a:srcRect l="26884" r="21786" b="1"/>
          <a:stretch/>
        </p:blipFill>
        <p:spPr>
          <a:xfrm>
            <a:off x="157490" y="0"/>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9" name="Isosceles Triangle 8">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9039000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72881-326F-0B48-8C47-CD2172971DAB}"/>
              </a:ext>
            </a:extLst>
          </p:cNvPr>
          <p:cNvSpPr>
            <a:spLocks noGrp="1"/>
          </p:cNvSpPr>
          <p:nvPr>
            <p:ph type="title"/>
          </p:nvPr>
        </p:nvSpPr>
        <p:spPr>
          <a:xfrm>
            <a:off x="5536734" y="609600"/>
            <a:ext cx="3737268" cy="1320800"/>
          </a:xfrm>
        </p:spPr>
        <p:txBody>
          <a:bodyPr>
            <a:normAutofit/>
          </a:bodyPr>
          <a:lstStyle/>
          <a:p>
            <a:r>
              <a:rPr lang="en-GB"/>
              <a:t>Stob Pyramids</a:t>
            </a:r>
            <a:endParaRPr lang="en-BG"/>
          </a:p>
        </p:txBody>
      </p:sp>
      <p:sp>
        <p:nvSpPr>
          <p:cNvPr id="3" name="Content Placeholder 2">
            <a:extLst>
              <a:ext uri="{FF2B5EF4-FFF2-40B4-BE49-F238E27FC236}">
                <a16:creationId xmlns:a16="http://schemas.microsoft.com/office/drawing/2014/main" id="{DFD5D490-7743-634A-B1DE-D7B0CB3CF829}"/>
              </a:ext>
            </a:extLst>
          </p:cNvPr>
          <p:cNvSpPr>
            <a:spLocks noGrp="1"/>
          </p:cNvSpPr>
          <p:nvPr>
            <p:ph idx="1"/>
          </p:nvPr>
        </p:nvSpPr>
        <p:spPr>
          <a:xfrm>
            <a:off x="5209563" y="2160589"/>
            <a:ext cx="4064439" cy="3880773"/>
          </a:xfrm>
        </p:spPr>
        <p:txBody>
          <a:bodyPr>
            <a:normAutofit/>
          </a:bodyPr>
          <a:lstStyle/>
          <a:p>
            <a:r>
              <a:rPr lang="en-GB"/>
              <a:t>These natural pyramids are famous for their interesting shares but also for the amazing legends of love that go along with them.  The Stob Pyramids are located just 40 km from the biggest Bulgarian monastery - the Rila Monastery, so you can visit both in a day trip.</a:t>
            </a:r>
            <a:endParaRPr lang="en-BG"/>
          </a:p>
        </p:txBody>
      </p:sp>
      <p:pic>
        <p:nvPicPr>
          <p:cNvPr id="4" name="Picture 4">
            <a:extLst>
              <a:ext uri="{FF2B5EF4-FFF2-40B4-BE49-F238E27FC236}">
                <a16:creationId xmlns:a16="http://schemas.microsoft.com/office/drawing/2014/main" id="{D7C5C22C-748C-004C-B246-347868A616C4}"/>
              </a:ext>
            </a:extLst>
          </p:cNvPr>
          <p:cNvPicPr>
            <a:picLocks noChangeAspect="1"/>
          </p:cNvPicPr>
          <p:nvPr/>
        </p:nvPicPr>
        <p:blipFill rotWithShape="1">
          <a:blip r:embed="rId2"/>
          <a:srcRect l="17815" r="29281" b="-2"/>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9" name="Isosceles Triangle 8">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4401298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2CD4A5D-94AD-294A-BA34-96772CE6F747}"/>
              </a:ext>
            </a:extLst>
          </p:cNvPr>
          <p:cNvSpPr>
            <a:spLocks noGrp="1"/>
          </p:cNvSpPr>
          <p:nvPr>
            <p:ph type="title"/>
          </p:nvPr>
        </p:nvSpPr>
        <p:spPr>
          <a:xfrm>
            <a:off x="5536734" y="609600"/>
            <a:ext cx="3737268" cy="1320800"/>
          </a:xfrm>
        </p:spPr>
        <p:txBody>
          <a:bodyPr>
            <a:normAutofit/>
          </a:bodyPr>
          <a:lstStyle/>
          <a:p>
            <a:r>
              <a:rPr lang="en-GB"/>
              <a:t>Melnik Pyramids</a:t>
            </a:r>
            <a:endParaRPr lang="en-BG"/>
          </a:p>
        </p:txBody>
      </p:sp>
      <p:sp>
        <p:nvSpPr>
          <p:cNvPr id="3" name="Content Placeholder 2">
            <a:extLst>
              <a:ext uri="{FF2B5EF4-FFF2-40B4-BE49-F238E27FC236}">
                <a16:creationId xmlns:a16="http://schemas.microsoft.com/office/drawing/2014/main" id="{5EAAE61F-10E5-6D40-B0F5-4F0C78776944}"/>
              </a:ext>
            </a:extLst>
          </p:cNvPr>
          <p:cNvSpPr>
            <a:spLocks noGrp="1"/>
          </p:cNvSpPr>
          <p:nvPr>
            <p:ph idx="1"/>
          </p:nvPr>
        </p:nvSpPr>
        <p:spPr>
          <a:xfrm>
            <a:off x="5209563" y="2160589"/>
            <a:ext cx="4064439" cy="3880773"/>
          </a:xfrm>
        </p:spPr>
        <p:txBody>
          <a:bodyPr>
            <a:normAutofit/>
          </a:bodyPr>
          <a:lstStyle/>
          <a:p>
            <a:r>
              <a:rPr lang="en-GB"/>
              <a:t>Another pyramid-shape formation has created other-worldly landscapes near the smallest Bulgarian town, Melnik.  The Melnik Pyramids spread for miles all the way from Melnik town to Rozhen Monastery.  The area is famous for its typical wines too, so don’t miss the chance to taste them.  Melnik pyramids</a:t>
            </a:r>
            <a:endParaRPr lang="en-BG"/>
          </a:p>
        </p:txBody>
      </p:sp>
      <p:pic>
        <p:nvPicPr>
          <p:cNvPr id="6" name="Picture 6">
            <a:extLst>
              <a:ext uri="{FF2B5EF4-FFF2-40B4-BE49-F238E27FC236}">
                <a16:creationId xmlns:a16="http://schemas.microsoft.com/office/drawing/2014/main" id="{044CE4A4-E09C-C24F-95CF-D2D68C79DCDC}"/>
              </a:ext>
            </a:extLst>
          </p:cNvPr>
          <p:cNvPicPr>
            <a:picLocks noChangeAspect="1"/>
          </p:cNvPicPr>
          <p:nvPr/>
        </p:nvPicPr>
        <p:blipFill rotWithShape="1">
          <a:blip r:embed="rId2"/>
          <a:srcRect l="20039" r="31188" b="-1"/>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31" name="Isosceles Triangle 10">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1330487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260414CE-DB87-8949-938B-A68E37C75156}"/>
              </a:ext>
            </a:extLst>
          </p:cNvPr>
          <p:cNvPicPr>
            <a:picLocks noChangeAspect="1"/>
          </p:cNvPicPr>
          <p:nvPr/>
        </p:nvPicPr>
        <p:blipFill rotWithShape="1">
          <a:blip r:embed="rId2"/>
          <a:srcRect l="27938" r="20946" b="1"/>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1F4E9B6F-E812-224F-B282-157F35B07777}"/>
              </a:ext>
            </a:extLst>
          </p:cNvPr>
          <p:cNvSpPr>
            <a:spLocks noGrp="1"/>
          </p:cNvSpPr>
          <p:nvPr>
            <p:ph type="title"/>
          </p:nvPr>
        </p:nvSpPr>
        <p:spPr>
          <a:xfrm>
            <a:off x="677333" y="609600"/>
            <a:ext cx="3851123" cy="1320800"/>
          </a:xfrm>
        </p:spPr>
        <p:txBody>
          <a:bodyPr>
            <a:normAutofit/>
          </a:bodyPr>
          <a:lstStyle/>
          <a:p>
            <a:r>
              <a:rPr lang="en-GB" sz="3300"/>
              <a:t>Pobitite Kamani (the Stone Desert)</a:t>
            </a:r>
            <a:endParaRPr lang="en-BG" sz="3300"/>
          </a:p>
        </p:txBody>
      </p:sp>
      <p:sp>
        <p:nvSpPr>
          <p:cNvPr id="3" name="Content Placeholder 2">
            <a:extLst>
              <a:ext uri="{FF2B5EF4-FFF2-40B4-BE49-F238E27FC236}">
                <a16:creationId xmlns:a16="http://schemas.microsoft.com/office/drawing/2014/main" id="{D7679E5B-A57C-7647-947C-B39C46E7F7A1}"/>
              </a:ext>
            </a:extLst>
          </p:cNvPr>
          <p:cNvSpPr>
            <a:spLocks noGrp="1"/>
          </p:cNvSpPr>
          <p:nvPr>
            <p:ph idx="1"/>
          </p:nvPr>
        </p:nvSpPr>
        <p:spPr>
          <a:xfrm>
            <a:off x="677334" y="2160589"/>
            <a:ext cx="3851122" cy="3880773"/>
          </a:xfrm>
        </p:spPr>
        <p:txBody>
          <a:bodyPr>
            <a:normAutofit/>
          </a:bodyPr>
          <a:lstStyle/>
          <a:p>
            <a:pPr>
              <a:lnSpc>
                <a:spcPct val="90000"/>
              </a:lnSpc>
            </a:pPr>
            <a:r>
              <a:rPr lang="en-GB" sz="1700"/>
              <a:t>Pobitite Kamani, also known as the Stone Desert, is situated a short drive away from the seaside city of Varna.  This is a huge field of stones vertically set in the ground, which as the legend goes, was created by a giant.  When it comes to science, though, there is no agreement among the researchers and their origin is still unknown.  The sight of the stones only becomes more special because of the surrounding uncertainty and mystery.  2, 9144, Bulgaria</a:t>
            </a:r>
            <a:endParaRPr lang="en-BG" sz="1700"/>
          </a:p>
        </p:txBody>
      </p:sp>
      <p:cxnSp>
        <p:nvCxnSpPr>
          <p:cNvPr id="29" name="Straight Connector 8">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0" name="Straight Connector 10">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1"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7"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8889201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C15022E9-34E9-A04E-B687-68BCE64505EE}"/>
              </a:ext>
            </a:extLst>
          </p:cNvPr>
          <p:cNvPicPr>
            <a:picLocks noChangeAspect="1"/>
          </p:cNvPicPr>
          <p:nvPr/>
        </p:nvPicPr>
        <p:blipFill rotWithShape="1">
          <a:blip r:embed="rId2"/>
          <a:srcRect l="2519" r="24704" b="-1"/>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78AA3FD0-FD25-034B-8592-853A0FB494D0}"/>
              </a:ext>
            </a:extLst>
          </p:cNvPr>
          <p:cNvSpPr>
            <a:spLocks noGrp="1"/>
          </p:cNvSpPr>
          <p:nvPr>
            <p:ph type="title"/>
          </p:nvPr>
        </p:nvSpPr>
        <p:spPr>
          <a:xfrm>
            <a:off x="677333" y="609600"/>
            <a:ext cx="3851123" cy="1320800"/>
          </a:xfrm>
        </p:spPr>
        <p:txBody>
          <a:bodyPr>
            <a:normAutofit/>
          </a:bodyPr>
          <a:lstStyle/>
          <a:p>
            <a:r>
              <a:rPr lang="en-GB"/>
              <a:t>The Stone Wedding</a:t>
            </a:r>
            <a:endParaRPr lang="en-BG"/>
          </a:p>
        </p:txBody>
      </p:sp>
      <p:sp>
        <p:nvSpPr>
          <p:cNvPr id="3" name="Content Placeholder 2">
            <a:extLst>
              <a:ext uri="{FF2B5EF4-FFF2-40B4-BE49-F238E27FC236}">
                <a16:creationId xmlns:a16="http://schemas.microsoft.com/office/drawing/2014/main" id="{21D498D2-4AC2-4F4D-ABE4-0C97686F9FE8}"/>
              </a:ext>
            </a:extLst>
          </p:cNvPr>
          <p:cNvSpPr>
            <a:spLocks noGrp="1"/>
          </p:cNvSpPr>
          <p:nvPr>
            <p:ph idx="1"/>
          </p:nvPr>
        </p:nvSpPr>
        <p:spPr>
          <a:xfrm>
            <a:off x="677334" y="2160589"/>
            <a:ext cx="3851122" cy="3880773"/>
          </a:xfrm>
        </p:spPr>
        <p:txBody>
          <a:bodyPr>
            <a:normAutofit/>
          </a:bodyPr>
          <a:lstStyle/>
          <a:p>
            <a:r>
              <a:rPr lang="en-GB" sz="1700"/>
              <a:t>The legend says that a girl and a boy fell in love and wanted to get married but their parents did not agree.  The young couple kept on insisting and finally the wedding was organized.  At the moment when they were about to say "yes", however, the mother of the groom threw a curse and everyone turned to the stone.  You can still see the Stone Wedding today near the city of Karzhali, Southern Bulgaria.  The Stone wedding, 6627, Bulgaria</a:t>
            </a:r>
            <a:endParaRPr lang="en-BG" sz="1700"/>
          </a:p>
        </p:txBody>
      </p:sp>
      <p:cxnSp>
        <p:nvCxnSpPr>
          <p:cNvPr id="9" name="Straight Connector 8">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6448769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41D6B-F9BF-2A4D-9529-8009DC9B63FA}"/>
              </a:ext>
            </a:extLst>
          </p:cNvPr>
          <p:cNvSpPr>
            <a:spLocks noGrp="1"/>
          </p:cNvSpPr>
          <p:nvPr>
            <p:ph type="title"/>
          </p:nvPr>
        </p:nvSpPr>
        <p:spPr>
          <a:xfrm>
            <a:off x="677334" y="609600"/>
            <a:ext cx="8596668" cy="1320800"/>
          </a:xfrm>
        </p:spPr>
        <p:txBody>
          <a:bodyPr anchor="t">
            <a:normAutofit/>
          </a:bodyPr>
          <a:lstStyle/>
          <a:p>
            <a:r>
              <a:rPr lang="en-GB"/>
              <a:t>The Stone Mushrooms</a:t>
            </a:r>
            <a:endParaRPr lang="en-BG"/>
          </a:p>
        </p:txBody>
      </p:sp>
      <p:sp>
        <p:nvSpPr>
          <p:cNvPr id="3" name="Content Placeholder 2">
            <a:extLst>
              <a:ext uri="{FF2B5EF4-FFF2-40B4-BE49-F238E27FC236}">
                <a16:creationId xmlns:a16="http://schemas.microsoft.com/office/drawing/2014/main" id="{28DA5132-965A-A047-B4ED-0BCC7895A24B}"/>
              </a:ext>
            </a:extLst>
          </p:cNvPr>
          <p:cNvSpPr>
            <a:spLocks noGrp="1"/>
          </p:cNvSpPr>
          <p:nvPr>
            <p:ph idx="1"/>
          </p:nvPr>
        </p:nvSpPr>
        <p:spPr>
          <a:xfrm>
            <a:off x="6336287" y="2160589"/>
            <a:ext cx="2934714" cy="3880773"/>
          </a:xfrm>
        </p:spPr>
        <p:txBody>
          <a:bodyPr>
            <a:normAutofit/>
          </a:bodyPr>
          <a:lstStyle/>
          <a:p>
            <a:r>
              <a:rPr lang="en-GB"/>
              <a:t>The sun and the wind worked for years and years to create these funny giant stone mushrooms near the village of Beli Plast, Southern Bulgaria.  They are located by the road and you can't miss them.  The Stone Mushrooms, 6689, Bulgaria</a:t>
            </a:r>
            <a:endParaRPr lang="en-BG"/>
          </a:p>
        </p:txBody>
      </p:sp>
      <p:pic>
        <p:nvPicPr>
          <p:cNvPr id="4" name="Picture 4">
            <a:extLst>
              <a:ext uri="{FF2B5EF4-FFF2-40B4-BE49-F238E27FC236}">
                <a16:creationId xmlns:a16="http://schemas.microsoft.com/office/drawing/2014/main" id="{9B8C197E-6A3A-B64A-B412-C45F3E1DADE6}"/>
              </a:ext>
            </a:extLst>
          </p:cNvPr>
          <p:cNvPicPr>
            <a:picLocks noChangeAspect="1"/>
          </p:cNvPicPr>
          <p:nvPr/>
        </p:nvPicPr>
        <p:blipFill rotWithShape="1">
          <a:blip r:embed="rId2"/>
          <a:srcRect t="3913" r="3" b="3"/>
          <a:stretch/>
        </p:blipFill>
        <p:spPr>
          <a:xfrm>
            <a:off x="677334" y="2159331"/>
            <a:ext cx="5423429" cy="3882362"/>
          </a:xfrm>
          <a:prstGeom prst="rect">
            <a:avLst/>
          </a:prstGeom>
        </p:spPr>
      </p:pic>
    </p:spTree>
    <p:extLst>
      <p:ext uri="{BB962C8B-B14F-4D97-AF65-F5344CB8AC3E}">
        <p14:creationId xmlns:p14="http://schemas.microsoft.com/office/powerpoint/2010/main" val="2890739751"/>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17</Slides>
  <Notes>0</Notes>
  <HiddenSlides>0</HiddenSlide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Facet</vt:lpstr>
      <vt:lpstr>15 stunning rock formations that you will find only in Bulgaria</vt:lpstr>
      <vt:lpstr>background</vt:lpstr>
      <vt:lpstr>Belogradchik Rocks</vt:lpstr>
      <vt:lpstr>Tyulenovo Rocks</vt:lpstr>
      <vt:lpstr>Stob Pyramids</vt:lpstr>
      <vt:lpstr>Melnik Pyramids</vt:lpstr>
      <vt:lpstr>Pobitite Kamani (the Stone Desert)</vt:lpstr>
      <vt:lpstr>The Stone Wedding</vt:lpstr>
      <vt:lpstr>The Stone Mushrooms</vt:lpstr>
      <vt:lpstr>Prohodna Cave</vt:lpstr>
      <vt:lpstr>Ritlite</vt:lpstr>
      <vt:lpstr>Vratsata</vt:lpstr>
      <vt:lpstr>The Wonderful Bridges (Wonderful Bridges)</vt:lpstr>
      <vt:lpstr>Emen Canyon</vt:lpstr>
      <vt:lpstr>Madara Rider</vt:lpstr>
      <vt:lpstr>Belintash</vt:lpstr>
      <vt:lpstr>Thank you for your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15 stunning rock formations that you will find only in Bulgaria</dc:title>
  <dc:creator>Анка Петрова</dc:creator>
  <cp:lastModifiedBy>Анка Петрова</cp:lastModifiedBy>
  <cp:revision>1</cp:revision>
  <dcterms:created xsi:type="dcterms:W3CDTF">2021-01-04T15:53:52Z</dcterms:created>
  <dcterms:modified xsi:type="dcterms:W3CDTF">2021-01-04T17:13:24Z</dcterms:modified>
</cp:coreProperties>
</file>