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9" r:id="rId4"/>
    <p:sldId id="260" r:id="rId5"/>
    <p:sldId id="261" r:id="rId6"/>
    <p:sldId id="262" r:id="rId7"/>
    <p:sldId id="263" r:id="rId8"/>
    <p:sldId id="264" r:id="rId9"/>
    <p:sldId id="265" r:id="rId10"/>
    <p:sldId id="257" r:id="rId11"/>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94660"/>
  </p:normalViewPr>
  <p:slideViewPr>
    <p:cSldViewPr>
      <p:cViewPr varScale="1">
        <p:scale>
          <a:sx n="68" d="100"/>
          <a:sy n="68" d="100"/>
        </p:scale>
        <p:origin x="-145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ableStyles" Target="tableStyle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Заглавен слайд">
    <p:spTree>
      <p:nvGrpSpPr>
        <p:cNvPr id="1" name=""/>
        <p:cNvGrpSpPr/>
        <p:nvPr/>
      </p:nvGrpSpPr>
      <p:grpSpPr>
        <a:xfrm>
          <a:off x="0" y="0"/>
          <a:ext cx="0" cy="0"/>
          <a:chOff x="0" y="0"/>
          <a:chExt cx="0" cy="0"/>
        </a:xfrm>
      </p:grpSpPr>
      <p:sp>
        <p:nvSpPr>
          <p:cNvPr id="8" name="Заглавие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bg-BG"/>
              <a:t>Щракнете, за да редактирате стила на заглавието в образеца</a:t>
            </a:r>
            <a:endParaRPr kumimoji="0" lang="en-US"/>
          </a:p>
        </p:txBody>
      </p:sp>
      <p:sp>
        <p:nvSpPr>
          <p:cNvPr id="28" name="Контейнер за дата 27"/>
          <p:cNvSpPr>
            <a:spLocks noGrp="1"/>
          </p:cNvSpPr>
          <p:nvPr>
            <p:ph type="dt" sz="half" idx="10"/>
          </p:nvPr>
        </p:nvSpPr>
        <p:spPr/>
        <p:txBody>
          <a:bodyPr/>
          <a:lstStyle/>
          <a:p>
            <a:fld id="{53024C5E-15C5-4E88-A0AB-727F603FDC1A}" type="datetimeFigureOut">
              <a:rPr lang="bg-BG" smtClean="0"/>
              <a:pPr/>
              <a:t>10.1.2021 г.</a:t>
            </a:fld>
            <a:endParaRPr lang="bg-BG"/>
          </a:p>
        </p:txBody>
      </p:sp>
      <p:sp>
        <p:nvSpPr>
          <p:cNvPr id="17" name="Контейнер за долния колонтитул 16"/>
          <p:cNvSpPr>
            <a:spLocks noGrp="1"/>
          </p:cNvSpPr>
          <p:nvPr>
            <p:ph type="ftr" sz="quarter" idx="11"/>
          </p:nvPr>
        </p:nvSpPr>
        <p:spPr/>
        <p:txBody>
          <a:bodyPr/>
          <a:lstStyle/>
          <a:p>
            <a:endParaRPr lang="bg-BG"/>
          </a:p>
        </p:txBody>
      </p:sp>
      <p:sp>
        <p:nvSpPr>
          <p:cNvPr id="29" name="Контейнер за номер на слайда 28"/>
          <p:cNvSpPr>
            <a:spLocks noGrp="1"/>
          </p:cNvSpPr>
          <p:nvPr>
            <p:ph type="sldNum" sz="quarter" idx="12"/>
          </p:nvPr>
        </p:nvSpPr>
        <p:spPr/>
        <p:txBody>
          <a:bodyPr/>
          <a:lstStyle/>
          <a:p>
            <a:fld id="{DC2802E3-522A-4352-B341-762FD88C38BE}" type="slidenum">
              <a:rPr lang="bg-BG" smtClean="0"/>
              <a:pPr/>
              <a:t>‹#›</a:t>
            </a:fld>
            <a:endParaRPr lang="bg-BG"/>
          </a:p>
        </p:txBody>
      </p:sp>
      <p:sp>
        <p:nvSpPr>
          <p:cNvPr id="9" name="Подзаглавие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bg-BG"/>
              <a:t>Щракнете, за да редактирате стила на подзаглавията в образеца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kumimoji="0" lang="bg-BG"/>
              <a:t>Щракнете, за да редактирате стила на заглавието в образеца</a:t>
            </a:r>
            <a:endParaRPr kumimoji="0" lang="en-US"/>
          </a:p>
        </p:txBody>
      </p:sp>
      <p:sp>
        <p:nvSpPr>
          <p:cNvPr id="3" name="Контейнер за вертикален текст 2"/>
          <p:cNvSpPr>
            <a:spLocks noGrp="1"/>
          </p:cNvSpPr>
          <p:nvPr>
            <p:ph type="body" orient="vert" idx="1"/>
          </p:nvPr>
        </p:nvSpPr>
        <p:spPr/>
        <p:txBody>
          <a:bodyPr vert="eaVert"/>
          <a:lstStyle/>
          <a:p>
            <a:pPr lvl="0" eaLnBrk="1" latinLnBrk="0" hangingPunct="1"/>
            <a:r>
              <a:rPr lang="bg-BG"/>
              <a:t>Щракн., за да ред. стил на загл. в обр.</a:t>
            </a:r>
          </a:p>
          <a:p>
            <a:pPr lvl="1" eaLnBrk="1" latinLnBrk="0" hangingPunct="1"/>
            <a:r>
              <a:rPr lang="bg-BG"/>
              <a:t>Второ ниво</a:t>
            </a:r>
          </a:p>
          <a:p>
            <a:pPr lvl="2" eaLnBrk="1" latinLnBrk="0" hangingPunct="1"/>
            <a:r>
              <a:rPr lang="bg-BG"/>
              <a:t>Трето ниво</a:t>
            </a:r>
          </a:p>
          <a:p>
            <a:pPr lvl="3" eaLnBrk="1" latinLnBrk="0" hangingPunct="1"/>
            <a:r>
              <a:rPr lang="bg-BG"/>
              <a:t>Четвърто ниво</a:t>
            </a:r>
          </a:p>
          <a:p>
            <a:pPr lvl="4" eaLnBrk="1" latinLnBrk="0" hangingPunct="1"/>
            <a:r>
              <a:rPr lang="bg-BG"/>
              <a:t>Пето ниво</a:t>
            </a:r>
            <a:endParaRPr kumimoji="0" lang="en-US"/>
          </a:p>
        </p:txBody>
      </p:sp>
      <p:sp>
        <p:nvSpPr>
          <p:cNvPr id="4" name="Контейнер за дата 3"/>
          <p:cNvSpPr>
            <a:spLocks noGrp="1"/>
          </p:cNvSpPr>
          <p:nvPr>
            <p:ph type="dt" sz="half" idx="10"/>
          </p:nvPr>
        </p:nvSpPr>
        <p:spPr/>
        <p:txBody>
          <a:bodyPr/>
          <a:lstStyle/>
          <a:p>
            <a:fld id="{53024C5E-15C5-4E88-A0AB-727F603FDC1A}" type="datetimeFigureOut">
              <a:rPr lang="bg-BG" smtClean="0"/>
              <a:pPr/>
              <a:t>10.1.2021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DC2802E3-522A-4352-B341-762FD88C38BE}" type="slidenum">
              <a:rPr lang="bg-BG" smtClean="0"/>
              <a:pPr/>
              <a:t>‹#›</a:t>
            </a:fld>
            <a:endParaRPr lang="bg-B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Вертикално заглавие 1"/>
          <p:cNvSpPr>
            <a:spLocks noGrp="1"/>
          </p:cNvSpPr>
          <p:nvPr>
            <p:ph type="title" orient="vert"/>
          </p:nvPr>
        </p:nvSpPr>
        <p:spPr>
          <a:xfrm>
            <a:off x="6629400" y="274638"/>
            <a:ext cx="2057400" cy="5851525"/>
          </a:xfrm>
        </p:spPr>
        <p:txBody>
          <a:bodyPr vert="eaVert"/>
          <a:lstStyle/>
          <a:p>
            <a:r>
              <a:rPr kumimoji="0" lang="bg-BG"/>
              <a:t>Щракнете, за да редактирате стила на заглавието в образеца</a:t>
            </a:r>
            <a:endParaRPr kumimoji="0" lang="en-US"/>
          </a:p>
        </p:txBody>
      </p:sp>
      <p:sp>
        <p:nvSpPr>
          <p:cNvPr id="3" name="Контейнер за вертикален текст 2"/>
          <p:cNvSpPr>
            <a:spLocks noGrp="1"/>
          </p:cNvSpPr>
          <p:nvPr>
            <p:ph type="body" orient="vert" idx="1"/>
          </p:nvPr>
        </p:nvSpPr>
        <p:spPr>
          <a:xfrm>
            <a:off x="457200" y="274638"/>
            <a:ext cx="6019800" cy="5851525"/>
          </a:xfrm>
        </p:spPr>
        <p:txBody>
          <a:bodyPr vert="eaVert"/>
          <a:lstStyle/>
          <a:p>
            <a:pPr lvl="0" eaLnBrk="1" latinLnBrk="0" hangingPunct="1"/>
            <a:r>
              <a:rPr lang="bg-BG"/>
              <a:t>Щракн., за да ред. стил на загл. в обр.</a:t>
            </a:r>
          </a:p>
          <a:p>
            <a:pPr lvl="1" eaLnBrk="1" latinLnBrk="0" hangingPunct="1"/>
            <a:r>
              <a:rPr lang="bg-BG"/>
              <a:t>Второ ниво</a:t>
            </a:r>
          </a:p>
          <a:p>
            <a:pPr lvl="2" eaLnBrk="1" latinLnBrk="0" hangingPunct="1"/>
            <a:r>
              <a:rPr lang="bg-BG"/>
              <a:t>Трето ниво</a:t>
            </a:r>
          </a:p>
          <a:p>
            <a:pPr lvl="3" eaLnBrk="1" latinLnBrk="0" hangingPunct="1"/>
            <a:r>
              <a:rPr lang="bg-BG"/>
              <a:t>Четвърто ниво</a:t>
            </a:r>
          </a:p>
          <a:p>
            <a:pPr lvl="4" eaLnBrk="1" latinLnBrk="0" hangingPunct="1"/>
            <a:r>
              <a:rPr lang="bg-BG"/>
              <a:t>Пето ниво</a:t>
            </a:r>
            <a:endParaRPr kumimoji="0" lang="en-US"/>
          </a:p>
        </p:txBody>
      </p:sp>
      <p:sp>
        <p:nvSpPr>
          <p:cNvPr id="4" name="Контейнер за дата 3"/>
          <p:cNvSpPr>
            <a:spLocks noGrp="1"/>
          </p:cNvSpPr>
          <p:nvPr>
            <p:ph type="dt" sz="half" idx="10"/>
          </p:nvPr>
        </p:nvSpPr>
        <p:spPr/>
        <p:txBody>
          <a:bodyPr/>
          <a:lstStyle/>
          <a:p>
            <a:fld id="{53024C5E-15C5-4E88-A0AB-727F603FDC1A}" type="datetimeFigureOut">
              <a:rPr lang="bg-BG" smtClean="0"/>
              <a:pPr/>
              <a:t>10.1.2021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DC2802E3-522A-4352-B341-762FD88C38BE}" type="slidenum">
              <a:rPr lang="bg-BG" smtClean="0"/>
              <a:pPr/>
              <a:t>‹#›</a:t>
            </a:fld>
            <a:endParaRPr lang="bg-B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kumimoji="0" lang="bg-BG"/>
              <a:t>Щракнете, за да редактирате стила на заглавието в образеца</a:t>
            </a:r>
            <a:endParaRPr kumimoji="0" lang="en-US"/>
          </a:p>
        </p:txBody>
      </p:sp>
      <p:sp>
        <p:nvSpPr>
          <p:cNvPr id="3" name="Контейнер за съдържание 2"/>
          <p:cNvSpPr>
            <a:spLocks noGrp="1"/>
          </p:cNvSpPr>
          <p:nvPr>
            <p:ph idx="1"/>
          </p:nvPr>
        </p:nvSpPr>
        <p:spPr/>
        <p:txBody>
          <a:bodyPr/>
          <a:lstStyle/>
          <a:p>
            <a:pPr lvl="0" eaLnBrk="1" latinLnBrk="0" hangingPunct="1"/>
            <a:r>
              <a:rPr lang="bg-BG"/>
              <a:t>Щракн., за да ред. стил на загл. в обр.</a:t>
            </a:r>
          </a:p>
          <a:p>
            <a:pPr lvl="1" eaLnBrk="1" latinLnBrk="0" hangingPunct="1"/>
            <a:r>
              <a:rPr lang="bg-BG"/>
              <a:t>Второ ниво</a:t>
            </a:r>
          </a:p>
          <a:p>
            <a:pPr lvl="2" eaLnBrk="1" latinLnBrk="0" hangingPunct="1"/>
            <a:r>
              <a:rPr lang="bg-BG"/>
              <a:t>Трето ниво</a:t>
            </a:r>
          </a:p>
          <a:p>
            <a:pPr lvl="3" eaLnBrk="1" latinLnBrk="0" hangingPunct="1"/>
            <a:r>
              <a:rPr lang="bg-BG"/>
              <a:t>Четвърто ниво</a:t>
            </a:r>
          </a:p>
          <a:p>
            <a:pPr lvl="4" eaLnBrk="1" latinLnBrk="0" hangingPunct="1"/>
            <a:r>
              <a:rPr lang="bg-BG"/>
              <a:t>Пето ниво</a:t>
            </a:r>
            <a:endParaRPr kumimoji="0" lang="en-US"/>
          </a:p>
        </p:txBody>
      </p:sp>
      <p:sp>
        <p:nvSpPr>
          <p:cNvPr id="4" name="Контейнер за дата 3"/>
          <p:cNvSpPr>
            <a:spLocks noGrp="1"/>
          </p:cNvSpPr>
          <p:nvPr>
            <p:ph type="dt" sz="half" idx="10"/>
          </p:nvPr>
        </p:nvSpPr>
        <p:spPr/>
        <p:txBody>
          <a:bodyPr/>
          <a:lstStyle/>
          <a:p>
            <a:fld id="{53024C5E-15C5-4E88-A0AB-727F603FDC1A}" type="datetimeFigureOut">
              <a:rPr lang="bg-BG" smtClean="0"/>
              <a:pPr/>
              <a:t>10.1.2021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DC2802E3-522A-4352-B341-762FD88C38BE}" type="slidenum">
              <a:rPr lang="bg-BG" smtClean="0"/>
              <a:pPr/>
              <a:t>‹#›</a:t>
            </a:fld>
            <a:endParaRPr lang="bg-B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bg>
      <p:bgRef idx="1003">
        <a:schemeClr val="bg2"/>
      </p:bgRef>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bg-BG"/>
              <a:t>Щракнете, за да редактирате стила на заглавието в образеца</a:t>
            </a:r>
            <a:endParaRPr kumimoji="0" lang="en-US"/>
          </a:p>
        </p:txBody>
      </p:sp>
      <p:sp>
        <p:nvSpPr>
          <p:cNvPr id="3" name="Текстов контейнер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bg-BG"/>
              <a:t>Щракн., за да ред. стил на загл. в обр.</a:t>
            </a:r>
          </a:p>
        </p:txBody>
      </p:sp>
      <p:sp>
        <p:nvSpPr>
          <p:cNvPr id="4" name="Контейнер за дата 3"/>
          <p:cNvSpPr>
            <a:spLocks noGrp="1"/>
          </p:cNvSpPr>
          <p:nvPr>
            <p:ph type="dt" sz="half" idx="10"/>
          </p:nvPr>
        </p:nvSpPr>
        <p:spPr/>
        <p:txBody>
          <a:bodyPr/>
          <a:lstStyle/>
          <a:p>
            <a:fld id="{53024C5E-15C5-4E88-A0AB-727F603FDC1A}" type="datetimeFigureOut">
              <a:rPr lang="bg-BG" smtClean="0"/>
              <a:pPr/>
              <a:t>10.1.2021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a:xfrm>
            <a:off x="7924800" y="6416675"/>
            <a:ext cx="762000" cy="365125"/>
          </a:xfrm>
        </p:spPr>
        <p:txBody>
          <a:bodyPr/>
          <a:lstStyle/>
          <a:p>
            <a:fld id="{DC2802E3-522A-4352-B341-762FD88C38BE}" type="slidenum">
              <a:rPr lang="bg-BG" smtClean="0"/>
              <a:pPr/>
              <a:t>‹#›</a:t>
            </a:fld>
            <a:endParaRPr lang="bg-BG"/>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kumimoji="0" lang="bg-BG"/>
              <a:t>Щракнете, за да редактирате стила на заглавието в образеца</a:t>
            </a:r>
            <a:endParaRPr kumimoji="0" lang="en-US"/>
          </a:p>
        </p:txBody>
      </p:sp>
      <p:sp>
        <p:nvSpPr>
          <p:cNvPr id="3" name="Контейнер за съдържани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bg-BG"/>
              <a:t>Щракн., за да ред. стил на загл. в обр.</a:t>
            </a:r>
          </a:p>
          <a:p>
            <a:pPr lvl="1" eaLnBrk="1" latinLnBrk="0" hangingPunct="1"/>
            <a:r>
              <a:rPr lang="bg-BG"/>
              <a:t>Второ ниво</a:t>
            </a:r>
          </a:p>
          <a:p>
            <a:pPr lvl="2" eaLnBrk="1" latinLnBrk="0" hangingPunct="1"/>
            <a:r>
              <a:rPr lang="bg-BG"/>
              <a:t>Трето ниво</a:t>
            </a:r>
          </a:p>
          <a:p>
            <a:pPr lvl="3" eaLnBrk="1" latinLnBrk="0" hangingPunct="1"/>
            <a:r>
              <a:rPr lang="bg-BG"/>
              <a:t>Четвърто ниво</a:t>
            </a:r>
          </a:p>
          <a:p>
            <a:pPr lvl="4" eaLnBrk="1" latinLnBrk="0" hangingPunct="1"/>
            <a:r>
              <a:rPr lang="bg-BG"/>
              <a:t>Пето ниво</a:t>
            </a:r>
            <a:endParaRPr kumimoji="0" lang="en-US"/>
          </a:p>
        </p:txBody>
      </p:sp>
      <p:sp>
        <p:nvSpPr>
          <p:cNvPr id="4" name="Контейнер за съдържани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bg-BG"/>
              <a:t>Щракн., за да ред. стил на загл. в обр.</a:t>
            </a:r>
          </a:p>
          <a:p>
            <a:pPr lvl="1" eaLnBrk="1" latinLnBrk="0" hangingPunct="1"/>
            <a:r>
              <a:rPr lang="bg-BG"/>
              <a:t>Второ ниво</a:t>
            </a:r>
          </a:p>
          <a:p>
            <a:pPr lvl="2" eaLnBrk="1" latinLnBrk="0" hangingPunct="1"/>
            <a:r>
              <a:rPr lang="bg-BG"/>
              <a:t>Трето ниво</a:t>
            </a:r>
          </a:p>
          <a:p>
            <a:pPr lvl="3" eaLnBrk="1" latinLnBrk="0" hangingPunct="1"/>
            <a:r>
              <a:rPr lang="bg-BG"/>
              <a:t>Четвърто ниво</a:t>
            </a:r>
          </a:p>
          <a:p>
            <a:pPr lvl="4" eaLnBrk="1" latinLnBrk="0" hangingPunct="1"/>
            <a:r>
              <a:rPr lang="bg-BG"/>
              <a:t>Пето ниво</a:t>
            </a:r>
            <a:endParaRPr kumimoji="0" lang="en-US"/>
          </a:p>
        </p:txBody>
      </p:sp>
      <p:sp>
        <p:nvSpPr>
          <p:cNvPr id="5" name="Контейнер за дата 4"/>
          <p:cNvSpPr>
            <a:spLocks noGrp="1"/>
          </p:cNvSpPr>
          <p:nvPr>
            <p:ph type="dt" sz="half" idx="10"/>
          </p:nvPr>
        </p:nvSpPr>
        <p:spPr/>
        <p:txBody>
          <a:bodyPr/>
          <a:lstStyle/>
          <a:p>
            <a:fld id="{53024C5E-15C5-4E88-A0AB-727F603FDC1A}" type="datetimeFigureOut">
              <a:rPr lang="bg-BG" smtClean="0"/>
              <a:pPr/>
              <a:t>10.1.2021 г.</a:t>
            </a:fld>
            <a:endParaRPr lang="bg-BG"/>
          </a:p>
        </p:txBody>
      </p:sp>
      <p:sp>
        <p:nvSpPr>
          <p:cNvPr id="6" name="Контейнер за долния колонтитул 5"/>
          <p:cNvSpPr>
            <a:spLocks noGrp="1"/>
          </p:cNvSpPr>
          <p:nvPr>
            <p:ph type="ftr" sz="quarter" idx="11"/>
          </p:nvPr>
        </p:nvSpPr>
        <p:spPr/>
        <p:txBody>
          <a:bodyPr/>
          <a:lstStyle/>
          <a:p>
            <a:endParaRPr lang="bg-BG"/>
          </a:p>
        </p:txBody>
      </p:sp>
      <p:sp>
        <p:nvSpPr>
          <p:cNvPr id="7" name="Контейнер за номер на слайда 6"/>
          <p:cNvSpPr>
            <a:spLocks noGrp="1"/>
          </p:cNvSpPr>
          <p:nvPr>
            <p:ph type="sldNum" sz="quarter" idx="12"/>
          </p:nvPr>
        </p:nvSpPr>
        <p:spPr/>
        <p:txBody>
          <a:bodyPr/>
          <a:lstStyle/>
          <a:p>
            <a:fld id="{DC2802E3-522A-4352-B341-762FD88C38BE}" type="slidenum">
              <a:rPr lang="bg-BG" smtClean="0"/>
              <a:pPr/>
              <a:t>‹#›</a:t>
            </a:fld>
            <a:endParaRPr lang="bg-B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73050"/>
            <a:ext cx="8229600" cy="1143000"/>
          </a:xfrm>
        </p:spPr>
        <p:txBody>
          <a:bodyPr anchor="ctr"/>
          <a:lstStyle>
            <a:lvl1pPr>
              <a:defRPr/>
            </a:lvl1pPr>
          </a:lstStyle>
          <a:p>
            <a:r>
              <a:rPr kumimoji="0" lang="bg-BG"/>
              <a:t>Щракнете, за да редактирате стила на заглавието в образеца</a:t>
            </a:r>
            <a:endParaRPr kumimoji="0" lang="en-US"/>
          </a:p>
        </p:txBody>
      </p:sp>
      <p:sp>
        <p:nvSpPr>
          <p:cNvPr id="3" name="Текстов контейнер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bg-BG"/>
              <a:t>Щракн., за да ред. стил на загл. в обр.</a:t>
            </a:r>
          </a:p>
        </p:txBody>
      </p:sp>
      <p:sp>
        <p:nvSpPr>
          <p:cNvPr id="4" name="Текстов контейнер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bg-BG"/>
              <a:t>Щракн., за да ред. стил на загл. в обр.</a:t>
            </a:r>
          </a:p>
        </p:txBody>
      </p:sp>
      <p:sp>
        <p:nvSpPr>
          <p:cNvPr id="5" name="Контейнер за съдържани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bg-BG"/>
              <a:t>Щракн., за да ред. стил на загл. в обр.</a:t>
            </a:r>
          </a:p>
          <a:p>
            <a:pPr lvl="1" eaLnBrk="1" latinLnBrk="0" hangingPunct="1"/>
            <a:r>
              <a:rPr lang="bg-BG"/>
              <a:t>Второ ниво</a:t>
            </a:r>
          </a:p>
          <a:p>
            <a:pPr lvl="2" eaLnBrk="1" latinLnBrk="0" hangingPunct="1"/>
            <a:r>
              <a:rPr lang="bg-BG"/>
              <a:t>Трето ниво</a:t>
            </a:r>
          </a:p>
          <a:p>
            <a:pPr lvl="3" eaLnBrk="1" latinLnBrk="0" hangingPunct="1"/>
            <a:r>
              <a:rPr lang="bg-BG"/>
              <a:t>Четвърто ниво</a:t>
            </a:r>
          </a:p>
          <a:p>
            <a:pPr lvl="4" eaLnBrk="1" latinLnBrk="0" hangingPunct="1"/>
            <a:r>
              <a:rPr lang="bg-BG"/>
              <a:t>Пето ниво</a:t>
            </a:r>
            <a:endParaRPr kumimoji="0" lang="en-US"/>
          </a:p>
        </p:txBody>
      </p:sp>
      <p:sp>
        <p:nvSpPr>
          <p:cNvPr id="6" name="Контейнер за съдържани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bg-BG"/>
              <a:t>Щракн., за да ред. стил на загл. в обр.</a:t>
            </a:r>
          </a:p>
          <a:p>
            <a:pPr lvl="1" eaLnBrk="1" latinLnBrk="0" hangingPunct="1"/>
            <a:r>
              <a:rPr lang="bg-BG"/>
              <a:t>Второ ниво</a:t>
            </a:r>
          </a:p>
          <a:p>
            <a:pPr lvl="2" eaLnBrk="1" latinLnBrk="0" hangingPunct="1"/>
            <a:r>
              <a:rPr lang="bg-BG"/>
              <a:t>Трето ниво</a:t>
            </a:r>
          </a:p>
          <a:p>
            <a:pPr lvl="3" eaLnBrk="1" latinLnBrk="0" hangingPunct="1"/>
            <a:r>
              <a:rPr lang="bg-BG"/>
              <a:t>Четвърто ниво</a:t>
            </a:r>
          </a:p>
          <a:p>
            <a:pPr lvl="4" eaLnBrk="1" latinLnBrk="0" hangingPunct="1"/>
            <a:r>
              <a:rPr lang="bg-BG"/>
              <a:t>Пето ниво</a:t>
            </a:r>
            <a:endParaRPr kumimoji="0" lang="en-US"/>
          </a:p>
        </p:txBody>
      </p:sp>
      <p:sp>
        <p:nvSpPr>
          <p:cNvPr id="7" name="Контейнер за дата 6"/>
          <p:cNvSpPr>
            <a:spLocks noGrp="1"/>
          </p:cNvSpPr>
          <p:nvPr>
            <p:ph type="dt" sz="half" idx="10"/>
          </p:nvPr>
        </p:nvSpPr>
        <p:spPr/>
        <p:txBody>
          <a:bodyPr/>
          <a:lstStyle/>
          <a:p>
            <a:fld id="{53024C5E-15C5-4E88-A0AB-727F603FDC1A}" type="datetimeFigureOut">
              <a:rPr lang="bg-BG" smtClean="0"/>
              <a:pPr/>
              <a:t>10.1.2021 г.</a:t>
            </a:fld>
            <a:endParaRPr lang="bg-BG"/>
          </a:p>
        </p:txBody>
      </p:sp>
      <p:sp>
        <p:nvSpPr>
          <p:cNvPr id="8" name="Контейнер за долния колонтитул 7"/>
          <p:cNvSpPr>
            <a:spLocks noGrp="1"/>
          </p:cNvSpPr>
          <p:nvPr>
            <p:ph type="ftr" sz="quarter" idx="11"/>
          </p:nvPr>
        </p:nvSpPr>
        <p:spPr/>
        <p:txBody>
          <a:bodyPr/>
          <a:lstStyle/>
          <a:p>
            <a:endParaRPr lang="bg-BG"/>
          </a:p>
        </p:txBody>
      </p:sp>
      <p:sp>
        <p:nvSpPr>
          <p:cNvPr id="9" name="Контейнер за номер на слайда 8"/>
          <p:cNvSpPr>
            <a:spLocks noGrp="1"/>
          </p:cNvSpPr>
          <p:nvPr>
            <p:ph type="sldNum" sz="quarter" idx="12"/>
          </p:nvPr>
        </p:nvSpPr>
        <p:spPr/>
        <p:txBody>
          <a:bodyPr/>
          <a:lstStyle/>
          <a:p>
            <a:fld id="{DC2802E3-522A-4352-B341-762FD88C38BE}" type="slidenum">
              <a:rPr lang="bg-BG" smtClean="0"/>
              <a:pPr/>
              <a:t>‹#›</a:t>
            </a:fld>
            <a:endParaRPr lang="bg-B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kumimoji="0" lang="bg-BG"/>
              <a:t>Щракнете, за да редактирате стила на заглавието в образеца</a:t>
            </a:r>
            <a:endParaRPr kumimoji="0" lang="en-US"/>
          </a:p>
        </p:txBody>
      </p:sp>
      <p:sp>
        <p:nvSpPr>
          <p:cNvPr id="3" name="Контейнер за дата 2"/>
          <p:cNvSpPr>
            <a:spLocks noGrp="1"/>
          </p:cNvSpPr>
          <p:nvPr>
            <p:ph type="dt" sz="half" idx="10"/>
          </p:nvPr>
        </p:nvSpPr>
        <p:spPr/>
        <p:txBody>
          <a:bodyPr/>
          <a:lstStyle/>
          <a:p>
            <a:fld id="{53024C5E-15C5-4E88-A0AB-727F603FDC1A}" type="datetimeFigureOut">
              <a:rPr lang="bg-BG" smtClean="0"/>
              <a:pPr/>
              <a:t>10.1.2021 г.</a:t>
            </a:fld>
            <a:endParaRPr lang="bg-BG"/>
          </a:p>
        </p:txBody>
      </p:sp>
      <p:sp>
        <p:nvSpPr>
          <p:cNvPr id="4" name="Контейнер за долния колонтитул 3"/>
          <p:cNvSpPr>
            <a:spLocks noGrp="1"/>
          </p:cNvSpPr>
          <p:nvPr>
            <p:ph type="ftr" sz="quarter" idx="11"/>
          </p:nvPr>
        </p:nvSpPr>
        <p:spPr/>
        <p:txBody>
          <a:bodyPr/>
          <a:lstStyle/>
          <a:p>
            <a:endParaRPr lang="bg-BG"/>
          </a:p>
        </p:txBody>
      </p:sp>
      <p:sp>
        <p:nvSpPr>
          <p:cNvPr id="5" name="Контейнер за номер на слайда 4"/>
          <p:cNvSpPr>
            <a:spLocks noGrp="1"/>
          </p:cNvSpPr>
          <p:nvPr>
            <p:ph type="sldNum" sz="quarter" idx="12"/>
          </p:nvPr>
        </p:nvSpPr>
        <p:spPr/>
        <p:txBody>
          <a:bodyPr/>
          <a:lstStyle/>
          <a:p>
            <a:fld id="{DC2802E3-522A-4352-B341-762FD88C38BE}" type="slidenum">
              <a:rPr lang="bg-BG" smtClean="0"/>
              <a:pPr/>
              <a:t>‹#›</a:t>
            </a:fld>
            <a:endParaRPr lang="bg-B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Контейнер за дата 1"/>
          <p:cNvSpPr>
            <a:spLocks noGrp="1"/>
          </p:cNvSpPr>
          <p:nvPr>
            <p:ph type="dt" sz="half" idx="10"/>
          </p:nvPr>
        </p:nvSpPr>
        <p:spPr/>
        <p:txBody>
          <a:bodyPr/>
          <a:lstStyle/>
          <a:p>
            <a:fld id="{53024C5E-15C5-4E88-A0AB-727F603FDC1A}" type="datetimeFigureOut">
              <a:rPr lang="bg-BG" smtClean="0"/>
              <a:pPr/>
              <a:t>10.1.2021 г.</a:t>
            </a:fld>
            <a:endParaRPr lang="bg-BG"/>
          </a:p>
        </p:txBody>
      </p:sp>
      <p:sp>
        <p:nvSpPr>
          <p:cNvPr id="3" name="Контейнер за долния колонтитул 2"/>
          <p:cNvSpPr>
            <a:spLocks noGrp="1"/>
          </p:cNvSpPr>
          <p:nvPr>
            <p:ph type="ftr" sz="quarter" idx="11"/>
          </p:nvPr>
        </p:nvSpPr>
        <p:spPr/>
        <p:txBody>
          <a:bodyPr/>
          <a:lstStyle/>
          <a:p>
            <a:endParaRPr lang="bg-BG"/>
          </a:p>
        </p:txBody>
      </p:sp>
      <p:sp>
        <p:nvSpPr>
          <p:cNvPr id="4" name="Контейнер за номер на слайда 3"/>
          <p:cNvSpPr>
            <a:spLocks noGrp="1"/>
          </p:cNvSpPr>
          <p:nvPr>
            <p:ph type="sldNum" sz="quarter" idx="12"/>
          </p:nvPr>
        </p:nvSpPr>
        <p:spPr/>
        <p:txBody>
          <a:bodyPr/>
          <a:lstStyle/>
          <a:p>
            <a:fld id="{DC2802E3-522A-4352-B341-762FD88C38BE}" type="slidenum">
              <a:rPr lang="bg-BG" smtClean="0"/>
              <a:pPr/>
              <a:t>‹#›</a:t>
            </a:fld>
            <a:endParaRPr lang="bg-B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bg-BG"/>
              <a:t>Щракнете, за да редактирате стила на заглавието в образеца</a:t>
            </a:r>
            <a:endParaRPr kumimoji="0" lang="en-US"/>
          </a:p>
        </p:txBody>
      </p:sp>
      <p:sp>
        <p:nvSpPr>
          <p:cNvPr id="3" name="Текстов контейнер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bg-BG"/>
              <a:t>Щракн., за да ред. стил на загл. в обр.</a:t>
            </a:r>
          </a:p>
        </p:txBody>
      </p:sp>
      <p:sp>
        <p:nvSpPr>
          <p:cNvPr id="4" name="Контейнер за съдържани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bg-BG"/>
              <a:t>Щракн., за да ред. стил на загл. в обр.</a:t>
            </a:r>
          </a:p>
          <a:p>
            <a:pPr lvl="1" eaLnBrk="1" latinLnBrk="0" hangingPunct="1"/>
            <a:r>
              <a:rPr lang="bg-BG"/>
              <a:t>Второ ниво</a:t>
            </a:r>
          </a:p>
          <a:p>
            <a:pPr lvl="2" eaLnBrk="1" latinLnBrk="0" hangingPunct="1"/>
            <a:r>
              <a:rPr lang="bg-BG"/>
              <a:t>Трето ниво</a:t>
            </a:r>
          </a:p>
          <a:p>
            <a:pPr lvl="3" eaLnBrk="1" latinLnBrk="0" hangingPunct="1"/>
            <a:r>
              <a:rPr lang="bg-BG"/>
              <a:t>Четвърто ниво</a:t>
            </a:r>
          </a:p>
          <a:p>
            <a:pPr lvl="4" eaLnBrk="1" latinLnBrk="0" hangingPunct="1"/>
            <a:r>
              <a:rPr lang="bg-BG"/>
              <a:t>Пето ниво</a:t>
            </a:r>
            <a:endParaRPr kumimoji="0" lang="en-US"/>
          </a:p>
        </p:txBody>
      </p:sp>
      <p:sp>
        <p:nvSpPr>
          <p:cNvPr id="5" name="Контейнер за дата 4"/>
          <p:cNvSpPr>
            <a:spLocks noGrp="1"/>
          </p:cNvSpPr>
          <p:nvPr>
            <p:ph type="dt" sz="half" idx="10"/>
          </p:nvPr>
        </p:nvSpPr>
        <p:spPr/>
        <p:txBody>
          <a:bodyPr/>
          <a:lstStyle/>
          <a:p>
            <a:fld id="{53024C5E-15C5-4E88-A0AB-727F603FDC1A}" type="datetimeFigureOut">
              <a:rPr lang="bg-BG" smtClean="0"/>
              <a:pPr/>
              <a:t>10.1.2021 г.</a:t>
            </a:fld>
            <a:endParaRPr lang="bg-BG"/>
          </a:p>
        </p:txBody>
      </p:sp>
      <p:sp>
        <p:nvSpPr>
          <p:cNvPr id="6" name="Контейнер за долния колонтитул 5"/>
          <p:cNvSpPr>
            <a:spLocks noGrp="1"/>
          </p:cNvSpPr>
          <p:nvPr>
            <p:ph type="ftr" sz="quarter" idx="11"/>
          </p:nvPr>
        </p:nvSpPr>
        <p:spPr/>
        <p:txBody>
          <a:bodyPr/>
          <a:lstStyle/>
          <a:p>
            <a:endParaRPr lang="bg-BG"/>
          </a:p>
        </p:txBody>
      </p:sp>
      <p:sp>
        <p:nvSpPr>
          <p:cNvPr id="7" name="Контейнер за номер на слайда 6"/>
          <p:cNvSpPr>
            <a:spLocks noGrp="1"/>
          </p:cNvSpPr>
          <p:nvPr>
            <p:ph type="sldNum" sz="quarter" idx="12"/>
          </p:nvPr>
        </p:nvSpPr>
        <p:spPr/>
        <p:txBody>
          <a:bodyPr/>
          <a:lstStyle/>
          <a:p>
            <a:fld id="{DC2802E3-522A-4352-B341-762FD88C38BE}" type="slidenum">
              <a:rPr lang="bg-BG" smtClean="0"/>
              <a:pPr/>
              <a:t>‹#›</a:t>
            </a:fld>
            <a:endParaRPr lang="bg-B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bg-BG"/>
              <a:t>Щракнете, за да редактирате стила на заглавието в образеца</a:t>
            </a:r>
            <a:endParaRPr kumimoji="0" lang="en-US"/>
          </a:p>
        </p:txBody>
      </p:sp>
      <p:sp>
        <p:nvSpPr>
          <p:cNvPr id="3" name="Контейнер за картина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bg-BG">
                <a:solidFill>
                  <a:schemeClr val="lt1"/>
                </a:solidFill>
                <a:latin typeface="+mn-lt"/>
                <a:ea typeface="+mn-ea"/>
                <a:cs typeface="+mn-cs"/>
              </a:rPr>
              <a:t>Щракнете върху иконата, за да добавите картина</a:t>
            </a:r>
            <a:endParaRPr kumimoji="0" lang="en-US" dirty="0">
              <a:solidFill>
                <a:schemeClr val="lt1"/>
              </a:solidFill>
              <a:latin typeface="+mn-lt"/>
              <a:ea typeface="+mn-ea"/>
              <a:cs typeface="+mn-cs"/>
            </a:endParaRPr>
          </a:p>
        </p:txBody>
      </p:sp>
      <p:sp>
        <p:nvSpPr>
          <p:cNvPr id="4" name="Текстов контейнер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bg-BG"/>
              <a:t>Щракн., за да ред. стил на загл. в обр.</a:t>
            </a:r>
          </a:p>
        </p:txBody>
      </p:sp>
      <p:sp>
        <p:nvSpPr>
          <p:cNvPr id="5" name="Контейнер за дата 4"/>
          <p:cNvSpPr>
            <a:spLocks noGrp="1"/>
          </p:cNvSpPr>
          <p:nvPr>
            <p:ph type="dt" sz="half" idx="10"/>
          </p:nvPr>
        </p:nvSpPr>
        <p:spPr/>
        <p:txBody>
          <a:bodyPr/>
          <a:lstStyle/>
          <a:p>
            <a:fld id="{53024C5E-15C5-4E88-A0AB-727F603FDC1A}" type="datetimeFigureOut">
              <a:rPr lang="bg-BG" smtClean="0"/>
              <a:pPr/>
              <a:t>10.1.2021 г.</a:t>
            </a:fld>
            <a:endParaRPr lang="bg-BG"/>
          </a:p>
        </p:txBody>
      </p:sp>
      <p:sp>
        <p:nvSpPr>
          <p:cNvPr id="6" name="Контейнер за долния колонтитул 5"/>
          <p:cNvSpPr>
            <a:spLocks noGrp="1"/>
          </p:cNvSpPr>
          <p:nvPr>
            <p:ph type="ftr" sz="quarter" idx="11"/>
          </p:nvPr>
        </p:nvSpPr>
        <p:spPr/>
        <p:txBody>
          <a:bodyPr/>
          <a:lstStyle/>
          <a:p>
            <a:endParaRPr lang="bg-BG"/>
          </a:p>
        </p:txBody>
      </p:sp>
      <p:sp>
        <p:nvSpPr>
          <p:cNvPr id="7" name="Контейнер за номер на слайда 6"/>
          <p:cNvSpPr>
            <a:spLocks noGrp="1"/>
          </p:cNvSpPr>
          <p:nvPr>
            <p:ph type="sldNum" sz="quarter" idx="12"/>
          </p:nvPr>
        </p:nvSpPr>
        <p:spPr/>
        <p:txBody>
          <a:bodyPr/>
          <a:lstStyle/>
          <a:p>
            <a:fld id="{DC2802E3-522A-4352-B341-762FD88C38BE}" type="slidenum">
              <a:rPr lang="bg-BG" smtClean="0"/>
              <a:pPr/>
              <a:t>‹#›</a:t>
            </a:fld>
            <a:endParaRPr lang="bg-B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Контейнер за заглавие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bg-BG"/>
              <a:t>Щракнете, за да редактирате стила на заглавието в образеца</a:t>
            </a:r>
            <a:endParaRPr kumimoji="0" lang="en-US"/>
          </a:p>
        </p:txBody>
      </p:sp>
      <p:sp>
        <p:nvSpPr>
          <p:cNvPr id="13" name="Текстов контейнер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bg-BG"/>
              <a:t>Щракн., за да ред. стил на загл. в обр.</a:t>
            </a:r>
          </a:p>
          <a:p>
            <a:pPr lvl="1" eaLnBrk="1" latinLnBrk="0" hangingPunct="1"/>
            <a:r>
              <a:rPr kumimoji="0" lang="bg-BG"/>
              <a:t>Второ ниво</a:t>
            </a:r>
          </a:p>
          <a:p>
            <a:pPr lvl="2" eaLnBrk="1" latinLnBrk="0" hangingPunct="1"/>
            <a:r>
              <a:rPr kumimoji="0" lang="bg-BG"/>
              <a:t>Трето ниво</a:t>
            </a:r>
          </a:p>
          <a:p>
            <a:pPr lvl="3" eaLnBrk="1" latinLnBrk="0" hangingPunct="1"/>
            <a:r>
              <a:rPr kumimoji="0" lang="bg-BG"/>
              <a:t>Четвърто ниво</a:t>
            </a:r>
          </a:p>
          <a:p>
            <a:pPr lvl="4" eaLnBrk="1" latinLnBrk="0" hangingPunct="1"/>
            <a:r>
              <a:rPr kumimoji="0" lang="bg-BG"/>
              <a:t>Пето ниво</a:t>
            </a:r>
            <a:endParaRPr kumimoji="0" lang="en-US"/>
          </a:p>
        </p:txBody>
      </p:sp>
      <p:sp>
        <p:nvSpPr>
          <p:cNvPr id="14" name="Контейнер за 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3024C5E-15C5-4E88-A0AB-727F603FDC1A}" type="datetimeFigureOut">
              <a:rPr lang="bg-BG" smtClean="0"/>
              <a:pPr/>
              <a:t>10.1.2021 г.</a:t>
            </a:fld>
            <a:endParaRPr lang="bg-BG"/>
          </a:p>
        </p:txBody>
      </p:sp>
      <p:sp>
        <p:nvSpPr>
          <p:cNvPr id="3" name="Контейнер за долния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bg-BG"/>
          </a:p>
        </p:txBody>
      </p:sp>
      <p:sp>
        <p:nvSpPr>
          <p:cNvPr id="23" name="Контейнер за номер на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C2802E3-522A-4352-B341-762FD88C38BE}" type="slidenum">
              <a:rPr lang="bg-BG" smtClean="0"/>
              <a:pPr/>
              <a:t>‹#›</a:t>
            </a:fld>
            <a:endParaRPr lang="bg-BG"/>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ctrTitle"/>
          </p:nvPr>
        </p:nvSpPr>
        <p:spPr/>
        <p:txBody>
          <a:bodyPr/>
          <a:lstStyle/>
          <a:p>
            <a:r>
              <a:rPr lang="en-US" dirty="0">
                <a:solidFill>
                  <a:srgbClr val="FF0000"/>
                </a:solidFill>
              </a:rPr>
              <a:t>caves in Bulgaria and their inhabitants</a:t>
            </a:r>
            <a:endParaRPr lang="bg-BG" dirty="0">
              <a:solidFill>
                <a:srgbClr val="FF0000"/>
              </a:solidFill>
            </a:endParaRPr>
          </a:p>
        </p:txBody>
      </p:sp>
      <p:pic>
        <p:nvPicPr>
          <p:cNvPr id="4" name="Картина 3" descr="devetashkata_peshchera1.jpg"/>
          <p:cNvPicPr>
            <a:picLocks noChangeAspect="1"/>
          </p:cNvPicPr>
          <p:nvPr/>
        </p:nvPicPr>
        <p:blipFill>
          <a:blip r:embed="rId2" cstate="print"/>
          <a:stretch>
            <a:fillRect/>
          </a:stretch>
        </p:blipFill>
        <p:spPr>
          <a:xfrm>
            <a:off x="2357422" y="3500438"/>
            <a:ext cx="4643470" cy="2214578"/>
          </a:xfrm>
          <a:prstGeom prst="rect">
            <a:avLst/>
          </a:prstGeom>
        </p:spPr>
      </p:pic>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ctrTitle"/>
          </p:nvPr>
        </p:nvSpPr>
        <p:spPr/>
        <p:txBody>
          <a:bodyPr>
            <a:normAutofit/>
          </a:bodyPr>
          <a:lstStyle/>
          <a:p>
            <a:r>
              <a:rPr lang="en-US" sz="4000" dirty="0">
                <a:solidFill>
                  <a:srgbClr val="FF0000"/>
                </a:solidFill>
              </a:rPr>
              <a:t>I hope you enjoyed it and found it interesting</a:t>
            </a:r>
            <a:endParaRPr lang="bg-BG" sz="4000" dirty="0">
              <a:solidFill>
                <a:srgbClr val="FF0000"/>
              </a:solidFill>
            </a:endParaRPr>
          </a:p>
        </p:txBody>
      </p:sp>
      <p:sp>
        <p:nvSpPr>
          <p:cNvPr id="3" name="Подзаглавие 2"/>
          <p:cNvSpPr>
            <a:spLocks noGrp="1"/>
          </p:cNvSpPr>
          <p:nvPr>
            <p:ph type="subTitle" idx="1"/>
          </p:nvPr>
        </p:nvSpPr>
        <p:spPr>
          <a:xfrm>
            <a:off x="1371600" y="3786190"/>
            <a:ext cx="6400800" cy="1857388"/>
          </a:xfrm>
        </p:spPr>
        <p:txBody>
          <a:bodyPr>
            <a:normAutofit/>
          </a:bodyPr>
          <a:lstStyle/>
          <a:p>
            <a:r>
              <a:rPr lang="en-US" sz="3200" b="1" dirty="0">
                <a:solidFill>
                  <a:srgbClr val="FF0000"/>
                </a:solidFill>
              </a:rPr>
              <a:t>prepared by </a:t>
            </a:r>
            <a:r>
              <a:rPr lang="en-US" sz="3200" b="1" dirty="0" err="1">
                <a:solidFill>
                  <a:srgbClr val="FF0000"/>
                </a:solidFill>
              </a:rPr>
              <a:t>Dilek</a:t>
            </a:r>
            <a:r>
              <a:rPr lang="en-US" sz="3200" b="1" dirty="0">
                <a:solidFill>
                  <a:srgbClr val="FF0000"/>
                </a:solidFill>
              </a:rPr>
              <a:t> from 11th grade</a:t>
            </a:r>
            <a:r>
              <a:rPr lang="bg-BG" sz="3200" b="1" dirty="0">
                <a:solidFill>
                  <a:srgbClr val="FF0000"/>
                </a:solidFill>
              </a:rPr>
              <a:t>!</a:t>
            </a:r>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en-US" dirty="0">
                <a:solidFill>
                  <a:srgbClr val="FF0000"/>
                </a:solidFill>
              </a:rPr>
              <a:t>The devil's throat</a:t>
            </a:r>
            <a:endParaRPr lang="bg-BG" dirty="0">
              <a:solidFill>
                <a:srgbClr val="FF0000"/>
              </a:solidFill>
            </a:endParaRPr>
          </a:p>
        </p:txBody>
      </p:sp>
      <p:sp>
        <p:nvSpPr>
          <p:cNvPr id="3" name="Контейнер за съдържание 2"/>
          <p:cNvSpPr>
            <a:spLocks noGrp="1"/>
          </p:cNvSpPr>
          <p:nvPr>
            <p:ph idx="1"/>
          </p:nvPr>
        </p:nvSpPr>
        <p:spPr>
          <a:xfrm>
            <a:off x="457200" y="1600200"/>
            <a:ext cx="7615262" cy="4972072"/>
          </a:xfrm>
        </p:spPr>
        <p:txBody>
          <a:bodyPr>
            <a:normAutofit fontScale="85000" lnSpcReduction="20000"/>
          </a:bodyPr>
          <a:lstStyle/>
          <a:p>
            <a:pPr>
              <a:buNone/>
            </a:pPr>
            <a:r>
              <a:rPr lang="bg-BG" dirty="0"/>
              <a:t>      </a:t>
            </a:r>
            <a:r>
              <a:rPr lang="en-US" dirty="0"/>
              <a:t>The Devil's Throat is an abyssal cave, which was formed as a result of the collapse of the earth's layers. Its main part is occupied by a large hall, which houses the highest underground waterfall on the Balkan Peninsula. The cave was formed by a river falling underground from a height of 42 m, forming a huge hall called the "Roaring Hall". It is 110 m long, 40 m wide and 35 m high. The devil's throat gives shelter to 4 species of bats that inhabit the cave during different seasons.</a:t>
            </a:r>
            <a:r>
              <a:rPr lang="bg-BG" dirty="0"/>
              <a:t> </a:t>
            </a:r>
            <a:br>
              <a:rPr lang="en-US" dirty="0"/>
            </a:br>
            <a:r>
              <a:rPr lang="en-US" dirty="0"/>
              <a:t>Large horseshoe ,Small horseshoe , Long-fingered nightgown ,Long-winged bat. The devil's throat gives rise to various legends from the time of the Thracians. One of them says that it was here that Orpheus descended into the underworld of Hades to save his beloved Eurydice.</a:t>
            </a:r>
            <a:endParaRPr lang="bg-BG" dirty="0"/>
          </a:p>
        </p:txBody>
      </p:sp>
    </p:spTree>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en-US" dirty="0" err="1">
                <a:solidFill>
                  <a:srgbClr val="FF0000"/>
                </a:solidFill>
              </a:rPr>
              <a:t>Devetashka</a:t>
            </a:r>
            <a:r>
              <a:rPr lang="en-US" dirty="0">
                <a:solidFill>
                  <a:srgbClr val="FF0000"/>
                </a:solidFill>
              </a:rPr>
              <a:t> Cave</a:t>
            </a:r>
            <a:endParaRPr lang="bg-BG" dirty="0">
              <a:solidFill>
                <a:srgbClr val="FF0000"/>
              </a:solidFill>
            </a:endParaRPr>
          </a:p>
        </p:txBody>
      </p:sp>
      <p:sp>
        <p:nvSpPr>
          <p:cNvPr id="3" name="Контейнер за съдържание 2"/>
          <p:cNvSpPr>
            <a:spLocks noGrp="1"/>
          </p:cNvSpPr>
          <p:nvPr>
            <p:ph idx="1"/>
          </p:nvPr>
        </p:nvSpPr>
        <p:spPr/>
        <p:txBody>
          <a:bodyPr>
            <a:normAutofit fontScale="77500" lnSpcReduction="20000"/>
          </a:bodyPr>
          <a:lstStyle/>
          <a:p>
            <a:pPr>
              <a:buNone/>
            </a:pPr>
            <a:r>
              <a:rPr lang="en-US" dirty="0"/>
              <a:t>     </a:t>
            </a:r>
            <a:r>
              <a:rPr lang="en-US" dirty="0" err="1"/>
              <a:t>Devetashka</a:t>
            </a:r>
            <a:r>
              <a:rPr lang="en-US" dirty="0"/>
              <a:t> Cave, located near the village of </a:t>
            </a:r>
            <a:r>
              <a:rPr lang="en-US" dirty="0" err="1"/>
              <a:t>Devetaki</a:t>
            </a:r>
            <a:r>
              <a:rPr lang="en-US" dirty="0"/>
              <a:t>, </a:t>
            </a:r>
            <a:r>
              <a:rPr lang="en-US" dirty="0" err="1"/>
              <a:t>Lovech</a:t>
            </a:r>
            <a:r>
              <a:rPr lang="en-US" dirty="0"/>
              <a:t> municipality, is one of the largest caves in Bulgaria. It is located about 7 km from </a:t>
            </a:r>
            <a:r>
              <a:rPr lang="en-US" dirty="0" err="1"/>
              <a:t>Letnitsa</a:t>
            </a:r>
            <a:r>
              <a:rPr lang="en-US" dirty="0"/>
              <a:t> and 15 km northeast of </a:t>
            </a:r>
            <a:r>
              <a:rPr lang="en-US" dirty="0" err="1"/>
              <a:t>Lovech</a:t>
            </a:r>
            <a:r>
              <a:rPr lang="en-US" dirty="0"/>
              <a:t>, near the village of </a:t>
            </a:r>
            <a:r>
              <a:rPr lang="en-US" dirty="0" err="1"/>
              <a:t>Devetaki</a:t>
            </a:r>
            <a:r>
              <a:rPr lang="en-US" dirty="0"/>
              <a:t>, on the east bank of the river </a:t>
            </a:r>
            <a:r>
              <a:rPr lang="en-US" dirty="0" err="1"/>
              <a:t>Osam</a:t>
            </a:r>
            <a:r>
              <a:rPr lang="en-US" dirty="0"/>
              <a:t>. </a:t>
            </a:r>
            <a:r>
              <a:rPr lang="en-US" dirty="0" err="1"/>
              <a:t>Devetashka</a:t>
            </a:r>
            <a:r>
              <a:rPr lang="en-US" dirty="0"/>
              <a:t> Cave is one of the three most important shelters for bat hibernation in Europe. There winters a colony of over 35,000 specimens of the species Cave Long-winged, Long-toed Nightingale, Large Horseshoe Bat and Rusty Nightingale.</a:t>
            </a:r>
          </a:p>
          <a:p>
            <a:pPr>
              <a:buNone/>
            </a:pPr>
            <a:br>
              <a:rPr lang="en-US" dirty="0"/>
            </a:br>
            <a:r>
              <a:rPr lang="en-US" dirty="0"/>
              <a:t>Large horseshoe,  Small horseshoe,  Southern horseshoe,  Horseshoe of </a:t>
            </a:r>
            <a:r>
              <a:rPr lang="en-US" dirty="0" err="1"/>
              <a:t>Mecheli</a:t>
            </a:r>
            <a:r>
              <a:rPr lang="en-US" dirty="0"/>
              <a:t> , Rusty nightgown,  Nightingale of </a:t>
            </a:r>
            <a:r>
              <a:rPr lang="en-US" dirty="0" err="1"/>
              <a:t>Naterer</a:t>
            </a:r>
            <a:r>
              <a:rPr lang="en-US" dirty="0"/>
              <a:t> , Mustache nightgown,  Big nightgown , Tricolor nightgown,  Water nightgown , Long-fingered nightgown , Sharp nightingale , Long-winged cave,  </a:t>
            </a:r>
            <a:r>
              <a:rPr lang="en-US" dirty="0" err="1"/>
              <a:t>Savi's</a:t>
            </a:r>
            <a:r>
              <a:rPr lang="en-US" dirty="0"/>
              <a:t> bat.</a:t>
            </a:r>
            <a:br>
              <a:rPr lang="en-US" dirty="0"/>
            </a:br>
            <a:endParaRPr lang="bg-BG" dirty="0"/>
          </a:p>
        </p:txBody>
      </p:sp>
    </p:spTree>
  </p:cSld>
  <p:clrMapOvr>
    <a:masterClrMapping/>
  </p:clrMapOvr>
  <p:transition>
    <p:strips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74638"/>
            <a:ext cx="8229600" cy="868346"/>
          </a:xfrm>
        </p:spPr>
        <p:txBody>
          <a:bodyPr>
            <a:normAutofit fontScale="90000"/>
          </a:bodyPr>
          <a:lstStyle/>
          <a:p>
            <a:br>
              <a:rPr lang="en-US" dirty="0"/>
            </a:br>
            <a:r>
              <a:rPr lang="en-US" sz="4400" dirty="0" err="1">
                <a:solidFill>
                  <a:srgbClr val="FF0000"/>
                </a:solidFill>
              </a:rPr>
              <a:t>Yagodinska</a:t>
            </a:r>
            <a:r>
              <a:rPr lang="en-US" sz="4400" dirty="0">
                <a:solidFill>
                  <a:srgbClr val="FF0000"/>
                </a:solidFill>
              </a:rPr>
              <a:t> cave</a:t>
            </a:r>
            <a:endParaRPr lang="bg-BG" sz="4400" dirty="0">
              <a:solidFill>
                <a:srgbClr val="FF0000"/>
              </a:solidFill>
            </a:endParaRPr>
          </a:p>
        </p:txBody>
      </p:sp>
      <p:sp>
        <p:nvSpPr>
          <p:cNvPr id="3" name="Контейнер за съдържание 2"/>
          <p:cNvSpPr>
            <a:spLocks noGrp="1"/>
          </p:cNvSpPr>
          <p:nvPr>
            <p:ph idx="1"/>
          </p:nvPr>
        </p:nvSpPr>
        <p:spPr/>
        <p:txBody>
          <a:bodyPr>
            <a:normAutofit fontScale="92500" lnSpcReduction="10000"/>
          </a:bodyPr>
          <a:lstStyle/>
          <a:p>
            <a:pPr>
              <a:buNone/>
            </a:pPr>
            <a:r>
              <a:rPr lang="bg-BG" dirty="0"/>
              <a:t>     </a:t>
            </a:r>
            <a:r>
              <a:rPr lang="en-US" dirty="0"/>
              <a:t>This fabulous cave is the jewel of the cave world in Bulgaria. We find it in the </a:t>
            </a:r>
            <a:r>
              <a:rPr lang="bg-BG" dirty="0" err="1"/>
              <a:t>Rhodopes</a:t>
            </a:r>
            <a:r>
              <a:rPr lang="bg-BG" dirty="0"/>
              <a:t>, </a:t>
            </a:r>
            <a:r>
              <a:rPr lang="en-US" dirty="0"/>
              <a:t>near </a:t>
            </a:r>
            <a:r>
              <a:rPr lang="bg-BG" dirty="0" err="1"/>
              <a:t>Trigrad</a:t>
            </a:r>
            <a:r>
              <a:rPr lang="en-US" dirty="0"/>
              <a:t>. Its length is 10 km. It has three floors. The temperature in the </a:t>
            </a:r>
            <a:r>
              <a:rPr lang="bg-BG" dirty="0" err="1"/>
              <a:t>Yagodinska</a:t>
            </a:r>
            <a:r>
              <a:rPr lang="en-US" dirty="0"/>
              <a:t> Cave is 6 degrees. The entrance and exit are artificial tunnels. Inside it was found an ancient home of master potters. Unfortunately, due to the collapse caused by the earthquake, they had to leave it. </a:t>
            </a:r>
            <a:r>
              <a:rPr lang="en-US" dirty="0" err="1"/>
              <a:t>Jagodina</a:t>
            </a:r>
            <a:r>
              <a:rPr lang="en-US" dirty="0"/>
              <a:t> Cave is the only one of its kind with its countless stalactites, stalagmites, leopard skins (differently colored rock layers). As many as 103 weddings took place in the cave. Bitter!</a:t>
            </a:r>
            <a:endParaRPr lang="bg-BG" dirty="0"/>
          </a:p>
        </p:txBody>
      </p:sp>
    </p:spTree>
  </p:cSld>
  <p:clrMapOvr>
    <a:masterClrMapping/>
  </p:clrMapOvr>
  <p:transition>
    <p:newsfla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en-US" dirty="0" err="1">
                <a:solidFill>
                  <a:srgbClr val="FF0000"/>
                </a:solidFill>
              </a:rPr>
              <a:t>Bacho</a:t>
            </a:r>
            <a:r>
              <a:rPr lang="en-US" dirty="0">
                <a:solidFill>
                  <a:srgbClr val="FF0000"/>
                </a:solidFill>
              </a:rPr>
              <a:t> </a:t>
            </a:r>
            <a:r>
              <a:rPr lang="en-US" dirty="0" err="1">
                <a:solidFill>
                  <a:srgbClr val="FF0000"/>
                </a:solidFill>
              </a:rPr>
              <a:t>Kiro</a:t>
            </a:r>
            <a:endParaRPr lang="bg-BG" dirty="0">
              <a:solidFill>
                <a:srgbClr val="FF0000"/>
              </a:solidFill>
            </a:endParaRPr>
          </a:p>
        </p:txBody>
      </p:sp>
      <p:sp>
        <p:nvSpPr>
          <p:cNvPr id="3" name="Контейнер за съдържание 2"/>
          <p:cNvSpPr>
            <a:spLocks noGrp="1"/>
          </p:cNvSpPr>
          <p:nvPr>
            <p:ph idx="1"/>
          </p:nvPr>
        </p:nvSpPr>
        <p:spPr/>
        <p:txBody>
          <a:bodyPr>
            <a:normAutofit fontScale="85000" lnSpcReduction="10000"/>
          </a:bodyPr>
          <a:lstStyle/>
          <a:p>
            <a:pPr>
              <a:buNone/>
            </a:pPr>
            <a:r>
              <a:rPr lang="bg-BG" dirty="0"/>
              <a:t>      </a:t>
            </a:r>
            <a:r>
              <a:rPr lang="en-US" dirty="0" err="1"/>
              <a:t>Bacho</a:t>
            </a:r>
            <a:r>
              <a:rPr lang="en-US" dirty="0"/>
              <a:t> </a:t>
            </a:r>
            <a:r>
              <a:rPr lang="en-US" dirty="0" err="1"/>
              <a:t>Kiro</a:t>
            </a:r>
            <a:r>
              <a:rPr lang="en-US" dirty="0"/>
              <a:t> is one of the most interesting for visitors. It bears its name from 1940, and is named after one of the heroes of the April Uprising - </a:t>
            </a:r>
            <a:r>
              <a:rPr lang="en-US" dirty="0" err="1"/>
              <a:t>Bacho</a:t>
            </a:r>
            <a:r>
              <a:rPr lang="en-US" dirty="0"/>
              <a:t> </a:t>
            </a:r>
            <a:r>
              <a:rPr lang="en-US" dirty="0" err="1"/>
              <a:t>Kiro</a:t>
            </a:r>
            <a:r>
              <a:rPr lang="en-US" dirty="0"/>
              <a:t>, who hid in its mysterious labyrinths. We find it near the </a:t>
            </a:r>
            <a:r>
              <a:rPr lang="en-US" dirty="0" err="1"/>
              <a:t>Dryanovo</a:t>
            </a:r>
            <a:r>
              <a:rPr lang="en-US" dirty="0"/>
              <a:t> Monastery, a few kilometers from </a:t>
            </a:r>
            <a:r>
              <a:rPr lang="en-US" dirty="0" err="1"/>
              <a:t>Dryanovo</a:t>
            </a:r>
            <a:r>
              <a:rPr lang="en-US" dirty="0"/>
              <a:t>. It is equipped with modern lighting, which reveals unsuspected beauties. If you haven't gotten lost somewhere before, be careful - the cave is a 4-storey labyrinth of galleries and branches. But there is no room for panic still has an experienced guide who will accompany you with joy on the road. There, time flew by imperceptibly. On departure you could stop at the </a:t>
            </a:r>
            <a:r>
              <a:rPr lang="en-US" dirty="0" err="1"/>
              <a:t>Dryanovo</a:t>
            </a:r>
            <a:r>
              <a:rPr lang="en-US" dirty="0"/>
              <a:t> Monastery and light a candle for health.</a:t>
            </a:r>
            <a:endParaRPr lang="bg-BG" dirty="0"/>
          </a:p>
        </p:txBody>
      </p:sp>
    </p:spTree>
  </p:cSld>
  <p:clrMapOvr>
    <a:masterClrMapping/>
  </p:clrMapOvr>
  <p:transition>
    <p:plus/>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428604"/>
            <a:ext cx="8229600" cy="1214446"/>
          </a:xfrm>
        </p:spPr>
        <p:txBody>
          <a:bodyPr>
            <a:normAutofit fontScale="90000"/>
          </a:bodyPr>
          <a:lstStyle/>
          <a:p>
            <a:r>
              <a:rPr lang="en-US" dirty="0" err="1">
                <a:solidFill>
                  <a:srgbClr val="FF0000"/>
                </a:solidFill>
              </a:rPr>
              <a:t>Magura</a:t>
            </a:r>
            <a:br>
              <a:rPr lang="bg-BG" dirty="0">
                <a:solidFill>
                  <a:srgbClr val="FF0000"/>
                </a:solidFill>
              </a:rPr>
            </a:br>
            <a:endParaRPr lang="bg-BG" dirty="0">
              <a:solidFill>
                <a:srgbClr val="FF0000"/>
              </a:solidFill>
            </a:endParaRPr>
          </a:p>
        </p:txBody>
      </p:sp>
      <p:sp>
        <p:nvSpPr>
          <p:cNvPr id="3" name="Контейнер за съдържание 2"/>
          <p:cNvSpPr>
            <a:spLocks noGrp="1"/>
          </p:cNvSpPr>
          <p:nvPr>
            <p:ph idx="1"/>
          </p:nvPr>
        </p:nvSpPr>
        <p:spPr/>
        <p:txBody>
          <a:bodyPr>
            <a:normAutofit lnSpcReduction="10000"/>
          </a:bodyPr>
          <a:lstStyle/>
          <a:p>
            <a:pPr>
              <a:buNone/>
            </a:pPr>
            <a:r>
              <a:rPr lang="bg-BG" dirty="0"/>
              <a:t>     </a:t>
            </a:r>
            <a:r>
              <a:rPr lang="en-US" dirty="0" err="1"/>
              <a:t>Magura</a:t>
            </a:r>
            <a:r>
              <a:rPr lang="en-US" dirty="0"/>
              <a:t> Cave is located in northwestern Bulgaria, about 18 km from </a:t>
            </a:r>
            <a:r>
              <a:rPr lang="en-US" dirty="0" err="1"/>
              <a:t>Belogradchik</a:t>
            </a:r>
            <a:r>
              <a:rPr lang="en-US" dirty="0"/>
              <a:t>. She has amassed a huge fortune, she is the owner of the largest deposit of rock paintings. It is proud of the production of the only champagne wine in Bulgaria, which matures for 3 years under natural conditions. It is like a magic museum with its halls and unique limestone forms. In the corridor of glory you can see the original cave paintings, and shortly after the exit is the seventh largest lake in the country - </a:t>
            </a:r>
            <a:r>
              <a:rPr lang="en-US" dirty="0" err="1"/>
              <a:t>Rabishkoto</a:t>
            </a:r>
            <a:r>
              <a:rPr lang="en-US" dirty="0"/>
              <a:t> Lake.</a:t>
            </a:r>
            <a:endParaRPr lang="bg-BG" dirty="0"/>
          </a:p>
        </p:txBody>
      </p:sp>
    </p:spTree>
  </p:cSld>
  <p:clrMapOvr>
    <a:masterClrMapping/>
  </p:clrMapOvr>
  <p:transition>
    <p:whee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en-US" dirty="0" err="1">
                <a:solidFill>
                  <a:srgbClr val="FF0000"/>
                </a:solidFill>
              </a:rPr>
              <a:t>Ledenika</a:t>
            </a:r>
            <a:endParaRPr lang="bg-BG" dirty="0">
              <a:solidFill>
                <a:srgbClr val="FF0000"/>
              </a:solidFill>
            </a:endParaRPr>
          </a:p>
        </p:txBody>
      </p:sp>
      <p:sp>
        <p:nvSpPr>
          <p:cNvPr id="3" name="Контейнер за съдържание 2"/>
          <p:cNvSpPr>
            <a:spLocks noGrp="1"/>
          </p:cNvSpPr>
          <p:nvPr>
            <p:ph idx="1"/>
          </p:nvPr>
        </p:nvSpPr>
        <p:spPr/>
        <p:txBody>
          <a:bodyPr>
            <a:normAutofit fontScale="92500" lnSpcReduction="20000"/>
          </a:bodyPr>
          <a:lstStyle/>
          <a:p>
            <a:pPr>
              <a:buNone/>
            </a:pPr>
            <a:br>
              <a:rPr lang="en-US" dirty="0"/>
            </a:br>
            <a:r>
              <a:rPr lang="en-US" dirty="0" err="1"/>
              <a:t>Ledenika</a:t>
            </a:r>
            <a:r>
              <a:rPr lang="en-US" dirty="0"/>
              <a:t> is the name of a cave in </a:t>
            </a:r>
            <a:r>
              <a:rPr lang="en-US" dirty="0" err="1"/>
              <a:t>Stara</a:t>
            </a:r>
            <a:r>
              <a:rPr lang="en-US" dirty="0"/>
              <a:t> </a:t>
            </a:r>
            <a:r>
              <a:rPr lang="en-US" dirty="0" err="1"/>
              <a:t>Planina</a:t>
            </a:r>
            <a:r>
              <a:rPr lang="en-US" dirty="0"/>
              <a:t>, Vratsa municipality, Bulgaria. It is considered one of the oldest in Bulgaria, with an age of nearly 2 million years. </a:t>
            </a:r>
            <a:r>
              <a:rPr lang="en-US" dirty="0" err="1"/>
              <a:t>Ledenika</a:t>
            </a:r>
            <a:r>
              <a:rPr lang="en-US" dirty="0"/>
              <a:t> Cave is located 16 km from the town of Vratsa, on the territory of </a:t>
            </a:r>
            <a:r>
              <a:rPr lang="en-US" dirty="0" err="1"/>
              <a:t>Vrachanski</a:t>
            </a:r>
            <a:r>
              <a:rPr lang="en-US" dirty="0"/>
              <a:t> Balkan Nature Park. It is located at 840 m above sea level in the </a:t>
            </a:r>
            <a:r>
              <a:rPr lang="en-US" dirty="0" err="1"/>
              <a:t>Stresher</a:t>
            </a:r>
            <a:r>
              <a:rPr lang="en-US" dirty="0"/>
              <a:t> part of the Vratsa mountain, in the area of ​​</a:t>
            </a:r>
            <a:r>
              <a:rPr lang="en-US" dirty="0" err="1"/>
              <a:t>Ledenishki</a:t>
            </a:r>
            <a:r>
              <a:rPr lang="en-US" dirty="0"/>
              <a:t> </a:t>
            </a:r>
            <a:r>
              <a:rPr lang="en-US" dirty="0" err="1"/>
              <a:t>uval</a:t>
            </a:r>
            <a:r>
              <a:rPr lang="en-US" dirty="0"/>
              <a:t>. It was formed in </a:t>
            </a:r>
            <a:r>
              <a:rPr lang="en-US" dirty="0" err="1"/>
              <a:t>Malm</a:t>
            </a:r>
            <a:r>
              <a:rPr lang="en-US" dirty="0"/>
              <a:t> </a:t>
            </a:r>
            <a:r>
              <a:rPr lang="en-US" dirty="0" err="1"/>
              <a:t>limestones</a:t>
            </a:r>
            <a:r>
              <a:rPr lang="en-US" dirty="0"/>
              <a:t> (</a:t>
            </a:r>
            <a:r>
              <a:rPr lang="en-US" dirty="0" err="1"/>
              <a:t>caprote-orbitolin</a:t>
            </a:r>
            <a:r>
              <a:rPr lang="en-US" dirty="0"/>
              <a:t> </a:t>
            </a:r>
            <a:r>
              <a:rPr lang="en-US" dirty="0" err="1"/>
              <a:t>limestones</a:t>
            </a:r>
            <a:r>
              <a:rPr lang="en-US" dirty="0"/>
              <a:t> - Lower Cretaceous) during the Quaternary, when most Bulgarian caves were formed. </a:t>
            </a:r>
            <a:endParaRPr lang="bg-BG" dirty="0"/>
          </a:p>
        </p:txBody>
      </p:sp>
    </p:spTree>
  </p:cSld>
  <p:clrMapOvr>
    <a:masterClrMapping/>
  </p:clrMapOvr>
  <p:transition>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en-US" dirty="0" err="1">
                <a:solidFill>
                  <a:srgbClr val="FF0000"/>
                </a:solidFill>
              </a:rPr>
              <a:t>Prohodna</a:t>
            </a:r>
            <a:endParaRPr lang="bg-BG" dirty="0">
              <a:solidFill>
                <a:srgbClr val="FF0000"/>
              </a:solidFill>
            </a:endParaRPr>
          </a:p>
        </p:txBody>
      </p:sp>
      <p:sp>
        <p:nvSpPr>
          <p:cNvPr id="3" name="Контейнер за съдържание 2"/>
          <p:cNvSpPr>
            <a:spLocks noGrp="1"/>
          </p:cNvSpPr>
          <p:nvPr>
            <p:ph idx="1"/>
          </p:nvPr>
        </p:nvSpPr>
        <p:spPr/>
        <p:txBody>
          <a:bodyPr>
            <a:normAutofit fontScale="92500" lnSpcReduction="20000"/>
          </a:bodyPr>
          <a:lstStyle/>
          <a:p>
            <a:pPr>
              <a:buNone/>
            </a:pPr>
            <a:r>
              <a:rPr lang="en-US" dirty="0"/>
              <a:t>     </a:t>
            </a:r>
            <a:r>
              <a:rPr lang="en-US" dirty="0" err="1"/>
              <a:t>Prohodna</a:t>
            </a:r>
            <a:r>
              <a:rPr lang="en-US" dirty="0"/>
              <a:t> is one of the most famous caves in Bulgaria, located near the village of </a:t>
            </a:r>
            <a:r>
              <a:rPr lang="en-US" dirty="0" err="1"/>
              <a:t>Karlukovo</a:t>
            </a:r>
            <a:r>
              <a:rPr lang="en-US" dirty="0"/>
              <a:t> (0.5 km), an emblem of the </a:t>
            </a:r>
            <a:r>
              <a:rPr lang="en-US" dirty="0" err="1"/>
              <a:t>Karlukovo</a:t>
            </a:r>
            <a:r>
              <a:rPr lang="en-US" dirty="0"/>
              <a:t> </a:t>
            </a:r>
            <a:r>
              <a:rPr lang="en-US" dirty="0" err="1"/>
              <a:t>karst</a:t>
            </a:r>
            <a:r>
              <a:rPr lang="en-US" dirty="0"/>
              <a:t> region. In 1962 it was declared a natural landmark. According to archaeologists in ancient times, the cave was an important occult site for the locals, where various rituals were performed. On March 21, the vernal equinox, a fertility ritual was performed. On this day, a ray of sunlight passes through the interior of the cave, illuminating it at a specific angle. During the bombings during World War II, locals hid in the cave. Passable is one of the few caves in which cave bungee jumping is practiced. </a:t>
            </a:r>
            <a:endParaRPr lang="bg-BG" dirty="0"/>
          </a:p>
        </p:txBody>
      </p:sp>
    </p:spTree>
  </p:cSld>
  <p:clrMapOvr>
    <a:masterClrMapping/>
  </p:clrMapOvr>
  <p:transition>
    <p:spli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en-US" dirty="0">
                <a:solidFill>
                  <a:srgbClr val="FF0000"/>
                </a:solidFill>
              </a:rPr>
              <a:t>The womb</a:t>
            </a:r>
            <a:endParaRPr lang="bg-BG" dirty="0">
              <a:solidFill>
                <a:srgbClr val="FF0000"/>
              </a:solidFill>
            </a:endParaRPr>
          </a:p>
        </p:txBody>
      </p:sp>
      <p:sp>
        <p:nvSpPr>
          <p:cNvPr id="3" name="Контейнер за съдържание 2"/>
          <p:cNvSpPr>
            <a:spLocks noGrp="1"/>
          </p:cNvSpPr>
          <p:nvPr>
            <p:ph idx="1"/>
          </p:nvPr>
        </p:nvSpPr>
        <p:spPr/>
        <p:txBody>
          <a:bodyPr>
            <a:normAutofit fontScale="85000" lnSpcReduction="10000"/>
          </a:bodyPr>
          <a:lstStyle/>
          <a:p>
            <a:pPr>
              <a:buNone/>
            </a:pPr>
            <a:r>
              <a:rPr lang="en-US" dirty="0"/>
              <a:t>     The womb is an ancient cave sanctuary dating from the 11th to the 10th century BC. The site is located near the village of </a:t>
            </a:r>
            <a:r>
              <a:rPr lang="en-US" dirty="0" err="1"/>
              <a:t>Ilinitsa</a:t>
            </a:r>
            <a:r>
              <a:rPr lang="en-US" dirty="0"/>
              <a:t>, in the area of ​​</a:t>
            </a:r>
            <a:r>
              <a:rPr lang="en-US" dirty="0" err="1"/>
              <a:t>Tangardak</a:t>
            </a:r>
            <a:r>
              <a:rPr lang="en-US" dirty="0"/>
              <a:t> </a:t>
            </a:r>
            <a:r>
              <a:rPr lang="en-US" dirty="0" err="1"/>
              <a:t>Kaya</a:t>
            </a:r>
            <a:r>
              <a:rPr lang="en-US" dirty="0"/>
              <a:t>, about 12 kilometers northwest of </a:t>
            </a:r>
            <a:r>
              <a:rPr lang="en-US" dirty="0" err="1"/>
              <a:t>Kardzhali</a:t>
            </a:r>
            <a:r>
              <a:rPr lang="en-US" dirty="0"/>
              <a:t>. It is a natural horizontal slit in a rock that has been further cut and shaped by a human hand, resembling a uterus. </a:t>
            </a:r>
            <a:br>
              <a:rPr lang="en-US" dirty="0"/>
            </a:br>
            <a:r>
              <a:rPr lang="en-US" dirty="0"/>
              <a:t>From Turkish "</a:t>
            </a:r>
            <a:r>
              <a:rPr lang="en-US" dirty="0" err="1"/>
              <a:t>tangardak</a:t>
            </a:r>
            <a:r>
              <a:rPr lang="en-US" dirty="0"/>
              <a:t> </a:t>
            </a:r>
            <a:r>
              <a:rPr lang="en-US" dirty="0" err="1"/>
              <a:t>kaya</a:t>
            </a:r>
            <a:r>
              <a:rPr lang="en-US" dirty="0"/>
              <a:t>" means "thundering" or "noisy" rock. In the middle of the cave is carved a hemispherical dome, which gives the acoustics of the room a special sound, which, however, resonates only in low male voices - throughout the cavity is a sound similar to thunder. This is how the local Turkish-speaking population gave the cave its name.</a:t>
            </a:r>
            <a:endParaRPr lang="bg-BG" dirty="0"/>
          </a:p>
        </p:txBody>
      </p:sp>
    </p:spTree>
  </p:cSld>
  <p:clrMapOvr>
    <a:masterClrMapping/>
  </p:clrMapOvr>
  <p:transition>
    <p:wheel/>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Връх">
  <a:themeElements>
    <a:clrScheme name="Връх">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Връх">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Връх">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265</TotalTime>
  <Words>780</Words>
  <Application>Microsoft Office PowerPoint</Application>
  <PresentationFormat>Презентация на цял екран (4:3)</PresentationFormat>
  <Paragraphs>20</Paragraphs>
  <Slides>10</Slides>
  <Notes>0</Notes>
  <HiddenSlides>0</HiddenSlides>
  <MMClips>0</MMClips>
  <ScaleCrop>false</ScaleCrop>
  <HeadingPairs>
    <vt:vector size="4" baseType="variant">
      <vt:variant>
        <vt:lpstr>Тема</vt:lpstr>
      </vt:variant>
      <vt:variant>
        <vt:i4>1</vt:i4>
      </vt:variant>
      <vt:variant>
        <vt:lpstr>Заглавия на слайдовете</vt:lpstr>
      </vt:variant>
      <vt:variant>
        <vt:i4>10</vt:i4>
      </vt:variant>
    </vt:vector>
  </HeadingPairs>
  <TitlesOfParts>
    <vt:vector size="11" baseType="lpstr">
      <vt:lpstr>Връх</vt:lpstr>
      <vt:lpstr>caves in Bulgaria and their inhabitants</vt:lpstr>
      <vt:lpstr>The devil's throat</vt:lpstr>
      <vt:lpstr>Devetashka Cave</vt:lpstr>
      <vt:lpstr> Yagodinska cave</vt:lpstr>
      <vt:lpstr>Bacho Kiro</vt:lpstr>
      <vt:lpstr>Magura </vt:lpstr>
      <vt:lpstr>Ledenika</vt:lpstr>
      <vt:lpstr>Prohodna</vt:lpstr>
      <vt:lpstr>The womb</vt:lpstr>
      <vt:lpstr>I hope you enjoyed it and found it interesting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caves in Bulgaria and their inhabitants</dc:title>
  <dc:creator>1</dc:creator>
  <cp:lastModifiedBy>Dilek Rahimova</cp:lastModifiedBy>
  <cp:revision>27</cp:revision>
  <dcterms:created xsi:type="dcterms:W3CDTF">2021-01-05T16:13:03Z</dcterms:created>
  <dcterms:modified xsi:type="dcterms:W3CDTF">2021-01-10T19:19:10Z</dcterms:modified>
</cp:coreProperties>
</file>