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476" y="-4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46C117F-5CCF-4837-BE5F-2B92066CAFAF}"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4EB90BD-B6CE-46B7-997F-7313B992CCDC}"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DB9D11F-B188-461D-B23F-39381795C052}"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E6D8D9-55A2-4063-B0F3-121F44549695}"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D4B24536-994D-4021-A283-9F449C0DB509}"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3CBBBB78-C96F-47B7-AB17-D852CA960AC9}"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10/20/2020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0578ACC-22D6-47C1-A373-4FD133E34F3C}"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331444B-B92B-4E27-8C94-BB93EAF5CB18}"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63EFA5E-FA76-400D-B3DC-F0BA90E6D107}"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10/20/2020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D5CBABA-2177-A544-8FC6-D1FABE6BD645}"/>
              </a:ext>
            </a:extLst>
          </p:cNvPr>
          <p:cNvSpPr>
            <a:spLocks noGrp="1"/>
          </p:cNvSpPr>
          <p:nvPr>
            <p:ph type="ctrTitle"/>
          </p:nvPr>
        </p:nvSpPr>
        <p:spPr>
          <a:xfrm>
            <a:off x="0" y="1204032"/>
            <a:ext cx="11124725" cy="1117687"/>
          </a:xfrm>
        </p:spPr>
        <p:txBody>
          <a:bodyPr/>
          <a:lstStyle/>
          <a:p>
            <a:r>
              <a:rPr lang="tr-TR"/>
              <a:t>Historical Beauties of Antalya</a:t>
            </a:r>
          </a:p>
        </p:txBody>
      </p:sp>
      <p:sp>
        <p:nvSpPr>
          <p:cNvPr id="3" name="Alt Başlık 2">
            <a:extLst>
              <a:ext uri="{FF2B5EF4-FFF2-40B4-BE49-F238E27FC236}">
                <a16:creationId xmlns:a16="http://schemas.microsoft.com/office/drawing/2014/main" xmlns="" id="{F35FA713-A767-D04C-A17F-E6DDCCF9BDD9}"/>
              </a:ext>
            </a:extLst>
          </p:cNvPr>
          <p:cNvSpPr>
            <a:spLocks noGrp="1"/>
          </p:cNvSpPr>
          <p:nvPr>
            <p:ph type="subTitle" idx="1"/>
          </p:nvPr>
        </p:nvSpPr>
        <p:spPr>
          <a:xfrm>
            <a:off x="1751885" y="2965289"/>
            <a:ext cx="8144134" cy="3249773"/>
          </a:xfrm>
        </p:spPr>
        <p:txBody>
          <a:bodyPr>
            <a:normAutofit/>
          </a:bodyPr>
          <a:lstStyle/>
          <a:p>
            <a:pPr marL="342900" indent="-342900" algn="l">
              <a:buFont typeface="Arial" panose="020B0604020202020204" pitchFamily="34" charset="0"/>
              <a:buChar char="•"/>
            </a:pPr>
            <a:r>
              <a:rPr lang="tr-TR" dirty="0" smtClean="0"/>
              <a:t>Saint Nicolas </a:t>
            </a:r>
            <a:r>
              <a:rPr lang="tr-TR" dirty="0" err="1" smtClean="0"/>
              <a:t>Church</a:t>
            </a:r>
            <a:r>
              <a:rPr lang="tr-TR" dirty="0" smtClean="0"/>
              <a:t>, </a:t>
            </a:r>
            <a:r>
              <a:rPr lang="tr-TR" dirty="0"/>
              <a:t>Demre</a:t>
            </a:r>
          </a:p>
          <a:p>
            <a:pPr marL="342900" indent="-342900" algn="l">
              <a:buFont typeface="Arial" panose="020B0604020202020204" pitchFamily="34" charset="0"/>
              <a:buChar char="•"/>
            </a:pPr>
            <a:r>
              <a:rPr lang="tr-TR" dirty="0"/>
              <a:t>Myra Ancient City, Demre</a:t>
            </a:r>
          </a:p>
          <a:p>
            <a:pPr marL="342900" indent="-342900" algn="l">
              <a:buFont typeface="Arial" panose="020B0604020202020204" pitchFamily="34" charset="0"/>
              <a:buChar char="•"/>
            </a:pPr>
            <a:r>
              <a:rPr lang="tr-TR" dirty="0"/>
              <a:t>Termessos Ancient City, </a:t>
            </a:r>
            <a:r>
              <a:rPr lang="tr-TR" dirty="0" err="1"/>
              <a:t>Döşemealtı</a:t>
            </a:r>
            <a:endParaRPr lang="tr-TR" dirty="0"/>
          </a:p>
          <a:p>
            <a:pPr marL="342900" indent="-342900" algn="l">
              <a:buFont typeface="Arial" panose="020B0604020202020204" pitchFamily="34" charset="0"/>
              <a:buChar char="•"/>
            </a:pPr>
            <a:r>
              <a:rPr lang="tr-TR" dirty="0" err="1"/>
              <a:t>Historical</a:t>
            </a:r>
            <a:r>
              <a:rPr lang="tr-TR" dirty="0"/>
              <a:t> </a:t>
            </a:r>
            <a:r>
              <a:rPr lang="tr-TR" dirty="0" err="1"/>
              <a:t>Clock</a:t>
            </a:r>
            <a:r>
              <a:rPr lang="tr-TR" dirty="0"/>
              <a:t> </a:t>
            </a:r>
            <a:r>
              <a:rPr lang="tr-TR" dirty="0" err="1"/>
              <a:t>Tower</a:t>
            </a:r>
            <a:r>
              <a:rPr lang="tr-TR" dirty="0"/>
              <a:t>, </a:t>
            </a:r>
            <a:r>
              <a:rPr lang="tr-TR" dirty="0" smtClean="0"/>
              <a:t>Antalya</a:t>
            </a:r>
            <a:endParaRPr lang="tr-TR" dirty="0"/>
          </a:p>
          <a:p>
            <a:pPr marL="342900" indent="-342900" algn="l">
              <a:buFont typeface="Arial" panose="020B0604020202020204" pitchFamily="34" charset="0"/>
              <a:buChar char="•"/>
            </a:pPr>
            <a:r>
              <a:rPr lang="tr-TR" dirty="0"/>
              <a:t>Olympos Ancient City, Kumluca </a:t>
            </a:r>
          </a:p>
          <a:p>
            <a:pPr marL="342900" indent="-342900" algn="l">
              <a:buFont typeface="Arial" panose="020B0604020202020204" pitchFamily="34" charset="0"/>
              <a:buChar char="•"/>
            </a:pPr>
            <a:r>
              <a:rPr lang="tr-TR" dirty="0" err="1"/>
              <a:t>Temple</a:t>
            </a:r>
            <a:r>
              <a:rPr lang="tr-TR" dirty="0"/>
              <a:t> of </a:t>
            </a:r>
            <a:r>
              <a:rPr lang="tr-TR" dirty="0" err="1"/>
              <a:t>Apollo</a:t>
            </a:r>
            <a:r>
              <a:rPr lang="tr-TR" dirty="0"/>
              <a:t>, Side</a:t>
            </a:r>
          </a:p>
          <a:p>
            <a:pPr marL="342900" indent="-342900" algn="l">
              <a:buFont typeface="Arial" panose="020B0604020202020204" pitchFamily="34" charset="0"/>
              <a:buChar char="•"/>
            </a:pPr>
            <a:r>
              <a:rPr lang="tr-TR" dirty="0"/>
              <a:t>Perge Ancient City, Aksu</a:t>
            </a:r>
          </a:p>
          <a:p>
            <a:pPr marL="342900" indent="-342900" algn="l">
              <a:buFont typeface="Arial" panose="020B0604020202020204" pitchFamily="34" charset="0"/>
              <a:buChar char="•"/>
            </a:pPr>
            <a:r>
              <a:rPr lang="tr-TR" dirty="0"/>
              <a:t>Aspendos Theater, Serik</a:t>
            </a:r>
          </a:p>
        </p:txBody>
      </p:sp>
    </p:spTree>
    <p:extLst>
      <p:ext uri="{BB962C8B-B14F-4D97-AF65-F5344CB8AC3E}">
        <p14:creationId xmlns:p14="http://schemas.microsoft.com/office/powerpoint/2010/main" val="3239809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261A26B-BFE1-144B-87AD-49B1F4CB4345}"/>
              </a:ext>
            </a:extLst>
          </p:cNvPr>
          <p:cNvSpPr>
            <a:spLocks noGrp="1"/>
          </p:cNvSpPr>
          <p:nvPr>
            <p:ph type="title"/>
          </p:nvPr>
        </p:nvSpPr>
        <p:spPr>
          <a:xfrm>
            <a:off x="680321" y="753227"/>
            <a:ext cx="9613861" cy="5497553"/>
          </a:xfrm>
        </p:spPr>
        <p:txBody>
          <a:bodyPr/>
          <a:lstStyle/>
          <a:p>
            <a:r>
              <a:rPr lang="tr-TR" dirty="0" err="1" smtClean="0"/>
              <a:t>Thank</a:t>
            </a:r>
            <a:r>
              <a:rPr lang="tr-TR" dirty="0" err="1" smtClean="0"/>
              <a:t>s</a:t>
            </a:r>
            <a:r>
              <a:rPr lang="tr-TR" dirty="0" smtClean="0"/>
              <a:t> </a:t>
            </a:r>
            <a:r>
              <a:rPr lang="tr-TR" dirty="0" err="1" smtClean="0"/>
              <a:t>for</a:t>
            </a:r>
            <a:r>
              <a:rPr lang="tr-TR" dirty="0" smtClean="0"/>
              <a:t> </a:t>
            </a:r>
            <a:r>
              <a:rPr lang="tr-TR" dirty="0" err="1" smtClean="0"/>
              <a:t>your</a:t>
            </a:r>
            <a:r>
              <a:rPr lang="tr-TR" dirty="0" smtClean="0"/>
              <a:t> </a:t>
            </a:r>
            <a:r>
              <a:rPr lang="tr-TR" smtClean="0"/>
              <a:t>interest</a:t>
            </a:r>
            <a:r>
              <a:rPr lang="tr-TR" smtClean="0"/>
              <a:t>.</a:t>
            </a: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Davut Cebeci 10/A 251</a:t>
            </a:r>
          </a:p>
        </p:txBody>
      </p:sp>
    </p:spTree>
    <p:extLst>
      <p:ext uri="{BB962C8B-B14F-4D97-AF65-F5344CB8AC3E}">
        <p14:creationId xmlns:p14="http://schemas.microsoft.com/office/powerpoint/2010/main" val="1627581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76CC795-B276-9B43-910D-A8B12496294F}"/>
              </a:ext>
            </a:extLst>
          </p:cNvPr>
          <p:cNvSpPr>
            <a:spLocks noGrp="1"/>
          </p:cNvSpPr>
          <p:nvPr>
            <p:ph type="title"/>
          </p:nvPr>
        </p:nvSpPr>
        <p:spPr/>
        <p:txBody>
          <a:bodyPr/>
          <a:lstStyle/>
          <a:p>
            <a:r>
              <a:rPr lang="tr-TR" dirty="0" smtClean="0"/>
              <a:t>Saint Nicolas </a:t>
            </a:r>
            <a:r>
              <a:rPr lang="tr-TR" dirty="0" err="1" smtClean="0"/>
              <a:t>Church</a:t>
            </a:r>
            <a:r>
              <a:rPr lang="tr-TR" dirty="0" smtClean="0"/>
              <a:t>, </a:t>
            </a:r>
            <a:r>
              <a:rPr lang="tr-TR" dirty="0"/>
              <a:t>Demre</a:t>
            </a:r>
          </a:p>
        </p:txBody>
      </p:sp>
      <p:sp>
        <p:nvSpPr>
          <p:cNvPr id="3" name="İçerik Yer Tutucusu 2">
            <a:extLst>
              <a:ext uri="{FF2B5EF4-FFF2-40B4-BE49-F238E27FC236}">
                <a16:creationId xmlns:a16="http://schemas.microsoft.com/office/drawing/2014/main" xmlns="" id="{57927489-8172-E446-B209-4A20F2B53D23}"/>
              </a:ext>
            </a:extLst>
          </p:cNvPr>
          <p:cNvSpPr>
            <a:spLocks noGrp="1"/>
          </p:cNvSpPr>
          <p:nvPr>
            <p:ph sz="half" idx="1"/>
          </p:nvPr>
        </p:nvSpPr>
        <p:spPr/>
        <p:txBody>
          <a:bodyPr/>
          <a:lstStyle/>
          <a:p>
            <a:r>
              <a:rPr lang="tr-TR">
                <a:effectLst/>
              </a:rPr>
              <a:t>Located between Kaş and Finike, in Antalya's Demre district, Santa Claus Church is a mystical historical building built after the death of St. Nicholas, who is thought to be Santa Claus. In the church, which is considered holy for Christians, a ritual is held every year with careful leave.</a:t>
            </a:r>
            <a:endParaRPr lang="tr-TR"/>
          </a:p>
        </p:txBody>
      </p:sp>
      <p:pic>
        <p:nvPicPr>
          <p:cNvPr id="9" name="İçerik Yer Tutucusu 8">
            <a:extLst>
              <a:ext uri="{FF2B5EF4-FFF2-40B4-BE49-F238E27FC236}">
                <a16:creationId xmlns:a16="http://schemas.microsoft.com/office/drawing/2014/main" xmlns="" id="{4E4063FB-9E68-A94A-8F91-A89D3E87D244}"/>
              </a:ext>
            </a:extLst>
          </p:cNvPr>
          <p:cNvPicPr>
            <a:picLocks noGrp="1" noChangeAspect="1"/>
          </p:cNvPicPr>
          <p:nvPr>
            <p:ph sz="half" idx="2"/>
          </p:nvPr>
        </p:nvPicPr>
        <p:blipFill>
          <a:blip r:embed="rId2"/>
          <a:stretch>
            <a:fillRect/>
          </a:stretch>
        </p:blipFill>
        <p:spPr>
          <a:xfrm>
            <a:off x="6308725" y="2336873"/>
            <a:ext cx="4700588" cy="3599315"/>
          </a:xfrm>
          <a:prstGeom prst="rect">
            <a:avLst/>
          </a:prstGeom>
        </p:spPr>
      </p:pic>
    </p:spTree>
    <p:extLst>
      <p:ext uri="{BB962C8B-B14F-4D97-AF65-F5344CB8AC3E}">
        <p14:creationId xmlns:p14="http://schemas.microsoft.com/office/powerpoint/2010/main" val="79624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A21F3F9-F2D8-F54E-BD35-131720DE0E9E}"/>
              </a:ext>
            </a:extLst>
          </p:cNvPr>
          <p:cNvSpPr>
            <a:spLocks noGrp="1"/>
          </p:cNvSpPr>
          <p:nvPr>
            <p:ph type="title"/>
          </p:nvPr>
        </p:nvSpPr>
        <p:spPr/>
        <p:txBody>
          <a:bodyPr/>
          <a:lstStyle/>
          <a:p>
            <a:r>
              <a:rPr lang="tr-TR"/>
              <a:t>Myra Ancient City, Demre</a:t>
            </a:r>
          </a:p>
        </p:txBody>
      </p:sp>
      <p:sp>
        <p:nvSpPr>
          <p:cNvPr id="3" name="İçerik Yer Tutucusu 2">
            <a:extLst>
              <a:ext uri="{FF2B5EF4-FFF2-40B4-BE49-F238E27FC236}">
                <a16:creationId xmlns:a16="http://schemas.microsoft.com/office/drawing/2014/main" xmlns="" id="{3C2F4A5A-E9FB-F64B-96D1-1817CEDDFAAC}"/>
              </a:ext>
            </a:extLst>
          </p:cNvPr>
          <p:cNvSpPr>
            <a:spLocks noGrp="1"/>
          </p:cNvSpPr>
          <p:nvPr>
            <p:ph sz="half" idx="1"/>
          </p:nvPr>
        </p:nvSpPr>
        <p:spPr/>
        <p:txBody>
          <a:bodyPr/>
          <a:lstStyle/>
          <a:p>
            <a:r>
              <a:rPr lang="tr-TR">
                <a:effectLst/>
              </a:rPr>
              <a:t>Myra Ancient City is the most important historical point in Demre along with the Church of St. Nicholas. It is worth seeing the rock tombs in the Ancient City of Myra, whose history dates back to the 5th century BC, the amphitheater from the Roman Period, and Lycian inscriptions.</a:t>
            </a:r>
            <a:endParaRPr lang="tr-TR"/>
          </a:p>
        </p:txBody>
      </p:sp>
      <p:pic>
        <p:nvPicPr>
          <p:cNvPr id="7" name="İçerik Yer Tutucusu 6">
            <a:extLst>
              <a:ext uri="{FF2B5EF4-FFF2-40B4-BE49-F238E27FC236}">
                <a16:creationId xmlns:a16="http://schemas.microsoft.com/office/drawing/2014/main" xmlns="" id="{336A7269-F0FA-4148-8E44-C539187B1DA0}"/>
              </a:ext>
            </a:extLst>
          </p:cNvPr>
          <p:cNvPicPr>
            <a:picLocks noGrp="1" noChangeAspect="1"/>
          </p:cNvPicPr>
          <p:nvPr>
            <p:ph sz="half" idx="2"/>
          </p:nvPr>
        </p:nvPicPr>
        <p:blipFill>
          <a:blip r:embed="rId2"/>
          <a:stretch>
            <a:fillRect/>
          </a:stretch>
        </p:blipFill>
        <p:spPr>
          <a:xfrm>
            <a:off x="6103182" y="2336873"/>
            <a:ext cx="4700588" cy="3599316"/>
          </a:xfrm>
          <a:prstGeom prst="rect">
            <a:avLst/>
          </a:prstGeom>
        </p:spPr>
      </p:pic>
    </p:spTree>
    <p:extLst>
      <p:ext uri="{BB962C8B-B14F-4D97-AF65-F5344CB8AC3E}">
        <p14:creationId xmlns:p14="http://schemas.microsoft.com/office/powerpoint/2010/main" val="186430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0616A08-4E06-9C4F-B873-45167952A8FD}"/>
              </a:ext>
            </a:extLst>
          </p:cNvPr>
          <p:cNvSpPr>
            <a:spLocks noGrp="1"/>
          </p:cNvSpPr>
          <p:nvPr>
            <p:ph type="title"/>
          </p:nvPr>
        </p:nvSpPr>
        <p:spPr/>
        <p:txBody>
          <a:bodyPr/>
          <a:lstStyle/>
          <a:p>
            <a:r>
              <a:rPr lang="tr-TR"/>
              <a:t>Termessos Ancient City, Döşemealtı</a:t>
            </a:r>
          </a:p>
        </p:txBody>
      </p:sp>
      <p:sp>
        <p:nvSpPr>
          <p:cNvPr id="3" name="İçerik Yer Tutucusu 2">
            <a:extLst>
              <a:ext uri="{FF2B5EF4-FFF2-40B4-BE49-F238E27FC236}">
                <a16:creationId xmlns:a16="http://schemas.microsoft.com/office/drawing/2014/main" xmlns="" id="{C407EC28-9575-194D-9021-B34F14E34995}"/>
              </a:ext>
            </a:extLst>
          </p:cNvPr>
          <p:cNvSpPr>
            <a:spLocks noGrp="1"/>
          </p:cNvSpPr>
          <p:nvPr>
            <p:ph sz="half" idx="1"/>
          </p:nvPr>
        </p:nvSpPr>
        <p:spPr/>
        <p:txBody>
          <a:bodyPr/>
          <a:lstStyle/>
          <a:p>
            <a:r>
              <a:rPr lang="tr-TR">
                <a:effectLst/>
              </a:rPr>
              <a:t>Termessos, one of the most magnificent ancient cities of Antalya, is located at an altitude of 1,150 meters, at the foot of Güllük Mountain. The ancient theater of Termessos, which can be reached by walking up a pathway, is quite magnificent.</a:t>
            </a:r>
            <a:endParaRPr lang="tr-TR"/>
          </a:p>
        </p:txBody>
      </p:sp>
      <p:pic>
        <p:nvPicPr>
          <p:cNvPr id="7" name="İçerik Yer Tutucusu 6">
            <a:extLst>
              <a:ext uri="{FF2B5EF4-FFF2-40B4-BE49-F238E27FC236}">
                <a16:creationId xmlns:a16="http://schemas.microsoft.com/office/drawing/2014/main" xmlns="" id="{3FEA41AB-05E2-CE45-B076-B5F701B44727}"/>
              </a:ext>
            </a:extLst>
          </p:cNvPr>
          <p:cNvPicPr>
            <a:picLocks noGrp="1" noChangeAspect="1"/>
          </p:cNvPicPr>
          <p:nvPr>
            <p:ph sz="half" idx="2"/>
          </p:nvPr>
        </p:nvPicPr>
        <p:blipFill>
          <a:blip r:embed="rId2"/>
          <a:stretch>
            <a:fillRect/>
          </a:stretch>
        </p:blipFill>
        <p:spPr>
          <a:xfrm>
            <a:off x="6237287" y="2336874"/>
            <a:ext cx="4700588" cy="3599315"/>
          </a:xfrm>
          <a:prstGeom prst="rect">
            <a:avLst/>
          </a:prstGeom>
        </p:spPr>
      </p:pic>
    </p:spTree>
    <p:extLst>
      <p:ext uri="{BB962C8B-B14F-4D97-AF65-F5344CB8AC3E}">
        <p14:creationId xmlns:p14="http://schemas.microsoft.com/office/powerpoint/2010/main" val="159743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786D24E-A91A-1246-A736-51E55849BB39}"/>
              </a:ext>
            </a:extLst>
          </p:cNvPr>
          <p:cNvSpPr>
            <a:spLocks noGrp="1"/>
          </p:cNvSpPr>
          <p:nvPr>
            <p:ph type="title"/>
          </p:nvPr>
        </p:nvSpPr>
        <p:spPr/>
        <p:txBody>
          <a:bodyPr/>
          <a:lstStyle/>
          <a:p>
            <a:r>
              <a:rPr lang="tr-TR"/>
              <a:t>Historical Clock Tower, Center</a:t>
            </a:r>
          </a:p>
        </p:txBody>
      </p:sp>
      <p:sp>
        <p:nvSpPr>
          <p:cNvPr id="3" name="İçerik Yer Tutucusu 2">
            <a:extLst>
              <a:ext uri="{FF2B5EF4-FFF2-40B4-BE49-F238E27FC236}">
                <a16:creationId xmlns:a16="http://schemas.microsoft.com/office/drawing/2014/main" xmlns="" id="{76FFE886-7307-E44C-9032-E5880003630E}"/>
              </a:ext>
            </a:extLst>
          </p:cNvPr>
          <p:cNvSpPr>
            <a:spLocks noGrp="1"/>
          </p:cNvSpPr>
          <p:nvPr>
            <p:ph sz="half" idx="1"/>
          </p:nvPr>
        </p:nvSpPr>
        <p:spPr/>
        <p:txBody>
          <a:bodyPr/>
          <a:lstStyle/>
          <a:p>
            <a:r>
              <a:rPr lang="tr-TR">
                <a:effectLst/>
              </a:rPr>
              <a:t>The Historical Clock Tower, located in the city center of Antalya, was built in 1901 in the name of Abdulhamit II, just like the clock towers of Izmir and Yozgat. Located in the Kaleiçi district, on the outer walls of the Kale Gate, the clock tower is 14 meters high.</a:t>
            </a:r>
            <a:endParaRPr lang="tr-TR"/>
          </a:p>
        </p:txBody>
      </p:sp>
      <p:pic>
        <p:nvPicPr>
          <p:cNvPr id="7" name="İçerik Yer Tutucusu 6">
            <a:extLst>
              <a:ext uri="{FF2B5EF4-FFF2-40B4-BE49-F238E27FC236}">
                <a16:creationId xmlns:a16="http://schemas.microsoft.com/office/drawing/2014/main" xmlns="" id="{C612EB65-9321-7745-A2AD-1517B511E0EE}"/>
              </a:ext>
            </a:extLst>
          </p:cNvPr>
          <p:cNvPicPr>
            <a:picLocks noGrp="1" noChangeAspect="1"/>
          </p:cNvPicPr>
          <p:nvPr>
            <p:ph sz="half" idx="2"/>
          </p:nvPr>
        </p:nvPicPr>
        <p:blipFill>
          <a:blip r:embed="rId2"/>
          <a:stretch>
            <a:fillRect/>
          </a:stretch>
        </p:blipFill>
        <p:spPr>
          <a:xfrm>
            <a:off x="6238876" y="2336873"/>
            <a:ext cx="4698358" cy="3599316"/>
          </a:xfrm>
          <a:prstGeom prst="rect">
            <a:avLst/>
          </a:prstGeom>
        </p:spPr>
      </p:pic>
    </p:spTree>
    <p:extLst>
      <p:ext uri="{BB962C8B-B14F-4D97-AF65-F5344CB8AC3E}">
        <p14:creationId xmlns:p14="http://schemas.microsoft.com/office/powerpoint/2010/main" val="310762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57C5D9C-812A-D544-9A6E-D7B147B33453}"/>
              </a:ext>
            </a:extLst>
          </p:cNvPr>
          <p:cNvSpPr>
            <a:spLocks noGrp="1"/>
          </p:cNvSpPr>
          <p:nvPr>
            <p:ph type="title"/>
          </p:nvPr>
        </p:nvSpPr>
        <p:spPr/>
        <p:txBody>
          <a:bodyPr/>
          <a:lstStyle/>
          <a:p>
            <a:r>
              <a:rPr lang="tr-TR"/>
              <a:t>Olympos Ancient City, Kumluca</a:t>
            </a:r>
          </a:p>
        </p:txBody>
      </p:sp>
      <p:sp>
        <p:nvSpPr>
          <p:cNvPr id="3" name="İçerik Yer Tutucusu 2">
            <a:extLst>
              <a:ext uri="{FF2B5EF4-FFF2-40B4-BE49-F238E27FC236}">
                <a16:creationId xmlns:a16="http://schemas.microsoft.com/office/drawing/2014/main" xmlns="" id="{1A3EC006-4FED-7042-AE9C-58DECEA9206D}"/>
              </a:ext>
            </a:extLst>
          </p:cNvPr>
          <p:cNvSpPr>
            <a:spLocks noGrp="1"/>
          </p:cNvSpPr>
          <p:nvPr>
            <p:ph sz="half" idx="1"/>
          </p:nvPr>
        </p:nvSpPr>
        <p:spPr/>
        <p:txBody>
          <a:bodyPr>
            <a:normAutofit lnSpcReduction="10000"/>
          </a:bodyPr>
          <a:lstStyle/>
          <a:p>
            <a:r>
              <a:rPr lang="tr-TR"/>
              <a:t>Olympos is one of the best known holiday resorts around Antalya. Olympos, which is mostly attracted by backpackers and holiday lovers, has a magnificent beach and an ancient city next to the beach. Hostels consisting of tree houses provide half-board accommodation services.</a:t>
            </a:r>
          </a:p>
        </p:txBody>
      </p:sp>
      <p:pic>
        <p:nvPicPr>
          <p:cNvPr id="7" name="İçerik Yer Tutucusu 6">
            <a:extLst>
              <a:ext uri="{FF2B5EF4-FFF2-40B4-BE49-F238E27FC236}">
                <a16:creationId xmlns:a16="http://schemas.microsoft.com/office/drawing/2014/main" xmlns="" id="{A3B486E6-B7B4-D54D-8B36-33D11479D01D}"/>
              </a:ext>
            </a:extLst>
          </p:cNvPr>
          <p:cNvPicPr>
            <a:picLocks noGrp="1" noChangeAspect="1"/>
          </p:cNvPicPr>
          <p:nvPr>
            <p:ph sz="half" idx="2"/>
          </p:nvPr>
        </p:nvPicPr>
        <p:blipFill>
          <a:blip r:embed="rId2"/>
          <a:stretch>
            <a:fillRect/>
          </a:stretch>
        </p:blipFill>
        <p:spPr>
          <a:xfrm>
            <a:off x="6096000" y="2336873"/>
            <a:ext cx="4833938" cy="3599316"/>
          </a:xfrm>
          <a:prstGeom prst="rect">
            <a:avLst/>
          </a:prstGeom>
        </p:spPr>
      </p:pic>
    </p:spTree>
    <p:extLst>
      <p:ext uri="{BB962C8B-B14F-4D97-AF65-F5344CB8AC3E}">
        <p14:creationId xmlns:p14="http://schemas.microsoft.com/office/powerpoint/2010/main" val="355576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9F3151F-A7D1-734D-A1C3-542AC5775DBD}"/>
              </a:ext>
            </a:extLst>
          </p:cNvPr>
          <p:cNvSpPr>
            <a:spLocks noGrp="1"/>
          </p:cNvSpPr>
          <p:nvPr>
            <p:ph type="title"/>
          </p:nvPr>
        </p:nvSpPr>
        <p:spPr/>
        <p:txBody>
          <a:bodyPr>
            <a:normAutofit/>
          </a:bodyPr>
          <a:lstStyle/>
          <a:p>
            <a:r>
              <a:rPr lang="tr-TR"/>
              <a:t>Temple of Apollo, Side</a:t>
            </a:r>
          </a:p>
        </p:txBody>
      </p:sp>
      <p:sp>
        <p:nvSpPr>
          <p:cNvPr id="3" name="İçerik Yer Tutucusu 2">
            <a:extLst>
              <a:ext uri="{FF2B5EF4-FFF2-40B4-BE49-F238E27FC236}">
                <a16:creationId xmlns:a16="http://schemas.microsoft.com/office/drawing/2014/main" xmlns="" id="{17AA6984-45FE-F842-8BE5-23A5842000E3}"/>
              </a:ext>
            </a:extLst>
          </p:cNvPr>
          <p:cNvSpPr>
            <a:spLocks noGrp="1"/>
          </p:cNvSpPr>
          <p:nvPr>
            <p:ph sz="half" idx="1"/>
          </p:nvPr>
        </p:nvSpPr>
        <p:spPr/>
        <p:txBody>
          <a:bodyPr/>
          <a:lstStyle/>
          <a:p>
            <a:r>
              <a:rPr lang="tr-TR"/>
              <a:t>The Temple of Apollo in Side is dedicated to Apollo, known as the son of the sun. The temple, which is the most known historical structure of Side, has a wonderful view on the sea shore, especially at sunset.</a:t>
            </a:r>
          </a:p>
        </p:txBody>
      </p:sp>
      <p:pic>
        <p:nvPicPr>
          <p:cNvPr id="7" name="İçerik Yer Tutucusu 6">
            <a:extLst>
              <a:ext uri="{FF2B5EF4-FFF2-40B4-BE49-F238E27FC236}">
                <a16:creationId xmlns:a16="http://schemas.microsoft.com/office/drawing/2014/main" xmlns="" id="{0B3F26B1-9C04-B140-B9F3-481FA8B2CE6A}"/>
              </a:ext>
            </a:extLst>
          </p:cNvPr>
          <p:cNvPicPr>
            <a:picLocks noGrp="1" noChangeAspect="1"/>
          </p:cNvPicPr>
          <p:nvPr>
            <p:ph sz="half" idx="2"/>
          </p:nvPr>
        </p:nvPicPr>
        <p:blipFill>
          <a:blip r:embed="rId2"/>
          <a:stretch>
            <a:fillRect/>
          </a:stretch>
        </p:blipFill>
        <p:spPr>
          <a:xfrm>
            <a:off x="6096000" y="2196704"/>
            <a:ext cx="4869656" cy="3739485"/>
          </a:xfrm>
          <a:prstGeom prst="rect">
            <a:avLst/>
          </a:prstGeom>
        </p:spPr>
      </p:pic>
    </p:spTree>
    <p:extLst>
      <p:ext uri="{BB962C8B-B14F-4D97-AF65-F5344CB8AC3E}">
        <p14:creationId xmlns:p14="http://schemas.microsoft.com/office/powerpoint/2010/main" val="42916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B90DF1B-E0B5-3A45-8C21-944A2EB23C29}"/>
              </a:ext>
            </a:extLst>
          </p:cNvPr>
          <p:cNvSpPr>
            <a:spLocks noGrp="1"/>
          </p:cNvSpPr>
          <p:nvPr>
            <p:ph type="title"/>
          </p:nvPr>
        </p:nvSpPr>
        <p:spPr/>
        <p:txBody>
          <a:bodyPr/>
          <a:lstStyle/>
          <a:p>
            <a:r>
              <a:rPr lang="tr-TR"/>
              <a:t>Perge Ancient City, Aksu</a:t>
            </a:r>
          </a:p>
        </p:txBody>
      </p:sp>
      <p:pic>
        <p:nvPicPr>
          <p:cNvPr id="7" name="İçerik Yer Tutucusu 6">
            <a:extLst>
              <a:ext uri="{FF2B5EF4-FFF2-40B4-BE49-F238E27FC236}">
                <a16:creationId xmlns:a16="http://schemas.microsoft.com/office/drawing/2014/main" xmlns="" id="{9ACC84F6-9485-7F40-A296-27DF79277C69}"/>
              </a:ext>
            </a:extLst>
          </p:cNvPr>
          <p:cNvPicPr>
            <a:picLocks noGrp="1" noChangeAspect="1"/>
          </p:cNvPicPr>
          <p:nvPr>
            <p:ph sz="half" idx="2"/>
          </p:nvPr>
        </p:nvPicPr>
        <p:blipFill>
          <a:blip r:embed="rId2"/>
          <a:stretch>
            <a:fillRect/>
          </a:stretch>
        </p:blipFill>
        <p:spPr>
          <a:xfrm>
            <a:off x="6362303" y="2303859"/>
            <a:ext cx="4700588" cy="3339703"/>
          </a:xfrm>
          <a:prstGeom prst="rect">
            <a:avLst/>
          </a:prstGeom>
        </p:spPr>
      </p:pic>
      <p:sp>
        <p:nvSpPr>
          <p:cNvPr id="9" name="İçerik Yer Tutucusu 8">
            <a:extLst>
              <a:ext uri="{FF2B5EF4-FFF2-40B4-BE49-F238E27FC236}">
                <a16:creationId xmlns:a16="http://schemas.microsoft.com/office/drawing/2014/main" xmlns="" id="{2918DA38-5B95-B647-8991-534A862D4E32}"/>
              </a:ext>
            </a:extLst>
          </p:cNvPr>
          <p:cNvSpPr>
            <a:spLocks noGrp="1"/>
          </p:cNvSpPr>
          <p:nvPr>
            <p:ph sz="half" idx="1"/>
          </p:nvPr>
        </p:nvSpPr>
        <p:spPr>
          <a:xfrm>
            <a:off x="680320" y="2336873"/>
            <a:ext cx="4698358" cy="3599316"/>
          </a:xfrm>
        </p:spPr>
        <p:txBody>
          <a:bodyPr/>
          <a:lstStyle/>
          <a:p>
            <a:r>
              <a:rPr lang="tr-TR"/>
              <a:t>Perge Ancient City, which is on the UNESCO World Heritage Temporary List, is located in Aksu district of Antalya. Ancient theaters and city structures are still standing in Perge, one of the most magnificent ancient cities of the Hellenistic Period.</a:t>
            </a:r>
          </a:p>
        </p:txBody>
      </p:sp>
    </p:spTree>
    <p:extLst>
      <p:ext uri="{BB962C8B-B14F-4D97-AF65-F5344CB8AC3E}">
        <p14:creationId xmlns:p14="http://schemas.microsoft.com/office/powerpoint/2010/main" val="677887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23BA3CC-2DD5-6B4F-8978-714FC2CD1DBF}"/>
              </a:ext>
            </a:extLst>
          </p:cNvPr>
          <p:cNvSpPr>
            <a:spLocks noGrp="1"/>
          </p:cNvSpPr>
          <p:nvPr>
            <p:ph type="title"/>
          </p:nvPr>
        </p:nvSpPr>
        <p:spPr/>
        <p:txBody>
          <a:bodyPr/>
          <a:lstStyle/>
          <a:p>
            <a:r>
              <a:rPr lang="tr-TR"/>
              <a:t>Aspendos Theater, Serik </a:t>
            </a:r>
          </a:p>
        </p:txBody>
      </p:sp>
      <p:sp>
        <p:nvSpPr>
          <p:cNvPr id="3" name="İçerik Yer Tutucusu 2">
            <a:extLst>
              <a:ext uri="{FF2B5EF4-FFF2-40B4-BE49-F238E27FC236}">
                <a16:creationId xmlns:a16="http://schemas.microsoft.com/office/drawing/2014/main" xmlns="" id="{CC345B08-8E02-8446-9172-75A0075758A0}"/>
              </a:ext>
            </a:extLst>
          </p:cNvPr>
          <p:cNvSpPr>
            <a:spLocks noGrp="1"/>
          </p:cNvSpPr>
          <p:nvPr>
            <p:ph sz="half" idx="1"/>
          </p:nvPr>
        </p:nvSpPr>
        <p:spPr/>
        <p:txBody>
          <a:bodyPr/>
          <a:lstStyle/>
          <a:p>
            <a:r>
              <a:rPr lang="tr-TR"/>
              <a:t>Aspendos Theater, one of the best preserved ancient theaters and one of the rare examples of Roman theaters in Anatolia, is a unique building with a capacity of 17 thousand people.</a:t>
            </a:r>
          </a:p>
        </p:txBody>
      </p:sp>
      <p:pic>
        <p:nvPicPr>
          <p:cNvPr id="7" name="İçerik Yer Tutucusu 6">
            <a:extLst>
              <a:ext uri="{FF2B5EF4-FFF2-40B4-BE49-F238E27FC236}">
                <a16:creationId xmlns:a16="http://schemas.microsoft.com/office/drawing/2014/main" xmlns="" id="{4C40F666-3769-D941-8CF6-5FE5191653ED}"/>
              </a:ext>
            </a:extLst>
          </p:cNvPr>
          <p:cNvPicPr>
            <a:picLocks noGrp="1" noChangeAspect="1"/>
          </p:cNvPicPr>
          <p:nvPr>
            <p:ph sz="half" idx="2"/>
          </p:nvPr>
        </p:nvPicPr>
        <p:blipFill>
          <a:blip r:embed="rId2"/>
          <a:stretch>
            <a:fillRect/>
          </a:stretch>
        </p:blipFill>
        <p:spPr>
          <a:xfrm>
            <a:off x="6096000" y="2336873"/>
            <a:ext cx="4700588" cy="3268292"/>
          </a:xfrm>
          <a:prstGeom prst="rect">
            <a:avLst/>
          </a:prstGeom>
        </p:spPr>
      </p:pic>
    </p:spTree>
    <p:extLst>
      <p:ext uri="{BB962C8B-B14F-4D97-AF65-F5344CB8AC3E}">
        <p14:creationId xmlns:p14="http://schemas.microsoft.com/office/powerpoint/2010/main" val="1106726342"/>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TotalTime>0</TotalTime>
  <Words>475</Words>
  <Application>Microsoft Office PowerPoint</Application>
  <PresentationFormat>Özel</PresentationFormat>
  <Paragraphs>26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TM04033917[[fn=Berlin]]_novariants</vt:lpstr>
      <vt:lpstr>Historical Beauties of Antalya</vt:lpstr>
      <vt:lpstr>Saint Nicolas Church, Demre</vt:lpstr>
      <vt:lpstr>Myra Ancient City, Demre</vt:lpstr>
      <vt:lpstr>Termessos Ancient City, Döşemealtı</vt:lpstr>
      <vt:lpstr>Historical Clock Tower, Center</vt:lpstr>
      <vt:lpstr>Olympos Ancient City, Kumluca</vt:lpstr>
      <vt:lpstr>Temple of Apollo, Side</vt:lpstr>
      <vt:lpstr>Perge Ancient City, Aksu</vt:lpstr>
      <vt:lpstr>Aspendos Theater, Serik </vt:lpstr>
      <vt:lpstr>Thanks for your interest.        Davut Cebeci 10/A 251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Beauties of Antalya</dc:title>
  <dc:creator>ŞERİFE CEBECİ</dc:creator>
  <cp:lastModifiedBy>Nurşen</cp:lastModifiedBy>
  <cp:revision>3</cp:revision>
  <dcterms:created xsi:type="dcterms:W3CDTF">2020-10-11T05:43:07Z</dcterms:created>
  <dcterms:modified xsi:type="dcterms:W3CDTF">2020-10-20T13:15:34Z</dcterms:modified>
</cp:coreProperties>
</file>