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6/20/2020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3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6/20/2020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196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6/20/2020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974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6/20/2020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766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6/20/2020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1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6/20/2020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783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6/20/2020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3438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6/20/2020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21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6/20/2020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3378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6/20/2020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373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6/20/2020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88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6/20/2020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69615302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Картина, която съдържа храна&#10;&#10;Описанието е генерирано автоматично">
            <a:extLst>
              <a:ext uri="{FF2B5EF4-FFF2-40B4-BE49-F238E27FC236}">
                <a16:creationId xmlns:a16="http://schemas.microsoft.com/office/drawing/2014/main" id="{133A703D-DB1B-4FF0-A679-491C58B0D18E}"/>
              </a:ext>
            </a:extLst>
          </p:cNvPr>
          <p:cNvPicPr>
            <a:picLocks noChangeAspect="1"/>
          </p:cNvPicPr>
          <p:nvPr/>
        </p:nvPicPr>
        <p:blipFill rotWithShape="1">
          <a:blip r:embed="rId2"/>
          <a:srcRect l="187" t="9091" r="23111"/>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лавие 1">
            <a:extLst>
              <a:ext uri="{FF2B5EF4-FFF2-40B4-BE49-F238E27FC236}">
                <a16:creationId xmlns:a16="http://schemas.microsoft.com/office/drawing/2014/main" id="{85F1590D-95F8-4C74-81CF-05BBCFCE1A79}"/>
              </a:ext>
            </a:extLst>
          </p:cNvPr>
          <p:cNvSpPr>
            <a:spLocks noGrp="1"/>
          </p:cNvSpPr>
          <p:nvPr>
            <p:ph type="ctrTitle"/>
          </p:nvPr>
        </p:nvSpPr>
        <p:spPr>
          <a:xfrm>
            <a:off x="477981" y="1122363"/>
            <a:ext cx="4023360" cy="3204134"/>
          </a:xfrm>
        </p:spPr>
        <p:txBody>
          <a:bodyPr anchor="b">
            <a:normAutofit/>
          </a:bodyPr>
          <a:lstStyle/>
          <a:p>
            <a:r>
              <a:rPr lang="en-US" sz="4800" dirty="0"/>
              <a:t>The forests in Bulgaria and their inhabitants</a:t>
            </a:r>
            <a:endParaRPr lang="tr-TR" sz="4800" dirty="0"/>
          </a:p>
        </p:txBody>
      </p:sp>
      <p:sp>
        <p:nvSpPr>
          <p:cNvPr id="3" name="Подзаглавие 2">
            <a:extLst>
              <a:ext uri="{FF2B5EF4-FFF2-40B4-BE49-F238E27FC236}">
                <a16:creationId xmlns:a16="http://schemas.microsoft.com/office/drawing/2014/main" id="{185D4038-0427-428E-AA5B-A6789CCD67C4}"/>
              </a:ext>
            </a:extLst>
          </p:cNvPr>
          <p:cNvSpPr>
            <a:spLocks noGrp="1"/>
          </p:cNvSpPr>
          <p:nvPr>
            <p:ph type="subTitle" idx="1"/>
          </p:nvPr>
        </p:nvSpPr>
        <p:spPr>
          <a:xfrm>
            <a:off x="477980" y="4872922"/>
            <a:ext cx="4023359" cy="1208141"/>
          </a:xfrm>
        </p:spPr>
        <p:txBody>
          <a:bodyPr>
            <a:normAutofit/>
          </a:bodyPr>
          <a:lstStyle/>
          <a:p>
            <a:endParaRPr lang="tr-TR" sz="2000"/>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2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447F4D-78EA-4F37-A930-8A9855B50284}"/>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лавие 1">
            <a:extLst>
              <a:ext uri="{FF2B5EF4-FFF2-40B4-BE49-F238E27FC236}">
                <a16:creationId xmlns:a16="http://schemas.microsoft.com/office/drawing/2014/main" id="{A2B487D8-358B-4FA4-BAFB-3DB787F64D32}"/>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marL="0" indent="0"/>
            <a:r>
              <a:rPr lang="en-US" sz="4400"/>
              <a:t> I HOPE YOU LIKED IT!</a:t>
            </a:r>
            <a:br>
              <a:rPr lang="en-US" sz="4400"/>
            </a:br>
            <a:r>
              <a:rPr lang="en-US" sz="4400"/>
              <a:t>Prepared by: Serkan Nihat from 10 class</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4782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онтейнер за съдържание 4" descr="Картина, която съдържа трева, растение, открито, гора&#10;&#10;Описанието е генерирано автоматично">
            <a:extLst>
              <a:ext uri="{FF2B5EF4-FFF2-40B4-BE49-F238E27FC236}">
                <a16:creationId xmlns:a16="http://schemas.microsoft.com/office/drawing/2014/main" id="{0F5396AA-7F05-4034-BA01-43ACB81B6FDF}"/>
              </a:ext>
            </a:extLst>
          </p:cNvPr>
          <p:cNvPicPr>
            <a:picLocks noChangeAspect="1"/>
          </p:cNvPicPr>
          <p:nvPr/>
        </p:nvPicPr>
        <p:blipFill rotWithShape="1">
          <a:blip r:embed="rId2">
            <a:extLst>
              <a:ext uri="{28A0092B-C50C-407E-A947-70E740481C1C}">
                <a14:useLocalDpi xmlns:a14="http://schemas.microsoft.com/office/drawing/2010/main" val="0"/>
              </a:ext>
            </a:extLst>
          </a:blip>
          <a:srcRect t="5486" r="13818" b="3605"/>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лавие 1">
            <a:extLst>
              <a:ext uri="{FF2B5EF4-FFF2-40B4-BE49-F238E27FC236}">
                <a16:creationId xmlns:a16="http://schemas.microsoft.com/office/drawing/2014/main" id="{45D19796-D578-4D97-9F4D-8558E4E003B0}"/>
              </a:ext>
            </a:extLst>
          </p:cNvPr>
          <p:cNvSpPr>
            <a:spLocks noGrp="1"/>
          </p:cNvSpPr>
          <p:nvPr>
            <p:ph type="title"/>
          </p:nvPr>
        </p:nvSpPr>
        <p:spPr>
          <a:xfrm>
            <a:off x="371856" y="1246774"/>
            <a:ext cx="3438144" cy="866618"/>
          </a:xfrm>
        </p:spPr>
        <p:txBody>
          <a:bodyPr anchor="b">
            <a:noAutofit/>
          </a:bodyPr>
          <a:lstStyle/>
          <a:p>
            <a:r>
              <a:rPr lang="en-US" sz="1600" dirty="0"/>
              <a:t>Half of Bulgaria's centuries-old forests are threatened by deforestation</a:t>
            </a:r>
            <a:endParaRPr lang="tr-TR" sz="16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B2A0029-B3EB-4D83-8D74-38764A20E298}"/>
              </a:ext>
            </a:extLst>
          </p:cNvPr>
          <p:cNvSpPr>
            <a:spLocks noGrp="1"/>
          </p:cNvSpPr>
          <p:nvPr>
            <p:ph idx="1"/>
          </p:nvPr>
        </p:nvSpPr>
        <p:spPr>
          <a:xfrm>
            <a:off x="371094" y="2718054"/>
            <a:ext cx="3438906" cy="3207258"/>
          </a:xfrm>
        </p:spPr>
        <p:txBody>
          <a:bodyPr anchor="t">
            <a:normAutofit/>
          </a:bodyPr>
          <a:lstStyle/>
          <a:p>
            <a:endParaRPr lang="en-US" sz="1700" dirty="0"/>
          </a:p>
        </p:txBody>
      </p:sp>
    </p:spTree>
    <p:extLst>
      <p:ext uri="{BB962C8B-B14F-4D97-AF65-F5344CB8AC3E}">
        <p14:creationId xmlns:p14="http://schemas.microsoft.com/office/powerpoint/2010/main" val="188146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037DB676-680F-4DC6-A02F-6AB7FAFD6A8B}"/>
              </a:ext>
            </a:extLst>
          </p:cNvPr>
          <p:cNvSpPr>
            <a:spLocks noGrp="1"/>
          </p:cNvSpPr>
          <p:nvPr>
            <p:ph type="title"/>
          </p:nvPr>
        </p:nvSpPr>
        <p:spPr>
          <a:xfrm>
            <a:off x="411480" y="987552"/>
            <a:ext cx="4485861" cy="1088136"/>
          </a:xfrm>
        </p:spPr>
        <p:txBody>
          <a:bodyPr anchor="b">
            <a:normAutofit/>
          </a:bodyPr>
          <a:lstStyle/>
          <a:p>
            <a:endParaRPr lang="tr-TR" sz="3400"/>
          </a:p>
        </p:txBody>
      </p:sp>
      <p:sp>
        <p:nvSpPr>
          <p:cNvPr id="32" name="Rectangle 3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Контейнер за съдържание 2">
            <a:extLst>
              <a:ext uri="{FF2B5EF4-FFF2-40B4-BE49-F238E27FC236}">
                <a16:creationId xmlns:a16="http://schemas.microsoft.com/office/drawing/2014/main" id="{9614EF48-752E-49A3-AA7C-576B5F96775E}"/>
              </a:ext>
            </a:extLst>
          </p:cNvPr>
          <p:cNvSpPr>
            <a:spLocks noGrp="1"/>
          </p:cNvSpPr>
          <p:nvPr>
            <p:ph idx="1"/>
          </p:nvPr>
        </p:nvSpPr>
        <p:spPr>
          <a:xfrm>
            <a:off x="411479" y="2688336"/>
            <a:ext cx="4498848" cy="3584448"/>
          </a:xfrm>
        </p:spPr>
        <p:txBody>
          <a:bodyPr anchor="t">
            <a:normAutofit/>
          </a:bodyPr>
          <a:lstStyle/>
          <a:p>
            <a:pPr>
              <a:lnSpc>
                <a:spcPct val="100000"/>
              </a:lnSpc>
            </a:pPr>
            <a:r>
              <a:rPr lang="en-US" sz="900" dirty="0"/>
              <a:t>More than 50% of the country's residual forests have not been in protected areas, WWF told a news conference today. That is, they are not completely confident with a high degree of indoor and at any moment can be destroyed.</a:t>
            </a:r>
          </a:p>
          <a:p>
            <a:pPr>
              <a:lnSpc>
                <a:spcPct val="100000"/>
              </a:lnSpc>
            </a:pPr>
            <a:endParaRPr lang="en-US" sz="900" dirty="0"/>
          </a:p>
          <a:p>
            <a:pPr>
              <a:lnSpc>
                <a:spcPct val="100000"/>
              </a:lnSpc>
            </a:pPr>
            <a:r>
              <a:rPr lang="en-US" sz="900" dirty="0"/>
              <a:t>Large forests are located over 150,000 hectares, or about 4% of all forests in other countries. WWF Bulgaria identifies and maps the most valuable centuries-old forests from protected areas in the Western and Eastern </a:t>
            </a:r>
            <a:r>
              <a:rPr lang="en-US" sz="900"/>
              <a:t>Stara</a:t>
            </a:r>
            <a:r>
              <a:rPr lang="en-US" sz="900" dirty="0"/>
              <a:t> </a:t>
            </a:r>
            <a:r>
              <a:rPr lang="en-US" sz="900"/>
              <a:t>Planina</a:t>
            </a:r>
            <a:r>
              <a:rPr lang="en-US" sz="900" dirty="0"/>
              <a:t>, Western Rhodopes and </a:t>
            </a:r>
            <a:r>
              <a:rPr lang="en-US" sz="900"/>
              <a:t>Sredna</a:t>
            </a:r>
            <a:r>
              <a:rPr lang="en-US" sz="900" dirty="0"/>
              <a:t> Gora. It was found that only 1/5 (approx. 21,000 ha) is used by the fuel to have more centuries-old characteristics. The basic salary for this is the most important thing for logging. With the delineation of the centuries-old forests, they disappeared and are inhabited - a large number of preserved species that cannot be assessed in managed forests, such as the white-backed woodpecker, the owl, the alpine </a:t>
            </a:r>
            <a:r>
              <a:rPr lang="en-US" sz="900"/>
              <a:t>rosal</a:t>
            </a:r>
            <a:r>
              <a:rPr lang="en-US" sz="900" dirty="0"/>
              <a:t> beetle, the broad-eared bat, the barbel and many others. Algae are lost and used in water and counteract these forests. At the initiative of WWF for the first time a comprehensive study of ancient forests is conducted, based on a precise and modern scientific methodology, developed for this purpose after preliminary studies of virgin forests in 12 Bulgarian reserves. The field researches were carried out by specialists from the Forest Institute at the Bulgarian Academy of Sciences, and for all studied forests dossiers with scientific data have been created, which will be provided to the state.</a:t>
            </a:r>
            <a:endParaRPr lang="tr-TR" sz="900" dirty="0"/>
          </a:p>
        </p:txBody>
      </p:sp>
      <p:pic>
        <p:nvPicPr>
          <p:cNvPr id="5" name="Картина 4" descr="Картина, която съдържа трева, растение, открито, гора&#10;&#10;Описанието е генерирано автоматично">
            <a:extLst>
              <a:ext uri="{FF2B5EF4-FFF2-40B4-BE49-F238E27FC236}">
                <a16:creationId xmlns:a16="http://schemas.microsoft.com/office/drawing/2014/main" id="{C0B30B54-0CA6-481C-B715-E157F50CEEE9}"/>
              </a:ext>
            </a:extLst>
          </p:cNvPr>
          <p:cNvPicPr>
            <a:picLocks noChangeAspect="1"/>
          </p:cNvPicPr>
          <p:nvPr/>
        </p:nvPicPr>
        <p:blipFill rotWithShape="1">
          <a:blip r:embed="rId2">
            <a:extLst>
              <a:ext uri="{28A0092B-C50C-407E-A947-70E740481C1C}">
                <a14:useLocalDpi xmlns:a14="http://schemas.microsoft.com/office/drawing/2010/main" val="0"/>
              </a:ext>
            </a:extLst>
          </a:blip>
          <a:srcRect l="6577" r="18139"/>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71016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B0D02A8F-FB44-415A-B457-2DBB21745AE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Stages of development of old forests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Контейнер за съдържание 4" descr="Картина, която съдържа дърво&#10;&#10;Описанието е генерирано автоматично">
            <a:extLst>
              <a:ext uri="{FF2B5EF4-FFF2-40B4-BE49-F238E27FC236}">
                <a16:creationId xmlns:a16="http://schemas.microsoft.com/office/drawing/2014/main" id="{27831254-ED72-4C6A-8560-D8BF1F771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4608" y="1034168"/>
            <a:ext cx="6846363" cy="4638410"/>
          </a:xfrm>
          <a:prstGeom prst="rect">
            <a:avLst/>
          </a:prstGeom>
        </p:spPr>
      </p:pic>
    </p:spTree>
    <p:extLst>
      <p:ext uri="{BB962C8B-B14F-4D97-AF65-F5344CB8AC3E}">
        <p14:creationId xmlns:p14="http://schemas.microsoft.com/office/powerpoint/2010/main" val="2747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лавие 1">
            <a:extLst>
              <a:ext uri="{FF2B5EF4-FFF2-40B4-BE49-F238E27FC236}">
                <a16:creationId xmlns:a16="http://schemas.microsoft.com/office/drawing/2014/main" id="{46D09032-9F82-4FF2-907B-E05C6BAB03AC}"/>
              </a:ext>
            </a:extLst>
          </p:cNvPr>
          <p:cNvSpPr>
            <a:spLocks noGrp="1"/>
          </p:cNvSpPr>
          <p:nvPr>
            <p:ph type="ctrTitle"/>
          </p:nvPr>
        </p:nvSpPr>
        <p:spPr>
          <a:xfrm>
            <a:off x="1524003" y="1798983"/>
            <a:ext cx="9144000" cy="2964660"/>
          </a:xfrm>
          <a:ln/>
        </p:spPr>
        <p:style>
          <a:lnRef idx="2">
            <a:schemeClr val="dk1"/>
          </a:lnRef>
          <a:fillRef idx="1">
            <a:schemeClr val="lt1"/>
          </a:fillRef>
          <a:effectRef idx="0">
            <a:schemeClr val="dk1"/>
          </a:effectRef>
          <a:fontRef idx="minor">
            <a:schemeClr val="dk1"/>
          </a:fontRef>
        </p:style>
        <p:txBody>
          <a:bodyPr anchor="ctr">
            <a:normAutofit fontScale="90000"/>
          </a:bodyPr>
          <a:lstStyle/>
          <a:p>
            <a:pPr algn="ctr"/>
            <a:r>
              <a:rPr lang="bg-BG" sz="1800" dirty="0"/>
              <a:t>  </a:t>
            </a:r>
            <a:r>
              <a:rPr lang="en-US" sz="1800" dirty="0"/>
              <a:t>Birth, development and death are part of the natural rhythm of our world. Following the natural cycle, a forest goes through different stages of development, which are similar in sequence to all living organisms and communities, but differ in duration. IN</a:t>
            </a:r>
            <a:br>
              <a:rPr lang="en-US" sz="1800" dirty="0"/>
            </a:br>
            <a:r>
              <a:rPr lang="en-US" sz="1800" dirty="0"/>
              <a:t>the first 20 years a new community of trees is created </a:t>
            </a:r>
            <a:r>
              <a:rPr lang="en-US" sz="1800" dirty="0" err="1"/>
              <a:t>andf</a:t>
            </a:r>
            <a:r>
              <a:rPr lang="en-US" sz="1800" dirty="0"/>
              <a:t> </a:t>
            </a:r>
            <a:r>
              <a:rPr lang="en-US" sz="1800" dirty="0" err="1"/>
              <a:t>ormed</a:t>
            </a:r>
            <a:r>
              <a:rPr lang="en-US" sz="1800" dirty="0"/>
              <a:t>. Over the next 60 years, in a competitive environment, the strongest and most adaptable individuals increase in size,</a:t>
            </a:r>
            <a:br>
              <a:rPr lang="en-US" sz="1800" dirty="0"/>
            </a:br>
            <a:r>
              <a:rPr lang="en-US" sz="1800" dirty="0"/>
              <a:t>and the weak drop out of the race. Between the 80s and 120s, the trees reach their climax in development, after which their growth slows down. Individual large specimens gradually</a:t>
            </a:r>
            <a:br>
              <a:rPr lang="en-US" sz="1800" dirty="0"/>
            </a:br>
            <a:r>
              <a:rPr lang="en-US" sz="1800" dirty="0"/>
              <a:t>they die and thus conditions are created for the new generation of trees.</a:t>
            </a:r>
            <a:br>
              <a:rPr lang="en-US" sz="1800" dirty="0"/>
            </a:br>
            <a:r>
              <a:rPr lang="en-US" sz="1800" dirty="0"/>
              <a:t>Given the lifespan of our main tree species (over 300 years for beech, fir, spruce and over 500 years for oaks), the existence of an old forest can</a:t>
            </a:r>
            <a:br>
              <a:rPr lang="en-US" sz="1800" dirty="0"/>
            </a:br>
            <a:r>
              <a:rPr lang="en-US" sz="1800" dirty="0"/>
              <a:t>lasted for centuries.</a:t>
            </a:r>
            <a:endParaRPr lang="tr-TR" sz="1800" dirty="0"/>
          </a:p>
        </p:txBody>
      </p:sp>
      <p:sp>
        <p:nvSpPr>
          <p:cNvPr id="3" name="Подзаглавие 2">
            <a:extLst>
              <a:ext uri="{FF2B5EF4-FFF2-40B4-BE49-F238E27FC236}">
                <a16:creationId xmlns:a16="http://schemas.microsoft.com/office/drawing/2014/main" id="{6848D88C-F4A5-45DE-9C8E-C3B4C186D69B}"/>
              </a:ext>
            </a:extLst>
          </p:cNvPr>
          <p:cNvSpPr>
            <a:spLocks noGrp="1"/>
          </p:cNvSpPr>
          <p:nvPr>
            <p:ph type="subTitle" idx="1"/>
          </p:nvPr>
        </p:nvSpPr>
        <p:spPr>
          <a:xfrm>
            <a:off x="1966912" y="5645150"/>
            <a:ext cx="8258176" cy="631825"/>
          </a:xfrm>
        </p:spPr>
        <p:txBody>
          <a:bodyPr anchor="ctr">
            <a:normAutofit/>
          </a:bodyPr>
          <a:lstStyle/>
          <a:p>
            <a:pPr algn="ctr"/>
            <a:endParaRPr lang="tr-T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94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онтейнер за съдържание 4" descr="Картина, която съдържа маса, група, голям, паша&#10;&#10;Описанието е генерирано автоматично">
            <a:extLst>
              <a:ext uri="{FF2B5EF4-FFF2-40B4-BE49-F238E27FC236}">
                <a16:creationId xmlns:a16="http://schemas.microsoft.com/office/drawing/2014/main" id="{2F48B3DB-AE75-4C8A-AEB1-33225D914885}"/>
              </a:ext>
            </a:extLst>
          </p:cNvPr>
          <p:cNvPicPr>
            <a:picLocks noChangeAspect="1"/>
          </p:cNvPicPr>
          <p:nvPr/>
        </p:nvPicPr>
        <p:blipFill rotWithShape="1">
          <a:blip r:embed="rId2">
            <a:extLst>
              <a:ext uri="{28A0092B-C50C-407E-A947-70E740481C1C}">
                <a14:useLocalDpi xmlns:a14="http://schemas.microsoft.com/office/drawing/2010/main" val="0"/>
              </a:ext>
            </a:extLst>
          </a:blip>
          <a:srcRect t="1394" b="7030"/>
          <a:stretch/>
        </p:blipFill>
        <p:spPr>
          <a:xfrm>
            <a:off x="20" y="10"/>
            <a:ext cx="12191980" cy="4465973"/>
          </a:xfrm>
          <a:prstGeom prst="rect">
            <a:avLst/>
          </a:prstGeom>
        </p:spPr>
      </p:pic>
      <p:sp>
        <p:nvSpPr>
          <p:cNvPr id="14" name="Rectangle: Rounded Corners 1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E1E353E3-7776-42B9-B760-E7562C82ACC5}"/>
              </a:ext>
            </a:extLst>
          </p:cNvPr>
          <p:cNvSpPr>
            <a:spLocks noGrp="1"/>
          </p:cNvSpPr>
          <p:nvPr>
            <p:ph type="title"/>
          </p:nvPr>
        </p:nvSpPr>
        <p:spPr>
          <a:xfrm>
            <a:off x="566928" y="4203278"/>
            <a:ext cx="8557193" cy="536063"/>
          </a:xfrm>
        </p:spPr>
        <p:txBody>
          <a:bodyPr>
            <a:normAutofit/>
          </a:bodyPr>
          <a:lstStyle/>
          <a:p>
            <a:r>
              <a:rPr lang="bg-BG" sz="2800">
                <a:solidFill>
                  <a:schemeClr val="bg1"/>
                </a:solidFill>
              </a:rPr>
              <a:t>                     </a:t>
            </a:r>
            <a:r>
              <a:rPr lang="tr-TR" sz="2800">
                <a:solidFill>
                  <a:schemeClr val="bg1"/>
                </a:solidFill>
              </a:rPr>
              <a:t>Which forest is old?</a:t>
            </a:r>
          </a:p>
        </p:txBody>
      </p:sp>
      <p:sp>
        <p:nvSpPr>
          <p:cNvPr id="9" name="Content Placeholder 8">
            <a:extLst>
              <a:ext uri="{FF2B5EF4-FFF2-40B4-BE49-F238E27FC236}">
                <a16:creationId xmlns:a16="http://schemas.microsoft.com/office/drawing/2014/main" id="{A7EB666B-1C1B-4718-8084-C0CC59ADB8B7}"/>
              </a:ext>
            </a:extLst>
          </p:cNvPr>
          <p:cNvSpPr>
            <a:spLocks noGrp="1"/>
          </p:cNvSpPr>
          <p:nvPr>
            <p:ph idx="1"/>
          </p:nvPr>
        </p:nvSpPr>
        <p:spPr>
          <a:xfrm>
            <a:off x="566928" y="4956314"/>
            <a:ext cx="11058144" cy="1306417"/>
          </a:xfrm>
        </p:spPr>
        <p:txBody>
          <a:bodyPr>
            <a:normAutofit/>
          </a:bodyPr>
          <a:lstStyle/>
          <a:p>
            <a:endParaRPr lang="en-US" sz="1700"/>
          </a:p>
        </p:txBody>
      </p:sp>
    </p:spTree>
    <p:extLst>
      <p:ext uri="{BB962C8B-B14F-4D97-AF65-F5344CB8AC3E}">
        <p14:creationId xmlns:p14="http://schemas.microsoft.com/office/powerpoint/2010/main" val="4221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1852B57-E4EF-4235-BD5A-D60F656504DA}"/>
              </a:ext>
            </a:extLst>
          </p:cNvPr>
          <p:cNvSpPr>
            <a:spLocks noGrp="1"/>
          </p:cNvSpPr>
          <p:nvPr>
            <p:ph type="title"/>
          </p:nvPr>
        </p:nvSpPr>
        <p:spPr/>
        <p:txBody>
          <a:bodyPr/>
          <a:lstStyle/>
          <a:p>
            <a:endParaRPr lang="tr-TR"/>
          </a:p>
        </p:txBody>
      </p:sp>
      <p:sp>
        <p:nvSpPr>
          <p:cNvPr id="3" name="Контейнер за съдържание 2">
            <a:extLst>
              <a:ext uri="{FF2B5EF4-FFF2-40B4-BE49-F238E27FC236}">
                <a16:creationId xmlns:a16="http://schemas.microsoft.com/office/drawing/2014/main" id="{21F98E30-B1CD-4A9E-B94C-1664A325C1A5}"/>
              </a:ext>
            </a:extLst>
          </p:cNvPr>
          <p:cNvSpPr>
            <a:spLocks noGrp="1"/>
          </p:cNvSpPr>
          <p:nvPr>
            <p:ph idx="1"/>
          </p:nvPr>
        </p:nvSpPr>
        <p:spPr/>
        <p:txBody>
          <a:bodyPr>
            <a:noAutofit/>
          </a:bodyPr>
          <a:lstStyle/>
          <a:p>
            <a:r>
              <a:rPr lang="en-US" sz="1000" dirty="0"/>
              <a:t>Between </a:t>
            </a:r>
            <a:r>
              <a:rPr lang="en-US" sz="1000" dirty="0" err="1"/>
              <a:t>Stara</a:t>
            </a:r>
            <a:r>
              <a:rPr lang="en-US" sz="1000" dirty="0"/>
              <a:t> </a:t>
            </a:r>
            <a:r>
              <a:rPr lang="en-US" sz="1000" dirty="0" err="1"/>
              <a:t>Planina</a:t>
            </a:r>
            <a:r>
              <a:rPr lang="en-US" sz="1000" dirty="0"/>
              <a:t> in the north and </a:t>
            </a:r>
            <a:r>
              <a:rPr lang="en-US" sz="1000" dirty="0" err="1"/>
              <a:t>Srednogorieto</a:t>
            </a:r>
            <a:r>
              <a:rPr lang="en-US" sz="1000" dirty="0"/>
              <a:t> in the south along the parallel stretches the region of the Trans-Balkan valleys. In the direction from west to east, the </a:t>
            </a:r>
            <a:r>
              <a:rPr lang="en-US" sz="1000" dirty="0" err="1"/>
              <a:t>Burel</a:t>
            </a:r>
            <a:r>
              <a:rPr lang="en-US" sz="1000" dirty="0"/>
              <a:t>, Sofia, Saransk, </a:t>
            </a:r>
            <a:r>
              <a:rPr lang="en-US" sz="1000" dirty="0" err="1"/>
              <a:t>Kamar</a:t>
            </a:r>
            <a:r>
              <a:rPr lang="en-US" sz="1000" dirty="0"/>
              <a:t>, </a:t>
            </a:r>
            <a:r>
              <a:rPr lang="en-US" sz="1000" dirty="0" err="1"/>
              <a:t>Zlatishko-Pirdop</a:t>
            </a:r>
            <a:r>
              <a:rPr lang="en-US" sz="1000" dirty="0"/>
              <a:t>, </a:t>
            </a:r>
            <a:r>
              <a:rPr lang="en-US" sz="1000" dirty="0" err="1"/>
              <a:t>Karlovo</a:t>
            </a:r>
            <a:r>
              <a:rPr lang="en-US" sz="1000" dirty="0"/>
              <a:t>, </a:t>
            </a:r>
            <a:r>
              <a:rPr lang="en-US" sz="1000" dirty="0" err="1"/>
              <a:t>Kazanlak</a:t>
            </a:r>
            <a:r>
              <a:rPr lang="en-US" sz="1000" dirty="0"/>
              <a:t>, </a:t>
            </a:r>
            <a:r>
              <a:rPr lang="en-US" sz="1000" dirty="0" err="1"/>
              <a:t>Tvardishka</a:t>
            </a:r>
            <a:r>
              <a:rPr lang="en-US" sz="1000" dirty="0"/>
              <a:t>, Sliven, </a:t>
            </a:r>
            <a:r>
              <a:rPr lang="en-US" sz="1000" dirty="0" err="1"/>
              <a:t>Karnobat</a:t>
            </a:r>
            <a:r>
              <a:rPr lang="en-US" sz="1000" dirty="0"/>
              <a:t> and </a:t>
            </a:r>
            <a:r>
              <a:rPr lang="en-US" sz="1000" dirty="0" err="1"/>
              <a:t>Aytos</a:t>
            </a:r>
            <a:r>
              <a:rPr lang="en-US" sz="1000" dirty="0"/>
              <a:t> valleys alternate here. Apart from the southern slopes of the </a:t>
            </a:r>
            <a:r>
              <a:rPr lang="en-US" sz="1000" dirty="0" err="1"/>
              <a:t>Stara</a:t>
            </a:r>
            <a:r>
              <a:rPr lang="en-US" sz="1000" dirty="0"/>
              <a:t> </a:t>
            </a:r>
            <a:r>
              <a:rPr lang="en-US" sz="1000" dirty="0" err="1"/>
              <a:t>Planina</a:t>
            </a:r>
            <a:r>
              <a:rPr lang="en-US" sz="1000" dirty="0"/>
              <a:t> region and the northern slopes of </a:t>
            </a:r>
            <a:r>
              <a:rPr lang="en-US" sz="1000" dirty="0" err="1"/>
              <a:t>Srednogorie</a:t>
            </a:r>
            <a:r>
              <a:rPr lang="en-US" sz="1000" dirty="0"/>
              <a:t>, which in their lower belt represent enclosing parts of the Trans-Balkan valleys, the transverse ridges between these two mountain systems and the presence of low watershed saddles and gorge valleys complement the orographic closure and separate valleys.</a:t>
            </a:r>
          </a:p>
          <a:p>
            <a:endParaRPr lang="en-US" sz="1000" dirty="0"/>
          </a:p>
          <a:p>
            <a:r>
              <a:rPr lang="en-US" sz="1000" dirty="0"/>
              <a:t>To the west of the watershed of the rivers </a:t>
            </a:r>
            <a:r>
              <a:rPr lang="en-US" sz="1000" dirty="0" err="1"/>
              <a:t>Slivnishka</a:t>
            </a:r>
            <a:r>
              <a:rPr lang="en-US" sz="1000" dirty="0"/>
              <a:t> and </a:t>
            </a:r>
            <a:r>
              <a:rPr lang="en-US" sz="1000" dirty="0" err="1"/>
              <a:t>Gaberska</a:t>
            </a:r>
            <a:r>
              <a:rPr lang="en-US" sz="1000" dirty="0"/>
              <a:t> - </a:t>
            </a:r>
            <a:r>
              <a:rPr lang="en-US" sz="1000" dirty="0" err="1"/>
              <a:t>Zabelski</a:t>
            </a:r>
            <a:r>
              <a:rPr lang="en-US" sz="1000" dirty="0"/>
              <a:t> rid stretches the </a:t>
            </a:r>
            <a:r>
              <a:rPr lang="en-US" sz="1000" dirty="0" err="1"/>
              <a:t>Burel</a:t>
            </a:r>
            <a:r>
              <a:rPr lang="en-US" sz="1000" dirty="0"/>
              <a:t> valley, and to the east of it and from the </a:t>
            </a:r>
            <a:r>
              <a:rPr lang="en-US" sz="1000" dirty="0" err="1"/>
              <a:t>Aldomirov</a:t>
            </a:r>
            <a:r>
              <a:rPr lang="en-US" sz="1000" dirty="0"/>
              <a:t> heights the elliptical contours of the Sofia valley are found. Its spacious valley bottom is drained by the Iskar River and its tributaries. The emphasized flatness of the Sofia field is disturbed by the inner hollows </a:t>
            </a:r>
            <a:r>
              <a:rPr lang="en-US" sz="1000" dirty="0" err="1"/>
              <a:t>Lozenets</a:t>
            </a:r>
            <a:r>
              <a:rPr lang="en-US" sz="1000" dirty="0"/>
              <a:t>, </a:t>
            </a:r>
            <a:r>
              <a:rPr lang="en-US" sz="1000" dirty="0" err="1"/>
              <a:t>Reduta</a:t>
            </a:r>
            <a:r>
              <a:rPr lang="en-US" sz="1000" dirty="0"/>
              <a:t> and Baba. In the eastern periphery of the Sofia valley, the low </a:t>
            </a:r>
            <a:r>
              <a:rPr lang="en-US" sz="1000" dirty="0" err="1"/>
              <a:t>Negushevski</a:t>
            </a:r>
            <a:r>
              <a:rPr lang="en-US" sz="1000" dirty="0"/>
              <a:t> rid separates it from the small </a:t>
            </a:r>
            <a:r>
              <a:rPr lang="en-US" sz="1000" dirty="0" err="1"/>
              <a:t>Saranska</a:t>
            </a:r>
            <a:r>
              <a:rPr lang="en-US" sz="1000" dirty="0"/>
              <a:t> valley. The high </a:t>
            </a:r>
            <a:r>
              <a:rPr lang="en-US" sz="1000" dirty="0" err="1"/>
              <a:t>Oporski</a:t>
            </a:r>
            <a:r>
              <a:rPr lang="en-US" sz="1000" dirty="0"/>
              <a:t> ridge is an orographic border between the Saransk and </a:t>
            </a:r>
            <a:r>
              <a:rPr lang="en-US" sz="1000" dirty="0" err="1"/>
              <a:t>Kamarska</a:t>
            </a:r>
            <a:r>
              <a:rPr lang="en-US" sz="1000" dirty="0"/>
              <a:t> valleys, which is separated from the </a:t>
            </a:r>
            <a:r>
              <a:rPr lang="en-US" sz="1000" dirty="0" err="1"/>
              <a:t>Zlatitsa-Pirdop</a:t>
            </a:r>
            <a:r>
              <a:rPr lang="en-US" sz="1000" dirty="0"/>
              <a:t> valley by the </a:t>
            </a:r>
            <a:r>
              <a:rPr lang="en-US" sz="1000" dirty="0" err="1"/>
              <a:t>Galabets</a:t>
            </a:r>
            <a:r>
              <a:rPr lang="en-US" sz="1000" dirty="0"/>
              <a:t> ridge. The smaller western part of this valley in the range of the </a:t>
            </a:r>
            <a:r>
              <a:rPr lang="en-US" sz="1000" dirty="0" err="1"/>
              <a:t>Bunovo</a:t>
            </a:r>
            <a:r>
              <a:rPr lang="en-US" sz="1000" dirty="0"/>
              <a:t> valley extension is locked between </a:t>
            </a:r>
            <a:r>
              <a:rPr lang="en-US" sz="1000" dirty="0" err="1"/>
              <a:t>Galabets</a:t>
            </a:r>
            <a:r>
              <a:rPr lang="en-US" sz="1000" dirty="0"/>
              <a:t> and the </a:t>
            </a:r>
            <a:r>
              <a:rPr lang="en-US" sz="1000" dirty="0" err="1"/>
              <a:t>Mirkovo</a:t>
            </a:r>
            <a:r>
              <a:rPr lang="en-US" sz="1000" dirty="0"/>
              <a:t> threshold. To the east of the </a:t>
            </a:r>
            <a:r>
              <a:rPr lang="en-US" sz="1000" dirty="0" err="1"/>
              <a:t>Mirkovo</a:t>
            </a:r>
            <a:r>
              <a:rPr lang="en-US" sz="1000" dirty="0"/>
              <a:t> threshold to the high ridge of the </a:t>
            </a:r>
            <a:r>
              <a:rPr lang="en-US" sz="1000" dirty="0" err="1"/>
              <a:t>Koznitsa</a:t>
            </a:r>
            <a:r>
              <a:rPr lang="en-US" sz="1000" dirty="0"/>
              <a:t> ridge stretches the wider and flatter part of the </a:t>
            </a:r>
            <a:r>
              <a:rPr lang="en-US" sz="1000" dirty="0" err="1"/>
              <a:t>Zlatitsa-Pirdop</a:t>
            </a:r>
            <a:r>
              <a:rPr lang="en-US" sz="1000" dirty="0"/>
              <a:t> valley bottom.</a:t>
            </a:r>
          </a:p>
          <a:p>
            <a:endParaRPr lang="en-US" sz="1000" dirty="0"/>
          </a:p>
          <a:p>
            <a:r>
              <a:rPr lang="en-US" sz="1000" dirty="0"/>
              <a:t>The </a:t>
            </a:r>
            <a:r>
              <a:rPr lang="en-US" sz="1000" dirty="0" err="1"/>
              <a:t>Karlovo</a:t>
            </a:r>
            <a:r>
              <a:rPr lang="en-US" sz="1000" dirty="0"/>
              <a:t> valley stretches between the meridional transverse hills </a:t>
            </a:r>
            <a:r>
              <a:rPr lang="en-US" sz="1000" dirty="0" err="1"/>
              <a:t>Koznitsa</a:t>
            </a:r>
            <a:r>
              <a:rPr lang="en-US" sz="1000" dirty="0"/>
              <a:t> and </a:t>
            </a:r>
            <a:r>
              <a:rPr lang="en-US" sz="1000" dirty="0" err="1"/>
              <a:t>Strazhata</a:t>
            </a:r>
            <a:r>
              <a:rPr lang="en-US" sz="1000" dirty="0"/>
              <a:t>. Its flat hollow bottom has the character of a typical field. It is drained by the river </a:t>
            </a:r>
            <a:r>
              <a:rPr lang="en-US" sz="1000" dirty="0" err="1"/>
              <a:t>Stryama</a:t>
            </a:r>
            <a:r>
              <a:rPr lang="en-US" sz="1000" dirty="0"/>
              <a:t>, and the wide range of its flat surface is disturbed by the secluded inner hollows of </a:t>
            </a:r>
            <a:r>
              <a:rPr lang="en-US" sz="1000" dirty="0" err="1"/>
              <a:t>Momini</a:t>
            </a:r>
            <a:r>
              <a:rPr lang="en-US" sz="1000" dirty="0"/>
              <a:t> </a:t>
            </a:r>
            <a:r>
              <a:rPr lang="en-US" sz="1000" dirty="0" err="1"/>
              <a:t>Gurdi</a:t>
            </a:r>
            <a:r>
              <a:rPr lang="en-US" sz="1000" dirty="0"/>
              <a:t>, </a:t>
            </a:r>
            <a:r>
              <a:rPr lang="en-US" sz="1000" dirty="0" err="1"/>
              <a:t>Konyat</a:t>
            </a:r>
            <a:r>
              <a:rPr lang="en-US" sz="1000" dirty="0"/>
              <a:t> and others. To the east between the </a:t>
            </a:r>
            <a:r>
              <a:rPr lang="en-US" sz="1000" dirty="0" err="1"/>
              <a:t>Strazhata</a:t>
            </a:r>
            <a:r>
              <a:rPr lang="en-US" sz="1000" dirty="0"/>
              <a:t> transverse ridge and the western branches of </a:t>
            </a:r>
            <a:r>
              <a:rPr lang="en-US" sz="1000" dirty="0" err="1"/>
              <a:t>Mezhdenik</a:t>
            </a:r>
            <a:r>
              <a:rPr lang="en-US" sz="1000" dirty="0"/>
              <a:t>, the </a:t>
            </a:r>
            <a:r>
              <a:rPr lang="en-US" sz="1000" dirty="0" err="1"/>
              <a:t>Yamurdzha</a:t>
            </a:r>
            <a:r>
              <a:rPr lang="en-US" sz="1000" dirty="0"/>
              <a:t> upland stretches the </a:t>
            </a:r>
            <a:r>
              <a:rPr lang="en-US" sz="1000" dirty="0" err="1"/>
              <a:t>Kazanlak</a:t>
            </a:r>
            <a:r>
              <a:rPr lang="en-US" sz="1000" dirty="0"/>
              <a:t> valley, which has a significant longitudinal extension and is drained by the </a:t>
            </a:r>
            <a:r>
              <a:rPr lang="en-US" sz="1000" dirty="0" err="1"/>
              <a:t>Tundzha</a:t>
            </a:r>
            <a:r>
              <a:rPr lang="en-US" sz="1000" dirty="0"/>
              <a:t> river. Between the complex orographic configuration of the southern </a:t>
            </a:r>
            <a:r>
              <a:rPr lang="en-US" sz="1000" dirty="0" err="1"/>
              <a:t>Stara</a:t>
            </a:r>
            <a:r>
              <a:rPr lang="en-US" sz="1000" dirty="0"/>
              <a:t> </a:t>
            </a:r>
            <a:r>
              <a:rPr lang="en-US" sz="1000" dirty="0" err="1"/>
              <a:t>Planina</a:t>
            </a:r>
            <a:r>
              <a:rPr lang="en-US" sz="1000" dirty="0"/>
              <a:t> slope and the northern branches of </a:t>
            </a:r>
            <a:r>
              <a:rPr lang="en-US" sz="1000" dirty="0" err="1"/>
              <a:t>Mezhdenik</a:t>
            </a:r>
            <a:r>
              <a:rPr lang="en-US" sz="1000" dirty="0"/>
              <a:t>, the </a:t>
            </a:r>
            <a:r>
              <a:rPr lang="en-US" sz="1000" dirty="0" err="1"/>
              <a:t>Tvardishka</a:t>
            </a:r>
            <a:r>
              <a:rPr lang="en-US" sz="1000" dirty="0"/>
              <a:t> valley with its eastern lower part, the </a:t>
            </a:r>
            <a:r>
              <a:rPr lang="en-US" sz="1000" dirty="0" err="1"/>
              <a:t>Shivachev</a:t>
            </a:r>
            <a:r>
              <a:rPr lang="en-US" sz="1000" dirty="0"/>
              <a:t> valley, stands out. To the east of the </a:t>
            </a:r>
            <a:r>
              <a:rPr lang="en-US" sz="1000" dirty="0" err="1"/>
              <a:t>Mezhdenishki</a:t>
            </a:r>
            <a:r>
              <a:rPr lang="en-US" sz="1000" dirty="0"/>
              <a:t> gorge of the </a:t>
            </a:r>
            <a:r>
              <a:rPr lang="en-US" sz="1000" dirty="0" err="1"/>
              <a:t>Tundzha</a:t>
            </a:r>
            <a:r>
              <a:rPr lang="en-US" sz="1000" dirty="0"/>
              <a:t> river, the Sliven valley stretches along a considerable parallel. The flat surface of its valley bottom is disturbed by several well-defined inner valley hills, among which is the hill near the town of Sliven </a:t>
            </a:r>
            <a:r>
              <a:rPr lang="en-US" sz="1000" dirty="0" err="1"/>
              <a:t>Hamambair</a:t>
            </a:r>
            <a:r>
              <a:rPr lang="en-US" sz="1000" dirty="0"/>
              <a:t>. East of the Sliven valley between the valley narrowing of the </a:t>
            </a:r>
            <a:r>
              <a:rPr lang="en-US" sz="1000" dirty="0" err="1"/>
              <a:t>Mochuritsa</a:t>
            </a:r>
            <a:r>
              <a:rPr lang="en-US" sz="1000" dirty="0"/>
              <a:t> river and the watershed of its basin with the </a:t>
            </a:r>
            <a:r>
              <a:rPr lang="en-US" sz="1000" dirty="0" err="1"/>
              <a:t>Aytoska</a:t>
            </a:r>
            <a:r>
              <a:rPr lang="en-US" sz="1000" dirty="0"/>
              <a:t> river stretches the </a:t>
            </a:r>
            <a:r>
              <a:rPr lang="en-US" sz="1000" dirty="0" err="1"/>
              <a:t>Karnobat</a:t>
            </a:r>
            <a:r>
              <a:rPr lang="en-US" sz="1000" dirty="0"/>
              <a:t> valley with its slightly higher western part - </a:t>
            </a:r>
            <a:r>
              <a:rPr lang="en-US" sz="1000" dirty="0" err="1"/>
              <a:t>Sungurlar</a:t>
            </a:r>
            <a:r>
              <a:rPr lang="en-US" sz="1000" dirty="0"/>
              <a:t> field. In the easternmost part of the district stretches the lowest of all Trans-Balkan valleys - </a:t>
            </a:r>
            <a:r>
              <a:rPr lang="en-US" sz="1000" dirty="0" err="1"/>
              <a:t>Aytos</a:t>
            </a:r>
            <a:r>
              <a:rPr lang="en-US" sz="1000" dirty="0"/>
              <a:t> valley</a:t>
            </a:r>
            <a:endParaRPr lang="tr-TR" sz="1000" dirty="0"/>
          </a:p>
        </p:txBody>
      </p:sp>
    </p:spTree>
    <p:extLst>
      <p:ext uri="{BB962C8B-B14F-4D97-AF65-F5344CB8AC3E}">
        <p14:creationId xmlns:p14="http://schemas.microsoft.com/office/powerpoint/2010/main" val="214979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Контейнер за съдържание 8" descr="Картина, която съдържа дърво, открито, седящ, птица&#10;&#10;Описанието е генерирано автоматично">
            <a:extLst>
              <a:ext uri="{FF2B5EF4-FFF2-40B4-BE49-F238E27FC236}">
                <a16:creationId xmlns:a16="http://schemas.microsoft.com/office/drawing/2014/main" id="{2C5BA495-771C-482D-A0A4-9A7C72F21D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40" r="13818" b="6451"/>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лавие 1">
            <a:extLst>
              <a:ext uri="{FF2B5EF4-FFF2-40B4-BE49-F238E27FC236}">
                <a16:creationId xmlns:a16="http://schemas.microsoft.com/office/drawing/2014/main" id="{9A7D84E5-770A-4E23-B7C6-08EBDC52A5A1}"/>
              </a:ext>
            </a:extLst>
          </p:cNvPr>
          <p:cNvSpPr>
            <a:spLocks noGrp="1"/>
          </p:cNvSpPr>
          <p:nvPr>
            <p:ph type="title"/>
          </p:nvPr>
        </p:nvSpPr>
        <p:spPr>
          <a:xfrm>
            <a:off x="391434" y="1442507"/>
            <a:ext cx="4023360" cy="720183"/>
          </a:xfrm>
        </p:spPr>
        <p:txBody>
          <a:bodyPr vert="horz" lIns="91440" tIns="45720" rIns="91440" bIns="45720" rtlCol="0" anchor="b">
            <a:normAutofit fontScale="90000"/>
          </a:bodyPr>
          <a:lstStyle/>
          <a:p>
            <a:r>
              <a:rPr lang="en-US" sz="4800" dirty="0"/>
              <a:t> A short story</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978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9FAE038-07BF-4998-B0FD-10947ADB2104}"/>
              </a:ext>
            </a:extLst>
          </p:cNvPr>
          <p:cNvSpPr>
            <a:spLocks noGrp="1"/>
          </p:cNvSpPr>
          <p:nvPr>
            <p:ph type="title"/>
          </p:nvPr>
        </p:nvSpPr>
        <p:spPr/>
        <p:txBody>
          <a:bodyPr/>
          <a:lstStyle/>
          <a:p>
            <a:endParaRPr lang="tr-TR"/>
          </a:p>
        </p:txBody>
      </p:sp>
      <p:sp>
        <p:nvSpPr>
          <p:cNvPr id="3" name="Контейнер за съдържание 2">
            <a:extLst>
              <a:ext uri="{FF2B5EF4-FFF2-40B4-BE49-F238E27FC236}">
                <a16:creationId xmlns:a16="http://schemas.microsoft.com/office/drawing/2014/main" id="{668F8EC3-9885-4435-B5B2-D1978D9D8D55}"/>
              </a:ext>
            </a:extLst>
          </p:cNvPr>
          <p:cNvSpPr>
            <a:spLocks noGrp="1"/>
          </p:cNvSpPr>
          <p:nvPr>
            <p:ph idx="1"/>
          </p:nvPr>
        </p:nvSpPr>
        <p:spPr/>
        <p:txBody>
          <a:bodyPr>
            <a:normAutofit fontScale="92500" lnSpcReduction="20000"/>
          </a:bodyPr>
          <a:lstStyle/>
          <a:p>
            <a:r>
              <a:rPr lang="en-US" dirty="0"/>
              <a:t>The southern white-backed woodpecker is rare, endangered</a:t>
            </a:r>
          </a:p>
          <a:p>
            <a:r>
              <a:rPr lang="en-US" dirty="0"/>
              <a:t>from an endangered species listed in the Red Book</a:t>
            </a:r>
          </a:p>
          <a:p>
            <a:r>
              <a:rPr lang="en-US" dirty="0"/>
              <a:t>of Bulgaria and in the red lists of the International Union for Conservation of Nature (IUCN) n our country the species is found in old oak, beech and</a:t>
            </a:r>
          </a:p>
          <a:p>
            <a:r>
              <a:rPr lang="en-US" dirty="0"/>
              <a:t>beech-coniferous forests up to 1700 m above sea level</a:t>
            </a:r>
          </a:p>
          <a:p>
            <a:r>
              <a:rPr lang="en-US" dirty="0"/>
              <a:t>height. It was found that a couple needs 100-150 ha of old forest.</a:t>
            </a:r>
            <a:endParaRPr lang="tr-TR" dirty="0"/>
          </a:p>
        </p:txBody>
      </p:sp>
    </p:spTree>
    <p:extLst>
      <p:ext uri="{BB962C8B-B14F-4D97-AF65-F5344CB8AC3E}">
        <p14:creationId xmlns:p14="http://schemas.microsoft.com/office/powerpoint/2010/main" val="4255714155"/>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Широк екран</PresentationFormat>
  <Paragraphs>20</Paragraphs>
  <Slides>10</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10</vt:i4>
      </vt:variant>
    </vt:vector>
  </HeadingPairs>
  <TitlesOfParts>
    <vt:vector size="14" baseType="lpstr">
      <vt:lpstr>Arial</vt:lpstr>
      <vt:lpstr>Avenir Next LT Pro</vt:lpstr>
      <vt:lpstr>Calibri</vt:lpstr>
      <vt:lpstr>AccentBoxVTI</vt:lpstr>
      <vt:lpstr>The forests in Bulgaria and their inhabitants</vt:lpstr>
      <vt:lpstr>Half of Bulgaria's centuries-old forests are threatened by deforestation</vt:lpstr>
      <vt:lpstr>Презентация на PowerPoint</vt:lpstr>
      <vt:lpstr>Stages of development of old forests</vt:lpstr>
      <vt:lpstr>  Birth, development and death are part of the natural rhythm of our world. Following the natural cycle, a forest goes through different stages of development, which are similar in sequence to all living organisms and communities, but differ in duration. IN the first 20 years a new community of trees is created andf ormed. Over the next 60 years, in a competitive environment, the strongest and most adaptable individuals increase in size, and the weak drop out of the race. Between the 80s and 120s, the trees reach their climax in development, after which their growth slows down. Individual large specimens gradually they die and thus conditions are created for the new generation of trees. Given the lifespan of our main tree species (over 300 years for beech, fir, spruce and over 500 years for oaks), the existence of an old forest can lasted for centuries.</vt:lpstr>
      <vt:lpstr>                     Which forest is old?</vt:lpstr>
      <vt:lpstr>Презентация на PowerPoint</vt:lpstr>
      <vt:lpstr> A short story</vt:lpstr>
      <vt:lpstr>Презентация на PowerPoint</vt:lpstr>
      <vt:lpstr> I HOPE YOU LIKED IT! Prepared by: Serkan Nihat from 10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forests in Bulgaria and their inhabitants</dc:title>
  <dc:creator>Серкан Джевджет</dc:creator>
  <cp:lastModifiedBy>Серкан Джевджет</cp:lastModifiedBy>
  <cp:revision>2</cp:revision>
  <dcterms:created xsi:type="dcterms:W3CDTF">2020-06-20T14:59:02Z</dcterms:created>
  <dcterms:modified xsi:type="dcterms:W3CDTF">2020-06-20T14:59:44Z</dcterms:modified>
</cp:coreProperties>
</file>