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Default Extension="wav" ContentType="audio/wav"/>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1"/>
  </p:notesMasterIdLst>
  <p:sldIdLst>
    <p:sldId id="256" r:id="rId2"/>
    <p:sldId id="257" r:id="rId3"/>
    <p:sldId id="282" r:id="rId4"/>
    <p:sldId id="258" r:id="rId5"/>
    <p:sldId id="283" r:id="rId6"/>
    <p:sldId id="259" r:id="rId7"/>
    <p:sldId id="260" r:id="rId8"/>
    <p:sldId id="262" r:id="rId9"/>
    <p:sldId id="264" r:id="rId10"/>
    <p:sldId id="267" r:id="rId11"/>
    <p:sldId id="284" r:id="rId12"/>
    <p:sldId id="286" r:id="rId13"/>
    <p:sldId id="288" r:id="rId14"/>
    <p:sldId id="290" r:id="rId15"/>
    <p:sldId id="292" r:id="rId16"/>
    <p:sldId id="294" r:id="rId17"/>
    <p:sldId id="293" r:id="rId18"/>
    <p:sldId id="299" r:id="rId19"/>
    <p:sldId id="300" r:id="rId20"/>
    <p:sldId id="301" r:id="rId21"/>
    <p:sldId id="302" r:id="rId22"/>
    <p:sldId id="303" r:id="rId23"/>
    <p:sldId id="278" r:id="rId24"/>
    <p:sldId id="296" r:id="rId25"/>
    <p:sldId id="298" r:id="rId26"/>
    <p:sldId id="304" r:id="rId27"/>
    <p:sldId id="297" r:id="rId28"/>
    <p:sldId id="279" r:id="rId29"/>
    <p:sldId id="281" r:id="rId30"/>
  </p:sldIdLst>
  <p:sldSz cx="9144000" cy="6858000" type="screen4x3"/>
  <p:notesSz cx="6858000" cy="9144000"/>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vertBarState="maximized">
    <p:restoredLeft sz="15621" autoAdjust="0"/>
    <p:restoredTop sz="94624" autoAdjust="0"/>
  </p:normalViewPr>
  <p:slideViewPr>
    <p:cSldViewPr>
      <p:cViewPr>
        <p:scale>
          <a:sx n="80" d="100"/>
          <a:sy n="80" d="100"/>
        </p:scale>
        <p:origin x="-852" y="336"/>
      </p:cViewPr>
      <p:guideLst>
        <p:guide orient="horz" pos="2160"/>
        <p:guide pos="2880"/>
      </p:guideLst>
    </p:cSldViewPr>
  </p:slideViewPr>
  <p:outlineViewPr>
    <p:cViewPr>
      <p:scale>
        <a:sx n="33" d="100"/>
        <a:sy n="33" d="100"/>
      </p:scale>
      <p:origin x="0" y="2016"/>
    </p:cViewPr>
  </p:outlin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 Θέση κεφαλίδας"/>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2 - Θέση ημερομηνίας"/>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3DD5EFF-4A00-49A0-A3BF-6137FB5B6344}" type="datetimeFigureOut">
              <a:rPr lang="en-US" smtClean="0"/>
              <a:pPr/>
              <a:t>1/27/2019</a:t>
            </a:fld>
            <a:endParaRPr lang="en-US"/>
          </a:p>
        </p:txBody>
      </p:sp>
      <p:sp>
        <p:nvSpPr>
          <p:cNvPr id="4" name="3 - Θέση εικόνας διαφάνειας"/>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4 - Θέση σημειώσεων"/>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a:p>
        </p:txBody>
      </p:sp>
      <p:sp>
        <p:nvSpPr>
          <p:cNvPr id="6" name="5 - Θέση υποσέλιδου"/>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6 - Θέση αριθμού διαφάνειας"/>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A8E4F78-CAA5-456A-9CBA-9C06186C2E32}"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1 - Τίτλος"/>
          <p:cNvSpPr>
            <a:spLocks noGrp="1"/>
          </p:cNvSpPr>
          <p:nvPr>
            <p:ph type="ctrTitle"/>
          </p:nvPr>
        </p:nvSpPr>
        <p:spPr>
          <a:xfrm>
            <a:off x="685800" y="2130425"/>
            <a:ext cx="7772400" cy="1470025"/>
          </a:xfrm>
        </p:spPr>
        <p:txBody>
          <a:bodyPr/>
          <a:lstStyle/>
          <a:p>
            <a:r>
              <a:rPr lang="el-GR" smtClean="0"/>
              <a:t>Kλικ για επεξεργασία του τίτλου</a:t>
            </a:r>
            <a:endParaRPr lang="el-GR"/>
          </a:p>
        </p:txBody>
      </p:sp>
      <p:sp>
        <p:nvSpPr>
          <p:cNvPr id="3" name="2 - Υπότιτλος"/>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smtClean="0"/>
              <a:t>Κάντε κλικ για να επεξεργαστείτε τον υπότιτλο του υποδείγματος</a:t>
            </a:r>
            <a:endParaRPr lang="el-GR"/>
          </a:p>
        </p:txBody>
      </p:sp>
      <p:sp>
        <p:nvSpPr>
          <p:cNvPr id="4" name="3 - Θέση ημερομηνίας"/>
          <p:cNvSpPr>
            <a:spLocks noGrp="1"/>
          </p:cNvSpPr>
          <p:nvPr>
            <p:ph type="dt" sz="half" idx="10"/>
          </p:nvPr>
        </p:nvSpPr>
        <p:spPr/>
        <p:txBody>
          <a:bodyPr/>
          <a:lstStyle/>
          <a:p>
            <a:fld id="{7FC51C97-D3FF-48E2-A1A2-BBD7F1860104}" type="datetimeFigureOut">
              <a:rPr lang="el-GR" smtClean="0"/>
              <a:pPr/>
              <a:t>27/1/2019</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6724A664-719E-42C3-AEFA-F1156391BB98}" type="slidenum">
              <a:rPr lang="el-GR" smtClean="0"/>
              <a:pPr/>
              <a:t>‹#›</a:t>
            </a:fld>
            <a:endParaRPr lang="el-GR"/>
          </a:p>
        </p:txBody>
      </p:sp>
    </p:spTree>
  </p:cSld>
  <p:clrMapOvr>
    <a:masterClrMapping/>
  </p:clrMapOvr>
  <p:transition spd="slow">
    <p:dissolv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l-GR"/>
          </a:p>
        </p:txBody>
      </p:sp>
      <p:sp>
        <p:nvSpPr>
          <p:cNvPr id="3" name="2 - Θέση κατακόρυφου κειμένου"/>
          <p:cNvSpPr>
            <a:spLocks noGrp="1"/>
          </p:cNvSpPr>
          <p:nvPr>
            <p:ph type="body" orient="vert" idx="1"/>
          </p:nvPr>
        </p:nvSpPr>
        <p:spPr/>
        <p:txBody>
          <a:bodyPr vert="eaVert"/>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ημερομηνίας"/>
          <p:cNvSpPr>
            <a:spLocks noGrp="1"/>
          </p:cNvSpPr>
          <p:nvPr>
            <p:ph type="dt" sz="half" idx="10"/>
          </p:nvPr>
        </p:nvSpPr>
        <p:spPr/>
        <p:txBody>
          <a:bodyPr/>
          <a:lstStyle/>
          <a:p>
            <a:fld id="{7FC51C97-D3FF-48E2-A1A2-BBD7F1860104}" type="datetimeFigureOut">
              <a:rPr lang="el-GR" smtClean="0"/>
              <a:pPr/>
              <a:t>27/1/2019</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6724A664-719E-42C3-AEFA-F1156391BB98}" type="slidenum">
              <a:rPr lang="el-GR" smtClean="0"/>
              <a:pPr/>
              <a:t>‹#›</a:t>
            </a:fld>
            <a:endParaRPr lang="el-GR"/>
          </a:p>
        </p:txBody>
      </p:sp>
    </p:spTree>
  </p:cSld>
  <p:clrMapOvr>
    <a:masterClrMapping/>
  </p:clrMapOvr>
  <p:transition spd="slow">
    <p:dissolv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1 - Κατακόρυφος τίτλος"/>
          <p:cNvSpPr>
            <a:spLocks noGrp="1"/>
          </p:cNvSpPr>
          <p:nvPr>
            <p:ph type="title" orient="vert"/>
          </p:nvPr>
        </p:nvSpPr>
        <p:spPr>
          <a:xfrm>
            <a:off x="6629400" y="274638"/>
            <a:ext cx="2057400" cy="5851525"/>
          </a:xfrm>
        </p:spPr>
        <p:txBody>
          <a:bodyPr vert="eaVert"/>
          <a:lstStyle/>
          <a:p>
            <a:r>
              <a:rPr lang="el-GR" smtClean="0"/>
              <a:t>Kλικ για επεξεργασία του τίτλου</a:t>
            </a:r>
            <a:endParaRPr lang="el-GR"/>
          </a:p>
        </p:txBody>
      </p:sp>
      <p:sp>
        <p:nvSpPr>
          <p:cNvPr id="3" name="2 - Θέση κατακόρυφου κειμένου"/>
          <p:cNvSpPr>
            <a:spLocks noGrp="1"/>
          </p:cNvSpPr>
          <p:nvPr>
            <p:ph type="body" orient="vert" idx="1"/>
          </p:nvPr>
        </p:nvSpPr>
        <p:spPr>
          <a:xfrm>
            <a:off x="457200" y="274638"/>
            <a:ext cx="6019800" cy="5851525"/>
          </a:xfrm>
        </p:spPr>
        <p:txBody>
          <a:bodyPr vert="eaVert"/>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ημερομηνίας"/>
          <p:cNvSpPr>
            <a:spLocks noGrp="1"/>
          </p:cNvSpPr>
          <p:nvPr>
            <p:ph type="dt" sz="half" idx="10"/>
          </p:nvPr>
        </p:nvSpPr>
        <p:spPr/>
        <p:txBody>
          <a:bodyPr/>
          <a:lstStyle/>
          <a:p>
            <a:fld id="{7FC51C97-D3FF-48E2-A1A2-BBD7F1860104}" type="datetimeFigureOut">
              <a:rPr lang="el-GR" smtClean="0"/>
              <a:pPr/>
              <a:t>27/1/2019</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6724A664-719E-42C3-AEFA-F1156391BB98}" type="slidenum">
              <a:rPr lang="el-GR" smtClean="0"/>
              <a:pPr/>
              <a:t>‹#›</a:t>
            </a:fld>
            <a:endParaRPr lang="el-GR"/>
          </a:p>
        </p:txBody>
      </p:sp>
    </p:spTree>
  </p:cSld>
  <p:clrMapOvr>
    <a:masterClrMapping/>
  </p:clrMapOvr>
  <p:transition spd="slow">
    <p:dissolv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Αντι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l-GR"/>
          </a:p>
        </p:txBody>
      </p:sp>
      <p:sp>
        <p:nvSpPr>
          <p:cNvPr id="3" name="2 - Θέση περιεχομένου"/>
          <p:cNvSpPr>
            <a:spLocks noGrp="1"/>
          </p:cNvSpPr>
          <p:nvPr>
            <p:ph idx="1"/>
          </p:nvPr>
        </p:nvSpPr>
        <p:spPr/>
        <p:txBody>
          <a:body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ημερομηνίας"/>
          <p:cNvSpPr>
            <a:spLocks noGrp="1"/>
          </p:cNvSpPr>
          <p:nvPr>
            <p:ph type="dt" sz="half" idx="10"/>
          </p:nvPr>
        </p:nvSpPr>
        <p:spPr/>
        <p:txBody>
          <a:bodyPr/>
          <a:lstStyle/>
          <a:p>
            <a:fld id="{7FC51C97-D3FF-48E2-A1A2-BBD7F1860104}" type="datetimeFigureOut">
              <a:rPr lang="el-GR" smtClean="0"/>
              <a:pPr/>
              <a:t>27/1/2019</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6724A664-719E-42C3-AEFA-F1156391BB98}" type="slidenum">
              <a:rPr lang="el-GR" smtClean="0"/>
              <a:pPr/>
              <a:t>‹#›</a:t>
            </a:fld>
            <a:endParaRPr lang="el-GR"/>
          </a:p>
        </p:txBody>
      </p:sp>
    </p:spTree>
  </p:cSld>
  <p:clrMapOvr>
    <a:masterClrMapping/>
  </p:clrMapOvr>
  <p:transition spd="slow">
    <p:dissolv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1 - Τίτλος"/>
          <p:cNvSpPr>
            <a:spLocks noGrp="1"/>
          </p:cNvSpPr>
          <p:nvPr>
            <p:ph type="title"/>
          </p:nvPr>
        </p:nvSpPr>
        <p:spPr>
          <a:xfrm>
            <a:off x="722313" y="4406900"/>
            <a:ext cx="7772400" cy="1362075"/>
          </a:xfrm>
        </p:spPr>
        <p:txBody>
          <a:bodyPr anchor="t"/>
          <a:lstStyle>
            <a:lvl1pPr algn="l">
              <a:defRPr sz="4000" b="1" cap="all"/>
            </a:lvl1pPr>
          </a:lstStyle>
          <a:p>
            <a:r>
              <a:rPr lang="el-GR" smtClean="0"/>
              <a:t>Kλικ για επεξεργασία του τίτλου</a:t>
            </a:r>
            <a:endParaRPr lang="el-GR"/>
          </a:p>
        </p:txBody>
      </p:sp>
      <p:sp>
        <p:nvSpPr>
          <p:cNvPr id="3" name="2 - Θέση κειμένου"/>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smtClean="0"/>
              <a:t>Kλικ για επεξεργασία των στυλ του υποδείγματος</a:t>
            </a:r>
          </a:p>
        </p:txBody>
      </p:sp>
      <p:sp>
        <p:nvSpPr>
          <p:cNvPr id="4" name="3 - Θέση ημερομηνίας"/>
          <p:cNvSpPr>
            <a:spLocks noGrp="1"/>
          </p:cNvSpPr>
          <p:nvPr>
            <p:ph type="dt" sz="half" idx="10"/>
          </p:nvPr>
        </p:nvSpPr>
        <p:spPr/>
        <p:txBody>
          <a:bodyPr/>
          <a:lstStyle/>
          <a:p>
            <a:fld id="{7FC51C97-D3FF-48E2-A1A2-BBD7F1860104}" type="datetimeFigureOut">
              <a:rPr lang="el-GR" smtClean="0"/>
              <a:pPr/>
              <a:t>27/1/2019</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6724A664-719E-42C3-AEFA-F1156391BB98}" type="slidenum">
              <a:rPr lang="el-GR" smtClean="0"/>
              <a:pPr/>
              <a:t>‹#›</a:t>
            </a:fld>
            <a:endParaRPr lang="el-GR"/>
          </a:p>
        </p:txBody>
      </p:sp>
    </p:spTree>
  </p:cSld>
  <p:clrMapOvr>
    <a:masterClrMapping/>
  </p:clrMapOvr>
  <p:transition spd="slow">
    <p:dissolv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l-GR"/>
          </a:p>
        </p:txBody>
      </p:sp>
      <p:sp>
        <p:nvSpPr>
          <p:cNvPr id="3" name="2 - Θέση περιεχομένου"/>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περιεχομένου"/>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4 - Θέση ημερομηνίας"/>
          <p:cNvSpPr>
            <a:spLocks noGrp="1"/>
          </p:cNvSpPr>
          <p:nvPr>
            <p:ph type="dt" sz="half" idx="10"/>
          </p:nvPr>
        </p:nvSpPr>
        <p:spPr/>
        <p:txBody>
          <a:bodyPr/>
          <a:lstStyle/>
          <a:p>
            <a:fld id="{7FC51C97-D3FF-48E2-A1A2-BBD7F1860104}" type="datetimeFigureOut">
              <a:rPr lang="el-GR" smtClean="0"/>
              <a:pPr/>
              <a:t>27/1/2019</a:t>
            </a:fld>
            <a:endParaRPr lang="el-GR"/>
          </a:p>
        </p:txBody>
      </p:sp>
      <p:sp>
        <p:nvSpPr>
          <p:cNvPr id="6" name="5 - Θέση υποσέλιδου"/>
          <p:cNvSpPr>
            <a:spLocks noGrp="1"/>
          </p:cNvSpPr>
          <p:nvPr>
            <p:ph type="ftr" sz="quarter" idx="11"/>
          </p:nvPr>
        </p:nvSpPr>
        <p:spPr/>
        <p:txBody>
          <a:bodyPr/>
          <a:lstStyle/>
          <a:p>
            <a:endParaRPr lang="el-GR"/>
          </a:p>
        </p:txBody>
      </p:sp>
      <p:sp>
        <p:nvSpPr>
          <p:cNvPr id="7" name="6 - Θέση αριθμού διαφάνειας"/>
          <p:cNvSpPr>
            <a:spLocks noGrp="1"/>
          </p:cNvSpPr>
          <p:nvPr>
            <p:ph type="sldNum" sz="quarter" idx="12"/>
          </p:nvPr>
        </p:nvSpPr>
        <p:spPr/>
        <p:txBody>
          <a:bodyPr/>
          <a:lstStyle/>
          <a:p>
            <a:fld id="{6724A664-719E-42C3-AEFA-F1156391BB98}" type="slidenum">
              <a:rPr lang="el-GR" smtClean="0"/>
              <a:pPr/>
              <a:t>‹#›</a:t>
            </a:fld>
            <a:endParaRPr lang="el-GR"/>
          </a:p>
        </p:txBody>
      </p:sp>
    </p:spTree>
  </p:cSld>
  <p:clrMapOvr>
    <a:masterClrMapping/>
  </p:clrMapOvr>
  <p:transition spd="slow">
    <p:dissolv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lvl1pPr>
              <a:defRPr/>
            </a:lvl1pPr>
          </a:lstStyle>
          <a:p>
            <a:r>
              <a:rPr lang="el-GR" smtClean="0"/>
              <a:t>Kλικ για επεξεργασία του τίτλου</a:t>
            </a:r>
            <a:endParaRPr lang="el-GR"/>
          </a:p>
        </p:txBody>
      </p:sp>
      <p:sp>
        <p:nvSpPr>
          <p:cNvPr id="3" name="2 - Θέση κειμένου"/>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Kλικ για επεξεργασία των στυλ του υποδείγματος</a:t>
            </a:r>
          </a:p>
        </p:txBody>
      </p:sp>
      <p:sp>
        <p:nvSpPr>
          <p:cNvPr id="4" name="3 - Θέση περιεχομένου"/>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4 - Θέση κειμένου"/>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Kλικ για επεξεργασία των στυλ του υποδείγματος</a:t>
            </a:r>
          </a:p>
        </p:txBody>
      </p:sp>
      <p:sp>
        <p:nvSpPr>
          <p:cNvPr id="6" name="5 - Θέση περιεχομένου"/>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7" name="6 - Θέση ημερομηνίας"/>
          <p:cNvSpPr>
            <a:spLocks noGrp="1"/>
          </p:cNvSpPr>
          <p:nvPr>
            <p:ph type="dt" sz="half" idx="10"/>
          </p:nvPr>
        </p:nvSpPr>
        <p:spPr/>
        <p:txBody>
          <a:bodyPr/>
          <a:lstStyle/>
          <a:p>
            <a:fld id="{7FC51C97-D3FF-48E2-A1A2-BBD7F1860104}" type="datetimeFigureOut">
              <a:rPr lang="el-GR" smtClean="0"/>
              <a:pPr/>
              <a:t>27/1/2019</a:t>
            </a:fld>
            <a:endParaRPr lang="el-GR"/>
          </a:p>
        </p:txBody>
      </p:sp>
      <p:sp>
        <p:nvSpPr>
          <p:cNvPr id="8" name="7 - Θέση υποσέλιδου"/>
          <p:cNvSpPr>
            <a:spLocks noGrp="1"/>
          </p:cNvSpPr>
          <p:nvPr>
            <p:ph type="ftr" sz="quarter" idx="11"/>
          </p:nvPr>
        </p:nvSpPr>
        <p:spPr/>
        <p:txBody>
          <a:bodyPr/>
          <a:lstStyle/>
          <a:p>
            <a:endParaRPr lang="el-GR"/>
          </a:p>
        </p:txBody>
      </p:sp>
      <p:sp>
        <p:nvSpPr>
          <p:cNvPr id="9" name="8 - Θέση αριθμού διαφάνειας"/>
          <p:cNvSpPr>
            <a:spLocks noGrp="1"/>
          </p:cNvSpPr>
          <p:nvPr>
            <p:ph type="sldNum" sz="quarter" idx="12"/>
          </p:nvPr>
        </p:nvSpPr>
        <p:spPr/>
        <p:txBody>
          <a:bodyPr/>
          <a:lstStyle/>
          <a:p>
            <a:fld id="{6724A664-719E-42C3-AEFA-F1156391BB98}" type="slidenum">
              <a:rPr lang="el-GR" smtClean="0"/>
              <a:pPr/>
              <a:t>‹#›</a:t>
            </a:fld>
            <a:endParaRPr lang="el-GR"/>
          </a:p>
        </p:txBody>
      </p:sp>
    </p:spTree>
  </p:cSld>
  <p:clrMapOvr>
    <a:masterClrMapping/>
  </p:clrMapOvr>
  <p:transition spd="slow">
    <p:dissolv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l-GR"/>
          </a:p>
        </p:txBody>
      </p:sp>
      <p:sp>
        <p:nvSpPr>
          <p:cNvPr id="3" name="2 - Θέση ημερομηνίας"/>
          <p:cNvSpPr>
            <a:spLocks noGrp="1"/>
          </p:cNvSpPr>
          <p:nvPr>
            <p:ph type="dt" sz="half" idx="10"/>
          </p:nvPr>
        </p:nvSpPr>
        <p:spPr/>
        <p:txBody>
          <a:bodyPr/>
          <a:lstStyle/>
          <a:p>
            <a:fld id="{7FC51C97-D3FF-48E2-A1A2-BBD7F1860104}" type="datetimeFigureOut">
              <a:rPr lang="el-GR" smtClean="0"/>
              <a:pPr/>
              <a:t>27/1/2019</a:t>
            </a:fld>
            <a:endParaRPr lang="el-GR"/>
          </a:p>
        </p:txBody>
      </p:sp>
      <p:sp>
        <p:nvSpPr>
          <p:cNvPr id="4" name="3 - Θέση υποσέλιδου"/>
          <p:cNvSpPr>
            <a:spLocks noGrp="1"/>
          </p:cNvSpPr>
          <p:nvPr>
            <p:ph type="ftr" sz="quarter" idx="11"/>
          </p:nvPr>
        </p:nvSpPr>
        <p:spPr/>
        <p:txBody>
          <a:bodyPr/>
          <a:lstStyle/>
          <a:p>
            <a:endParaRPr lang="el-GR"/>
          </a:p>
        </p:txBody>
      </p:sp>
      <p:sp>
        <p:nvSpPr>
          <p:cNvPr id="5" name="4 - Θέση αριθμού διαφάνειας"/>
          <p:cNvSpPr>
            <a:spLocks noGrp="1"/>
          </p:cNvSpPr>
          <p:nvPr>
            <p:ph type="sldNum" sz="quarter" idx="12"/>
          </p:nvPr>
        </p:nvSpPr>
        <p:spPr/>
        <p:txBody>
          <a:bodyPr/>
          <a:lstStyle/>
          <a:p>
            <a:fld id="{6724A664-719E-42C3-AEFA-F1156391BB98}" type="slidenum">
              <a:rPr lang="el-GR" smtClean="0"/>
              <a:pPr/>
              <a:t>‹#›</a:t>
            </a:fld>
            <a:endParaRPr lang="el-GR"/>
          </a:p>
        </p:txBody>
      </p:sp>
    </p:spTree>
  </p:cSld>
  <p:clrMapOvr>
    <a:masterClrMapping/>
  </p:clrMapOvr>
  <p:transition spd="slow">
    <p:dissolv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
        <p:nvSpPr>
          <p:cNvPr id="2" name="1 - Θέση ημερομηνίας"/>
          <p:cNvSpPr>
            <a:spLocks noGrp="1"/>
          </p:cNvSpPr>
          <p:nvPr>
            <p:ph type="dt" sz="half" idx="10"/>
          </p:nvPr>
        </p:nvSpPr>
        <p:spPr/>
        <p:txBody>
          <a:bodyPr/>
          <a:lstStyle/>
          <a:p>
            <a:fld id="{7FC51C97-D3FF-48E2-A1A2-BBD7F1860104}" type="datetimeFigureOut">
              <a:rPr lang="el-GR" smtClean="0"/>
              <a:pPr/>
              <a:t>27/1/2019</a:t>
            </a:fld>
            <a:endParaRPr lang="el-GR"/>
          </a:p>
        </p:txBody>
      </p:sp>
      <p:sp>
        <p:nvSpPr>
          <p:cNvPr id="3" name="2 - Θέση υποσέλιδου"/>
          <p:cNvSpPr>
            <a:spLocks noGrp="1"/>
          </p:cNvSpPr>
          <p:nvPr>
            <p:ph type="ftr" sz="quarter" idx="11"/>
          </p:nvPr>
        </p:nvSpPr>
        <p:spPr/>
        <p:txBody>
          <a:bodyPr/>
          <a:lstStyle/>
          <a:p>
            <a:endParaRPr lang="el-GR"/>
          </a:p>
        </p:txBody>
      </p:sp>
      <p:sp>
        <p:nvSpPr>
          <p:cNvPr id="4" name="3 - Θέση αριθμού διαφάνειας"/>
          <p:cNvSpPr>
            <a:spLocks noGrp="1"/>
          </p:cNvSpPr>
          <p:nvPr>
            <p:ph type="sldNum" sz="quarter" idx="12"/>
          </p:nvPr>
        </p:nvSpPr>
        <p:spPr/>
        <p:txBody>
          <a:bodyPr/>
          <a:lstStyle/>
          <a:p>
            <a:fld id="{6724A664-719E-42C3-AEFA-F1156391BB98}" type="slidenum">
              <a:rPr lang="el-GR" smtClean="0"/>
              <a:pPr/>
              <a:t>‹#›</a:t>
            </a:fld>
            <a:endParaRPr lang="el-GR"/>
          </a:p>
        </p:txBody>
      </p:sp>
    </p:spTree>
  </p:cSld>
  <p:clrMapOvr>
    <a:masterClrMapping/>
  </p:clrMapOvr>
  <p:transition spd="slow">
    <p:dissolv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273050"/>
            <a:ext cx="3008313" cy="1162050"/>
          </a:xfrm>
        </p:spPr>
        <p:txBody>
          <a:bodyPr anchor="b"/>
          <a:lstStyle>
            <a:lvl1pPr algn="l">
              <a:defRPr sz="2000" b="1"/>
            </a:lvl1pPr>
          </a:lstStyle>
          <a:p>
            <a:r>
              <a:rPr lang="el-GR" smtClean="0"/>
              <a:t>Kλικ για επεξεργασία του τίτλου</a:t>
            </a:r>
            <a:endParaRPr lang="el-GR"/>
          </a:p>
        </p:txBody>
      </p:sp>
      <p:sp>
        <p:nvSpPr>
          <p:cNvPr id="3" name="2 - Θέση περιεχομένου"/>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κειμένου"/>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Kλικ για επεξεργασία των στυλ του υποδείγματος</a:t>
            </a:r>
          </a:p>
        </p:txBody>
      </p:sp>
      <p:sp>
        <p:nvSpPr>
          <p:cNvPr id="5" name="4 - Θέση ημερομηνίας"/>
          <p:cNvSpPr>
            <a:spLocks noGrp="1"/>
          </p:cNvSpPr>
          <p:nvPr>
            <p:ph type="dt" sz="half" idx="10"/>
          </p:nvPr>
        </p:nvSpPr>
        <p:spPr/>
        <p:txBody>
          <a:bodyPr/>
          <a:lstStyle/>
          <a:p>
            <a:fld id="{7FC51C97-D3FF-48E2-A1A2-BBD7F1860104}" type="datetimeFigureOut">
              <a:rPr lang="el-GR" smtClean="0"/>
              <a:pPr/>
              <a:t>27/1/2019</a:t>
            </a:fld>
            <a:endParaRPr lang="el-GR"/>
          </a:p>
        </p:txBody>
      </p:sp>
      <p:sp>
        <p:nvSpPr>
          <p:cNvPr id="6" name="5 - Θέση υποσέλιδου"/>
          <p:cNvSpPr>
            <a:spLocks noGrp="1"/>
          </p:cNvSpPr>
          <p:nvPr>
            <p:ph type="ftr" sz="quarter" idx="11"/>
          </p:nvPr>
        </p:nvSpPr>
        <p:spPr/>
        <p:txBody>
          <a:bodyPr/>
          <a:lstStyle/>
          <a:p>
            <a:endParaRPr lang="el-GR"/>
          </a:p>
        </p:txBody>
      </p:sp>
      <p:sp>
        <p:nvSpPr>
          <p:cNvPr id="7" name="6 - Θέση αριθμού διαφάνειας"/>
          <p:cNvSpPr>
            <a:spLocks noGrp="1"/>
          </p:cNvSpPr>
          <p:nvPr>
            <p:ph type="sldNum" sz="quarter" idx="12"/>
          </p:nvPr>
        </p:nvSpPr>
        <p:spPr/>
        <p:txBody>
          <a:bodyPr/>
          <a:lstStyle/>
          <a:p>
            <a:fld id="{6724A664-719E-42C3-AEFA-F1156391BB98}" type="slidenum">
              <a:rPr lang="el-GR" smtClean="0"/>
              <a:pPr/>
              <a:t>‹#›</a:t>
            </a:fld>
            <a:endParaRPr lang="el-GR"/>
          </a:p>
        </p:txBody>
      </p:sp>
    </p:spTree>
  </p:cSld>
  <p:clrMapOvr>
    <a:masterClrMapping/>
  </p:clrMapOvr>
  <p:transition spd="slow">
    <p:dissolv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1792288" y="4800600"/>
            <a:ext cx="5486400" cy="566738"/>
          </a:xfrm>
        </p:spPr>
        <p:txBody>
          <a:bodyPr anchor="b"/>
          <a:lstStyle>
            <a:lvl1pPr algn="l">
              <a:defRPr sz="2000" b="1"/>
            </a:lvl1pPr>
          </a:lstStyle>
          <a:p>
            <a:r>
              <a:rPr lang="el-GR" smtClean="0"/>
              <a:t>Kλικ για επεξεργασία του τίτλου</a:t>
            </a:r>
            <a:endParaRPr lang="el-GR"/>
          </a:p>
        </p:txBody>
      </p:sp>
      <p:sp>
        <p:nvSpPr>
          <p:cNvPr id="3" name="2 - Θέση εικόνας"/>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l-GR"/>
          </a:p>
        </p:txBody>
      </p:sp>
      <p:sp>
        <p:nvSpPr>
          <p:cNvPr id="4" name="3 - Θέση κειμένου"/>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Kλικ για επεξεργασία των στυλ του υποδείγματος</a:t>
            </a:r>
          </a:p>
        </p:txBody>
      </p:sp>
      <p:sp>
        <p:nvSpPr>
          <p:cNvPr id="5" name="4 - Θέση ημερομηνίας"/>
          <p:cNvSpPr>
            <a:spLocks noGrp="1"/>
          </p:cNvSpPr>
          <p:nvPr>
            <p:ph type="dt" sz="half" idx="10"/>
          </p:nvPr>
        </p:nvSpPr>
        <p:spPr/>
        <p:txBody>
          <a:bodyPr/>
          <a:lstStyle/>
          <a:p>
            <a:fld id="{7FC51C97-D3FF-48E2-A1A2-BBD7F1860104}" type="datetimeFigureOut">
              <a:rPr lang="el-GR" smtClean="0"/>
              <a:pPr/>
              <a:t>27/1/2019</a:t>
            </a:fld>
            <a:endParaRPr lang="el-GR"/>
          </a:p>
        </p:txBody>
      </p:sp>
      <p:sp>
        <p:nvSpPr>
          <p:cNvPr id="6" name="5 - Θέση υποσέλιδου"/>
          <p:cNvSpPr>
            <a:spLocks noGrp="1"/>
          </p:cNvSpPr>
          <p:nvPr>
            <p:ph type="ftr" sz="quarter" idx="11"/>
          </p:nvPr>
        </p:nvSpPr>
        <p:spPr/>
        <p:txBody>
          <a:bodyPr/>
          <a:lstStyle/>
          <a:p>
            <a:endParaRPr lang="el-GR"/>
          </a:p>
        </p:txBody>
      </p:sp>
      <p:sp>
        <p:nvSpPr>
          <p:cNvPr id="7" name="6 - Θέση αριθμού διαφάνειας"/>
          <p:cNvSpPr>
            <a:spLocks noGrp="1"/>
          </p:cNvSpPr>
          <p:nvPr>
            <p:ph type="sldNum" sz="quarter" idx="12"/>
          </p:nvPr>
        </p:nvSpPr>
        <p:spPr/>
        <p:txBody>
          <a:bodyPr/>
          <a:lstStyle/>
          <a:p>
            <a:fld id="{6724A664-719E-42C3-AEFA-F1156391BB98}" type="slidenum">
              <a:rPr lang="el-GR" smtClean="0"/>
              <a:pPr/>
              <a:t>‹#›</a:t>
            </a:fld>
            <a:endParaRPr lang="el-GR"/>
          </a:p>
        </p:txBody>
      </p:sp>
    </p:spTree>
  </p:cSld>
  <p:clrMapOvr>
    <a:masterClrMapping/>
  </p:clrMapOvr>
  <p:transition spd="slow">
    <p:dissolv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 Θέση τίτλου"/>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l-GR" smtClean="0"/>
              <a:t>Kλικ για επεξεργασία του τίτλου</a:t>
            </a:r>
            <a:endParaRPr lang="el-GR"/>
          </a:p>
        </p:txBody>
      </p:sp>
      <p:sp>
        <p:nvSpPr>
          <p:cNvPr id="3" name="2 - Θέση κειμένου"/>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ημερομηνίας"/>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FC51C97-D3FF-48E2-A1A2-BBD7F1860104}" type="datetimeFigureOut">
              <a:rPr lang="el-GR" smtClean="0"/>
              <a:pPr/>
              <a:t>27/1/2019</a:t>
            </a:fld>
            <a:endParaRPr lang="el-GR"/>
          </a:p>
        </p:txBody>
      </p:sp>
      <p:sp>
        <p:nvSpPr>
          <p:cNvPr id="5" name="4 - Θέση υποσέλιδου"/>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l-GR"/>
          </a:p>
        </p:txBody>
      </p:sp>
      <p:sp>
        <p:nvSpPr>
          <p:cNvPr id="6" name="5 - Θέση αριθμού διαφάνειας"/>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724A664-719E-42C3-AEFA-F1156391BB98}" type="slidenum">
              <a:rPr lang="el-GR" smtClean="0"/>
              <a:pPr/>
              <a:t>‹#›</a:t>
            </a:fld>
            <a:endParaRPr lang="el-G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spd="slow">
    <p:dissolve/>
  </p:transition>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audio" Target="../media/audio1.wav"/><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2.xml"/><Relationship Id="rId4" Type="http://schemas.openxmlformats.org/officeDocument/2006/relationships/image" Target="../media/image18.jpeg"/></Relationships>
</file>

<file path=ppt/slides/_rels/slide18.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audio" Target="../media/audio2.wav"/><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hyperlink" Target="https://saferinternet4kids.gr/diathesimes-parousiaseis/" TargetMode="External"/><Relationship Id="rId2" Type="http://schemas.openxmlformats.org/officeDocument/2006/relationships/hyperlink" Target="https://saferinternet4kids.gr/yliko/nhpiagwgeia/" TargetMode="External"/><Relationship Id="rId1" Type="http://schemas.openxmlformats.org/officeDocument/2006/relationships/slideLayout" Target="../slideLayouts/slideLayout2.xml"/><Relationship Id="rId5" Type="http://schemas.openxmlformats.org/officeDocument/2006/relationships/image" Target="../media/image24.jpeg"/><Relationship Id="rId4" Type="http://schemas.openxmlformats.org/officeDocument/2006/relationships/hyperlink" Target="https://saferinternet4kids.gr/sid-perigrafi/sid-2019/yliko-sid-2019/sid-19-nhp/" TargetMode="External"/></Relationships>
</file>

<file path=ppt/slides/_rels/slide24.xml.rels><?xml version="1.0" encoding="UTF-8" standalone="yes"?>
<Relationships xmlns="http://schemas.openxmlformats.org/package/2006/relationships"><Relationship Id="rId3" Type="http://schemas.openxmlformats.org/officeDocument/2006/relationships/hyperlink" Target="http://www.toondoo.com/" TargetMode="External"/><Relationship Id="rId2" Type="http://schemas.openxmlformats.org/officeDocument/2006/relationships/image" Target="../media/image25.jpeg"/><Relationship Id="rId1" Type="http://schemas.openxmlformats.org/officeDocument/2006/relationships/slideLayout" Target="../slideLayouts/slideLayout2.xml"/><Relationship Id="rId4" Type="http://schemas.openxmlformats.org/officeDocument/2006/relationships/hyperlink" Target="https://www.pixton.com/gr/" TargetMode="Externa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audio" Target="../media/audio3.wav"/><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1" descr="C:\Users\Stella\Desktop\e-twinning 2018-2019\4.ΠΑΓΚΟΣΜΙΑ ΗΜΕΡΑ ΑΣΦΑΛΟΥΣ ΔΙΑΔΙΚΤΥΟΥ - 6 ΦΕΒΡΟΥΑΡΙΟΥ\broken-internet.jpg"/>
          <p:cNvPicPr>
            <a:picLocks noChangeAspect="1" noChangeArrowheads="1"/>
          </p:cNvPicPr>
          <p:nvPr/>
        </p:nvPicPr>
        <p:blipFill>
          <a:blip r:embed="rId3"/>
          <a:srcRect/>
          <a:stretch>
            <a:fillRect/>
          </a:stretch>
        </p:blipFill>
        <p:spPr bwMode="auto">
          <a:xfrm>
            <a:off x="571472" y="571500"/>
            <a:ext cx="8072494" cy="5715000"/>
          </a:xfrm>
          <a:prstGeom prst="rect">
            <a:avLst/>
          </a:prstGeom>
          <a:noFill/>
        </p:spPr>
      </p:pic>
      <p:sp>
        <p:nvSpPr>
          <p:cNvPr id="3" name="2 - Υπότιτλος"/>
          <p:cNvSpPr>
            <a:spLocks noGrp="1"/>
          </p:cNvSpPr>
          <p:nvPr>
            <p:ph type="subTitle" idx="1"/>
          </p:nvPr>
        </p:nvSpPr>
        <p:spPr>
          <a:xfrm>
            <a:off x="1000100" y="5357826"/>
            <a:ext cx="6915176" cy="1042998"/>
          </a:xfrm>
        </p:spPr>
        <p:txBody>
          <a:bodyPr>
            <a:normAutofit fontScale="77500" lnSpcReduction="20000"/>
          </a:bodyPr>
          <a:lstStyle/>
          <a:p>
            <a:r>
              <a:rPr lang="el-GR" sz="7200" dirty="0" smtClean="0">
                <a:solidFill>
                  <a:srgbClr val="FF0000"/>
                </a:solidFill>
                <a:latin typeface="Aka-AcidGR-DiaryGirl" pitchFamily="2" charset="-95"/>
                <a:ea typeface="Aka-AcidGR-DiaryGirl" pitchFamily="2" charset="-95"/>
              </a:rPr>
              <a:t>Οι προτάσεις μας</a:t>
            </a:r>
            <a:endParaRPr lang="el-GR" sz="7200" dirty="0">
              <a:solidFill>
                <a:srgbClr val="FF0000"/>
              </a:solidFill>
              <a:latin typeface="Aka-AcidGR-DiaryGirl" pitchFamily="2" charset="-95"/>
              <a:ea typeface="Aka-AcidGR-DiaryGirl" pitchFamily="2" charset="-95"/>
            </a:endParaRPr>
          </a:p>
        </p:txBody>
      </p:sp>
      <p:sp>
        <p:nvSpPr>
          <p:cNvPr id="7" name="6 - Τίτλος"/>
          <p:cNvSpPr>
            <a:spLocks noGrp="1"/>
          </p:cNvSpPr>
          <p:nvPr>
            <p:ph type="ctrTitle"/>
          </p:nvPr>
        </p:nvSpPr>
        <p:spPr>
          <a:xfrm>
            <a:off x="214282" y="214291"/>
            <a:ext cx="8715436" cy="1643074"/>
          </a:xfrm>
        </p:spPr>
        <p:txBody>
          <a:bodyPr>
            <a:normAutofit fontScale="90000"/>
          </a:bodyPr>
          <a:lstStyle/>
          <a:p>
            <a:r>
              <a:rPr lang="el-GR" sz="4900" b="1" dirty="0" smtClean="0">
                <a:solidFill>
                  <a:srgbClr val="002060"/>
                </a:solidFill>
                <a:latin typeface="Aka-AcidGR-DiaryGirl" pitchFamily="2" charset="-95"/>
                <a:ea typeface="Aka-AcidGR-DiaryGirl" pitchFamily="2" charset="-95"/>
              </a:rPr>
              <a:t/>
            </a:r>
            <a:br>
              <a:rPr lang="el-GR" sz="4900" b="1" dirty="0" smtClean="0">
                <a:solidFill>
                  <a:srgbClr val="002060"/>
                </a:solidFill>
                <a:latin typeface="Aka-AcidGR-DiaryGirl" pitchFamily="2" charset="-95"/>
                <a:ea typeface="Aka-AcidGR-DiaryGirl" pitchFamily="2" charset="-95"/>
              </a:rPr>
            </a:br>
            <a:r>
              <a:rPr lang="el-GR" sz="4900" b="1" dirty="0" smtClean="0">
                <a:solidFill>
                  <a:srgbClr val="002060"/>
                </a:solidFill>
                <a:latin typeface="Aka-AcidGR-DiaryGirl" pitchFamily="2" charset="-95"/>
                <a:ea typeface="Aka-AcidGR-DiaryGirl" pitchFamily="2" charset="-95"/>
              </a:rPr>
              <a:t>2</a:t>
            </a:r>
            <a:r>
              <a:rPr lang="el-GR" sz="4900" b="1" baseline="30000" dirty="0" smtClean="0">
                <a:solidFill>
                  <a:srgbClr val="002060"/>
                </a:solidFill>
                <a:latin typeface="Aka-AcidGR-DiaryGirl" pitchFamily="2" charset="-95"/>
                <a:ea typeface="Aka-AcidGR-DiaryGirl" pitchFamily="2" charset="-95"/>
              </a:rPr>
              <a:t>ο</a:t>
            </a:r>
            <a:r>
              <a:rPr lang="el-GR" sz="4900" b="1" dirty="0" smtClean="0">
                <a:solidFill>
                  <a:srgbClr val="002060"/>
                </a:solidFill>
                <a:latin typeface="Aka-AcidGR-DiaryGirl" pitchFamily="2" charset="-95"/>
                <a:ea typeface="Aka-AcidGR-DiaryGirl" pitchFamily="2" charset="-95"/>
              </a:rPr>
              <a:t> Νηπιαγωγείο </a:t>
            </a:r>
            <a:r>
              <a:rPr lang="el-GR" sz="4900" b="1" dirty="0" err="1" smtClean="0">
                <a:solidFill>
                  <a:srgbClr val="002060"/>
                </a:solidFill>
                <a:latin typeface="Aka-AcidGR-DiaryGirl" pitchFamily="2" charset="-95"/>
                <a:ea typeface="Aka-AcidGR-DiaryGirl" pitchFamily="2" charset="-95"/>
              </a:rPr>
              <a:t>Γαργαλιάνων</a:t>
            </a:r>
            <a:r>
              <a:rPr lang="el-GR" b="1" dirty="0" smtClean="0"/>
              <a:t/>
            </a:r>
            <a:br>
              <a:rPr lang="el-GR" b="1" dirty="0" smtClean="0"/>
            </a:br>
            <a:r>
              <a:rPr lang="el-GR" b="1" dirty="0" smtClean="0"/>
              <a:t/>
            </a:r>
            <a:br>
              <a:rPr lang="el-GR" b="1" dirty="0" smtClean="0"/>
            </a:br>
            <a:endParaRPr lang="en-US" b="1" dirty="0"/>
          </a:p>
        </p:txBody>
      </p:sp>
    </p:spTree>
  </p:cSld>
  <p:clrMapOvr>
    <a:masterClrMapping/>
  </p:clrMapOvr>
  <p:transition spd="slow">
    <p:cut/>
    <p:sndAc>
      <p:stSnd>
        <p:snd r:embed="rId2" name="arrow.wav" builtIn="1"/>
      </p:stSnd>
    </p:sndAc>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fontScale="90000"/>
          </a:bodyPr>
          <a:lstStyle/>
          <a:p>
            <a:r>
              <a:rPr lang="en-US" dirty="0" smtClean="0">
                <a:latin typeface="Aka-AcidGR-DiaryGirl" pitchFamily="2" charset="-95"/>
                <a:ea typeface="Aka-AcidGR-DiaryGirl" pitchFamily="2" charset="-95"/>
              </a:rPr>
              <a:t>Digital Age  </a:t>
            </a:r>
            <a:br>
              <a:rPr lang="en-US" dirty="0" smtClean="0">
                <a:latin typeface="Aka-AcidGR-DiaryGirl" pitchFamily="2" charset="-95"/>
                <a:ea typeface="Aka-AcidGR-DiaryGirl" pitchFamily="2" charset="-95"/>
              </a:rPr>
            </a:br>
            <a:r>
              <a:rPr lang="en-US" dirty="0" smtClean="0">
                <a:latin typeface="Aka-AcidGR-DiaryGirl" pitchFamily="2" charset="-95"/>
                <a:ea typeface="Aka-AcidGR-DiaryGirl" pitchFamily="2" charset="-95"/>
              </a:rPr>
              <a:t>by Leon </a:t>
            </a:r>
            <a:r>
              <a:rPr lang="en-US" dirty="0" err="1" smtClean="0">
                <a:latin typeface="Aka-AcidGR-DiaryGirl" pitchFamily="2" charset="-95"/>
                <a:ea typeface="Aka-AcidGR-DiaryGirl" pitchFamily="2" charset="-95"/>
              </a:rPr>
              <a:t>Zernitsky</a:t>
            </a:r>
            <a:endParaRPr lang="el-GR" dirty="0">
              <a:latin typeface="Aka-AcidGR-DiaryGirl" pitchFamily="2" charset="-95"/>
              <a:ea typeface="Aka-AcidGR-DiaryGirl" pitchFamily="2" charset="-95"/>
            </a:endParaRPr>
          </a:p>
        </p:txBody>
      </p:sp>
      <p:pic>
        <p:nvPicPr>
          <p:cNvPr id="5" name="4 - Θέση περιεχομένου" descr="Digital Age  by Leon Zernitsky.PNG"/>
          <p:cNvPicPr>
            <a:picLocks noGrp="1" noChangeAspect="1"/>
          </p:cNvPicPr>
          <p:nvPr>
            <p:ph idx="1"/>
          </p:nvPr>
        </p:nvPicPr>
        <p:blipFill>
          <a:blip r:embed="rId2"/>
          <a:stretch>
            <a:fillRect/>
          </a:stretch>
        </p:blipFill>
        <p:spPr>
          <a:xfrm>
            <a:off x="2857489" y="1600200"/>
            <a:ext cx="3571900" cy="5097699"/>
          </a:xfrm>
        </p:spPr>
      </p:pic>
    </p:spTree>
  </p:cSld>
  <p:clrMapOvr>
    <a:masterClrMapping/>
  </p:clrMapOvr>
  <p:transition spd="slow">
    <p:wipe dir="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fontScale="90000"/>
          </a:bodyPr>
          <a:lstStyle/>
          <a:p>
            <a:r>
              <a:rPr lang="en-US" dirty="0" smtClean="0">
                <a:latin typeface="Aka-AcidGR-DiaryGirl" pitchFamily="2" charset="-95"/>
                <a:ea typeface="Aka-AcidGR-DiaryGirl" pitchFamily="2" charset="-95"/>
              </a:rPr>
              <a:t>Common Ground </a:t>
            </a:r>
            <a:br>
              <a:rPr lang="en-US" dirty="0" smtClean="0">
                <a:latin typeface="Aka-AcidGR-DiaryGirl" pitchFamily="2" charset="-95"/>
                <a:ea typeface="Aka-AcidGR-DiaryGirl" pitchFamily="2" charset="-95"/>
              </a:rPr>
            </a:br>
            <a:r>
              <a:rPr lang="en-US" dirty="0" smtClean="0">
                <a:latin typeface="Aka-AcidGR-DiaryGirl" pitchFamily="2" charset="-95"/>
                <a:ea typeface="Aka-AcidGR-DiaryGirl" pitchFamily="2" charset="-95"/>
              </a:rPr>
              <a:t>by Charles Luna</a:t>
            </a:r>
            <a:endParaRPr lang="en-US" dirty="0">
              <a:latin typeface="Aka-AcidGR-DiaryGirl" pitchFamily="2" charset="-95"/>
              <a:ea typeface="Aka-AcidGR-DiaryGirl" pitchFamily="2" charset="-95"/>
            </a:endParaRPr>
          </a:p>
        </p:txBody>
      </p:sp>
      <p:pic>
        <p:nvPicPr>
          <p:cNvPr id="4" name="3 - Θέση περιεχομένου" descr="Common Ground by Charles Luna.PNG"/>
          <p:cNvPicPr>
            <a:picLocks noGrp="1" noChangeAspect="1"/>
          </p:cNvPicPr>
          <p:nvPr>
            <p:ph idx="1"/>
          </p:nvPr>
        </p:nvPicPr>
        <p:blipFill>
          <a:blip r:embed="rId2"/>
          <a:stretch>
            <a:fillRect/>
          </a:stretch>
        </p:blipFill>
        <p:spPr>
          <a:xfrm>
            <a:off x="1233811" y="1600200"/>
            <a:ext cx="6676377" cy="4525963"/>
          </a:xfrm>
        </p:spPr>
      </p:pic>
    </p:spTree>
  </p:cSld>
  <p:clrMapOvr>
    <a:masterClrMapping/>
  </p:clrMapOvr>
  <p:transition spd="slow">
    <p:wipe dir="d"/>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fontScale="90000"/>
          </a:bodyPr>
          <a:lstStyle/>
          <a:p>
            <a:r>
              <a:rPr lang="en-US" dirty="0" smtClean="0">
                <a:latin typeface="Aka-AcidGR-DiaryGirl" pitchFamily="2" charset="-95"/>
                <a:ea typeface="Aka-AcidGR-DiaryGirl" pitchFamily="2" charset="-95"/>
              </a:rPr>
              <a:t>Image Untitled </a:t>
            </a:r>
            <a:br>
              <a:rPr lang="en-US" dirty="0" smtClean="0">
                <a:latin typeface="Aka-AcidGR-DiaryGirl" pitchFamily="2" charset="-95"/>
                <a:ea typeface="Aka-AcidGR-DiaryGirl" pitchFamily="2" charset="-95"/>
              </a:rPr>
            </a:br>
            <a:r>
              <a:rPr lang="en-US" dirty="0" smtClean="0">
                <a:latin typeface="Aka-AcidGR-DiaryGirl" pitchFamily="2" charset="-95"/>
                <a:ea typeface="Aka-AcidGR-DiaryGirl" pitchFamily="2" charset="-95"/>
              </a:rPr>
              <a:t>by </a:t>
            </a:r>
            <a:r>
              <a:rPr lang="en-US" dirty="0" err="1" smtClean="0">
                <a:latin typeface="Aka-AcidGR-DiaryGirl" pitchFamily="2" charset="-95"/>
                <a:ea typeface="Aka-AcidGR-DiaryGirl" pitchFamily="2" charset="-95"/>
              </a:rPr>
              <a:t>Gerd</a:t>
            </a:r>
            <a:r>
              <a:rPr lang="en-US" dirty="0" smtClean="0">
                <a:latin typeface="Aka-AcidGR-DiaryGirl" pitchFamily="2" charset="-95"/>
                <a:ea typeface="Aka-AcidGR-DiaryGirl" pitchFamily="2" charset="-95"/>
              </a:rPr>
              <a:t> </a:t>
            </a:r>
            <a:r>
              <a:rPr lang="en-US" dirty="0" err="1" smtClean="0">
                <a:latin typeface="Aka-AcidGR-DiaryGirl" pitchFamily="2" charset="-95"/>
                <a:ea typeface="Aka-AcidGR-DiaryGirl" pitchFamily="2" charset="-95"/>
              </a:rPr>
              <a:t>Altmann</a:t>
            </a:r>
            <a:endParaRPr lang="en-US" dirty="0">
              <a:latin typeface="Aka-AcidGR-DiaryGirl" pitchFamily="2" charset="-95"/>
              <a:ea typeface="Aka-AcidGR-DiaryGirl" pitchFamily="2" charset="-95"/>
            </a:endParaRPr>
          </a:p>
        </p:txBody>
      </p:sp>
      <p:pic>
        <p:nvPicPr>
          <p:cNvPr id="4" name="3 - Θέση περιεχομένου" descr="dc-image-be-the-change - Image Untitled, by Gerd Altmann.jpg"/>
          <p:cNvPicPr>
            <a:picLocks noGrp="1" noChangeAspect="1"/>
          </p:cNvPicPr>
          <p:nvPr>
            <p:ph idx="1"/>
          </p:nvPr>
        </p:nvPicPr>
        <p:blipFill>
          <a:blip r:embed="rId2"/>
          <a:stretch>
            <a:fillRect/>
          </a:stretch>
        </p:blipFill>
        <p:spPr>
          <a:xfrm>
            <a:off x="548922" y="1600200"/>
            <a:ext cx="8046156" cy="4525963"/>
          </a:xfrm>
        </p:spPr>
      </p:pic>
    </p:spTree>
  </p:cSld>
  <p:clrMapOvr>
    <a:masterClrMapping/>
  </p:clrMapOvr>
  <p:transition spd="slow">
    <p:wipe dir="u"/>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fontScale="90000"/>
          </a:bodyPr>
          <a:lstStyle/>
          <a:p>
            <a:r>
              <a:rPr lang="en-US" dirty="0" smtClean="0">
                <a:latin typeface="Aka-AcidGR-DiaryGirl" pitchFamily="2" charset="-95"/>
                <a:ea typeface="Aka-AcidGR-DiaryGirl" pitchFamily="2" charset="-95"/>
              </a:rPr>
              <a:t>Modern world caricature illustrations by Steve </a:t>
            </a:r>
            <a:r>
              <a:rPr lang="en-US" dirty="0" err="1" smtClean="0">
                <a:latin typeface="Aka-AcidGR-DiaryGirl" pitchFamily="2" charset="-95"/>
                <a:ea typeface="Aka-AcidGR-DiaryGirl" pitchFamily="2" charset="-95"/>
              </a:rPr>
              <a:t>Cutts</a:t>
            </a:r>
            <a:endParaRPr lang="en-US" dirty="0">
              <a:latin typeface="Aka-AcidGR-DiaryGirl" pitchFamily="2" charset="-95"/>
              <a:ea typeface="Aka-AcidGR-DiaryGirl" pitchFamily="2" charset="-95"/>
            </a:endParaRPr>
          </a:p>
        </p:txBody>
      </p:sp>
      <p:pic>
        <p:nvPicPr>
          <p:cNvPr id="4" name="3 - Θέση περιεχομένου" descr="modern-world-caricature-illustrations-steve-cutts-4.jpg"/>
          <p:cNvPicPr>
            <a:picLocks noGrp="1" noChangeAspect="1"/>
          </p:cNvPicPr>
          <p:nvPr>
            <p:ph idx="1"/>
          </p:nvPr>
        </p:nvPicPr>
        <p:blipFill>
          <a:blip r:embed="rId2"/>
          <a:stretch>
            <a:fillRect/>
          </a:stretch>
        </p:blipFill>
        <p:spPr>
          <a:xfrm>
            <a:off x="821673" y="1600200"/>
            <a:ext cx="7500654" cy="4525963"/>
          </a:xfrm>
        </p:spPr>
      </p:pic>
    </p:spTree>
  </p:cSld>
  <p:clrMapOvr>
    <a:masterClrMapping/>
  </p:clrMapOvr>
  <p:transition spd="slow">
    <p:wipe dir="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4 - Θέση περιεχομένου" descr="50666135_401022220660183_1805046532555145216_n.jpg"/>
          <p:cNvPicPr>
            <a:picLocks noGrp="1" noChangeAspect="1"/>
          </p:cNvPicPr>
          <p:nvPr>
            <p:ph idx="1"/>
          </p:nvPr>
        </p:nvPicPr>
        <p:blipFill>
          <a:blip r:embed="rId2"/>
          <a:stretch>
            <a:fillRect/>
          </a:stretch>
        </p:blipFill>
        <p:spPr>
          <a:xfrm>
            <a:off x="457200" y="1666703"/>
            <a:ext cx="8229600" cy="4392957"/>
          </a:xfrm>
        </p:spPr>
      </p:pic>
    </p:spTree>
  </p:cSld>
  <p:clrMapOvr>
    <a:masterClrMapping/>
  </p:clrMapOvr>
  <p:transition spd="slow">
    <p:wipe dir="d"/>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0" y="274638"/>
            <a:ext cx="8686800" cy="1143000"/>
          </a:xfrm>
        </p:spPr>
        <p:txBody>
          <a:bodyPr>
            <a:normAutofit fontScale="90000"/>
          </a:bodyPr>
          <a:lstStyle/>
          <a:p>
            <a:r>
              <a:rPr lang="en-US" dirty="0" smtClean="0">
                <a:latin typeface="Aka-AcidGR-DiaryGirl" pitchFamily="2" charset="-95"/>
                <a:ea typeface="Aka-AcidGR-DiaryGirl" pitchFamily="2" charset="-95"/>
              </a:rPr>
              <a:t>Street graffiti – unknown artist</a:t>
            </a:r>
            <a:endParaRPr lang="en-US" dirty="0">
              <a:latin typeface="Aka-AcidGR-DiaryGirl" pitchFamily="2" charset="-95"/>
              <a:ea typeface="Aka-AcidGR-DiaryGirl" pitchFamily="2" charset="-95"/>
            </a:endParaRPr>
          </a:p>
        </p:txBody>
      </p:sp>
      <p:pic>
        <p:nvPicPr>
          <p:cNvPr id="4" name="3 - Θέση περιεχομένου" descr="HTB1EJ_QRVXXXXbgXpXXq6xXFXXXA.jpg"/>
          <p:cNvPicPr>
            <a:picLocks noGrp="1" noChangeAspect="1"/>
          </p:cNvPicPr>
          <p:nvPr>
            <p:ph idx="1"/>
          </p:nvPr>
        </p:nvPicPr>
        <p:blipFill>
          <a:blip r:embed="rId2"/>
          <a:stretch>
            <a:fillRect/>
          </a:stretch>
        </p:blipFill>
        <p:spPr>
          <a:xfrm>
            <a:off x="1928794" y="1600200"/>
            <a:ext cx="4911859" cy="4899580"/>
          </a:xfrm>
        </p:spPr>
      </p:pic>
    </p:spTree>
  </p:cSld>
  <p:clrMapOvr>
    <a:masterClrMapping/>
  </p:clrMapOvr>
  <p:transition spd="slow">
    <p:dissolv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n-US" dirty="0" smtClean="0"/>
              <a:t>Street Art – </a:t>
            </a:r>
            <a:r>
              <a:rPr lang="en-US" dirty="0" err="1" smtClean="0"/>
              <a:t>Unkown</a:t>
            </a:r>
            <a:r>
              <a:rPr lang="en-US" dirty="0" smtClean="0"/>
              <a:t> Artist</a:t>
            </a:r>
            <a:endParaRPr lang="en-US" dirty="0"/>
          </a:p>
        </p:txBody>
      </p:sp>
      <p:pic>
        <p:nvPicPr>
          <p:cNvPr id="4" name="3 - Θέση περιεχομένου" descr="bullying_mobile_0517.jpg"/>
          <p:cNvPicPr>
            <a:picLocks noGrp="1" noChangeAspect="1"/>
          </p:cNvPicPr>
          <p:nvPr>
            <p:ph idx="1"/>
          </p:nvPr>
        </p:nvPicPr>
        <p:blipFill>
          <a:blip r:embed="rId2"/>
          <a:stretch>
            <a:fillRect/>
          </a:stretch>
        </p:blipFill>
        <p:spPr>
          <a:xfrm>
            <a:off x="1785918" y="1571212"/>
            <a:ext cx="5663522" cy="4929622"/>
          </a:xfrm>
        </p:spPr>
      </p:pic>
    </p:spTree>
  </p:cSld>
  <p:clrMapOvr>
    <a:masterClrMapping/>
  </p:clrMapOvr>
  <p:transition spd="slow">
    <p:dissolv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 Θέση περιεχομένου" descr="Slide1.jpg"/>
          <p:cNvPicPr>
            <a:picLocks noGrp="1" noChangeAspect="1"/>
          </p:cNvPicPr>
          <p:nvPr>
            <p:ph idx="1"/>
          </p:nvPr>
        </p:nvPicPr>
        <p:blipFill>
          <a:blip r:embed="rId2"/>
          <a:stretch>
            <a:fillRect/>
          </a:stretch>
        </p:blipFill>
        <p:spPr>
          <a:xfrm>
            <a:off x="142844" y="142852"/>
            <a:ext cx="4429156" cy="3286124"/>
          </a:xfrm>
        </p:spPr>
      </p:pic>
      <p:pic>
        <p:nvPicPr>
          <p:cNvPr id="2050" name="Picture 2" descr="E:\BACKUP STELLA\N H P I A G W G E I O\P A I D A G W G I K O      Y L I K O\SAFER INTERNET\ΤΕΧΝΗ &amp; ΔΙΑΔΙΚΤΥΟ\Slide2.jpg"/>
          <p:cNvPicPr>
            <a:picLocks noChangeAspect="1" noChangeArrowheads="1"/>
          </p:cNvPicPr>
          <p:nvPr/>
        </p:nvPicPr>
        <p:blipFill>
          <a:blip r:embed="rId3"/>
          <a:srcRect/>
          <a:stretch>
            <a:fillRect/>
          </a:stretch>
        </p:blipFill>
        <p:spPr bwMode="auto">
          <a:xfrm>
            <a:off x="4857752" y="142852"/>
            <a:ext cx="4143404" cy="3385172"/>
          </a:xfrm>
          <a:prstGeom prst="rect">
            <a:avLst/>
          </a:prstGeom>
          <a:noFill/>
        </p:spPr>
      </p:pic>
      <p:pic>
        <p:nvPicPr>
          <p:cNvPr id="2051" name="Picture 3" descr="E:\BACKUP STELLA\N H P I A G W G E I O\P A I D A G W G I K O      Y L I K O\SAFER INTERNET\ΤΕΧΝΗ &amp; ΔΙΑΔΙΚΤΥΟ\Slide3.jpg"/>
          <p:cNvPicPr>
            <a:picLocks noChangeAspect="1" noChangeArrowheads="1"/>
          </p:cNvPicPr>
          <p:nvPr/>
        </p:nvPicPr>
        <p:blipFill>
          <a:blip r:embed="rId4"/>
          <a:srcRect/>
          <a:stretch>
            <a:fillRect/>
          </a:stretch>
        </p:blipFill>
        <p:spPr bwMode="auto">
          <a:xfrm>
            <a:off x="2071670" y="3500438"/>
            <a:ext cx="4857784" cy="3357561"/>
          </a:xfrm>
          <a:prstGeom prst="rect">
            <a:avLst/>
          </a:prstGeom>
          <a:noFill/>
        </p:spPr>
      </p:pic>
    </p:spTree>
  </p:cSld>
  <p:clrMapOvr>
    <a:masterClrMapping/>
  </p:clrMapOvr>
  <p:transition spd="slow">
    <p:dissolv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n-US" dirty="0" smtClean="0"/>
              <a:t>ISLANDS - by </a:t>
            </a:r>
            <a:r>
              <a:rPr lang="en-US" dirty="0" err="1" smtClean="0"/>
              <a:t>Pawel</a:t>
            </a:r>
            <a:r>
              <a:rPr lang="en-US" dirty="0" smtClean="0"/>
              <a:t> </a:t>
            </a:r>
            <a:r>
              <a:rPr lang="en-US" dirty="0" err="1" smtClean="0"/>
              <a:t>Kuczynski</a:t>
            </a:r>
            <a:r>
              <a:rPr lang="en-US" dirty="0" smtClean="0"/>
              <a:t> </a:t>
            </a:r>
            <a:endParaRPr lang="en-US" dirty="0"/>
          </a:p>
        </p:txBody>
      </p:sp>
      <p:pic>
        <p:nvPicPr>
          <p:cNvPr id="5" name="4 - Θέση περιεχομένου" descr="ISLANDS - by Pawel Kuczynski .jpg"/>
          <p:cNvPicPr>
            <a:picLocks noGrp="1" noChangeAspect="1"/>
          </p:cNvPicPr>
          <p:nvPr>
            <p:ph idx="1"/>
          </p:nvPr>
        </p:nvPicPr>
        <p:blipFill>
          <a:blip r:embed="rId2"/>
          <a:stretch>
            <a:fillRect/>
          </a:stretch>
        </p:blipFill>
        <p:spPr>
          <a:xfrm>
            <a:off x="1785918" y="1071546"/>
            <a:ext cx="5572164" cy="5572164"/>
          </a:xfrm>
        </p:spPr>
      </p:pic>
    </p:spTree>
  </p:cSld>
  <p:clrMapOvr>
    <a:masterClrMapping/>
  </p:clrMapOvr>
  <p:transition spd="slow">
    <p:dissolv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28596" y="0"/>
            <a:ext cx="8229600" cy="1143000"/>
          </a:xfrm>
        </p:spPr>
        <p:txBody>
          <a:bodyPr/>
          <a:lstStyle/>
          <a:p>
            <a:r>
              <a:rPr lang="en-US" dirty="0" smtClean="0"/>
              <a:t>soft bubbles - by </a:t>
            </a:r>
            <a:r>
              <a:rPr lang="en-US" dirty="0" err="1" smtClean="0"/>
              <a:t>Pawel</a:t>
            </a:r>
            <a:r>
              <a:rPr lang="en-US" dirty="0" smtClean="0"/>
              <a:t> </a:t>
            </a:r>
            <a:r>
              <a:rPr lang="en-US" dirty="0" err="1" smtClean="0"/>
              <a:t>Kuczynski</a:t>
            </a:r>
            <a:endParaRPr lang="en-US" dirty="0"/>
          </a:p>
        </p:txBody>
      </p:sp>
      <p:pic>
        <p:nvPicPr>
          <p:cNvPr id="5" name="4 - Θέση περιεχομένου" descr="soft bubbles - by Pawel Kuczynski.jpg"/>
          <p:cNvPicPr>
            <a:picLocks noGrp="1" noChangeAspect="1"/>
          </p:cNvPicPr>
          <p:nvPr>
            <p:ph idx="1"/>
          </p:nvPr>
        </p:nvPicPr>
        <p:blipFill>
          <a:blip r:embed="rId2"/>
          <a:stretch>
            <a:fillRect/>
          </a:stretch>
        </p:blipFill>
        <p:spPr>
          <a:xfrm>
            <a:off x="1785918" y="1132589"/>
            <a:ext cx="5929354" cy="5544535"/>
          </a:xfrm>
        </p:spPr>
      </p:pic>
    </p:spTree>
  </p:cSld>
  <p:clrMapOvr>
    <a:masterClrMapping/>
  </p:clrMapOvr>
  <p:transition spd="slow">
    <p:dissolv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841" name="Picture 1" descr="C:\Users\Stella\Desktop\e-twinning 2018-2019\4.ΠΑΓΚΟΣΜΙΑ ΗΜΕΡΑ ΑΣΦΑΛΟΥΣ ΔΙΑΔΙΚΤΥΟΥ - 6 ΦΕΒΡΟΥΑΡΙΟΥ\dbec055d4cef3cf6fca79fbf8cb78cf9.jpg"/>
          <p:cNvPicPr>
            <a:picLocks noChangeAspect="1" noChangeArrowheads="1"/>
          </p:cNvPicPr>
          <p:nvPr/>
        </p:nvPicPr>
        <p:blipFill>
          <a:blip r:embed="rId3"/>
          <a:srcRect/>
          <a:stretch>
            <a:fillRect/>
          </a:stretch>
        </p:blipFill>
        <p:spPr bwMode="auto">
          <a:xfrm>
            <a:off x="428596" y="285727"/>
            <a:ext cx="8429684" cy="6407625"/>
          </a:xfrm>
          <a:prstGeom prst="rect">
            <a:avLst/>
          </a:prstGeom>
          <a:noFill/>
        </p:spPr>
      </p:pic>
      <p:sp>
        <p:nvSpPr>
          <p:cNvPr id="2" name="1 - Τίτλος"/>
          <p:cNvSpPr>
            <a:spLocks noGrp="1"/>
          </p:cNvSpPr>
          <p:nvPr>
            <p:ph type="title"/>
          </p:nvPr>
        </p:nvSpPr>
        <p:spPr/>
        <p:txBody>
          <a:bodyPr>
            <a:normAutofit/>
          </a:bodyPr>
          <a:lstStyle/>
          <a:p>
            <a:r>
              <a:rPr lang="el-GR" sz="5500" b="1" dirty="0" smtClean="0">
                <a:solidFill>
                  <a:schemeClr val="bg2">
                    <a:lumMod val="10000"/>
                  </a:schemeClr>
                </a:solidFill>
                <a:latin typeface="Aka-AcidGR-TotallyPlain" pitchFamily="2" charset="0"/>
                <a:ea typeface="Aka-AcidGR-TotallyPlain" pitchFamily="2" charset="0"/>
              </a:rPr>
              <a:t>Θεωρητικό υπόβαθρο</a:t>
            </a:r>
            <a:endParaRPr lang="el-GR" sz="5500" b="1" dirty="0">
              <a:solidFill>
                <a:schemeClr val="bg2">
                  <a:lumMod val="10000"/>
                </a:schemeClr>
              </a:solidFill>
              <a:latin typeface="Aka-AcidGR-TotallyPlain" pitchFamily="2" charset="0"/>
              <a:ea typeface="Aka-AcidGR-TotallyPlain" pitchFamily="2" charset="0"/>
            </a:endParaRPr>
          </a:p>
        </p:txBody>
      </p:sp>
      <p:sp>
        <p:nvSpPr>
          <p:cNvPr id="3" name="2 - Θέση περιεχομένου"/>
          <p:cNvSpPr>
            <a:spLocks noGrp="1"/>
          </p:cNvSpPr>
          <p:nvPr>
            <p:ph idx="1"/>
          </p:nvPr>
        </p:nvSpPr>
        <p:spPr>
          <a:xfrm>
            <a:off x="357158" y="1285860"/>
            <a:ext cx="8501122" cy="5429288"/>
          </a:xfrm>
        </p:spPr>
        <p:txBody>
          <a:bodyPr>
            <a:normAutofit fontScale="70000" lnSpcReduction="20000"/>
          </a:bodyPr>
          <a:lstStyle/>
          <a:p>
            <a:pPr algn="just">
              <a:buNone/>
            </a:pPr>
            <a:r>
              <a:rPr lang="el-GR" dirty="0" smtClean="0"/>
              <a:t>		</a:t>
            </a:r>
            <a:r>
              <a:rPr lang="el-GR" b="1" dirty="0" smtClean="0">
                <a:solidFill>
                  <a:schemeClr val="bg1"/>
                </a:solidFill>
                <a:latin typeface="Aka-AcidGR-DiaryGirl" pitchFamily="2" charset="-95"/>
                <a:ea typeface="Aka-AcidGR-DiaryGirl" pitchFamily="2" charset="-95"/>
              </a:rPr>
              <a:t>Η Παγκόσμια Ημέρα Ασφαλούς Πλοήγησης στο Διαδίκτυο (</a:t>
            </a:r>
            <a:r>
              <a:rPr lang="el-GR" b="1" dirty="0" err="1" smtClean="0">
                <a:solidFill>
                  <a:schemeClr val="bg1"/>
                </a:solidFill>
                <a:latin typeface="Aka-AcidGR-DiaryGirl" pitchFamily="2" charset="-95"/>
                <a:ea typeface="Aka-AcidGR-DiaryGirl" pitchFamily="2" charset="-95"/>
              </a:rPr>
              <a:t>Safer</a:t>
            </a:r>
            <a:r>
              <a:rPr lang="el-GR" b="1" dirty="0" smtClean="0">
                <a:solidFill>
                  <a:schemeClr val="bg1"/>
                </a:solidFill>
                <a:latin typeface="Aka-AcidGR-DiaryGirl" pitchFamily="2" charset="-95"/>
                <a:ea typeface="Aka-AcidGR-DiaryGirl" pitchFamily="2" charset="-95"/>
              </a:rPr>
              <a:t> Internet </a:t>
            </a:r>
            <a:r>
              <a:rPr lang="el-GR" b="1" dirty="0" err="1" smtClean="0">
                <a:solidFill>
                  <a:schemeClr val="bg1"/>
                </a:solidFill>
                <a:latin typeface="Aka-AcidGR-DiaryGirl" pitchFamily="2" charset="-95"/>
                <a:ea typeface="Aka-AcidGR-DiaryGirl" pitchFamily="2" charset="-95"/>
              </a:rPr>
              <a:t>Day</a:t>
            </a:r>
            <a:r>
              <a:rPr lang="el-GR" b="1" dirty="0" smtClean="0">
                <a:solidFill>
                  <a:schemeClr val="bg1"/>
                </a:solidFill>
                <a:latin typeface="Aka-AcidGR-DiaryGirl" pitchFamily="2" charset="-95"/>
                <a:ea typeface="Aka-AcidGR-DiaryGirl" pitchFamily="2" charset="-95"/>
              </a:rPr>
              <a:t>) καθιερώθηκε με πρωτοβουλία της Ευρωπαίας Επιτρόπου </a:t>
            </a:r>
            <a:r>
              <a:rPr lang="el-GR" b="1" dirty="0" err="1" smtClean="0">
                <a:solidFill>
                  <a:schemeClr val="bg1"/>
                </a:solidFill>
                <a:latin typeface="Aka-AcidGR-DiaryGirl" pitchFamily="2" charset="-95"/>
                <a:ea typeface="Aka-AcidGR-DiaryGirl" pitchFamily="2" charset="-95"/>
              </a:rPr>
              <a:t>Βιβιάν</a:t>
            </a:r>
            <a:r>
              <a:rPr lang="el-GR" b="1" dirty="0" smtClean="0">
                <a:solidFill>
                  <a:schemeClr val="bg1"/>
                </a:solidFill>
                <a:latin typeface="Aka-AcidGR-DiaryGirl" pitchFamily="2" charset="-95"/>
                <a:ea typeface="Aka-AcidGR-DiaryGirl" pitchFamily="2" charset="-95"/>
              </a:rPr>
              <a:t> Ρέντινγκ και γιορτάζεται κάθε χρόνο τον Φεβρουάριο.</a:t>
            </a:r>
          </a:p>
          <a:p>
            <a:pPr algn="just">
              <a:buNone/>
            </a:pPr>
            <a:r>
              <a:rPr lang="el-GR" dirty="0" smtClean="0">
                <a:latin typeface="Aka-AcidGR-DiaryGirl" pitchFamily="2" charset="-95"/>
                <a:ea typeface="Aka-AcidGR-DiaryGirl" pitchFamily="2" charset="-95"/>
              </a:rPr>
              <a:t>		</a:t>
            </a:r>
            <a:r>
              <a:rPr lang="el-GR" b="1" dirty="0" smtClean="0">
                <a:latin typeface="Aka-AcidGR-DiaryGirl" pitchFamily="2" charset="-95"/>
                <a:ea typeface="Aka-AcidGR-DiaryGirl" pitchFamily="2" charset="-95"/>
              </a:rPr>
              <a:t>Η ημέρα αυτή αποτελεί εφαλτήριο ευαισθητοποίησης μικρών και μεγάλων στα θέματα που αφορούν την ασφαλή και ηθικά σωστή χρήση του Διαδικτύου, του κινητού τηλεφώνου και όλων των </a:t>
            </a:r>
            <a:r>
              <a:rPr lang="el-GR" b="1" dirty="0" err="1" smtClean="0">
                <a:latin typeface="Aka-AcidGR-DiaryGirl" pitchFamily="2" charset="-95"/>
                <a:ea typeface="Aka-AcidGR-DiaryGirl" pitchFamily="2" charset="-95"/>
              </a:rPr>
              <a:t>διαδραστικών</a:t>
            </a:r>
            <a:r>
              <a:rPr lang="el-GR" b="1" dirty="0" smtClean="0">
                <a:latin typeface="Aka-AcidGR-DiaryGirl" pitchFamily="2" charset="-95"/>
                <a:ea typeface="Aka-AcidGR-DiaryGirl" pitchFamily="2" charset="-95"/>
              </a:rPr>
              <a:t> τεχνολογιών που είναι πια κομμάτι της καθημερινότητάς μας.</a:t>
            </a:r>
          </a:p>
          <a:p>
            <a:pPr algn="just">
              <a:buNone/>
            </a:pPr>
            <a:r>
              <a:rPr lang="el-GR" dirty="0" smtClean="0">
                <a:latin typeface="Aka-AcidGR-DiaryGirl" pitchFamily="2" charset="-95"/>
                <a:ea typeface="Aka-AcidGR-DiaryGirl" pitchFamily="2" charset="-95"/>
              </a:rPr>
              <a:t>		</a:t>
            </a:r>
            <a:r>
              <a:rPr lang="el-GR" b="1" dirty="0" smtClean="0">
                <a:latin typeface="Aka-AcidGR-DiaryGirl" pitchFamily="2" charset="-95"/>
                <a:ea typeface="Aka-AcidGR-DiaryGirl" pitchFamily="2" charset="-95"/>
              </a:rPr>
              <a:t>Η Ημέρα Ασφαλούς Διαδικτύου διοργανώνεται σε ετήσια βάση από το Πανευρωπαϊκό Δίκτυο Εθνικών Κέντρων Ενημέρωσης </a:t>
            </a:r>
            <a:r>
              <a:rPr lang="el-GR" b="1" dirty="0" err="1" smtClean="0">
                <a:latin typeface="Aka-AcidGR-DiaryGirl" pitchFamily="2" charset="-95"/>
                <a:ea typeface="Aka-AcidGR-DiaryGirl" pitchFamily="2" charset="-95"/>
              </a:rPr>
              <a:t>Insafe</a:t>
            </a:r>
            <a:r>
              <a:rPr lang="el-GR" b="1" dirty="0" smtClean="0">
                <a:latin typeface="Aka-AcidGR-DiaryGirl" pitchFamily="2" charset="-95"/>
                <a:ea typeface="Aka-AcidGR-DiaryGirl" pitchFamily="2" charset="-95"/>
              </a:rPr>
              <a:t> στο πλαίσιο του προγράμματος </a:t>
            </a:r>
            <a:r>
              <a:rPr lang="el-GR" b="1" dirty="0" err="1" smtClean="0">
                <a:latin typeface="Aka-AcidGR-DiaryGirl" pitchFamily="2" charset="-95"/>
                <a:ea typeface="Aka-AcidGR-DiaryGirl" pitchFamily="2" charset="-95"/>
              </a:rPr>
              <a:t>Safer</a:t>
            </a:r>
            <a:r>
              <a:rPr lang="el-GR" b="1" dirty="0" smtClean="0">
                <a:latin typeface="Aka-AcidGR-DiaryGirl" pitchFamily="2" charset="-95"/>
                <a:ea typeface="Aka-AcidGR-DiaryGirl" pitchFamily="2" charset="-95"/>
              </a:rPr>
              <a:t> Internet της Ευ</a:t>
            </a:r>
            <a:r>
              <a:rPr lang="el-GR" b="1" dirty="0" smtClean="0">
                <a:solidFill>
                  <a:schemeClr val="bg1"/>
                </a:solidFill>
                <a:latin typeface="Aka-AcidGR-DiaryGirl" pitchFamily="2" charset="-95"/>
                <a:ea typeface="Aka-AcidGR-DiaryGirl" pitchFamily="2" charset="-95"/>
              </a:rPr>
              <a:t>ρωπ</a:t>
            </a:r>
            <a:r>
              <a:rPr lang="el-GR" b="1" dirty="0" smtClean="0">
                <a:latin typeface="Aka-AcidGR-DiaryGirl" pitchFamily="2" charset="-95"/>
                <a:ea typeface="Aka-AcidGR-DiaryGirl" pitchFamily="2" charset="-95"/>
              </a:rPr>
              <a:t>αϊκής Επιτροπής.</a:t>
            </a:r>
          </a:p>
          <a:p>
            <a:pPr algn="just">
              <a:buNone/>
            </a:pPr>
            <a:r>
              <a:rPr lang="el-GR" b="1" dirty="0" smtClean="0">
                <a:latin typeface="Aka-AcidGR-DiaryGirl" pitchFamily="2" charset="-95"/>
                <a:ea typeface="Aka-AcidGR-DiaryGirl" pitchFamily="2" charset="-95"/>
              </a:rPr>
              <a:t>		</a:t>
            </a:r>
            <a:r>
              <a:rPr lang="el-GR" b="1" dirty="0" smtClean="0">
                <a:solidFill>
                  <a:schemeClr val="bg1"/>
                </a:solidFill>
                <a:latin typeface="Aka-AcidGR-DiaryGirl" pitchFamily="2" charset="-95"/>
                <a:ea typeface="Aka-AcidGR-DiaryGirl" pitchFamily="2" charset="-95"/>
              </a:rPr>
              <a:t>Για</a:t>
            </a:r>
            <a:r>
              <a:rPr lang="el-GR" b="1" dirty="0" smtClean="0">
                <a:latin typeface="Aka-AcidGR-DiaryGirl" pitchFamily="2" charset="-95"/>
                <a:ea typeface="Aka-AcidGR-DiaryGirl" pitchFamily="2" charset="-95"/>
              </a:rPr>
              <a:t> την Ελλάδα, η Ημέρα Ασφαλούς Διαδικτύου </a:t>
            </a:r>
            <a:r>
              <a:rPr lang="el-GR" b="1" dirty="0" smtClean="0">
                <a:solidFill>
                  <a:schemeClr val="bg1"/>
                </a:solidFill>
                <a:latin typeface="Aka-AcidGR-DiaryGirl" pitchFamily="2" charset="-95"/>
                <a:ea typeface="Aka-AcidGR-DiaryGirl" pitchFamily="2" charset="-95"/>
              </a:rPr>
              <a:t>διορ</a:t>
            </a:r>
            <a:r>
              <a:rPr lang="el-GR" b="1" dirty="0" smtClean="0">
                <a:latin typeface="Aka-AcidGR-DiaryGirl" pitchFamily="2" charset="-95"/>
                <a:ea typeface="Aka-AcidGR-DiaryGirl" pitchFamily="2" charset="-95"/>
              </a:rPr>
              <a:t>γανώνεται από τη Δράση </a:t>
            </a:r>
            <a:r>
              <a:rPr lang="el-GR" b="1" dirty="0" err="1" smtClean="0">
                <a:latin typeface="Aka-AcidGR-DiaryGirl" pitchFamily="2" charset="-95"/>
                <a:ea typeface="Aka-AcidGR-DiaryGirl" pitchFamily="2" charset="-95"/>
              </a:rPr>
              <a:t>Saferinternet.gr</a:t>
            </a:r>
            <a:r>
              <a:rPr lang="el-GR" b="1" dirty="0" smtClean="0">
                <a:latin typeface="Aka-AcidGR-DiaryGirl" pitchFamily="2" charset="-95"/>
                <a:ea typeface="Aka-AcidGR-DiaryGirl" pitchFamily="2" charset="-95"/>
              </a:rPr>
              <a:t> του Ελληνικού Κέντρου Ασφαλούς Διαδικτύου, που αποτελεί τον Εθνικό Εκπρόσωπο του Δικτύου </a:t>
            </a:r>
            <a:r>
              <a:rPr lang="el-GR" b="1" dirty="0" err="1" smtClean="0">
                <a:latin typeface="Aka-AcidGR-DiaryGirl" pitchFamily="2" charset="-95"/>
                <a:ea typeface="Aka-AcidGR-DiaryGirl" pitchFamily="2" charset="-95"/>
              </a:rPr>
              <a:t>Insafe</a:t>
            </a:r>
            <a:r>
              <a:rPr lang="el-GR" b="1" dirty="0" smtClean="0">
                <a:latin typeface="Aka-AcidGR-DiaryGirl" pitchFamily="2" charset="-95"/>
                <a:ea typeface="Aka-AcidGR-DiaryGirl" pitchFamily="2" charset="-95"/>
              </a:rPr>
              <a:t>.</a:t>
            </a:r>
          </a:p>
        </p:txBody>
      </p:sp>
    </p:spTree>
  </p:cSld>
  <p:clrMapOvr>
    <a:masterClrMapping/>
  </p:clrMapOvr>
  <p:transition spd="slow">
    <p:fade/>
    <p:sndAc>
      <p:stSnd>
        <p:snd r:embed="rId2" name="wind.wav" builtIn="1"/>
      </p:stSnd>
    </p:sndAc>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n-US" dirty="0" err="1" smtClean="0">
                <a:latin typeface="Aka-AcidGR-DiaryGirl" pitchFamily="2" charset="-95"/>
                <a:ea typeface="Aka-AcidGR-DiaryGirl" pitchFamily="2" charset="-95"/>
              </a:rPr>
              <a:t>i</a:t>
            </a:r>
            <a:r>
              <a:rPr lang="en-US" dirty="0" smtClean="0">
                <a:latin typeface="Aka-AcidGR-DiaryGirl" pitchFamily="2" charset="-95"/>
                <a:ea typeface="Aka-AcidGR-DiaryGirl" pitchFamily="2" charset="-95"/>
              </a:rPr>
              <a:t> Heart – Street Art</a:t>
            </a:r>
            <a:endParaRPr lang="en-US" dirty="0">
              <a:latin typeface="Aka-AcidGR-DiaryGirl" pitchFamily="2" charset="-95"/>
              <a:ea typeface="Aka-AcidGR-DiaryGirl" pitchFamily="2" charset="-95"/>
            </a:endParaRPr>
          </a:p>
        </p:txBody>
      </p:sp>
      <p:pic>
        <p:nvPicPr>
          <p:cNvPr id="4" name="3 - Θέση περιεχομένου" descr="50613546_769229326785028_1177747588103798784_n.jpg"/>
          <p:cNvPicPr>
            <a:picLocks noGrp="1" noChangeAspect="1"/>
          </p:cNvPicPr>
          <p:nvPr>
            <p:ph idx="1"/>
          </p:nvPr>
        </p:nvPicPr>
        <p:blipFill>
          <a:blip r:embed="rId2"/>
          <a:stretch>
            <a:fillRect/>
          </a:stretch>
        </p:blipFill>
        <p:spPr>
          <a:xfrm>
            <a:off x="2000232" y="1434290"/>
            <a:ext cx="5000660" cy="5000660"/>
          </a:xfrm>
        </p:spPr>
      </p:pic>
    </p:spTree>
  </p:cSld>
  <p:clrMapOvr>
    <a:masterClrMapping/>
  </p:clrMapOvr>
  <p:transition spd="slow">
    <p:dissolve/>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n-US" dirty="0" smtClean="0">
                <a:latin typeface="Aka-AcidGR-DiaryGirl" pitchFamily="2" charset="-95"/>
                <a:ea typeface="Aka-AcidGR-DiaryGirl" pitchFamily="2" charset="-95"/>
              </a:rPr>
              <a:t>Unknown</a:t>
            </a:r>
            <a:endParaRPr lang="en-US" dirty="0">
              <a:latin typeface="Aka-AcidGR-DiaryGirl" pitchFamily="2" charset="-95"/>
              <a:ea typeface="Aka-AcidGR-DiaryGirl" pitchFamily="2" charset="-95"/>
            </a:endParaRPr>
          </a:p>
        </p:txBody>
      </p:sp>
      <p:pic>
        <p:nvPicPr>
          <p:cNvPr id="4" name="3 - Θέση περιεχομένου" descr="50810118_576441089468272_880799467723292672_n.jpg"/>
          <p:cNvPicPr>
            <a:picLocks noGrp="1" noChangeAspect="1"/>
          </p:cNvPicPr>
          <p:nvPr>
            <p:ph idx="1"/>
          </p:nvPr>
        </p:nvPicPr>
        <p:blipFill>
          <a:blip r:embed="rId2"/>
          <a:stretch>
            <a:fillRect/>
          </a:stretch>
        </p:blipFill>
        <p:spPr>
          <a:xfrm>
            <a:off x="1071538" y="1600200"/>
            <a:ext cx="6858048" cy="5136526"/>
          </a:xfrm>
        </p:spPr>
      </p:pic>
    </p:spTree>
  </p:cSld>
  <p:clrMapOvr>
    <a:masterClrMapping/>
  </p:clrMapOvr>
  <p:transition spd="slow">
    <p:dissolve/>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n-US" dirty="0" smtClean="0">
                <a:latin typeface="Aka-AcidGR-DiaryGirl" pitchFamily="2" charset="-95"/>
                <a:ea typeface="Aka-AcidGR-DiaryGirl" pitchFamily="2" charset="-95"/>
              </a:rPr>
              <a:t>Unknown</a:t>
            </a:r>
            <a:endParaRPr lang="en-US" dirty="0">
              <a:latin typeface="Aka-AcidGR-DiaryGirl" pitchFamily="2" charset="-95"/>
              <a:ea typeface="Aka-AcidGR-DiaryGirl" pitchFamily="2" charset="-95"/>
            </a:endParaRPr>
          </a:p>
        </p:txBody>
      </p:sp>
      <p:pic>
        <p:nvPicPr>
          <p:cNvPr id="4" name="3 - Θέση περιεχομένου" descr="50973602_317513518892491_6636834824445231104_n.jpg"/>
          <p:cNvPicPr>
            <a:picLocks noGrp="1" noChangeAspect="1"/>
          </p:cNvPicPr>
          <p:nvPr>
            <p:ph idx="1"/>
          </p:nvPr>
        </p:nvPicPr>
        <p:blipFill>
          <a:blip r:embed="rId2"/>
          <a:stretch>
            <a:fillRect/>
          </a:stretch>
        </p:blipFill>
        <p:spPr>
          <a:xfrm>
            <a:off x="2500298" y="1600200"/>
            <a:ext cx="3795148" cy="4983243"/>
          </a:xfrm>
        </p:spPr>
      </p:pic>
    </p:spTree>
  </p:cSld>
  <p:clrMapOvr>
    <a:masterClrMapping/>
  </p:clrMapOvr>
  <p:transition spd="slow">
    <p:dissolve/>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b="1" dirty="0" smtClean="0">
                <a:latin typeface="Aka-AcidGR-DiaryGirl" pitchFamily="2" charset="-95"/>
                <a:ea typeface="Aka-AcidGR-DiaryGirl" pitchFamily="2" charset="-95"/>
                <a:cs typeface="Times New Roman" pitchFamily="18" charset="0"/>
              </a:rPr>
              <a:t>ΣΥΝΕΡΓΑΤΙΚΗ</a:t>
            </a:r>
            <a:r>
              <a:rPr lang="en-US" b="1" dirty="0" smtClean="0">
                <a:latin typeface="Aka-AcidGR-DiaryGirl" pitchFamily="2" charset="-95"/>
                <a:ea typeface="Aka-AcidGR-DiaryGirl" pitchFamily="2" charset="-95"/>
                <a:cs typeface="Times New Roman" pitchFamily="18" charset="0"/>
              </a:rPr>
              <a:t> </a:t>
            </a:r>
            <a:r>
              <a:rPr lang="el-GR" b="1" dirty="0" smtClean="0">
                <a:latin typeface="Aka-AcidGR-DiaryGirl" pitchFamily="2" charset="-95"/>
                <a:ea typeface="Aka-AcidGR-DiaryGirl" pitchFamily="2" charset="-95"/>
                <a:cs typeface="Times New Roman" pitchFamily="18" charset="0"/>
              </a:rPr>
              <a:t> Δράση</a:t>
            </a:r>
            <a:r>
              <a:rPr lang="en-US" b="1" dirty="0" smtClean="0">
                <a:latin typeface="Aka-AcidGR-DiaryGirl" pitchFamily="2" charset="-95"/>
                <a:ea typeface="Aka-AcidGR-DiaryGirl" pitchFamily="2" charset="-95"/>
                <a:cs typeface="Times New Roman" pitchFamily="18" charset="0"/>
              </a:rPr>
              <a:t> 1</a:t>
            </a:r>
            <a:endParaRPr lang="el-GR" b="1" dirty="0">
              <a:latin typeface="Aka-AcidGR-DiaryGirl" pitchFamily="2" charset="-95"/>
              <a:ea typeface="Aka-AcidGR-DiaryGirl" pitchFamily="2" charset="-95"/>
            </a:endParaRPr>
          </a:p>
        </p:txBody>
      </p:sp>
      <p:sp>
        <p:nvSpPr>
          <p:cNvPr id="3" name="2 - Θέση περιεχομένου"/>
          <p:cNvSpPr>
            <a:spLocks noGrp="1"/>
          </p:cNvSpPr>
          <p:nvPr>
            <p:ph idx="1"/>
          </p:nvPr>
        </p:nvSpPr>
        <p:spPr>
          <a:xfrm>
            <a:off x="3357554" y="1285860"/>
            <a:ext cx="5500726" cy="5214974"/>
          </a:xfrm>
        </p:spPr>
        <p:txBody>
          <a:bodyPr>
            <a:normAutofit lnSpcReduction="10000"/>
          </a:bodyPr>
          <a:lstStyle/>
          <a:p>
            <a:pPr>
              <a:buNone/>
            </a:pPr>
            <a:endParaRPr lang="el-GR" sz="2200" dirty="0" smtClean="0">
              <a:latin typeface="Aka-AcidGR-DiaryGirl" pitchFamily="2" charset="-95"/>
              <a:ea typeface="Aka-AcidGR-DiaryGirl" pitchFamily="2" charset="-95"/>
              <a:cs typeface="Times New Roman" pitchFamily="18" charset="0"/>
            </a:endParaRPr>
          </a:p>
          <a:p>
            <a:pPr algn="ctr">
              <a:buNone/>
            </a:pPr>
            <a:r>
              <a:rPr lang="el-GR" sz="2200" dirty="0" smtClean="0">
                <a:latin typeface="Aka-AcidGR-DiaryGirl" pitchFamily="2" charset="-95"/>
                <a:ea typeface="Aka-AcidGR-DiaryGirl" pitchFamily="2" charset="-95"/>
                <a:cs typeface="Times New Roman" pitchFamily="18" charset="0"/>
              </a:rPr>
              <a:t>    </a:t>
            </a:r>
            <a:r>
              <a:rPr lang="el-GR" sz="2600" dirty="0" smtClean="0">
                <a:latin typeface="Aka-AcidGR-DiaryGirl" pitchFamily="2" charset="-95"/>
                <a:ea typeface="Aka-AcidGR-DiaryGirl" pitchFamily="2" charset="-95"/>
                <a:cs typeface="Times New Roman" pitchFamily="18" charset="0"/>
              </a:rPr>
              <a:t>Διοργάνωση ομιλίας-ενημέρωσης προς τους γονείς για την ασφαλή πλοήγηση στο διαδίκτυο.</a:t>
            </a:r>
            <a:r>
              <a:rPr lang="en-US" sz="2600" dirty="0" smtClean="0">
                <a:latin typeface="Aka-AcidGR-DiaryGirl" pitchFamily="2" charset="-95"/>
                <a:ea typeface="Aka-AcidGR-DiaryGirl" pitchFamily="2" charset="-95"/>
                <a:cs typeface="Times New Roman" pitchFamily="18" charset="0"/>
              </a:rPr>
              <a:t> </a:t>
            </a:r>
            <a:endParaRPr lang="el-GR" sz="2600" dirty="0" smtClean="0">
              <a:latin typeface="Aka-AcidGR-DiaryGirl" pitchFamily="2" charset="-95"/>
              <a:ea typeface="Aka-AcidGR-DiaryGirl" pitchFamily="2" charset="-95"/>
              <a:cs typeface="Times New Roman" pitchFamily="18" charset="0"/>
            </a:endParaRPr>
          </a:p>
          <a:p>
            <a:pPr>
              <a:buNone/>
            </a:pPr>
            <a:r>
              <a:rPr lang="en-US" sz="2600" dirty="0" smtClean="0">
                <a:latin typeface="Aka-AcidGR-DiaryGirl" pitchFamily="2" charset="-95"/>
                <a:ea typeface="Aka-AcidGR-DiaryGirl" pitchFamily="2" charset="-95"/>
                <a:cs typeface="Times New Roman" pitchFamily="18" charset="0"/>
              </a:rPr>
              <a:t>    </a:t>
            </a:r>
          </a:p>
          <a:p>
            <a:pPr>
              <a:buNone/>
            </a:pPr>
            <a:r>
              <a:rPr lang="en-US" sz="2600" dirty="0" smtClean="0">
                <a:latin typeface="Aka-AcidGR-DiaryGirl" pitchFamily="2" charset="-95"/>
                <a:ea typeface="Aka-AcidGR-DiaryGirl" pitchFamily="2" charset="-95"/>
                <a:cs typeface="Times New Roman" pitchFamily="18" charset="0"/>
              </a:rPr>
              <a:t>    </a:t>
            </a:r>
            <a:r>
              <a:rPr lang="el-GR" sz="2600" dirty="0" smtClean="0">
                <a:latin typeface="Aka-AcidGR-DiaryGirl" pitchFamily="2" charset="-95"/>
                <a:ea typeface="Aka-AcidGR-DiaryGirl" pitchFamily="2" charset="-95"/>
                <a:cs typeface="Times New Roman" pitchFamily="18" charset="0"/>
              </a:rPr>
              <a:t>Παραθέτουμε και υλικό για ομιλία στα παρακάτω </a:t>
            </a:r>
            <a:r>
              <a:rPr lang="en-US" sz="2600" dirty="0" smtClean="0">
                <a:latin typeface="Aka-AcidGR-DiaryGirl" pitchFamily="2" charset="-95"/>
                <a:ea typeface="Aka-AcidGR-DiaryGirl" pitchFamily="2" charset="-95"/>
                <a:cs typeface="Times New Roman" pitchFamily="18" charset="0"/>
              </a:rPr>
              <a:t>link</a:t>
            </a:r>
          </a:p>
          <a:p>
            <a:pPr algn="ctr">
              <a:buNone/>
            </a:pPr>
            <a:r>
              <a:rPr lang="el-GR" sz="2600" dirty="0" smtClean="0">
                <a:latin typeface="Aka-AcidGR-DiaryGirl" pitchFamily="2" charset="-95"/>
                <a:ea typeface="Aka-AcidGR-DiaryGirl" pitchFamily="2" charset="-95"/>
                <a:cs typeface="Times New Roman" pitchFamily="18" charset="0"/>
                <a:hlinkClick r:id="rId2"/>
              </a:rPr>
              <a:t>ΥΛΙΚΟ για την Ομιλία 1</a:t>
            </a:r>
            <a:endParaRPr lang="el-GR" sz="2600" dirty="0" smtClean="0">
              <a:latin typeface="Aka-AcidGR-DiaryGirl" pitchFamily="2" charset="-95"/>
              <a:ea typeface="Aka-AcidGR-DiaryGirl" pitchFamily="2" charset="-95"/>
              <a:cs typeface="Times New Roman" pitchFamily="18" charset="0"/>
            </a:endParaRPr>
          </a:p>
          <a:p>
            <a:pPr algn="ctr">
              <a:buNone/>
            </a:pPr>
            <a:r>
              <a:rPr lang="el-GR" sz="2600" dirty="0" smtClean="0">
                <a:latin typeface="Aka-AcidGR-DiaryGirl" pitchFamily="2" charset="-95"/>
                <a:ea typeface="Aka-AcidGR-DiaryGirl" pitchFamily="2" charset="-95"/>
                <a:cs typeface="Times New Roman" pitchFamily="18" charset="0"/>
                <a:hlinkClick r:id="rId3"/>
              </a:rPr>
              <a:t>ΥΛΙΚΟ για την Ομιλία 2</a:t>
            </a:r>
            <a:endParaRPr lang="el-GR" sz="2600" dirty="0" smtClean="0">
              <a:latin typeface="Aka-AcidGR-DiaryGirl" pitchFamily="2" charset="-95"/>
              <a:ea typeface="Aka-AcidGR-DiaryGirl" pitchFamily="2" charset="-95"/>
              <a:cs typeface="Times New Roman" pitchFamily="18" charset="0"/>
            </a:endParaRPr>
          </a:p>
          <a:p>
            <a:pPr algn="ctr">
              <a:buNone/>
            </a:pPr>
            <a:r>
              <a:rPr lang="en-US" sz="2600" dirty="0" smtClean="0">
                <a:latin typeface="Aka-AcidGR-DiaryGirl" pitchFamily="2" charset="-95"/>
                <a:ea typeface="Aka-AcidGR-DiaryGirl" pitchFamily="2" charset="-95"/>
                <a:cs typeface="Times New Roman" pitchFamily="18" charset="0"/>
                <a:hlinkClick r:id="rId4"/>
              </a:rPr>
              <a:t>https://saferinternet4kids.gr/sid-perigrafi/sid-2019/yliko-sid-2019/sid-19-nhp/</a:t>
            </a:r>
            <a:r>
              <a:rPr lang="en-US" sz="2600" dirty="0" smtClean="0">
                <a:latin typeface="Aka-AcidGR-DiaryGirl" pitchFamily="2" charset="-95"/>
                <a:ea typeface="Aka-AcidGR-DiaryGirl" pitchFamily="2" charset="-95"/>
                <a:cs typeface="Times New Roman" pitchFamily="18" charset="0"/>
              </a:rPr>
              <a:t> </a:t>
            </a:r>
            <a:endParaRPr lang="en-US" sz="2200" dirty="0" smtClean="0">
              <a:latin typeface="Aka-AcidGR-DiaryGirl" pitchFamily="2" charset="-95"/>
              <a:ea typeface="Aka-AcidGR-DiaryGirl" pitchFamily="2" charset="-95"/>
              <a:cs typeface="Times New Roman" pitchFamily="18" charset="0"/>
            </a:endParaRPr>
          </a:p>
          <a:p>
            <a:pPr algn="just">
              <a:buNone/>
            </a:pPr>
            <a:endParaRPr lang="el-GR" sz="2200" dirty="0">
              <a:latin typeface="Aka-AcidGR-DiaryGirl" pitchFamily="2" charset="-95"/>
              <a:ea typeface="Aka-AcidGR-DiaryGirl" pitchFamily="2" charset="-95"/>
            </a:endParaRPr>
          </a:p>
        </p:txBody>
      </p:sp>
      <p:pic>
        <p:nvPicPr>
          <p:cNvPr id="5" name="Picture 2" descr="C:\Users\Stella\Desktop\0.N H P I A G W GE I O ΝΕΑ\NEW YLIKO up to JANUARY 2016 gia ΕΠΕΞΕΡΓΑΣΙΑ\SAFER INTERNET - PENDING\bee592537f0933c0b63863f38418a58a.jpg"/>
          <p:cNvPicPr>
            <a:picLocks noChangeAspect="1" noChangeArrowheads="1"/>
          </p:cNvPicPr>
          <p:nvPr/>
        </p:nvPicPr>
        <p:blipFill>
          <a:blip r:embed="rId5"/>
          <a:srcRect/>
          <a:stretch>
            <a:fillRect/>
          </a:stretch>
        </p:blipFill>
        <p:spPr bwMode="auto">
          <a:xfrm>
            <a:off x="214282" y="1428736"/>
            <a:ext cx="3214710" cy="4643446"/>
          </a:xfrm>
          <a:prstGeom prst="rect">
            <a:avLst/>
          </a:prstGeom>
          <a:noFill/>
        </p:spPr>
      </p:pic>
    </p:spTree>
  </p:cSld>
  <p:clrMapOvr>
    <a:masterClrMapping/>
  </p:clrMapOvr>
  <p:transition spd="slow">
    <p:dissolve/>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b="1" dirty="0" smtClean="0">
                <a:latin typeface="Aka-AcidGR-DiaryGirl" pitchFamily="2" charset="-95"/>
                <a:ea typeface="Aka-AcidGR-DiaryGirl" pitchFamily="2" charset="-95"/>
                <a:cs typeface="Times New Roman" pitchFamily="18" charset="0"/>
              </a:rPr>
              <a:t>ΣΥΝΕΡΓΑΤΙΚΗ</a:t>
            </a:r>
            <a:r>
              <a:rPr lang="en-US" b="1" dirty="0" smtClean="0">
                <a:latin typeface="Aka-AcidGR-DiaryGirl" pitchFamily="2" charset="-95"/>
                <a:ea typeface="Aka-AcidGR-DiaryGirl" pitchFamily="2" charset="-95"/>
                <a:cs typeface="Times New Roman" pitchFamily="18" charset="0"/>
              </a:rPr>
              <a:t> </a:t>
            </a:r>
            <a:r>
              <a:rPr lang="el-GR" b="1" dirty="0" smtClean="0">
                <a:latin typeface="Aka-AcidGR-DiaryGirl" pitchFamily="2" charset="-95"/>
                <a:ea typeface="Aka-AcidGR-DiaryGirl" pitchFamily="2" charset="-95"/>
                <a:cs typeface="Times New Roman" pitchFamily="18" charset="0"/>
              </a:rPr>
              <a:t> Δράση 2</a:t>
            </a:r>
            <a:endParaRPr lang="en-US" dirty="0"/>
          </a:p>
        </p:txBody>
      </p:sp>
      <p:pic>
        <p:nvPicPr>
          <p:cNvPr id="5" name="Picture 2" descr="C:\Users\Stella\Desktop\e-twinning 2018-2019\4.ΠΑΓΚΟΣΜΙΑ ΗΜΕΡΑ ΑΣΦΑΛΟΥΣ ΔΙΑΔΙΚΤΥΟΥ - 6 ΦΕΒΡΟΥΑΡΙΟΥ\ClipArt\fc3c36ef0da7b10a1fa6f1cd74e165d8.jpg"/>
          <p:cNvPicPr>
            <a:picLocks noGrp="1" noChangeAspect="1" noChangeArrowheads="1"/>
          </p:cNvPicPr>
          <p:nvPr>
            <p:ph idx="1"/>
          </p:nvPr>
        </p:nvPicPr>
        <p:blipFill>
          <a:blip r:embed="rId2"/>
          <a:srcRect/>
          <a:stretch>
            <a:fillRect/>
          </a:stretch>
        </p:blipFill>
        <p:spPr bwMode="auto">
          <a:xfrm>
            <a:off x="214282" y="1357298"/>
            <a:ext cx="3759652" cy="4954591"/>
          </a:xfrm>
          <a:prstGeom prst="rect">
            <a:avLst/>
          </a:prstGeom>
          <a:noFill/>
        </p:spPr>
      </p:pic>
      <p:sp>
        <p:nvSpPr>
          <p:cNvPr id="6" name="5 - TextBox"/>
          <p:cNvSpPr txBox="1"/>
          <p:nvPr/>
        </p:nvSpPr>
        <p:spPr>
          <a:xfrm>
            <a:off x="4000496" y="1285860"/>
            <a:ext cx="5143504" cy="5632311"/>
          </a:xfrm>
          <a:prstGeom prst="rect">
            <a:avLst/>
          </a:prstGeom>
          <a:noFill/>
        </p:spPr>
        <p:txBody>
          <a:bodyPr wrap="square" rtlCol="0">
            <a:spAutoFit/>
          </a:bodyPr>
          <a:lstStyle/>
          <a:p>
            <a:pPr algn="just">
              <a:buNone/>
            </a:pPr>
            <a:r>
              <a:rPr lang="el-GR" b="1" dirty="0" smtClean="0">
                <a:latin typeface="Aka-AcidGR-DiaryGirl" pitchFamily="2" charset="-95"/>
                <a:ea typeface="Aka-AcidGR-DiaryGirl" pitchFamily="2" charset="-95"/>
              </a:rPr>
              <a:t>Δημιουργία </a:t>
            </a:r>
            <a:r>
              <a:rPr lang="el-GR" b="1" dirty="0" err="1" smtClean="0">
                <a:latin typeface="Aka-AcidGR-DiaryGirl" pitchFamily="2" charset="-95"/>
                <a:ea typeface="Aka-AcidGR-DiaryGirl" pitchFamily="2" charset="-95"/>
              </a:rPr>
              <a:t>κόμικ</a:t>
            </a:r>
            <a:r>
              <a:rPr lang="el-GR" b="1" dirty="0" smtClean="0">
                <a:latin typeface="Aka-AcidGR-DiaryGirl" pitchFamily="2" charset="-95"/>
                <a:ea typeface="Aka-AcidGR-DiaryGirl" pitchFamily="2" charset="-95"/>
              </a:rPr>
              <a:t> – «Η ζωή δεν είναι στον Η/Υ»</a:t>
            </a:r>
            <a:endParaRPr lang="en-US" b="1" dirty="0" smtClean="0">
              <a:latin typeface="Aka-AcidGR-DiaryGirl" pitchFamily="2" charset="-95"/>
              <a:ea typeface="Aka-AcidGR-DiaryGirl" pitchFamily="2" charset="-95"/>
            </a:endParaRPr>
          </a:p>
          <a:p>
            <a:pPr algn="just">
              <a:buNone/>
            </a:pPr>
            <a:r>
              <a:rPr lang="en-US" dirty="0" smtClean="0">
                <a:latin typeface="Aka-AcidGR-DiaryGirl" pitchFamily="2" charset="-95"/>
                <a:ea typeface="Aka-AcidGR-DiaryGirl" pitchFamily="2" charset="-95"/>
              </a:rPr>
              <a:t>    </a:t>
            </a:r>
          </a:p>
          <a:p>
            <a:pPr algn="just">
              <a:buNone/>
            </a:pPr>
            <a:r>
              <a:rPr lang="el-GR" dirty="0" smtClean="0">
                <a:latin typeface="Aka-AcidGR-DiaryGirl" pitchFamily="2" charset="-95"/>
                <a:ea typeface="Aka-AcidGR-DiaryGirl" pitchFamily="2" charset="-95"/>
              </a:rPr>
              <a:t>Κάθε εταίρος θα παρουσιάσει  ένα έργο, που επεξεργάστηκε. Σε κάθε σχολείο θα γίνει ανάθεση μιας έννοιας-διάστασης της ασφαλούς πλοήγησης στο οποίο θα αναφέρεται το έργο τέχνης. </a:t>
            </a:r>
            <a:endParaRPr lang="en-US" dirty="0" smtClean="0">
              <a:latin typeface="Aka-AcidGR-DiaryGirl" pitchFamily="2" charset="-95"/>
              <a:ea typeface="Aka-AcidGR-DiaryGirl" pitchFamily="2" charset="-95"/>
            </a:endParaRPr>
          </a:p>
          <a:p>
            <a:pPr algn="just">
              <a:buNone/>
            </a:pPr>
            <a:endParaRPr lang="en-US" dirty="0" smtClean="0">
              <a:latin typeface="Aka-AcidGR-DiaryGirl" pitchFamily="2" charset="-95"/>
              <a:ea typeface="Aka-AcidGR-DiaryGirl" pitchFamily="2" charset="-95"/>
            </a:endParaRPr>
          </a:p>
          <a:p>
            <a:pPr algn="just">
              <a:buNone/>
            </a:pPr>
            <a:r>
              <a:rPr lang="el-GR" dirty="0" smtClean="0">
                <a:latin typeface="Aka-AcidGR-DiaryGirl" pitchFamily="2" charset="-95"/>
                <a:ea typeface="Aka-AcidGR-DiaryGirl" pitchFamily="2" charset="-95"/>
              </a:rPr>
              <a:t>Τέλος με τη δημιουργία ενός </a:t>
            </a:r>
            <a:r>
              <a:rPr lang="el-GR" dirty="0" err="1" smtClean="0">
                <a:latin typeface="Aka-AcidGR-DiaryGirl" pitchFamily="2" charset="-95"/>
                <a:ea typeface="Aka-AcidGR-DiaryGirl" pitchFamily="2" charset="-95"/>
              </a:rPr>
              <a:t>κόμικ</a:t>
            </a:r>
            <a:r>
              <a:rPr lang="el-GR" dirty="0" smtClean="0">
                <a:latin typeface="Aka-AcidGR-DiaryGirl" pitchFamily="2" charset="-95"/>
                <a:ea typeface="Aka-AcidGR-DiaryGirl" pitchFamily="2" charset="-95"/>
              </a:rPr>
              <a:t> βασισμένο σε αυτή την έννοια θα ολοκληρώσουμε τη συνεργατική μας δράση </a:t>
            </a:r>
          </a:p>
          <a:p>
            <a:pPr algn="just">
              <a:buNone/>
            </a:pPr>
            <a:endParaRPr lang="en-US" dirty="0" smtClean="0">
              <a:latin typeface="Aka-AcidGR-DiaryGirl" pitchFamily="2" charset="-95"/>
              <a:ea typeface="Aka-AcidGR-DiaryGirl" pitchFamily="2" charset="-95"/>
            </a:endParaRPr>
          </a:p>
          <a:p>
            <a:pPr algn="just">
              <a:buNone/>
            </a:pPr>
            <a:r>
              <a:rPr lang="en-US" dirty="0" err="1" smtClean="0">
                <a:latin typeface="Aka-AcidGR-DiaryGirl" pitchFamily="2" charset="-95"/>
                <a:ea typeface="Aka-AcidGR-DiaryGirl" pitchFamily="2" charset="-95"/>
              </a:rPr>
              <a:t>Webtools</a:t>
            </a:r>
            <a:endParaRPr lang="en-US" dirty="0" smtClean="0">
              <a:latin typeface="Aka-AcidGR-DiaryGirl" pitchFamily="2" charset="-95"/>
              <a:ea typeface="Aka-AcidGR-DiaryGirl" pitchFamily="2" charset="-95"/>
            </a:endParaRPr>
          </a:p>
          <a:p>
            <a:pPr algn="just">
              <a:buNone/>
            </a:pPr>
            <a:r>
              <a:rPr lang="en-US" dirty="0" smtClean="0">
                <a:latin typeface="Aka-AcidGR-DiaryGirl" pitchFamily="2" charset="-95"/>
                <a:ea typeface="Aka-AcidGR-DiaryGirl" pitchFamily="2" charset="-95"/>
                <a:hlinkClick r:id="rId3"/>
              </a:rPr>
              <a:t>http://www.toondoo.com/</a:t>
            </a:r>
            <a:r>
              <a:rPr lang="en-US" dirty="0" smtClean="0">
                <a:latin typeface="Aka-AcidGR-DiaryGirl" pitchFamily="2" charset="-95"/>
                <a:ea typeface="Aka-AcidGR-DiaryGirl" pitchFamily="2" charset="-95"/>
              </a:rPr>
              <a:t> </a:t>
            </a:r>
          </a:p>
          <a:p>
            <a:pPr algn="just">
              <a:buNone/>
            </a:pPr>
            <a:r>
              <a:rPr lang="en-US" dirty="0" smtClean="0">
                <a:latin typeface="Aka-AcidGR-DiaryGirl" pitchFamily="2" charset="-95"/>
                <a:ea typeface="Aka-AcidGR-DiaryGirl" pitchFamily="2" charset="-95"/>
                <a:hlinkClick r:id="rId4"/>
              </a:rPr>
              <a:t>https://www.pixton.com/gr/</a:t>
            </a:r>
            <a:r>
              <a:rPr lang="en-US" dirty="0" smtClean="0">
                <a:latin typeface="Aka-AcidGR-DiaryGirl" pitchFamily="2" charset="-95"/>
                <a:ea typeface="Aka-AcidGR-DiaryGirl" pitchFamily="2" charset="-95"/>
              </a:rPr>
              <a:t> </a:t>
            </a:r>
          </a:p>
          <a:p>
            <a:pPr algn="just">
              <a:buNone/>
            </a:pPr>
            <a:endParaRPr lang="el-GR" dirty="0" smtClean="0">
              <a:latin typeface="Aka-AcidGR-DiaryGirl" pitchFamily="2" charset="-95"/>
              <a:ea typeface="Aka-AcidGR-DiaryGirl" pitchFamily="2" charset="-95"/>
            </a:endParaRPr>
          </a:p>
          <a:p>
            <a:pPr>
              <a:buNone/>
            </a:pPr>
            <a:endParaRPr lang="el-GR" dirty="0" smtClean="0">
              <a:latin typeface="Aka-AcidGR-DiaryGirl" pitchFamily="2" charset="-95"/>
              <a:ea typeface="Aka-AcidGR-DiaryGirl" pitchFamily="2" charset="-95"/>
            </a:endParaRPr>
          </a:p>
          <a:p>
            <a:pPr>
              <a:buNone/>
            </a:pPr>
            <a:r>
              <a:rPr lang="el-GR" dirty="0" smtClean="0">
                <a:latin typeface="Aka-AcidGR-DiaryGirl" pitchFamily="2" charset="-95"/>
                <a:ea typeface="Aka-AcidGR-DiaryGirl" pitchFamily="2" charset="-95"/>
              </a:rPr>
              <a:t> </a:t>
            </a:r>
            <a:endParaRPr lang="en-US" dirty="0"/>
          </a:p>
        </p:txBody>
      </p:sp>
    </p:spTree>
  </p:cSld>
  <p:clrMapOvr>
    <a:masterClrMapping/>
  </p:clrMapOvr>
  <p:transition spd="slow">
    <p:dissolve/>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 Στρογγυλεμένο ορθογώνιο"/>
          <p:cNvSpPr/>
          <p:nvPr/>
        </p:nvSpPr>
        <p:spPr>
          <a:xfrm>
            <a:off x="714348" y="214290"/>
            <a:ext cx="7858180" cy="928694"/>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2" name="1 - Τίτλος"/>
          <p:cNvSpPr>
            <a:spLocks noGrp="1"/>
          </p:cNvSpPr>
          <p:nvPr>
            <p:ph type="title"/>
          </p:nvPr>
        </p:nvSpPr>
        <p:spPr>
          <a:xfrm>
            <a:off x="714348" y="285728"/>
            <a:ext cx="7658096" cy="785818"/>
          </a:xfrm>
        </p:spPr>
        <p:txBody>
          <a:bodyPr>
            <a:noAutofit/>
          </a:bodyPr>
          <a:lstStyle/>
          <a:p>
            <a:r>
              <a:rPr lang="el-GR" sz="3500" b="1" dirty="0" smtClean="0">
                <a:solidFill>
                  <a:srgbClr val="0070C0"/>
                </a:solidFill>
                <a:latin typeface="Aka-AcidGR-DiaryGirl" pitchFamily="2" charset="-95"/>
                <a:ea typeface="Aka-AcidGR-DiaryGirl" pitchFamily="2" charset="-95"/>
              </a:rPr>
              <a:t>Διαστάσεις θέματος /</a:t>
            </a:r>
            <a:r>
              <a:rPr lang="el-GR" sz="3500" b="1" dirty="0" smtClean="0">
                <a:solidFill>
                  <a:srgbClr val="0070C0"/>
                </a:solidFill>
                <a:latin typeface="Aka-AcidGR-DiaryGirl" pitchFamily="2" charset="-95"/>
                <a:ea typeface="Aka-AcidGR-DiaryGirl" pitchFamily="2" charset="-95"/>
              </a:rPr>
              <a:t>ανάθεση</a:t>
            </a:r>
            <a:endParaRPr lang="en-US" sz="3500" b="1" dirty="0">
              <a:solidFill>
                <a:srgbClr val="0070C0"/>
              </a:solidFill>
              <a:latin typeface="Aka-AcidGR-DiaryGirl" pitchFamily="2" charset="-95"/>
              <a:ea typeface="Aka-AcidGR-DiaryGirl" pitchFamily="2" charset="-95"/>
            </a:endParaRPr>
          </a:p>
        </p:txBody>
      </p:sp>
      <p:sp>
        <p:nvSpPr>
          <p:cNvPr id="3" name="2 - Θέση περιεχομένου"/>
          <p:cNvSpPr>
            <a:spLocks noGrp="1"/>
          </p:cNvSpPr>
          <p:nvPr>
            <p:ph idx="1"/>
          </p:nvPr>
        </p:nvSpPr>
        <p:spPr>
          <a:xfrm>
            <a:off x="357158" y="1285860"/>
            <a:ext cx="8786842" cy="5357826"/>
          </a:xfrm>
        </p:spPr>
        <p:txBody>
          <a:bodyPr>
            <a:noAutofit/>
          </a:bodyPr>
          <a:lstStyle/>
          <a:p>
            <a:pPr lvl="0">
              <a:buFont typeface="+mj-lt"/>
              <a:buAutoNum type="arabicPeriod"/>
            </a:pPr>
            <a:r>
              <a:rPr lang="el-GR" sz="1400" dirty="0" smtClean="0">
                <a:latin typeface="Aka-AcidGR-DiaryGirl" pitchFamily="2" charset="-95"/>
                <a:ea typeface="Aka-AcidGR-DiaryGirl" pitchFamily="2" charset="-95"/>
              </a:rPr>
              <a:t>Υπερβολική  ενασχόληση    με το   διαδίκτυο </a:t>
            </a:r>
            <a:endParaRPr lang="en-US" sz="1400" dirty="0" smtClean="0">
              <a:latin typeface="Aka-AcidGR-DiaryGirl" pitchFamily="2" charset="-95"/>
              <a:ea typeface="Aka-AcidGR-DiaryGirl" pitchFamily="2" charset="-95"/>
            </a:endParaRPr>
          </a:p>
          <a:p>
            <a:pPr>
              <a:buNone/>
            </a:pPr>
            <a:r>
              <a:rPr lang="el-GR" sz="1400" b="1" dirty="0" smtClean="0">
                <a:latin typeface="Aka-AcidGR-DiaryGirl" pitchFamily="2" charset="-95"/>
                <a:ea typeface="Aka-AcidGR-DiaryGirl" pitchFamily="2" charset="-95"/>
              </a:rPr>
              <a:t>      Τη  χαρούμενη ζωή δεν θα βρεις  στον υπολογιστή </a:t>
            </a:r>
          </a:p>
          <a:p>
            <a:pPr>
              <a:buNone/>
            </a:pPr>
            <a:r>
              <a:rPr lang="el-GR" sz="1400" dirty="0" smtClean="0">
                <a:latin typeface="Aka-AcidGR-DiaryGirl" pitchFamily="2" charset="-95"/>
                <a:ea typeface="Aka-AcidGR-DiaryGirl" pitchFamily="2" charset="-95"/>
              </a:rPr>
              <a:t>        </a:t>
            </a:r>
            <a:r>
              <a:rPr lang="el-GR" sz="1400" b="1" dirty="0" smtClean="0">
                <a:solidFill>
                  <a:srgbClr val="FF0000"/>
                </a:solidFill>
                <a:latin typeface="Aka-AcidGR-DiaryGirl" pitchFamily="2" charset="-95"/>
                <a:ea typeface="Aka-AcidGR-DiaryGirl" pitchFamily="2" charset="-95"/>
              </a:rPr>
              <a:t>ΝΗΠΙΑΓΩΓΕΙΟ ΑΙΔΗΨΟΥ</a:t>
            </a:r>
            <a:endParaRPr lang="en-US" sz="1400" b="1" dirty="0" smtClean="0">
              <a:solidFill>
                <a:srgbClr val="FF0000"/>
              </a:solidFill>
              <a:latin typeface="Aka-AcidGR-DiaryGirl" pitchFamily="2" charset="-95"/>
              <a:ea typeface="Aka-AcidGR-DiaryGirl" pitchFamily="2" charset="-95"/>
            </a:endParaRPr>
          </a:p>
          <a:p>
            <a:pPr lvl="0">
              <a:buNone/>
            </a:pPr>
            <a:r>
              <a:rPr lang="el-GR" sz="1400" dirty="0" smtClean="0">
                <a:latin typeface="Aka-AcidGR-DiaryGirl" pitchFamily="2" charset="-95"/>
                <a:ea typeface="Aka-AcidGR-DiaryGirl" pitchFamily="2" charset="-95"/>
              </a:rPr>
              <a:t>2.    Ψεύτικες  ειδήσεις  διαδίκτυο</a:t>
            </a:r>
            <a:endParaRPr lang="en-US" sz="1400" dirty="0" smtClean="0">
              <a:latin typeface="Aka-AcidGR-DiaryGirl" pitchFamily="2" charset="-95"/>
              <a:ea typeface="Aka-AcidGR-DiaryGirl" pitchFamily="2" charset="-95"/>
            </a:endParaRPr>
          </a:p>
          <a:p>
            <a:pPr>
              <a:buNone/>
            </a:pPr>
            <a:r>
              <a:rPr lang="el-GR" sz="1400" b="1" dirty="0" smtClean="0">
                <a:latin typeface="Aka-AcidGR-DiaryGirl" pitchFamily="2" charset="-95"/>
                <a:ea typeface="Aka-AcidGR-DiaryGirl" pitchFamily="2" charset="-95"/>
              </a:rPr>
              <a:t>       Ψάξε την αλήθεια γιατί το διαδίκτυο  λέει  και παραμύθια </a:t>
            </a:r>
          </a:p>
          <a:p>
            <a:pPr>
              <a:buNone/>
            </a:pPr>
            <a:r>
              <a:rPr lang="el-GR" sz="1400" dirty="0" smtClean="0">
                <a:latin typeface="Aka-AcidGR-DiaryGirl" pitchFamily="2" charset="-95"/>
                <a:ea typeface="Aka-AcidGR-DiaryGirl" pitchFamily="2" charset="-95"/>
              </a:rPr>
              <a:t>         </a:t>
            </a:r>
            <a:r>
              <a:rPr lang="el-GR" sz="1400" b="1" dirty="0" smtClean="0">
                <a:solidFill>
                  <a:srgbClr val="FF0000"/>
                </a:solidFill>
                <a:latin typeface="Aka-AcidGR-DiaryGirl" pitchFamily="2" charset="-95"/>
                <a:ea typeface="Aka-AcidGR-DiaryGirl" pitchFamily="2" charset="-95"/>
              </a:rPr>
              <a:t>ΝΗΠΙΑΓΩΓΕΙΟ  ΓΑΡΓΑΛΙΑΝΩΝ</a:t>
            </a:r>
            <a:endParaRPr lang="en-US" sz="1400" dirty="0" smtClean="0">
              <a:latin typeface="Aka-AcidGR-DiaryGirl" pitchFamily="2" charset="-95"/>
              <a:ea typeface="Aka-AcidGR-DiaryGirl" pitchFamily="2" charset="-95"/>
            </a:endParaRPr>
          </a:p>
          <a:p>
            <a:pPr lvl="0">
              <a:buNone/>
            </a:pPr>
            <a:r>
              <a:rPr lang="el-GR" sz="1400" dirty="0" smtClean="0">
                <a:latin typeface="Aka-AcidGR-DiaryGirl" pitchFamily="2" charset="-95"/>
                <a:ea typeface="Aka-AcidGR-DiaryGirl" pitchFamily="2" charset="-95"/>
              </a:rPr>
              <a:t>3.    Προσωπικά δεδομένα-Φωτογραφίες</a:t>
            </a:r>
          </a:p>
          <a:p>
            <a:pPr lvl="0">
              <a:buNone/>
            </a:pPr>
            <a:r>
              <a:rPr lang="el-GR" sz="1400" b="1" dirty="0" smtClean="0">
                <a:latin typeface="Aka-AcidGR-DiaryGirl" pitchFamily="2" charset="-95"/>
                <a:ea typeface="Aka-AcidGR-DiaryGirl" pitchFamily="2" charset="-95"/>
              </a:rPr>
              <a:t>      Κρατάω μυστικό  …  και δεν χρειάζεται στο διαδίκτυο  να το  μοιραστώ</a:t>
            </a:r>
          </a:p>
          <a:p>
            <a:pPr lvl="0">
              <a:buNone/>
            </a:pPr>
            <a:r>
              <a:rPr lang="el-GR" sz="1400" dirty="0" smtClean="0">
                <a:latin typeface="Aka-AcidGR-DiaryGirl" pitchFamily="2" charset="-95"/>
                <a:ea typeface="Aka-AcidGR-DiaryGirl" pitchFamily="2" charset="-95"/>
              </a:rPr>
              <a:t>        </a:t>
            </a:r>
            <a:r>
              <a:rPr lang="el-GR" sz="1400" b="1" dirty="0" smtClean="0">
                <a:solidFill>
                  <a:srgbClr val="FF0000"/>
                </a:solidFill>
                <a:latin typeface="Aka-AcidGR-DiaryGirl" pitchFamily="2" charset="-95"/>
                <a:ea typeface="Aka-AcidGR-DiaryGirl" pitchFamily="2" charset="-95"/>
              </a:rPr>
              <a:t>ΝΗΠΙΑΓΩΓΕΙΟ  ΖΩΓΡΑΦΟΥ</a:t>
            </a:r>
            <a:r>
              <a:rPr lang="el-GR" sz="1400" dirty="0" smtClean="0">
                <a:latin typeface="Aka-AcidGR-DiaryGirl" pitchFamily="2" charset="-95"/>
                <a:ea typeface="Aka-AcidGR-DiaryGirl" pitchFamily="2" charset="-95"/>
              </a:rPr>
              <a:t> </a:t>
            </a:r>
            <a:endParaRPr lang="en-US" sz="1400" dirty="0" smtClean="0">
              <a:latin typeface="Aka-AcidGR-DiaryGirl" pitchFamily="2" charset="-95"/>
              <a:ea typeface="Aka-AcidGR-DiaryGirl" pitchFamily="2" charset="-95"/>
            </a:endParaRPr>
          </a:p>
          <a:p>
            <a:pPr lvl="0">
              <a:buNone/>
            </a:pPr>
            <a:r>
              <a:rPr lang="el-GR" sz="1400" dirty="0" smtClean="0">
                <a:latin typeface="Aka-AcidGR-DiaryGirl" pitchFamily="2" charset="-95"/>
                <a:ea typeface="Aka-AcidGR-DiaryGirl" pitchFamily="2" charset="-95"/>
              </a:rPr>
              <a:t>4.     Άγνωστοι και διαδίκτυο  Εκφοβισμός  στο  διαδίκτυο</a:t>
            </a:r>
            <a:endParaRPr lang="en-US" sz="1400" dirty="0" smtClean="0">
              <a:latin typeface="Aka-AcidGR-DiaryGirl" pitchFamily="2" charset="-95"/>
              <a:ea typeface="Aka-AcidGR-DiaryGirl" pitchFamily="2" charset="-95"/>
            </a:endParaRPr>
          </a:p>
          <a:p>
            <a:pPr>
              <a:buNone/>
            </a:pPr>
            <a:r>
              <a:rPr lang="el-GR" sz="1400" b="1" dirty="0" smtClean="0">
                <a:latin typeface="Aka-AcidGR-DiaryGirl" pitchFamily="2" charset="-95"/>
                <a:ea typeface="Aka-AcidGR-DiaryGirl" pitchFamily="2" charset="-95"/>
              </a:rPr>
              <a:t>      Ποτέ δεν ξέρεις  εσύ…. ποιος κρύβεται πίσω από τον υπολογιστή </a:t>
            </a:r>
          </a:p>
          <a:p>
            <a:pPr>
              <a:buNone/>
            </a:pPr>
            <a:r>
              <a:rPr lang="el-GR" sz="1400" b="1" dirty="0" smtClean="0">
                <a:solidFill>
                  <a:srgbClr val="FF0000"/>
                </a:solidFill>
                <a:latin typeface="Aka-AcidGR-DiaryGirl" pitchFamily="2" charset="-95"/>
                <a:ea typeface="Aka-AcidGR-DiaryGirl" pitchFamily="2" charset="-95"/>
              </a:rPr>
              <a:t>       ΝΗΠΙΑΓΩΓΕΙΟ ΘΕΣΣΑΛΟΝΙΚΗΣ </a:t>
            </a:r>
            <a:endParaRPr lang="en-US" sz="1400" dirty="0" smtClean="0">
              <a:latin typeface="Aka-AcidGR-DiaryGirl" pitchFamily="2" charset="-95"/>
              <a:ea typeface="Aka-AcidGR-DiaryGirl" pitchFamily="2" charset="-95"/>
            </a:endParaRPr>
          </a:p>
          <a:p>
            <a:pPr lvl="0">
              <a:buNone/>
            </a:pPr>
            <a:r>
              <a:rPr lang="el-GR" sz="1400" dirty="0" smtClean="0">
                <a:latin typeface="Aka-AcidGR-DiaryGirl" pitchFamily="2" charset="-95"/>
                <a:ea typeface="Aka-AcidGR-DiaryGirl" pitchFamily="2" charset="-95"/>
              </a:rPr>
              <a:t>5     Παιχνίδια στο διαδίκτυο</a:t>
            </a:r>
            <a:endParaRPr lang="en-US" sz="1400" dirty="0" smtClean="0">
              <a:latin typeface="Aka-AcidGR-DiaryGirl" pitchFamily="2" charset="-95"/>
              <a:ea typeface="Aka-AcidGR-DiaryGirl" pitchFamily="2" charset="-95"/>
            </a:endParaRPr>
          </a:p>
          <a:p>
            <a:pPr>
              <a:buNone/>
            </a:pPr>
            <a:r>
              <a:rPr lang="el-GR" sz="1400" b="1" dirty="0" smtClean="0">
                <a:latin typeface="Aka-AcidGR-DiaryGirl" pitchFamily="2" charset="-95"/>
                <a:ea typeface="Aka-AcidGR-DiaryGirl" pitchFamily="2" charset="-95"/>
              </a:rPr>
              <a:t>      Τα καλύτερα παιχνίδια είναι με σιγουριά εκείνα που παίζω   παρέα με  άλλα παιδιά. </a:t>
            </a:r>
          </a:p>
          <a:p>
            <a:pPr>
              <a:buNone/>
            </a:pPr>
            <a:r>
              <a:rPr lang="el-GR" sz="1400" dirty="0" smtClean="0">
                <a:latin typeface="Aka-AcidGR-DiaryGirl" pitchFamily="2" charset="-95"/>
                <a:ea typeface="Aka-AcidGR-DiaryGirl" pitchFamily="2" charset="-95"/>
              </a:rPr>
              <a:t>        </a:t>
            </a:r>
            <a:r>
              <a:rPr lang="el-GR" sz="1400" b="1" dirty="0" smtClean="0">
                <a:solidFill>
                  <a:srgbClr val="FF0000"/>
                </a:solidFill>
                <a:latin typeface="Aka-AcidGR-DiaryGirl" pitchFamily="2" charset="-95"/>
                <a:ea typeface="Aka-AcidGR-DiaryGirl" pitchFamily="2" charset="-95"/>
              </a:rPr>
              <a:t>ΝΗΠΙΑΓΩΓΕΙΟ  ΘΡΑΚΟΜΑΚΕΔΟΝΩΝ</a:t>
            </a:r>
            <a:endParaRPr lang="en-US" sz="1400" dirty="0" smtClean="0">
              <a:latin typeface="Aka-AcidGR-DiaryGirl" pitchFamily="2" charset="-95"/>
              <a:ea typeface="Aka-AcidGR-DiaryGirl" pitchFamily="2" charset="-95"/>
            </a:endParaRPr>
          </a:p>
          <a:p>
            <a:pPr lvl="0">
              <a:buNone/>
            </a:pPr>
            <a:r>
              <a:rPr lang="el-GR" sz="1400" dirty="0" smtClean="0">
                <a:latin typeface="Aka-AcidGR-DiaryGirl" pitchFamily="2" charset="-95"/>
                <a:ea typeface="Aka-AcidGR-DiaryGirl" pitchFamily="2" charset="-95"/>
              </a:rPr>
              <a:t>6.     Παγίδες στο διαδίκτυο (περίεργα κουμπιά)</a:t>
            </a:r>
            <a:endParaRPr lang="en-US" sz="1400" dirty="0" smtClean="0">
              <a:latin typeface="Aka-AcidGR-DiaryGirl" pitchFamily="2" charset="-95"/>
              <a:ea typeface="Aka-AcidGR-DiaryGirl" pitchFamily="2" charset="-95"/>
            </a:endParaRPr>
          </a:p>
          <a:p>
            <a:pPr>
              <a:buNone/>
            </a:pPr>
            <a:r>
              <a:rPr lang="el-GR" sz="1400" b="1" dirty="0" smtClean="0">
                <a:latin typeface="Aka-AcidGR-DiaryGirl" pitchFamily="2" charset="-95"/>
                <a:ea typeface="Aka-AcidGR-DiaryGirl" pitchFamily="2" charset="-95"/>
              </a:rPr>
              <a:t>       Δεν πατάω οποιοδήποτε κουμπί  για να μην έχω άρρωστο  υπολογιστή .</a:t>
            </a:r>
          </a:p>
          <a:p>
            <a:pPr>
              <a:buNone/>
            </a:pPr>
            <a:r>
              <a:rPr lang="el-GR" sz="1400" dirty="0" smtClean="0">
                <a:latin typeface="Aka-AcidGR-DiaryGirl" pitchFamily="2" charset="-95"/>
                <a:ea typeface="Aka-AcidGR-DiaryGirl" pitchFamily="2" charset="-95"/>
              </a:rPr>
              <a:t>       </a:t>
            </a:r>
            <a:r>
              <a:rPr lang="el-GR" sz="1400" b="1" dirty="0" smtClean="0">
                <a:solidFill>
                  <a:srgbClr val="FF0000"/>
                </a:solidFill>
                <a:latin typeface="Aka-AcidGR-DiaryGirl" pitchFamily="2" charset="-95"/>
                <a:ea typeface="Aka-AcidGR-DiaryGirl" pitchFamily="2" charset="-95"/>
              </a:rPr>
              <a:t>ΝΗΠΙΑΓΩΓΕΙΟ  ΙΤΕΑΣ</a:t>
            </a:r>
            <a:endParaRPr lang="en-US" sz="1400" dirty="0" smtClean="0">
              <a:latin typeface="Aka-AcidGR-DiaryGirl" pitchFamily="2" charset="-95"/>
              <a:ea typeface="Aka-AcidGR-DiaryGirl" pitchFamily="2" charset="-95"/>
            </a:endParaRPr>
          </a:p>
          <a:p>
            <a:pPr lvl="0">
              <a:buNone/>
            </a:pPr>
            <a:r>
              <a:rPr lang="el-GR" sz="1400" dirty="0" smtClean="0">
                <a:latin typeface="Aka-AcidGR-DiaryGirl" pitchFamily="2" charset="-95"/>
                <a:ea typeface="Aka-AcidGR-DiaryGirl" pitchFamily="2" charset="-95"/>
              </a:rPr>
              <a:t>7.     Γονείς  και διαδίκτυο</a:t>
            </a:r>
            <a:endParaRPr lang="en-US" sz="1400" dirty="0" smtClean="0">
              <a:latin typeface="Aka-AcidGR-DiaryGirl" pitchFamily="2" charset="-95"/>
              <a:ea typeface="Aka-AcidGR-DiaryGirl" pitchFamily="2" charset="-95"/>
            </a:endParaRPr>
          </a:p>
          <a:p>
            <a:pPr>
              <a:buNone/>
            </a:pPr>
            <a:r>
              <a:rPr lang="el-GR" sz="1400" dirty="0" smtClean="0">
                <a:latin typeface="Aka-AcidGR-DiaryGirl" pitchFamily="2" charset="-95"/>
                <a:ea typeface="Aka-AcidGR-DiaryGirl" pitchFamily="2" charset="-95"/>
              </a:rPr>
              <a:t>        Γ</a:t>
            </a:r>
            <a:r>
              <a:rPr lang="el-GR" sz="1400" b="1" dirty="0" smtClean="0">
                <a:latin typeface="Aka-AcidGR-DiaryGirl" pitchFamily="2" charset="-95"/>
                <a:ea typeface="Aka-AcidGR-DiaryGirl" pitchFamily="2" charset="-95"/>
              </a:rPr>
              <a:t>ια την ασφάλειά μου στο διαδίκτυο δεν ανησυχώ  αν τους γονείς μου έχω στο πλευρό</a:t>
            </a:r>
            <a:endParaRPr lang="en-US" sz="1400" dirty="0" smtClean="0">
              <a:latin typeface="Aka-AcidGR-DiaryGirl" pitchFamily="2" charset="-95"/>
              <a:ea typeface="Aka-AcidGR-DiaryGirl" pitchFamily="2" charset="-95"/>
            </a:endParaRPr>
          </a:p>
          <a:p>
            <a:pPr>
              <a:buNone/>
            </a:pPr>
            <a:r>
              <a:rPr lang="el-GR" sz="1400" dirty="0" smtClean="0">
                <a:latin typeface="Aka-AcidGR-DiaryGirl" pitchFamily="2" charset="-95"/>
                <a:ea typeface="Aka-AcidGR-DiaryGirl" pitchFamily="2" charset="-95"/>
              </a:rPr>
              <a:t>        </a:t>
            </a:r>
            <a:r>
              <a:rPr lang="el-GR" sz="1400" b="1" dirty="0" smtClean="0">
                <a:solidFill>
                  <a:srgbClr val="FF0000"/>
                </a:solidFill>
                <a:latin typeface="Aka-AcidGR-DiaryGirl" pitchFamily="2" charset="-95"/>
                <a:ea typeface="Aka-AcidGR-DiaryGirl" pitchFamily="2" charset="-95"/>
              </a:rPr>
              <a:t>ΝΗΠΙΑΓΩΓΕΙΟ   ΛΙΜΝΗΣ</a:t>
            </a:r>
            <a:endParaRPr lang="en-US" sz="1400" dirty="0"/>
          </a:p>
        </p:txBody>
      </p:sp>
    </p:spTree>
  </p:cSld>
  <p:clrMapOvr>
    <a:masterClrMapping/>
  </p:clrMapOvr>
  <p:transition spd="slow">
    <p:dissolve/>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571472" y="274638"/>
            <a:ext cx="8115328" cy="582594"/>
          </a:xfrm>
        </p:spPr>
        <p:txBody>
          <a:bodyPr>
            <a:normAutofit fontScale="90000"/>
          </a:bodyPr>
          <a:lstStyle/>
          <a:p>
            <a:r>
              <a:rPr lang="el-GR" dirty="0" smtClean="0">
                <a:solidFill>
                  <a:srgbClr val="FF0000"/>
                </a:solidFill>
                <a:latin typeface="Aka-AcidGR-DiaryGirl" pitchFamily="2" charset="-95"/>
                <a:ea typeface="Aka-AcidGR-DiaryGirl" pitchFamily="2" charset="-95"/>
              </a:rPr>
              <a:t>Παράδειγμα </a:t>
            </a:r>
            <a:r>
              <a:rPr lang="el-GR" dirty="0" err="1" smtClean="0">
                <a:solidFill>
                  <a:srgbClr val="FF0000"/>
                </a:solidFill>
                <a:latin typeface="Aka-AcidGR-DiaryGirl" pitchFamily="2" charset="-95"/>
                <a:ea typeface="Aka-AcidGR-DiaryGirl" pitchFamily="2" charset="-95"/>
              </a:rPr>
              <a:t>Κόμικ</a:t>
            </a:r>
            <a:r>
              <a:rPr lang="el-GR" dirty="0" smtClean="0">
                <a:solidFill>
                  <a:srgbClr val="FF0000"/>
                </a:solidFill>
                <a:latin typeface="Aka-AcidGR-DiaryGirl" pitchFamily="2" charset="-95"/>
                <a:ea typeface="Aka-AcidGR-DiaryGirl" pitchFamily="2" charset="-95"/>
              </a:rPr>
              <a:t> </a:t>
            </a:r>
            <a:endParaRPr lang="en-US" dirty="0">
              <a:solidFill>
                <a:srgbClr val="FF0000"/>
              </a:solidFill>
              <a:latin typeface="Aka-AcidGR-DiaryGirl" pitchFamily="2" charset="-95"/>
              <a:ea typeface="Aka-AcidGR-DiaryGirl" pitchFamily="2" charset="-95"/>
            </a:endParaRPr>
          </a:p>
        </p:txBody>
      </p:sp>
      <p:pic>
        <p:nvPicPr>
          <p:cNvPr id="7" name="6 - Θέση περιεχομένου" descr="51100957_2400948523309269_4435419577052037120_n.png"/>
          <p:cNvPicPr>
            <a:picLocks noGrp="1" noChangeAspect="1"/>
          </p:cNvPicPr>
          <p:nvPr>
            <p:ph idx="1"/>
          </p:nvPr>
        </p:nvPicPr>
        <p:blipFill>
          <a:blip r:embed="rId2"/>
          <a:stretch>
            <a:fillRect/>
          </a:stretch>
        </p:blipFill>
        <p:spPr>
          <a:xfrm>
            <a:off x="357158" y="813178"/>
            <a:ext cx="4214842" cy="5830531"/>
          </a:xfrm>
        </p:spPr>
      </p:pic>
      <p:pic>
        <p:nvPicPr>
          <p:cNvPr id="1026" name="Picture 2" descr="C:\Users\Stella\Desktop\e-twinning 2018-2019\4.ΠΑΓΚΟΣΜΙΑ ΗΜΕΡΑ ΑΣΦΑΛΟΥΣ ΔΙΑΔΙΚΤΥΟΥ -5  ΦΕΒΡΟΥΑΡΙΟΥ\0.ΠΑΡΟΥΣΙΑΣΗ - ΤΗΛΕΔΙΑΣΚΕΨΗ\51061408_385504588673324_4065058714552369152_n.jpg"/>
          <p:cNvPicPr>
            <a:picLocks noChangeAspect="1" noChangeArrowheads="1"/>
          </p:cNvPicPr>
          <p:nvPr/>
        </p:nvPicPr>
        <p:blipFill>
          <a:blip r:embed="rId3"/>
          <a:srcRect/>
          <a:stretch>
            <a:fillRect/>
          </a:stretch>
        </p:blipFill>
        <p:spPr bwMode="auto">
          <a:xfrm>
            <a:off x="4643439" y="1043896"/>
            <a:ext cx="4143404" cy="5633129"/>
          </a:xfrm>
          <a:prstGeom prst="rect">
            <a:avLst/>
          </a:prstGeom>
          <a:noFill/>
        </p:spPr>
      </p:pic>
    </p:spTree>
  </p:cSld>
  <p:clrMapOvr>
    <a:masterClrMapping/>
  </p:clrMapOvr>
  <p:transition spd="slow">
    <p:dissolve/>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b="1" dirty="0" smtClean="0">
                <a:latin typeface="Aka-AcidGR-DiaryGirl" pitchFamily="2" charset="-95"/>
                <a:ea typeface="Aka-AcidGR-DiaryGirl" pitchFamily="2" charset="-95"/>
                <a:cs typeface="Times New Roman" pitchFamily="18" charset="0"/>
              </a:rPr>
              <a:t>ΣΥΝΕΡΓΑΤΙΚΗ</a:t>
            </a:r>
            <a:r>
              <a:rPr lang="en-US" b="1" dirty="0" smtClean="0">
                <a:latin typeface="Aka-AcidGR-DiaryGirl" pitchFamily="2" charset="-95"/>
                <a:ea typeface="Aka-AcidGR-DiaryGirl" pitchFamily="2" charset="-95"/>
                <a:cs typeface="Times New Roman" pitchFamily="18" charset="0"/>
              </a:rPr>
              <a:t> </a:t>
            </a:r>
            <a:r>
              <a:rPr lang="el-GR" b="1" dirty="0" smtClean="0">
                <a:latin typeface="Aka-AcidGR-DiaryGirl" pitchFamily="2" charset="-95"/>
                <a:ea typeface="Aka-AcidGR-DiaryGirl" pitchFamily="2" charset="-95"/>
                <a:cs typeface="Times New Roman" pitchFamily="18" charset="0"/>
              </a:rPr>
              <a:t> Δράση 3</a:t>
            </a:r>
            <a:endParaRPr lang="en-US" dirty="0"/>
          </a:p>
        </p:txBody>
      </p:sp>
      <p:sp>
        <p:nvSpPr>
          <p:cNvPr id="3" name="2 - Θέση περιεχομένου"/>
          <p:cNvSpPr>
            <a:spLocks noGrp="1"/>
          </p:cNvSpPr>
          <p:nvPr>
            <p:ph idx="1"/>
          </p:nvPr>
        </p:nvSpPr>
        <p:spPr>
          <a:xfrm>
            <a:off x="428596" y="1357298"/>
            <a:ext cx="8229600" cy="5143536"/>
          </a:xfrm>
        </p:spPr>
        <p:txBody>
          <a:bodyPr>
            <a:normAutofit fontScale="77500" lnSpcReduction="20000"/>
          </a:bodyPr>
          <a:lstStyle/>
          <a:p>
            <a:pPr>
              <a:buNone/>
            </a:pPr>
            <a:r>
              <a:rPr lang="el-GR" sz="2800" b="1" dirty="0" smtClean="0">
                <a:latin typeface="Aka-AcidGR-DiaryGirl" pitchFamily="2" charset="-95"/>
                <a:ea typeface="Aka-AcidGR-DiaryGirl" pitchFamily="2" charset="-95"/>
              </a:rPr>
              <a:t>ΣΥΝΕΡΓΑΤΙΚΗ  ΑΦΙΣΑ </a:t>
            </a:r>
            <a:r>
              <a:rPr lang="el-GR" sz="2800" dirty="0" smtClean="0">
                <a:latin typeface="Aka-AcidGR-DiaryGirl" pitchFamily="2" charset="-95"/>
                <a:ea typeface="Aka-AcidGR-DiaryGirl" pitchFamily="2" charset="-95"/>
              </a:rPr>
              <a:t>που θα συνοδεύει το Δελτίο Τύπου</a:t>
            </a:r>
            <a:endParaRPr lang="en-US" sz="2800" dirty="0" smtClean="0">
              <a:latin typeface="Aka-AcidGR-DiaryGirl" pitchFamily="2" charset="-95"/>
              <a:ea typeface="Aka-AcidGR-DiaryGirl" pitchFamily="2" charset="-95"/>
            </a:endParaRPr>
          </a:p>
          <a:p>
            <a:pPr>
              <a:buNone/>
            </a:pPr>
            <a:r>
              <a:rPr lang="el-GR" sz="2800" dirty="0" smtClean="0">
                <a:latin typeface="Aka-AcidGR-DiaryGirl" pitchFamily="2" charset="-95"/>
                <a:ea typeface="Aka-AcidGR-DiaryGirl" pitchFamily="2" charset="-95"/>
              </a:rPr>
              <a:t>Μια φωτογραφία από κάθε σχολείο όταν τα παιδιά:</a:t>
            </a:r>
          </a:p>
          <a:p>
            <a:pPr>
              <a:buNone/>
            </a:pPr>
            <a:endParaRPr lang="en-US" sz="2800" dirty="0" smtClean="0">
              <a:latin typeface="Aka-AcidGR-DiaryGirl" pitchFamily="2" charset="-95"/>
              <a:ea typeface="Aka-AcidGR-DiaryGirl" pitchFamily="2" charset="-95"/>
            </a:endParaRPr>
          </a:p>
          <a:p>
            <a:pPr lvl="0"/>
            <a:r>
              <a:rPr lang="el-GR" dirty="0" smtClean="0">
                <a:latin typeface="Aka-AcidGR-DiaryGirl" pitchFamily="2" charset="-95"/>
                <a:ea typeface="Aka-AcidGR-DiaryGirl" pitchFamily="2" charset="-95"/>
              </a:rPr>
              <a:t>Παίζουν (Νηπιαγωγείο Λίμνης)</a:t>
            </a:r>
            <a:endParaRPr lang="en-US" dirty="0" smtClean="0">
              <a:latin typeface="Aka-AcidGR-DiaryGirl" pitchFamily="2" charset="-95"/>
              <a:ea typeface="Aka-AcidGR-DiaryGirl" pitchFamily="2" charset="-95"/>
            </a:endParaRPr>
          </a:p>
          <a:p>
            <a:pPr lvl="0"/>
            <a:r>
              <a:rPr lang="el-GR" dirty="0" smtClean="0">
                <a:latin typeface="Aka-AcidGR-DiaryGirl" pitchFamily="2" charset="-95"/>
                <a:ea typeface="Aka-AcidGR-DiaryGirl" pitchFamily="2" charset="-95"/>
              </a:rPr>
              <a:t>Συζητούν (Νηπιαγωγείο Ιτέας)</a:t>
            </a:r>
            <a:endParaRPr lang="en-US" dirty="0" smtClean="0">
              <a:latin typeface="Aka-AcidGR-DiaryGirl" pitchFamily="2" charset="-95"/>
              <a:ea typeface="Aka-AcidGR-DiaryGirl" pitchFamily="2" charset="-95"/>
            </a:endParaRPr>
          </a:p>
          <a:p>
            <a:pPr lvl="0"/>
            <a:r>
              <a:rPr lang="el-GR" dirty="0" smtClean="0">
                <a:latin typeface="Aka-AcidGR-DiaryGirl" pitchFamily="2" charset="-95"/>
                <a:ea typeface="Aka-AcidGR-DiaryGirl" pitchFamily="2" charset="-95"/>
              </a:rPr>
              <a:t>Τρώνε όλα μαζί (Νηπιαγωγείο Λουτρών Αιδηψού)</a:t>
            </a:r>
            <a:endParaRPr lang="en-US" dirty="0" smtClean="0">
              <a:latin typeface="Aka-AcidGR-DiaryGirl" pitchFamily="2" charset="-95"/>
              <a:ea typeface="Aka-AcidGR-DiaryGirl" pitchFamily="2" charset="-95"/>
            </a:endParaRPr>
          </a:p>
          <a:p>
            <a:pPr lvl="0"/>
            <a:r>
              <a:rPr lang="el-GR" dirty="0" smtClean="0">
                <a:latin typeface="Aka-AcidGR-DiaryGirl" pitchFamily="2" charset="-95"/>
                <a:ea typeface="Aka-AcidGR-DiaryGirl" pitchFamily="2" charset="-95"/>
              </a:rPr>
              <a:t>Διαβάζουν ένα παραμύθι ή μια ιστορία (Νηπιαγωγείο </a:t>
            </a:r>
            <a:r>
              <a:rPr lang="el-GR" dirty="0" err="1" smtClean="0">
                <a:latin typeface="Aka-AcidGR-DiaryGirl" pitchFamily="2" charset="-95"/>
                <a:ea typeface="Aka-AcidGR-DiaryGirl" pitchFamily="2" charset="-95"/>
              </a:rPr>
              <a:t>Θρακομακεδόνων</a:t>
            </a:r>
            <a:r>
              <a:rPr lang="el-GR" dirty="0" smtClean="0">
                <a:latin typeface="Aka-AcidGR-DiaryGirl" pitchFamily="2" charset="-95"/>
                <a:ea typeface="Aka-AcidGR-DiaryGirl" pitchFamily="2" charset="-95"/>
              </a:rPr>
              <a:t>)</a:t>
            </a:r>
            <a:endParaRPr lang="en-US" dirty="0" smtClean="0">
              <a:latin typeface="Aka-AcidGR-DiaryGirl" pitchFamily="2" charset="-95"/>
              <a:ea typeface="Aka-AcidGR-DiaryGirl" pitchFamily="2" charset="-95"/>
            </a:endParaRPr>
          </a:p>
          <a:p>
            <a:pPr lvl="0"/>
            <a:r>
              <a:rPr lang="el-GR" dirty="0" smtClean="0">
                <a:latin typeface="Aka-AcidGR-DiaryGirl" pitchFamily="2" charset="-95"/>
                <a:ea typeface="Aka-AcidGR-DiaryGirl" pitchFamily="2" charset="-95"/>
              </a:rPr>
              <a:t>Αγκαλιάζονται (Νηπιαγωγείο Θεσσαλονίκης)</a:t>
            </a:r>
            <a:endParaRPr lang="en-US" dirty="0" smtClean="0">
              <a:latin typeface="Aka-AcidGR-DiaryGirl" pitchFamily="2" charset="-95"/>
              <a:ea typeface="Aka-AcidGR-DiaryGirl" pitchFamily="2" charset="-95"/>
            </a:endParaRPr>
          </a:p>
          <a:p>
            <a:pPr lvl="0"/>
            <a:r>
              <a:rPr lang="el-GR" dirty="0" smtClean="0">
                <a:latin typeface="Aka-AcidGR-DiaryGirl" pitchFamily="2" charset="-95"/>
                <a:ea typeface="Aka-AcidGR-DiaryGirl" pitchFamily="2" charset="-95"/>
              </a:rPr>
              <a:t>Κάνουν μια βόλτα (Νηπιαγωγείο Ζωγράφου)</a:t>
            </a:r>
            <a:endParaRPr lang="en-US" dirty="0" smtClean="0">
              <a:latin typeface="Aka-AcidGR-DiaryGirl" pitchFamily="2" charset="-95"/>
              <a:ea typeface="Aka-AcidGR-DiaryGirl" pitchFamily="2" charset="-95"/>
            </a:endParaRPr>
          </a:p>
          <a:p>
            <a:pPr lvl="0"/>
            <a:r>
              <a:rPr lang="el-GR" dirty="0" smtClean="0">
                <a:latin typeface="Aka-AcidGR-DiaryGirl" pitchFamily="2" charset="-95"/>
                <a:ea typeface="Aka-AcidGR-DiaryGirl" pitchFamily="2" charset="-95"/>
              </a:rPr>
              <a:t>Παρηγορούν κάποιο φίλο τους που είναι στεναχωρημένος (Νηπιαγωγείο </a:t>
            </a:r>
            <a:r>
              <a:rPr lang="el-GR" dirty="0" err="1" smtClean="0">
                <a:latin typeface="Aka-AcidGR-DiaryGirl" pitchFamily="2" charset="-95"/>
                <a:ea typeface="Aka-AcidGR-DiaryGirl" pitchFamily="2" charset="-95"/>
              </a:rPr>
              <a:t>Γαργαλιάνων</a:t>
            </a:r>
            <a:r>
              <a:rPr lang="el-GR" dirty="0" smtClean="0">
                <a:latin typeface="Aka-AcidGR-DiaryGirl" pitchFamily="2" charset="-95"/>
                <a:ea typeface="Aka-AcidGR-DiaryGirl" pitchFamily="2" charset="-95"/>
              </a:rPr>
              <a:t>)</a:t>
            </a:r>
            <a:endParaRPr lang="en-US" dirty="0" smtClean="0">
              <a:latin typeface="Aka-AcidGR-DiaryGirl" pitchFamily="2" charset="-95"/>
              <a:ea typeface="Aka-AcidGR-DiaryGirl" pitchFamily="2" charset="-95"/>
            </a:endParaRPr>
          </a:p>
          <a:p>
            <a:endParaRPr lang="en-US" dirty="0"/>
          </a:p>
        </p:txBody>
      </p:sp>
    </p:spTree>
  </p:cSld>
  <p:clrMapOvr>
    <a:masterClrMapping/>
  </p:clrMapOvr>
  <p:transition spd="slow">
    <p:dissolve/>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4514" name="Picture 2" descr="C:\Users\Stella\Desktop\e-twinning 2018-2019\4.ΠΑΓΚΟΣΜΙΑ ΗΜΕΡΑ ΑΣΦΑΛΟΥΣ ΔΙΑΔΙΚΤΥΟΥ - 6 ΦΕΒΡΟΥΑΡΙΟΥ\Ντελάλης.jpg"/>
          <p:cNvPicPr>
            <a:picLocks noChangeAspect="1" noChangeArrowheads="1"/>
          </p:cNvPicPr>
          <p:nvPr/>
        </p:nvPicPr>
        <p:blipFill>
          <a:blip r:embed="rId2"/>
          <a:srcRect/>
          <a:stretch>
            <a:fillRect/>
          </a:stretch>
        </p:blipFill>
        <p:spPr bwMode="auto">
          <a:xfrm>
            <a:off x="500034" y="1142984"/>
            <a:ext cx="3214710" cy="4749800"/>
          </a:xfrm>
          <a:prstGeom prst="rect">
            <a:avLst/>
          </a:prstGeom>
          <a:noFill/>
        </p:spPr>
      </p:pic>
      <p:sp>
        <p:nvSpPr>
          <p:cNvPr id="2" name="1 - Τίτλος"/>
          <p:cNvSpPr>
            <a:spLocks noGrp="1"/>
          </p:cNvSpPr>
          <p:nvPr>
            <p:ph type="title"/>
          </p:nvPr>
        </p:nvSpPr>
        <p:spPr/>
        <p:txBody>
          <a:bodyPr/>
          <a:lstStyle/>
          <a:p>
            <a:r>
              <a:rPr lang="el-GR" b="1" dirty="0" smtClean="0">
                <a:solidFill>
                  <a:srgbClr val="FF0000"/>
                </a:solidFill>
                <a:latin typeface="Aka-AcidGR-DiaryGirl" pitchFamily="2" charset="-95"/>
                <a:ea typeface="Aka-AcidGR-DiaryGirl" pitchFamily="2" charset="-95"/>
                <a:cs typeface="Times New Roman" pitchFamily="18" charset="0"/>
              </a:rPr>
              <a:t>Διάχυση</a:t>
            </a:r>
            <a:endParaRPr lang="el-GR" b="1" dirty="0">
              <a:solidFill>
                <a:srgbClr val="FF0000"/>
              </a:solidFill>
              <a:latin typeface="Aka-AcidGR-DiaryGirl" pitchFamily="2" charset="-95"/>
              <a:ea typeface="Aka-AcidGR-DiaryGirl" pitchFamily="2" charset="-95"/>
              <a:cs typeface="Times New Roman" pitchFamily="18" charset="0"/>
            </a:endParaRPr>
          </a:p>
        </p:txBody>
      </p:sp>
      <p:sp>
        <p:nvSpPr>
          <p:cNvPr id="10" name="9 - TextBox"/>
          <p:cNvSpPr txBox="1"/>
          <p:nvPr/>
        </p:nvSpPr>
        <p:spPr>
          <a:xfrm>
            <a:off x="3714744" y="1142985"/>
            <a:ext cx="4929222" cy="4555093"/>
          </a:xfrm>
          <a:prstGeom prst="rect">
            <a:avLst/>
          </a:prstGeom>
          <a:noFill/>
        </p:spPr>
        <p:txBody>
          <a:bodyPr wrap="square" rtlCol="0">
            <a:spAutoFit/>
          </a:bodyPr>
          <a:lstStyle/>
          <a:p>
            <a:pPr>
              <a:buFont typeface="Wingdings" pitchFamily="2" charset="2"/>
              <a:buChar char="Ø"/>
            </a:pPr>
            <a:r>
              <a:rPr lang="el-GR" sz="2400" b="1" dirty="0" smtClean="0">
                <a:solidFill>
                  <a:srgbClr val="002060"/>
                </a:solidFill>
                <a:latin typeface="Aka-AcidGR-DiaryGirl" pitchFamily="2" charset="-95"/>
                <a:ea typeface="Aka-AcidGR-DiaryGirl" pitchFamily="2" charset="-95"/>
              </a:rPr>
              <a:t> Η Συνεργατική Αφίσα θα   </a:t>
            </a:r>
          </a:p>
          <a:p>
            <a:r>
              <a:rPr lang="el-GR" sz="2400" b="1" dirty="0" smtClean="0">
                <a:solidFill>
                  <a:srgbClr val="002060"/>
                </a:solidFill>
                <a:latin typeface="Aka-AcidGR-DiaryGirl" pitchFamily="2" charset="-95"/>
                <a:ea typeface="Aka-AcidGR-DiaryGirl" pitchFamily="2" charset="-95"/>
              </a:rPr>
              <a:t>    είναι και η αφίσα για τη  </a:t>
            </a:r>
          </a:p>
          <a:p>
            <a:r>
              <a:rPr lang="el-GR" sz="2400" b="1" dirty="0" smtClean="0">
                <a:solidFill>
                  <a:srgbClr val="002060"/>
                </a:solidFill>
                <a:latin typeface="Aka-AcidGR-DiaryGirl" pitchFamily="2" charset="-95"/>
                <a:ea typeface="Aka-AcidGR-DiaryGirl" pitchFamily="2" charset="-95"/>
              </a:rPr>
              <a:t>    ομιλία που θα γίνει μέσα   </a:t>
            </a:r>
          </a:p>
          <a:p>
            <a:r>
              <a:rPr lang="el-GR" sz="2400" b="1" dirty="0" smtClean="0">
                <a:solidFill>
                  <a:srgbClr val="002060"/>
                </a:solidFill>
                <a:latin typeface="Aka-AcidGR-DiaryGirl" pitchFamily="2" charset="-95"/>
                <a:ea typeface="Aka-AcidGR-DiaryGirl" pitchFamily="2" charset="-95"/>
              </a:rPr>
              <a:t>    στον Φεβρουάριο και που </a:t>
            </a:r>
          </a:p>
          <a:p>
            <a:r>
              <a:rPr lang="el-GR" sz="2400" b="1" dirty="0" smtClean="0">
                <a:solidFill>
                  <a:srgbClr val="002060"/>
                </a:solidFill>
                <a:latin typeface="Aka-AcidGR-DiaryGirl" pitchFamily="2" charset="-95"/>
                <a:ea typeface="Aka-AcidGR-DiaryGirl" pitchFamily="2" charset="-95"/>
              </a:rPr>
              <a:t>    αφορά στην ασφαλή </a:t>
            </a:r>
          </a:p>
          <a:p>
            <a:r>
              <a:rPr lang="el-GR" sz="2400" b="1" dirty="0" smtClean="0">
                <a:solidFill>
                  <a:srgbClr val="002060"/>
                </a:solidFill>
                <a:latin typeface="Aka-AcidGR-DiaryGirl" pitchFamily="2" charset="-95"/>
                <a:ea typeface="Aka-AcidGR-DiaryGirl" pitchFamily="2" charset="-95"/>
              </a:rPr>
              <a:t>    πλοήγηση στο διαδίκτυο. </a:t>
            </a:r>
          </a:p>
          <a:p>
            <a:pPr algn="just"/>
            <a:endParaRPr lang="el-GR" sz="2000" b="1" dirty="0" smtClean="0">
              <a:solidFill>
                <a:srgbClr val="002060"/>
              </a:solidFill>
              <a:latin typeface="Aka-AcidGR-DiaryGirl" pitchFamily="2" charset="-95"/>
              <a:ea typeface="Aka-AcidGR-DiaryGirl" pitchFamily="2" charset="-95"/>
            </a:endParaRPr>
          </a:p>
          <a:p>
            <a:pPr algn="just"/>
            <a:r>
              <a:rPr lang="el-GR" sz="2600" b="1" dirty="0" smtClean="0">
                <a:latin typeface="Aka-AcidGR-DiaryGirl" pitchFamily="2" charset="-95"/>
                <a:ea typeface="Aka-AcidGR-DiaryGirl" pitchFamily="2" charset="-95"/>
              </a:rPr>
              <a:t>Το κείμενο θα προσαρμοστεί για τις ανάγκες κάθε πόλης</a:t>
            </a:r>
            <a:r>
              <a:rPr lang="el-GR" sz="2000" b="1" dirty="0" smtClean="0">
                <a:latin typeface="Aka-AcidGR-DiaryGirl" pitchFamily="2" charset="-95"/>
                <a:ea typeface="Aka-AcidGR-DiaryGirl" pitchFamily="2" charset="-95"/>
              </a:rPr>
              <a:t>.</a:t>
            </a:r>
          </a:p>
          <a:p>
            <a:pPr algn="just">
              <a:buFont typeface="Wingdings" pitchFamily="2" charset="2"/>
              <a:buChar char="Ø"/>
            </a:pPr>
            <a:endParaRPr lang="el-GR" sz="2400" b="1" dirty="0" smtClean="0">
              <a:solidFill>
                <a:srgbClr val="002060"/>
              </a:solidFill>
              <a:latin typeface="Aka-AcidGR-DiaryGirl" pitchFamily="2" charset="-95"/>
              <a:ea typeface="Aka-AcidGR-DiaryGirl" pitchFamily="2" charset="-95"/>
            </a:endParaRPr>
          </a:p>
          <a:p>
            <a:pPr algn="just">
              <a:buFont typeface="Wingdings" pitchFamily="2" charset="2"/>
              <a:buChar char="Ø"/>
            </a:pPr>
            <a:endParaRPr lang="el-GR" sz="2400" b="1" dirty="0" smtClean="0">
              <a:solidFill>
                <a:srgbClr val="002060"/>
              </a:solidFill>
              <a:latin typeface="Aka-AcidGR-DiaryGirl" pitchFamily="2" charset="-95"/>
              <a:ea typeface="Aka-AcidGR-DiaryGirl" pitchFamily="2" charset="-95"/>
            </a:endParaRPr>
          </a:p>
        </p:txBody>
      </p:sp>
    </p:spTree>
  </p:cSld>
  <p:clrMapOvr>
    <a:masterClrMapping/>
  </p:clrMapOvr>
  <p:transition spd="slow">
    <p:dissolve/>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a:bodyPr>
          <a:lstStyle/>
          <a:p>
            <a:r>
              <a:rPr lang="el-GR" dirty="0" smtClean="0">
                <a:latin typeface="Aka-AcidGR-DiaryGirl" pitchFamily="2" charset="-95"/>
                <a:ea typeface="Aka-AcidGR-DiaryGirl" pitchFamily="2" charset="-95"/>
                <a:cs typeface="Times New Roman" pitchFamily="18" charset="0"/>
              </a:rPr>
              <a:t>Ευχαριστούμε</a:t>
            </a:r>
            <a:endParaRPr lang="el-GR" dirty="0">
              <a:latin typeface="Aka-AcidGR-DiaryGirl" pitchFamily="2" charset="-95"/>
              <a:ea typeface="Aka-AcidGR-DiaryGirl" pitchFamily="2" charset="-95"/>
              <a:cs typeface="Times New Roman" pitchFamily="18" charset="0"/>
            </a:endParaRPr>
          </a:p>
        </p:txBody>
      </p:sp>
      <p:pic>
        <p:nvPicPr>
          <p:cNvPr id="5" name="4 - Θέση περιεχομένου" descr="Internet-Safety.jpg"/>
          <p:cNvPicPr>
            <a:picLocks noGrp="1" noChangeAspect="1"/>
          </p:cNvPicPr>
          <p:nvPr>
            <p:ph idx="1"/>
          </p:nvPr>
        </p:nvPicPr>
        <p:blipFill>
          <a:blip r:embed="rId2"/>
          <a:stretch>
            <a:fillRect/>
          </a:stretch>
        </p:blipFill>
        <p:spPr>
          <a:xfrm>
            <a:off x="1428728" y="1119089"/>
            <a:ext cx="6143668" cy="5748038"/>
          </a:xfrm>
        </p:spPr>
      </p:pic>
    </p:spTree>
  </p:cSld>
  <p:clrMapOvr>
    <a:masterClrMapping/>
  </p:clrMapOvr>
  <p:transition spd="slow">
    <p:dissolv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0178" name="Picture 2" descr="C:\Users\Stella\Desktop\e-twinning 2018-2019\4.ΠΑΓΚΟΣΜΙΑ ΗΜΕΡΑ ΑΣΦΑΛΟΥΣ ΔΙΑΔΙΚΤΥΟΥ - 6 ΦΕΒΡΟΥΑΡΙΟΥ\SID.PNG"/>
          <p:cNvPicPr>
            <a:picLocks noChangeAspect="1" noChangeArrowheads="1"/>
          </p:cNvPicPr>
          <p:nvPr/>
        </p:nvPicPr>
        <p:blipFill>
          <a:blip r:embed="rId2"/>
          <a:srcRect/>
          <a:stretch>
            <a:fillRect/>
          </a:stretch>
        </p:blipFill>
        <p:spPr bwMode="auto">
          <a:xfrm>
            <a:off x="714348" y="4143380"/>
            <a:ext cx="7735889" cy="2514600"/>
          </a:xfrm>
          <a:prstGeom prst="rect">
            <a:avLst/>
          </a:prstGeom>
          <a:noFill/>
        </p:spPr>
      </p:pic>
      <p:sp>
        <p:nvSpPr>
          <p:cNvPr id="2" name="1 - Τίτλος"/>
          <p:cNvSpPr>
            <a:spLocks noGrp="1"/>
          </p:cNvSpPr>
          <p:nvPr>
            <p:ph type="title"/>
          </p:nvPr>
        </p:nvSpPr>
        <p:spPr/>
        <p:txBody>
          <a:bodyPr/>
          <a:lstStyle/>
          <a:p>
            <a:r>
              <a:rPr lang="en-US" b="1" dirty="0" smtClean="0"/>
              <a:t>Safer Internet Day (SID)</a:t>
            </a:r>
            <a:endParaRPr lang="en-US" b="1" dirty="0"/>
          </a:p>
        </p:txBody>
      </p:sp>
      <p:sp>
        <p:nvSpPr>
          <p:cNvPr id="3" name="2 - Θέση περιεχομένου"/>
          <p:cNvSpPr>
            <a:spLocks noGrp="1"/>
          </p:cNvSpPr>
          <p:nvPr>
            <p:ph idx="1"/>
          </p:nvPr>
        </p:nvSpPr>
        <p:spPr>
          <a:xfrm>
            <a:off x="457200" y="1214423"/>
            <a:ext cx="8229600" cy="2928958"/>
          </a:xfrm>
        </p:spPr>
        <p:txBody>
          <a:bodyPr>
            <a:normAutofit fontScale="92500" lnSpcReduction="20000"/>
          </a:bodyPr>
          <a:lstStyle/>
          <a:p>
            <a:pPr algn="just">
              <a:buNone/>
            </a:pPr>
            <a:r>
              <a:rPr lang="en-US" dirty="0" smtClean="0"/>
              <a:t>    </a:t>
            </a:r>
            <a:r>
              <a:rPr lang="el-GR" dirty="0" smtClean="0"/>
              <a:t>Τη 2η Μέρα της 2ης Εβδομάδας του 2ου Μήνα </a:t>
            </a:r>
            <a:r>
              <a:rPr lang="el-GR" b="1" dirty="0" smtClean="0"/>
              <a:t>κάθε χρόνο</a:t>
            </a:r>
            <a:r>
              <a:rPr lang="el-GR" dirty="0" smtClean="0"/>
              <a:t>, κατά τον εορτασμό της ημέρας Ασφαλούς Διαδικτύου, χιλιάδες άνθρωποι ενώνονται για να αφυπνίσουν σε θέματα σχετικά με την ασφάλεια στο διαδίκτυο, συμμετέχοντας σε εκδηλώσεις και δράσεις παγκοσμίως.</a:t>
            </a:r>
          </a:p>
          <a:p>
            <a:pPr algn="just">
              <a:buNone/>
            </a:pPr>
            <a:r>
              <a:rPr lang="el-GR" dirty="0" smtClean="0"/>
              <a:t>     	Φέτος αυτή η μέρα είναι στις </a:t>
            </a:r>
            <a:r>
              <a:rPr lang="en-US" dirty="0" smtClean="0"/>
              <a:t>05/02/2019</a:t>
            </a:r>
            <a:r>
              <a:rPr lang="el-GR" dirty="0" smtClean="0"/>
              <a:t>.</a:t>
            </a:r>
            <a:endParaRPr lang="en-US" dirty="0"/>
          </a:p>
        </p:txBody>
      </p:sp>
    </p:spTree>
  </p:cSld>
  <p:clrMapOvr>
    <a:masterClrMapping/>
  </p:clrMapOvr>
  <p:transition spd="slow">
    <p:wipe dir="d"/>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28596" y="274638"/>
            <a:ext cx="8258204" cy="1143000"/>
          </a:xfrm>
        </p:spPr>
        <p:txBody>
          <a:bodyPr>
            <a:normAutofit fontScale="90000"/>
          </a:bodyPr>
          <a:lstStyle/>
          <a:p>
            <a:r>
              <a:rPr lang="en-US" b="1" dirty="0" smtClean="0">
                <a:latin typeface="Aka-AcidGR-DiaryGirl" pitchFamily="2" charset="-95"/>
                <a:ea typeface="Aka-AcidGR-DiaryGirl" pitchFamily="2" charset="-95"/>
              </a:rPr>
              <a:t>E-</a:t>
            </a:r>
            <a:r>
              <a:rPr lang="el-GR" b="1" dirty="0" smtClean="0">
                <a:latin typeface="Aka-AcidGR-DiaryGirl" pitchFamily="2" charset="-95"/>
                <a:ea typeface="Aka-AcidGR-DiaryGirl" pitchFamily="2" charset="-95"/>
              </a:rPr>
              <a:t>Τ</a:t>
            </a:r>
            <a:r>
              <a:rPr lang="en-US" b="1" dirty="0" smtClean="0">
                <a:latin typeface="Aka-AcidGR-DiaryGirl" pitchFamily="2" charset="-95"/>
                <a:ea typeface="Aka-AcidGR-DiaryGirl" pitchFamily="2" charset="-95"/>
              </a:rPr>
              <a:t>winning:</a:t>
            </a:r>
            <a:r>
              <a:rPr lang="el-GR" b="1" dirty="0" smtClean="0">
                <a:latin typeface="Aka-AcidGR-DiaryGirl" pitchFamily="2" charset="-95"/>
                <a:ea typeface="Aka-AcidGR-DiaryGirl" pitchFamily="2" charset="-95"/>
              </a:rPr>
              <a:t> </a:t>
            </a:r>
            <a:r>
              <a:rPr lang="en-US" b="1" dirty="0" smtClean="0">
                <a:latin typeface="Aka-AcidGR-DiaryGirl" pitchFamily="2" charset="-95"/>
                <a:ea typeface="Aka-AcidGR-DiaryGirl" pitchFamily="2" charset="-95"/>
              </a:rPr>
              <a:t>Safer Internet </a:t>
            </a:r>
            <a:r>
              <a:rPr lang="el-GR" b="1" dirty="0" smtClean="0">
                <a:latin typeface="Aka-AcidGR-DiaryGirl" pitchFamily="2" charset="-95"/>
                <a:ea typeface="Aka-AcidGR-DiaryGirl" pitchFamily="2" charset="-95"/>
              </a:rPr>
              <a:t/>
            </a:r>
            <a:br>
              <a:rPr lang="el-GR" b="1" dirty="0" smtClean="0">
                <a:latin typeface="Aka-AcidGR-DiaryGirl" pitchFamily="2" charset="-95"/>
                <a:ea typeface="Aka-AcidGR-DiaryGirl" pitchFamily="2" charset="-95"/>
              </a:rPr>
            </a:br>
            <a:r>
              <a:rPr lang="el-GR" b="1" dirty="0" smtClean="0">
                <a:latin typeface="Aka-AcidGR-DiaryGirl" pitchFamily="2" charset="-95"/>
                <a:ea typeface="Aka-AcidGR-DiaryGirl" pitchFamily="2" charset="-95"/>
              </a:rPr>
              <a:t>με «οδηγό» την τέχνη!</a:t>
            </a:r>
            <a:endParaRPr lang="el-GR" b="1" dirty="0">
              <a:latin typeface="Aka-AcidGR-DiaryGirl" pitchFamily="2" charset="-95"/>
              <a:ea typeface="Aka-AcidGR-DiaryGirl" pitchFamily="2" charset="-95"/>
            </a:endParaRPr>
          </a:p>
        </p:txBody>
      </p:sp>
      <p:sp>
        <p:nvSpPr>
          <p:cNvPr id="3" name="2 - Θέση περιεχομένου"/>
          <p:cNvSpPr>
            <a:spLocks noGrp="1"/>
          </p:cNvSpPr>
          <p:nvPr>
            <p:ph idx="1"/>
          </p:nvPr>
        </p:nvSpPr>
        <p:spPr>
          <a:xfrm>
            <a:off x="457200" y="1214422"/>
            <a:ext cx="8229600" cy="5357850"/>
          </a:xfrm>
        </p:spPr>
        <p:txBody>
          <a:bodyPr>
            <a:normAutofit/>
          </a:bodyPr>
          <a:lstStyle/>
          <a:p>
            <a:pPr>
              <a:buNone/>
            </a:pPr>
            <a:endParaRPr lang="el-GR" sz="2000" i="1" dirty="0" smtClean="0"/>
          </a:p>
          <a:p>
            <a:pPr algn="just">
              <a:buNone/>
            </a:pPr>
            <a:r>
              <a:rPr lang="el-GR" sz="2000" dirty="0" smtClean="0"/>
              <a:t>	</a:t>
            </a:r>
            <a:r>
              <a:rPr lang="el-GR" sz="2000" dirty="0" smtClean="0">
                <a:latin typeface="Aka-AcidGR-DiaryGirl" pitchFamily="2" charset="-95"/>
                <a:ea typeface="Aka-AcidGR-DiaryGirl" pitchFamily="2" charset="-95"/>
              </a:rPr>
              <a:t>Η Ημέρα Ασφαλούς Διαδικτύου προσφέρει την ευκαιρία να αναδείξουμε τις θετικές χρήσεις της τεχνολογίας και να διερευνήσουμε το ρόλο, που όλοι διαδραματίζουμε συμβάλλοντας στη δημιουργία μιας καλύτερης και ασφαλέστερης διαδικτυακής κοινότητας</a:t>
            </a:r>
            <a:r>
              <a:rPr lang="en-US" sz="2000" dirty="0" smtClean="0">
                <a:latin typeface="Aka-AcidGR-DiaryGirl" pitchFamily="2" charset="-95"/>
                <a:ea typeface="Aka-AcidGR-DiaryGirl" pitchFamily="2" charset="-95"/>
              </a:rPr>
              <a:t> KAI </a:t>
            </a:r>
            <a:r>
              <a:rPr lang="el-GR" sz="2000" dirty="0" smtClean="0">
                <a:latin typeface="Aka-AcidGR-DiaryGirl" pitchFamily="2" charset="-95"/>
                <a:ea typeface="Aka-AcidGR-DiaryGirl" pitchFamily="2" charset="-95"/>
              </a:rPr>
              <a:t> μέσα από την Τέχνη.</a:t>
            </a:r>
            <a:endParaRPr lang="en-US" sz="2000" dirty="0" smtClean="0">
              <a:latin typeface="Aka-AcidGR-DiaryGirl" pitchFamily="2" charset="-95"/>
              <a:ea typeface="Aka-AcidGR-DiaryGirl" pitchFamily="2" charset="-95"/>
            </a:endParaRPr>
          </a:p>
          <a:p>
            <a:endParaRPr lang="el-GR" sz="2000" b="1" i="1" dirty="0"/>
          </a:p>
          <a:p>
            <a:pPr>
              <a:buNone/>
            </a:pPr>
            <a:r>
              <a:rPr lang="el-GR" sz="2000" dirty="0" smtClean="0"/>
              <a:t>      </a:t>
            </a:r>
            <a:endParaRPr lang="en-US" sz="2000" b="1" i="1" dirty="0"/>
          </a:p>
          <a:p>
            <a:pPr>
              <a:buNone/>
            </a:pPr>
            <a:endParaRPr lang="el-GR" sz="2000" b="1" i="1" dirty="0"/>
          </a:p>
          <a:p>
            <a:endParaRPr lang="el-GR" dirty="0"/>
          </a:p>
        </p:txBody>
      </p:sp>
      <p:pic>
        <p:nvPicPr>
          <p:cNvPr id="34817" name="Picture 1" descr="C:\Users\Stella\Desktop\e-twinning 2018-2019\4.ΠΑΓΚΟΣΜΙΑ ΗΜΕΡΑ ΑΣΦΑΛΟΥΣ ΔΙΑΔΙΚΤΥΟΥ - 6 ΦΕΒΡΟΥΑΡΙΟΥ\ae14d7_506ab9afe96d45308793fda59a097eaa_mv2_d_2000_1211_s_2.jpg"/>
          <p:cNvPicPr>
            <a:picLocks noChangeAspect="1" noChangeArrowheads="1"/>
          </p:cNvPicPr>
          <p:nvPr/>
        </p:nvPicPr>
        <p:blipFill>
          <a:blip r:embed="rId3" cstate="print"/>
          <a:srcRect/>
          <a:stretch>
            <a:fillRect/>
          </a:stretch>
        </p:blipFill>
        <p:spPr bwMode="auto">
          <a:xfrm>
            <a:off x="1714480" y="3429000"/>
            <a:ext cx="4819130" cy="2917832"/>
          </a:xfrm>
          <a:prstGeom prst="rect">
            <a:avLst/>
          </a:prstGeom>
          <a:noFill/>
        </p:spPr>
      </p:pic>
    </p:spTree>
  </p:cSld>
  <p:clrMapOvr>
    <a:masterClrMapping/>
  </p:clrMapOvr>
  <p:transition spd="slow">
    <p:wipe dir="d"/>
    <p:sndAc>
      <p:stSnd>
        <p:snd r:embed="rId2" name="breeze.wav" builtIn="1"/>
      </p:stSnd>
    </p:sndAc>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Θέση περιεχομένου"/>
          <p:cNvSpPr>
            <a:spLocks noGrp="1"/>
          </p:cNvSpPr>
          <p:nvPr>
            <p:ph idx="1"/>
          </p:nvPr>
        </p:nvSpPr>
        <p:spPr>
          <a:xfrm>
            <a:off x="2071670" y="500042"/>
            <a:ext cx="6929486" cy="6143668"/>
          </a:xfrm>
        </p:spPr>
        <p:txBody>
          <a:bodyPr>
            <a:normAutofit fontScale="85000" lnSpcReduction="20000"/>
          </a:bodyPr>
          <a:lstStyle/>
          <a:p>
            <a:pPr>
              <a:buNone/>
            </a:pPr>
            <a:r>
              <a:rPr lang="en-US" dirty="0" smtClean="0"/>
              <a:t>    </a:t>
            </a:r>
            <a:r>
              <a:rPr lang="el-GR" dirty="0" smtClean="0">
                <a:latin typeface="Aka-AcidGR-DiaryGirl" pitchFamily="2" charset="-95"/>
                <a:ea typeface="Aka-AcidGR-DiaryGirl" pitchFamily="2" charset="-95"/>
              </a:rPr>
              <a:t>Με τις ευκαιρίες πρόσβασης σε εικόνες</a:t>
            </a:r>
            <a:r>
              <a:rPr lang="en-US" dirty="0" smtClean="0">
                <a:latin typeface="Aka-AcidGR-DiaryGirl" pitchFamily="2" charset="-95"/>
                <a:ea typeface="Aka-AcidGR-DiaryGirl" pitchFamily="2" charset="-95"/>
              </a:rPr>
              <a:t> </a:t>
            </a:r>
            <a:r>
              <a:rPr lang="el-GR" dirty="0" smtClean="0">
                <a:latin typeface="Aka-AcidGR-DiaryGirl" pitchFamily="2" charset="-95"/>
                <a:ea typeface="Aka-AcidGR-DiaryGirl" pitchFamily="2" charset="-95"/>
              </a:rPr>
              <a:t>έργων τέχνης που προσφέρουμε στους μαθητές μας, βοηθάμε στη δημιουργία ενός καλύτερου διαδικτύου, εξοπλίζοντάς τους με τις ψηφιακές γνώσεις, που απαιτούνται στο σημερινό κόσμο και αναπτύσσοντας την κριτική τους σκέψη, που θα τους επιτρέψει να πλοηγούνται καλύτερα στον ψηφιακό κόσμο. Μπορούν να ενθαρρύνουν τα παιδιά να δημιουργήσουν το δικό τους περιεχόμενο, να κάνουν θετικές επιλογές στο διαδίκτυο και να αποτελέσουν ένα παράδειγμα σωστής διαδικτυακής συμπεριφοράς.</a:t>
            </a:r>
            <a:endParaRPr lang="en-US" dirty="0" smtClean="0">
              <a:latin typeface="Aka-AcidGR-DiaryGirl" pitchFamily="2" charset="-95"/>
              <a:ea typeface="Aka-AcidGR-DiaryGirl" pitchFamily="2" charset="-95"/>
            </a:endParaRPr>
          </a:p>
          <a:p>
            <a:endParaRPr lang="en-US" dirty="0"/>
          </a:p>
        </p:txBody>
      </p:sp>
      <p:pic>
        <p:nvPicPr>
          <p:cNvPr id="51202" name="Picture 2" descr="C:\Users\Stella\Desktop\e-twinning 2018-2019\4.ΠΑΓΚΟΣΜΙΑ ΗΜΕΡΑ ΑΣΦΑΛΟΥΣ ΔΙΑΔΙΚΤΥΟΥ - 6 ΦΕΒΡΟΥΑΡΙΟΥ\images - Copy.jpg"/>
          <p:cNvPicPr>
            <a:picLocks noChangeAspect="1" noChangeArrowheads="1"/>
          </p:cNvPicPr>
          <p:nvPr/>
        </p:nvPicPr>
        <p:blipFill>
          <a:blip r:embed="rId2"/>
          <a:srcRect/>
          <a:stretch>
            <a:fillRect/>
          </a:stretch>
        </p:blipFill>
        <p:spPr bwMode="auto">
          <a:xfrm>
            <a:off x="0" y="642918"/>
            <a:ext cx="2367389" cy="2571768"/>
          </a:xfrm>
          <a:prstGeom prst="rect">
            <a:avLst/>
          </a:prstGeom>
          <a:noFill/>
        </p:spPr>
      </p:pic>
    </p:spTree>
  </p:cSld>
  <p:clrMapOvr>
    <a:masterClrMapping/>
  </p:clrMapOvr>
  <p:transition spd="slow">
    <p:wipe dir="d"/>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 Στρογγυλεμένο ορθογώνιο"/>
          <p:cNvSpPr/>
          <p:nvPr/>
        </p:nvSpPr>
        <p:spPr>
          <a:xfrm>
            <a:off x="214282" y="214290"/>
            <a:ext cx="8643998" cy="6429420"/>
          </a:xfrm>
          <a:prstGeom prst="roundRect">
            <a:avLst/>
          </a:prstGeom>
          <a:gradFill>
            <a:gsLst>
              <a:gs pos="0">
                <a:srgbClr val="FFEFD1"/>
              </a:gs>
              <a:gs pos="64999">
                <a:srgbClr val="F0EBD5"/>
              </a:gs>
              <a:gs pos="100000">
                <a:srgbClr val="D1C39F"/>
              </a:gs>
            </a:gsLst>
            <a:lin ang="5400000" scaled="0"/>
          </a:gradFill>
          <a:ln>
            <a:noFill/>
          </a:ln>
          <a:scene3d>
            <a:camera prst="orthographicFront"/>
            <a:lightRig rig="threePt" dir="t"/>
          </a:scene3d>
          <a:sp3d>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1 - Τίτλος"/>
          <p:cNvSpPr>
            <a:spLocks noGrp="1"/>
          </p:cNvSpPr>
          <p:nvPr>
            <p:ph type="title"/>
          </p:nvPr>
        </p:nvSpPr>
        <p:spPr>
          <a:xfrm>
            <a:off x="457200" y="274638"/>
            <a:ext cx="8229600" cy="1225536"/>
          </a:xfrm>
        </p:spPr>
        <p:txBody>
          <a:bodyPr>
            <a:normAutofit fontScale="90000"/>
          </a:bodyPr>
          <a:lstStyle/>
          <a:p>
            <a:r>
              <a:rPr lang="el-GR" b="1" dirty="0" smtClean="0">
                <a:latin typeface="Aka-AcidGR-DiaryGirl" pitchFamily="2" charset="-95"/>
                <a:ea typeface="Aka-AcidGR-DiaryGirl" pitchFamily="2" charset="-95"/>
              </a:rPr>
              <a:t>Προτεινόμενοι  Πίνακες</a:t>
            </a:r>
            <a:br>
              <a:rPr lang="el-GR" b="1" dirty="0" smtClean="0">
                <a:latin typeface="Aka-AcidGR-DiaryGirl" pitchFamily="2" charset="-95"/>
                <a:ea typeface="Aka-AcidGR-DiaryGirl" pitchFamily="2" charset="-95"/>
              </a:rPr>
            </a:br>
            <a:r>
              <a:rPr lang="en-US" dirty="0" smtClean="0">
                <a:latin typeface="Aka-AcidGR-DiaryGirl" pitchFamily="2" charset="-95"/>
                <a:ea typeface="Aka-AcidGR-DiaryGirl" pitchFamily="2" charset="-95"/>
              </a:rPr>
              <a:t> </a:t>
            </a:r>
            <a:r>
              <a:rPr lang="el-GR" dirty="0" smtClean="0">
                <a:latin typeface="Aka-AcidGR-DiaryGirl" pitchFamily="2" charset="-95"/>
                <a:ea typeface="Aka-AcidGR-DiaryGirl" pitchFamily="2" charset="-95"/>
              </a:rPr>
              <a:t>για την πινακοθήκη</a:t>
            </a:r>
            <a:endParaRPr lang="el-GR" dirty="0">
              <a:latin typeface="Aka-AcidGR-DiaryGirl" pitchFamily="2" charset="-95"/>
              <a:ea typeface="Aka-AcidGR-DiaryGirl" pitchFamily="2" charset="-95"/>
            </a:endParaRPr>
          </a:p>
        </p:txBody>
      </p:sp>
      <p:sp>
        <p:nvSpPr>
          <p:cNvPr id="3" name="2 - Θέση περιεχομένου"/>
          <p:cNvSpPr>
            <a:spLocks noGrp="1"/>
          </p:cNvSpPr>
          <p:nvPr>
            <p:ph idx="1"/>
          </p:nvPr>
        </p:nvSpPr>
        <p:spPr>
          <a:xfrm>
            <a:off x="642910" y="1928802"/>
            <a:ext cx="8043890" cy="4643470"/>
          </a:xfrm>
        </p:spPr>
        <p:txBody>
          <a:bodyPr>
            <a:normAutofit/>
          </a:bodyPr>
          <a:lstStyle/>
          <a:p>
            <a:pPr algn="just">
              <a:buNone/>
            </a:pPr>
            <a:r>
              <a:rPr lang="el-GR" sz="4000" dirty="0" smtClean="0">
                <a:latin typeface="Aka-AcidGR-DiaryGirl" pitchFamily="2" charset="-95"/>
                <a:ea typeface="Aka-AcidGR-DiaryGirl" pitchFamily="2" charset="-95"/>
              </a:rPr>
              <a:t>				</a:t>
            </a:r>
            <a:r>
              <a:rPr lang="el-GR" sz="4000" dirty="0" err="1" smtClean="0">
                <a:latin typeface="Aka-AcidGR-DiaryGirl" pitchFamily="2" charset="-95"/>
                <a:ea typeface="Aka-AcidGR-DiaryGirl" pitchFamily="2" charset="-95"/>
              </a:rPr>
              <a:t>Ακολοθούν</a:t>
            </a:r>
            <a:endParaRPr lang="en-US" sz="4000" dirty="0" smtClean="0">
              <a:latin typeface="Aka-AcidGR-DiaryGirl" pitchFamily="2" charset="-95"/>
              <a:ea typeface="Aka-AcidGR-DiaryGirl" pitchFamily="2" charset="-95"/>
            </a:endParaRPr>
          </a:p>
          <a:p>
            <a:pPr>
              <a:buNone/>
            </a:pPr>
            <a:r>
              <a:rPr lang="el-GR" sz="4000" dirty="0" smtClean="0">
                <a:latin typeface="Aka-AcidGR-DiaryGirl" pitchFamily="2" charset="-95"/>
                <a:ea typeface="Aka-AcidGR-DiaryGirl" pitchFamily="2" charset="-95"/>
              </a:rPr>
              <a:t>	Χαρακτηριστικοί και αντιπροσωπευτικοί πίνακες , σκίτσα και </a:t>
            </a:r>
            <a:r>
              <a:rPr lang="el-GR" sz="4000" dirty="0" err="1" smtClean="0">
                <a:latin typeface="Aka-AcidGR-DiaryGirl" pitchFamily="2" charset="-95"/>
                <a:ea typeface="Aka-AcidGR-DiaryGirl" pitchFamily="2" charset="-95"/>
              </a:rPr>
              <a:t>στένσιλ</a:t>
            </a:r>
            <a:r>
              <a:rPr lang="el-GR" sz="4000" dirty="0" smtClean="0">
                <a:latin typeface="Aka-AcidGR-DiaryGirl" pitchFamily="2" charset="-95"/>
                <a:ea typeface="Aka-AcidGR-DiaryGirl" pitchFamily="2" charset="-95"/>
              </a:rPr>
              <a:t> – </a:t>
            </a:r>
            <a:r>
              <a:rPr lang="en-US" sz="4000" dirty="0" smtClean="0">
                <a:latin typeface="Aka-AcidGR-DiaryGirl" pitchFamily="2" charset="-95"/>
                <a:ea typeface="Aka-AcidGR-DiaryGirl" pitchFamily="2" charset="-95"/>
              </a:rPr>
              <a:t>Street Art</a:t>
            </a:r>
            <a:r>
              <a:rPr lang="el-GR" sz="4000" dirty="0" smtClean="0">
                <a:latin typeface="Aka-AcidGR-DiaryGirl" pitchFamily="2" charset="-95"/>
                <a:ea typeface="Aka-AcidGR-DiaryGirl" pitchFamily="2" charset="-95"/>
              </a:rPr>
              <a:t>.</a:t>
            </a:r>
            <a:r>
              <a:rPr lang="en-US" sz="4000" dirty="0" smtClean="0">
                <a:latin typeface="Aka-AcidGR-DiaryGirl" pitchFamily="2" charset="-95"/>
                <a:ea typeface="Aka-AcidGR-DiaryGirl" pitchFamily="2" charset="-95"/>
              </a:rPr>
              <a:t> </a:t>
            </a:r>
            <a:endParaRPr lang="el-GR" sz="4000" dirty="0">
              <a:latin typeface="Aka-AcidGR-DiaryGirl" pitchFamily="2" charset="-95"/>
              <a:ea typeface="Aka-AcidGR-DiaryGirl" pitchFamily="2" charset="-95"/>
            </a:endParaRPr>
          </a:p>
          <a:p>
            <a:pPr algn="just"/>
            <a:endParaRPr lang="el-GR" sz="4000" dirty="0"/>
          </a:p>
          <a:p>
            <a:pPr algn="just"/>
            <a:endParaRPr lang="el-GR" sz="4000" dirty="0"/>
          </a:p>
          <a:p>
            <a:pPr algn="just">
              <a:buNone/>
            </a:pPr>
            <a:endParaRPr lang="el-GR" sz="4000" dirty="0" smtClean="0"/>
          </a:p>
          <a:p>
            <a:pPr>
              <a:buNone/>
            </a:pPr>
            <a:endParaRPr lang="el-GR" sz="1800" dirty="0"/>
          </a:p>
          <a:p>
            <a:pPr>
              <a:buNone/>
            </a:pPr>
            <a:endParaRPr lang="el-GR" sz="1800" dirty="0" smtClean="0"/>
          </a:p>
          <a:p>
            <a:pPr>
              <a:buNone/>
            </a:pPr>
            <a:endParaRPr lang="el-GR" sz="1800" dirty="0"/>
          </a:p>
          <a:p>
            <a:pPr>
              <a:buNone/>
            </a:pPr>
            <a:endParaRPr lang="el-GR" sz="1800" dirty="0" smtClean="0"/>
          </a:p>
          <a:p>
            <a:pPr>
              <a:buNone/>
            </a:pPr>
            <a:endParaRPr lang="el-GR" sz="1800" dirty="0"/>
          </a:p>
          <a:p>
            <a:pPr>
              <a:buNone/>
            </a:pPr>
            <a:endParaRPr lang="el-GR" sz="1800" dirty="0" smtClean="0"/>
          </a:p>
          <a:p>
            <a:pPr>
              <a:buNone/>
            </a:pPr>
            <a:endParaRPr lang="el-GR" sz="1800" dirty="0"/>
          </a:p>
          <a:p>
            <a:pPr>
              <a:buNone/>
            </a:pPr>
            <a:endParaRPr lang="el-GR" sz="1800" dirty="0" smtClean="0"/>
          </a:p>
          <a:p>
            <a:pPr>
              <a:buNone/>
            </a:pPr>
            <a:endParaRPr lang="el-GR" sz="1800" dirty="0"/>
          </a:p>
          <a:p>
            <a:pPr>
              <a:buNone/>
            </a:pPr>
            <a:endParaRPr lang="el-GR" sz="1800" dirty="0" smtClean="0"/>
          </a:p>
          <a:p>
            <a:pPr>
              <a:buNone/>
            </a:pPr>
            <a:endParaRPr lang="el-GR" sz="1800" dirty="0" smtClean="0"/>
          </a:p>
          <a:p>
            <a:pPr algn="just"/>
            <a:endParaRPr lang="el-GR" dirty="0"/>
          </a:p>
        </p:txBody>
      </p:sp>
    </p:spTree>
  </p:cSld>
  <p:clrMapOvr>
    <a:masterClrMapping/>
  </p:clrMapOvr>
  <p:transition spd="slow">
    <p:wipe dir="d"/>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fontScale="90000"/>
          </a:bodyPr>
          <a:lstStyle/>
          <a:p>
            <a:r>
              <a:rPr lang="en-US" dirty="0" smtClean="0">
                <a:latin typeface="Aka-AcidGR-DiaryGirl" pitchFamily="2" charset="-95"/>
                <a:ea typeface="Aka-AcidGR-DiaryGirl" pitchFamily="2" charset="-95"/>
              </a:rPr>
              <a:t>Internet security and hackers </a:t>
            </a:r>
            <a:br>
              <a:rPr lang="en-US" dirty="0" smtClean="0">
                <a:latin typeface="Aka-AcidGR-DiaryGirl" pitchFamily="2" charset="-95"/>
                <a:ea typeface="Aka-AcidGR-DiaryGirl" pitchFamily="2" charset="-95"/>
              </a:rPr>
            </a:br>
            <a:r>
              <a:rPr lang="en-US" dirty="0" smtClean="0">
                <a:latin typeface="Aka-AcidGR-DiaryGirl" pitchFamily="2" charset="-95"/>
                <a:ea typeface="Aka-AcidGR-DiaryGirl" pitchFamily="2" charset="-95"/>
              </a:rPr>
              <a:t> by Leon </a:t>
            </a:r>
            <a:r>
              <a:rPr lang="en-US" dirty="0" err="1" smtClean="0">
                <a:latin typeface="Aka-AcidGR-DiaryGirl" pitchFamily="2" charset="-95"/>
                <a:ea typeface="Aka-AcidGR-DiaryGirl" pitchFamily="2" charset="-95"/>
              </a:rPr>
              <a:t>Zernitsky</a:t>
            </a:r>
            <a:r>
              <a:rPr lang="en-US" dirty="0" smtClean="0">
                <a:latin typeface="Aka-AcidGR-DiaryGirl" pitchFamily="2" charset="-95"/>
                <a:ea typeface="Aka-AcidGR-DiaryGirl" pitchFamily="2" charset="-95"/>
              </a:rPr>
              <a:t> </a:t>
            </a:r>
            <a:endParaRPr lang="el-GR" dirty="0">
              <a:latin typeface="Aka-AcidGR-DiaryGirl" pitchFamily="2" charset="-95"/>
              <a:ea typeface="Aka-AcidGR-DiaryGirl" pitchFamily="2" charset="-95"/>
            </a:endParaRPr>
          </a:p>
        </p:txBody>
      </p:sp>
      <p:pic>
        <p:nvPicPr>
          <p:cNvPr id="6" name="5 - Θέση περιεχομένου" descr="internet-security-and-hackers  by Leon Zernitsky .jpg"/>
          <p:cNvPicPr>
            <a:picLocks noGrp="1" noChangeAspect="1"/>
          </p:cNvPicPr>
          <p:nvPr>
            <p:ph idx="1"/>
          </p:nvPr>
        </p:nvPicPr>
        <p:blipFill>
          <a:blip r:embed="rId2"/>
          <a:stretch>
            <a:fillRect/>
          </a:stretch>
        </p:blipFill>
        <p:spPr>
          <a:xfrm>
            <a:off x="1285852" y="1409284"/>
            <a:ext cx="6500858" cy="4962323"/>
          </a:xfrm>
        </p:spPr>
      </p:pic>
    </p:spTree>
  </p:cSld>
  <p:clrMapOvr>
    <a:masterClrMapping/>
  </p:clrMapOvr>
  <p:transition spd="slow">
    <p:wedg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fontScale="90000"/>
          </a:bodyPr>
          <a:lstStyle/>
          <a:p>
            <a:r>
              <a:rPr lang="en-US" dirty="0" smtClean="0">
                <a:latin typeface="Aka-AcidGR-DiaryGirl" pitchFamily="2" charset="-95"/>
                <a:ea typeface="Aka-AcidGR-DiaryGirl" pitchFamily="2" charset="-95"/>
              </a:rPr>
              <a:t>network  </a:t>
            </a:r>
            <a:br>
              <a:rPr lang="en-US" dirty="0" smtClean="0">
                <a:latin typeface="Aka-AcidGR-DiaryGirl" pitchFamily="2" charset="-95"/>
                <a:ea typeface="Aka-AcidGR-DiaryGirl" pitchFamily="2" charset="-95"/>
              </a:rPr>
            </a:br>
            <a:r>
              <a:rPr lang="en-US" dirty="0" smtClean="0">
                <a:latin typeface="Aka-AcidGR-DiaryGirl" pitchFamily="2" charset="-95"/>
                <a:ea typeface="Aka-AcidGR-DiaryGirl" pitchFamily="2" charset="-95"/>
              </a:rPr>
              <a:t>by Leon </a:t>
            </a:r>
            <a:r>
              <a:rPr lang="en-US" dirty="0" err="1" smtClean="0">
                <a:latin typeface="Aka-AcidGR-DiaryGirl" pitchFamily="2" charset="-95"/>
                <a:ea typeface="Aka-AcidGR-DiaryGirl" pitchFamily="2" charset="-95"/>
              </a:rPr>
              <a:t>Zernitsky</a:t>
            </a:r>
            <a:endParaRPr lang="el-GR" dirty="0">
              <a:latin typeface="Aka-AcidGR-DiaryGirl" pitchFamily="2" charset="-95"/>
              <a:ea typeface="Aka-AcidGR-DiaryGirl" pitchFamily="2" charset="-95"/>
            </a:endParaRPr>
          </a:p>
        </p:txBody>
      </p:sp>
      <p:pic>
        <p:nvPicPr>
          <p:cNvPr id="5" name="4 - Θέση περιεχομένου" descr="network  by Leon Zernitsky.PNG"/>
          <p:cNvPicPr>
            <a:picLocks noGrp="1" noChangeAspect="1"/>
          </p:cNvPicPr>
          <p:nvPr>
            <p:ph idx="1"/>
          </p:nvPr>
        </p:nvPicPr>
        <p:blipFill>
          <a:blip r:embed="rId2"/>
          <a:stretch>
            <a:fillRect/>
          </a:stretch>
        </p:blipFill>
        <p:spPr>
          <a:xfrm>
            <a:off x="2847823" y="1600200"/>
            <a:ext cx="3448353" cy="4525963"/>
          </a:xfrm>
        </p:spPr>
      </p:pic>
    </p:spTree>
  </p:cSld>
  <p:clrMapOvr>
    <a:masterClrMapping/>
  </p:clrMapOvr>
  <p:transition spd="slow">
    <p:wipe dir="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fontScale="90000"/>
          </a:bodyPr>
          <a:lstStyle/>
          <a:p>
            <a:r>
              <a:rPr lang="en-IN" dirty="0" smtClean="0">
                <a:latin typeface="Aka-AcidGR-DiaryGirl" pitchFamily="2" charset="-95"/>
                <a:ea typeface="Aka-AcidGR-DiaryGirl" pitchFamily="2" charset="-95"/>
              </a:rPr>
              <a:t>e-business  by Leon </a:t>
            </a:r>
            <a:r>
              <a:rPr lang="en-IN" dirty="0" err="1" smtClean="0">
                <a:latin typeface="Aka-AcidGR-DiaryGirl" pitchFamily="2" charset="-95"/>
                <a:ea typeface="Aka-AcidGR-DiaryGirl" pitchFamily="2" charset="-95"/>
              </a:rPr>
              <a:t>Zernitsky</a:t>
            </a:r>
            <a:endParaRPr lang="el-GR" dirty="0">
              <a:latin typeface="Aka-AcidGR-DiaryGirl" pitchFamily="2" charset="-95"/>
              <a:ea typeface="Aka-AcidGR-DiaryGirl" pitchFamily="2" charset="-95"/>
            </a:endParaRPr>
          </a:p>
        </p:txBody>
      </p:sp>
      <p:pic>
        <p:nvPicPr>
          <p:cNvPr id="5" name="4 - Θέση περιεχομένου" descr="e-business-leon-zernitsky.jpg"/>
          <p:cNvPicPr>
            <a:picLocks noGrp="1" noChangeAspect="1"/>
          </p:cNvPicPr>
          <p:nvPr>
            <p:ph idx="1"/>
          </p:nvPr>
        </p:nvPicPr>
        <p:blipFill>
          <a:blip r:embed="rId2"/>
          <a:stretch>
            <a:fillRect/>
          </a:stretch>
        </p:blipFill>
        <p:spPr>
          <a:xfrm>
            <a:off x="2285984" y="1357298"/>
            <a:ext cx="3897536" cy="5172901"/>
          </a:xfrm>
        </p:spPr>
      </p:pic>
    </p:spTree>
  </p:cSld>
  <p:clrMapOvr>
    <a:masterClrMapping/>
  </p:clrMapOvr>
  <p:transition spd="slow">
    <p:wipe dir="u"/>
  </p:transition>
  <p:timing>
    <p:tnLst>
      <p:par>
        <p:cTn id="1" dur="indefinite" restart="never" nodeType="tmRoot"/>
      </p:par>
    </p:tnLst>
  </p:timing>
</p:sld>
</file>

<file path=ppt/theme/theme1.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760</TotalTime>
  <Words>571</Words>
  <Application>Microsoft Office PowerPoint</Application>
  <PresentationFormat>Προβολή στην οθόνη (4:3)</PresentationFormat>
  <Paragraphs>111</Paragraphs>
  <Slides>29</Slides>
  <Notes>0</Notes>
  <HiddenSlides>0</HiddenSlides>
  <MMClips>0</MMClips>
  <ScaleCrop>false</ScaleCrop>
  <HeadingPairs>
    <vt:vector size="4" baseType="variant">
      <vt:variant>
        <vt:lpstr>Θέμα</vt:lpstr>
      </vt:variant>
      <vt:variant>
        <vt:i4>1</vt:i4>
      </vt:variant>
      <vt:variant>
        <vt:lpstr>Τίτλοι διαφανειών</vt:lpstr>
      </vt:variant>
      <vt:variant>
        <vt:i4>29</vt:i4>
      </vt:variant>
    </vt:vector>
  </HeadingPairs>
  <TitlesOfParts>
    <vt:vector size="30" baseType="lpstr">
      <vt:lpstr>Θέμα του Office</vt:lpstr>
      <vt:lpstr> 2ο Νηπιαγωγείο Γαργαλιάνων  </vt:lpstr>
      <vt:lpstr>Θεωρητικό υπόβαθρο</vt:lpstr>
      <vt:lpstr>Safer Internet Day (SID)</vt:lpstr>
      <vt:lpstr>E-Τwinning: Safer Internet  με «οδηγό» την τέχνη!</vt:lpstr>
      <vt:lpstr>Διαφάνεια 5</vt:lpstr>
      <vt:lpstr>Προτεινόμενοι  Πίνακες  για την πινακοθήκη</vt:lpstr>
      <vt:lpstr>Internet security and hackers   by Leon Zernitsky </vt:lpstr>
      <vt:lpstr>network   by Leon Zernitsky</vt:lpstr>
      <vt:lpstr>e-business  by Leon Zernitsky</vt:lpstr>
      <vt:lpstr>Digital Age   by Leon Zernitsky</vt:lpstr>
      <vt:lpstr>Common Ground  by Charles Luna</vt:lpstr>
      <vt:lpstr>Image Untitled  by Gerd Altmann</vt:lpstr>
      <vt:lpstr>Modern world caricature illustrations by Steve Cutts</vt:lpstr>
      <vt:lpstr>Διαφάνεια 14</vt:lpstr>
      <vt:lpstr>Street graffiti – unknown artist</vt:lpstr>
      <vt:lpstr>Street Art – Unkown Artist</vt:lpstr>
      <vt:lpstr>Διαφάνεια 17</vt:lpstr>
      <vt:lpstr>ISLANDS - by Pawel Kuczynski </vt:lpstr>
      <vt:lpstr>soft bubbles - by Pawel Kuczynski</vt:lpstr>
      <vt:lpstr>i Heart – Street Art</vt:lpstr>
      <vt:lpstr>Unknown</vt:lpstr>
      <vt:lpstr>Unknown</vt:lpstr>
      <vt:lpstr>ΣΥΝΕΡΓΑΤΙΚΗ  Δράση 1</vt:lpstr>
      <vt:lpstr>ΣΥΝΕΡΓΑΤΙΚΗ  Δράση 2</vt:lpstr>
      <vt:lpstr>Διαστάσεις θέματος /ανάθεση</vt:lpstr>
      <vt:lpstr>Παράδειγμα Κόμικ </vt:lpstr>
      <vt:lpstr>ΣΥΝΕΡΓΑΤΙΚΗ  Δράση 3</vt:lpstr>
      <vt:lpstr>Διάχυση</vt:lpstr>
      <vt:lpstr>Ευχαριστούμε</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32o Nηπιαγωγείο Θεσσαλονίκης 20 Νοεμβρίου Παγκόσμια Ημέρα για τα Δικαιώματα του Παιδιού.</dc:title>
  <dc:creator>user</dc:creator>
  <cp:lastModifiedBy>QSA</cp:lastModifiedBy>
  <cp:revision>129</cp:revision>
  <dcterms:created xsi:type="dcterms:W3CDTF">2018-10-23T08:48:23Z</dcterms:created>
  <dcterms:modified xsi:type="dcterms:W3CDTF">2019-01-27T19:41:11Z</dcterms:modified>
</cp:coreProperties>
</file>