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82" r:id="rId6"/>
    <p:sldId id="283" r:id="rId7"/>
    <p:sldId id="260" r:id="rId8"/>
    <p:sldId id="261" r:id="rId9"/>
    <p:sldId id="262" r:id="rId10"/>
    <p:sldId id="266" r:id="rId11"/>
    <p:sldId id="273" r:id="rId12"/>
    <p:sldId id="276" r:id="rId13"/>
    <p:sldId id="284" r:id="rId14"/>
    <p:sldId id="277" r:id="rId15"/>
    <p:sldId id="286" r:id="rId16"/>
    <p:sldId id="278" r:id="rId17"/>
    <p:sldId id="285" r:id="rId18"/>
    <p:sldId id="281"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99104" autoAdjust="0"/>
  </p:normalViewPr>
  <p:slideViewPr>
    <p:cSldViewPr>
      <p:cViewPr>
        <p:scale>
          <a:sx n="60" d="100"/>
          <a:sy n="60" d="100"/>
        </p:scale>
        <p:origin x="-1422" y="-354"/>
      </p:cViewPr>
      <p:guideLst>
        <p:guide orient="horz" pos="2160"/>
        <p:guide pos="2880"/>
      </p:guideLst>
    </p:cSldViewPr>
  </p:slideViewPr>
  <p:outlineViewPr>
    <p:cViewPr>
      <p:scale>
        <a:sx n="33" d="100"/>
        <a:sy n="33" d="100"/>
      </p:scale>
      <p:origin x="264" y="12331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3831A-384C-4D36-B1A0-5369F5886883}" type="datetimeFigureOut">
              <a:rPr lang="en-US" smtClean="0"/>
              <a:pPr/>
              <a:t>12/2/2018</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B3038-E296-47E5-AB99-CC44D51D86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815B3038-E296-47E5-AB99-CC44D51D865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815B3038-E296-47E5-AB99-CC44D51D865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FC51C97-D3FF-48E2-A1A2-BBD7F1860104}" type="datetimeFigureOut">
              <a:rPr lang="el-GR" smtClean="0"/>
              <a:pPr/>
              <a:t>2/12/2018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1C97-D3FF-48E2-A1A2-BBD7F1860104}" type="datetimeFigureOut">
              <a:rPr lang="el-GR" smtClean="0"/>
              <a:pPr/>
              <a:t>2/12/2018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4A664-719E-42C3-AEFA-F1156391BB9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Users\Stella\Desktop\e-twinning 2018-2019\1.ΠΑΓΚΟΣΜΙΑ ΗΜΕΡΑ ΔΙΚΑΙΩΜΑΤΩΝ ΤΟΥ ΠΑΙΔΙΟΥ - 20  ΝΟΕΜΒΡΙΟΥ\2.ΔΙΚΑΙΩΜΑΤΑ\Children of the World By Romero Britto .PNG"/>
          <p:cNvPicPr>
            <a:picLocks noChangeAspect="1" noChangeArrowheads="1"/>
          </p:cNvPicPr>
          <p:nvPr/>
        </p:nvPicPr>
        <p:blipFill>
          <a:blip r:embed="rId4"/>
          <a:srcRect/>
          <a:stretch>
            <a:fillRect/>
          </a:stretch>
        </p:blipFill>
        <p:spPr bwMode="auto">
          <a:xfrm>
            <a:off x="357159" y="357166"/>
            <a:ext cx="8572560" cy="5634059"/>
          </a:xfrm>
          <a:prstGeom prst="rect">
            <a:avLst/>
          </a:prstGeom>
          <a:noFill/>
        </p:spPr>
      </p:pic>
      <p:sp>
        <p:nvSpPr>
          <p:cNvPr id="2" name="1 - Τίτλος"/>
          <p:cNvSpPr>
            <a:spLocks noGrp="1"/>
          </p:cNvSpPr>
          <p:nvPr>
            <p:ph type="ctrTitle"/>
          </p:nvPr>
        </p:nvSpPr>
        <p:spPr>
          <a:xfrm>
            <a:off x="428596" y="428604"/>
            <a:ext cx="8286808" cy="2886119"/>
          </a:xfrm>
        </p:spPr>
        <p:txBody>
          <a:bodyPr>
            <a:normAutofit fontScale="90000"/>
          </a:bodyPr>
          <a:lstStyle/>
          <a:p>
            <a:r>
              <a:rPr lang="en-US" sz="4700" b="1" dirty="0" smtClean="0">
                <a:solidFill>
                  <a:schemeClr val="bg1">
                    <a:lumMod val="95000"/>
                  </a:schemeClr>
                </a:solidFill>
                <a:latin typeface="Aka-AcidGR-DiaryGirl" pitchFamily="2" charset="-95"/>
                <a:ea typeface="Aka-AcidGR-DiaryGirl" pitchFamily="2" charset="-95"/>
              </a:rPr>
              <a:t>2o N</a:t>
            </a:r>
            <a:r>
              <a:rPr lang="el-GR" sz="4700" b="1" dirty="0" err="1" smtClean="0">
                <a:solidFill>
                  <a:schemeClr val="bg1">
                    <a:lumMod val="95000"/>
                  </a:schemeClr>
                </a:solidFill>
                <a:latin typeface="Aka-AcidGR-DiaryGirl" pitchFamily="2" charset="-95"/>
                <a:ea typeface="Aka-AcidGR-DiaryGirl" pitchFamily="2" charset="-95"/>
              </a:rPr>
              <a:t>ηπιαγωγείο</a:t>
            </a:r>
            <a:r>
              <a:rPr lang="el-GR" sz="4700" b="1" dirty="0" smtClean="0">
                <a:solidFill>
                  <a:schemeClr val="bg1">
                    <a:lumMod val="95000"/>
                  </a:schemeClr>
                </a:solidFill>
                <a:latin typeface="Aka-AcidGR-DiaryGirl" pitchFamily="2" charset="-95"/>
                <a:ea typeface="Aka-AcidGR-DiaryGirl" pitchFamily="2" charset="-95"/>
              </a:rPr>
              <a:t> </a:t>
            </a:r>
            <a:r>
              <a:rPr lang="el-GR" sz="4700" b="1" dirty="0" err="1" smtClean="0">
                <a:solidFill>
                  <a:schemeClr val="bg1">
                    <a:lumMod val="95000"/>
                  </a:schemeClr>
                </a:solidFill>
                <a:latin typeface="Aka-AcidGR-DiaryGirl" pitchFamily="2" charset="-95"/>
                <a:ea typeface="Aka-AcidGR-DiaryGirl" pitchFamily="2" charset="-95"/>
              </a:rPr>
              <a:t>Γαργαλιάνων</a:t>
            </a:r>
            <a:r>
              <a:rPr lang="el-GR" sz="4700" b="1" dirty="0" smtClean="0">
                <a:solidFill>
                  <a:schemeClr val="bg1">
                    <a:lumMod val="95000"/>
                  </a:schemeClr>
                </a:solidFill>
                <a:latin typeface="Aka-AcidGR-DiaryGirl" pitchFamily="2" charset="-95"/>
                <a:ea typeface="Aka-AcidGR-DiaryGirl" pitchFamily="2" charset="-95"/>
              </a:rPr>
              <a:t> </a:t>
            </a:r>
            <a:r>
              <a:rPr lang="el-GR" b="1" dirty="0" smtClean="0">
                <a:solidFill>
                  <a:schemeClr val="bg1">
                    <a:lumMod val="95000"/>
                  </a:schemeClr>
                </a:solidFill>
                <a:latin typeface="Aka-AcidGR-DiaryGirl" pitchFamily="2" charset="-95"/>
                <a:ea typeface="Aka-AcidGR-DiaryGirl" pitchFamily="2" charset="-95"/>
              </a:rPr>
              <a:t/>
            </a:r>
            <a:br>
              <a:rPr lang="el-GR" b="1" dirty="0" smtClean="0">
                <a:solidFill>
                  <a:schemeClr val="bg1">
                    <a:lumMod val="95000"/>
                  </a:schemeClr>
                </a:solidFill>
                <a:latin typeface="Aka-AcidGR-DiaryGirl" pitchFamily="2" charset="-95"/>
                <a:ea typeface="Aka-AcidGR-DiaryGirl" pitchFamily="2" charset="-95"/>
              </a:rPr>
            </a:br>
            <a:r>
              <a:rPr lang="el-GR" b="1" dirty="0" smtClean="0">
                <a:solidFill>
                  <a:schemeClr val="tx2">
                    <a:lumMod val="75000"/>
                  </a:schemeClr>
                </a:solidFill>
                <a:latin typeface="Aka-AcidGR-DiaryGirl" pitchFamily="2" charset="-95"/>
                <a:ea typeface="Aka-AcidGR-DiaryGirl" pitchFamily="2" charset="-95"/>
              </a:rPr>
              <a:t>20</a:t>
            </a:r>
            <a:r>
              <a:rPr lang="el-GR" b="1" dirty="0" smtClean="0">
                <a:solidFill>
                  <a:schemeClr val="bg1">
                    <a:lumMod val="95000"/>
                  </a:schemeClr>
                </a:solidFill>
                <a:latin typeface="Aka-AcidGR-DiaryGirl" pitchFamily="2" charset="-95"/>
                <a:ea typeface="Aka-AcidGR-DiaryGirl" pitchFamily="2" charset="-95"/>
              </a:rPr>
              <a:t>  </a:t>
            </a:r>
            <a:r>
              <a:rPr lang="el-GR" b="1" dirty="0" smtClean="0">
                <a:solidFill>
                  <a:schemeClr val="tx2">
                    <a:lumMod val="75000"/>
                  </a:schemeClr>
                </a:solidFill>
                <a:latin typeface="Aka-AcidGR-DiaryGirl" pitchFamily="2" charset="-95"/>
                <a:ea typeface="Aka-AcidGR-DiaryGirl" pitchFamily="2" charset="-95"/>
              </a:rPr>
              <a:t>Νοεμβρίου</a:t>
            </a:r>
            <a:r>
              <a:rPr lang="el-GR" b="1" dirty="0" smtClean="0">
                <a:solidFill>
                  <a:schemeClr val="bg1">
                    <a:lumMod val="95000"/>
                  </a:schemeClr>
                </a:solidFill>
                <a:latin typeface="Aka-AcidGR-DiaryGirl" pitchFamily="2" charset="-95"/>
                <a:ea typeface="Aka-AcidGR-DiaryGirl" pitchFamily="2" charset="-95"/>
              </a:rPr>
              <a:t/>
            </a:r>
            <a:br>
              <a:rPr lang="el-GR" b="1" dirty="0" smtClean="0">
                <a:solidFill>
                  <a:schemeClr val="bg1">
                    <a:lumMod val="95000"/>
                  </a:schemeClr>
                </a:solidFill>
                <a:latin typeface="Aka-AcidGR-DiaryGirl" pitchFamily="2" charset="-95"/>
                <a:ea typeface="Aka-AcidGR-DiaryGirl" pitchFamily="2" charset="-95"/>
              </a:rPr>
            </a:br>
            <a:r>
              <a:rPr lang="el-GR" b="1" dirty="0" smtClean="0">
                <a:solidFill>
                  <a:schemeClr val="bg1">
                    <a:lumMod val="95000"/>
                  </a:schemeClr>
                </a:solidFill>
                <a:latin typeface="Aka-AcidGR-DiaryGirl" pitchFamily="2" charset="-95"/>
                <a:ea typeface="Aka-AcidGR-DiaryGirl" pitchFamily="2" charset="-95"/>
              </a:rPr>
              <a:t>Παγκόσμια Ημέρα</a:t>
            </a:r>
            <a:br>
              <a:rPr lang="el-GR" b="1" dirty="0" smtClean="0">
                <a:solidFill>
                  <a:schemeClr val="bg1">
                    <a:lumMod val="95000"/>
                  </a:schemeClr>
                </a:solidFill>
                <a:latin typeface="Aka-AcidGR-DiaryGirl" pitchFamily="2" charset="-95"/>
                <a:ea typeface="Aka-AcidGR-DiaryGirl" pitchFamily="2" charset="-95"/>
              </a:rPr>
            </a:br>
            <a:r>
              <a:rPr lang="el-GR" b="1" dirty="0" smtClean="0">
                <a:solidFill>
                  <a:schemeClr val="bg1">
                    <a:lumMod val="95000"/>
                  </a:schemeClr>
                </a:solidFill>
                <a:latin typeface="Aka-AcidGR-DiaryGirl" pitchFamily="2" charset="-95"/>
                <a:ea typeface="Aka-AcidGR-DiaryGirl" pitchFamily="2" charset="-95"/>
              </a:rPr>
              <a:t>των δικαιωμάτων του Παιδιού</a:t>
            </a:r>
            <a:endParaRPr lang="el-GR" b="1" dirty="0">
              <a:solidFill>
                <a:schemeClr val="bg1">
                  <a:lumMod val="95000"/>
                </a:schemeClr>
              </a:solidFill>
              <a:latin typeface="Aka-AcidGR-DiaryGirl" pitchFamily="2" charset="-95"/>
              <a:ea typeface="Aka-AcidGR-DiaryGirl" pitchFamily="2" charset="-95"/>
            </a:endParaRPr>
          </a:p>
        </p:txBody>
      </p:sp>
      <p:sp>
        <p:nvSpPr>
          <p:cNvPr id="3" name="2 - Υπότιτλος"/>
          <p:cNvSpPr>
            <a:spLocks noGrp="1"/>
          </p:cNvSpPr>
          <p:nvPr>
            <p:ph type="subTitle" idx="1"/>
          </p:nvPr>
        </p:nvSpPr>
        <p:spPr>
          <a:xfrm>
            <a:off x="642910" y="3886200"/>
            <a:ext cx="7129490" cy="1752600"/>
          </a:xfrm>
        </p:spPr>
        <p:txBody>
          <a:bodyPr>
            <a:normAutofit fontScale="92500"/>
          </a:bodyPr>
          <a:lstStyle/>
          <a:p>
            <a:r>
              <a:rPr lang="en-US" sz="7200" b="1" i="1" dirty="0" smtClean="0">
                <a:solidFill>
                  <a:srgbClr val="FF0000"/>
                </a:solidFill>
                <a:latin typeface="Aka-AcidGR-DiaryGirl" pitchFamily="2" charset="-95"/>
                <a:ea typeface="Aka-AcidGR-DiaryGirl" pitchFamily="2" charset="-95"/>
              </a:rPr>
              <a:t>Art </a:t>
            </a:r>
            <a:r>
              <a:rPr lang="en-US" sz="7200" b="1" i="1" dirty="0" err="1" smtClean="0">
                <a:solidFill>
                  <a:srgbClr val="FF0000"/>
                </a:solidFill>
                <a:latin typeface="Aka-AcidGR-DiaryGirl" pitchFamily="2" charset="-95"/>
                <a:ea typeface="Aka-AcidGR-DiaryGirl" pitchFamily="2" charset="-95"/>
              </a:rPr>
              <a:t>Projecy</a:t>
            </a:r>
            <a:r>
              <a:rPr lang="en-US" sz="7200" b="1" i="1" dirty="0" smtClean="0">
                <a:solidFill>
                  <a:srgbClr val="FF0000"/>
                </a:solidFill>
                <a:latin typeface="Aka-AcidGR-DiaryGirl" pitchFamily="2" charset="-95"/>
                <a:ea typeface="Aka-AcidGR-DiaryGirl" pitchFamily="2" charset="-95"/>
              </a:rPr>
              <a:t> Day</a:t>
            </a:r>
            <a:endParaRPr lang="el-GR" sz="7200" b="1" i="1" dirty="0">
              <a:solidFill>
                <a:srgbClr val="FF0000"/>
              </a:solidFill>
              <a:latin typeface="Aka-AcidGR-DiaryGirl" pitchFamily="2" charset="-95"/>
              <a:ea typeface="Aka-AcidGR-DiaryGirl" pitchFamily="2" charset="-95"/>
            </a:endParaRPr>
          </a:p>
        </p:txBody>
      </p:sp>
      <p:pic>
        <p:nvPicPr>
          <p:cNvPr id="36866" name="Picture 2" descr="C:\Users\Stella\Desktop\e-twinning 2018-2019\0.E-TWINNING LOGO\MIKRO.png"/>
          <p:cNvPicPr>
            <a:picLocks noChangeAspect="1" noChangeArrowheads="1"/>
          </p:cNvPicPr>
          <p:nvPr/>
        </p:nvPicPr>
        <p:blipFill>
          <a:blip r:embed="rId5"/>
          <a:srcRect/>
          <a:stretch>
            <a:fillRect/>
          </a:stretch>
        </p:blipFill>
        <p:spPr bwMode="auto">
          <a:xfrm>
            <a:off x="500034" y="5143512"/>
            <a:ext cx="1524000" cy="762000"/>
          </a:xfrm>
          <a:prstGeom prst="rect">
            <a:avLst/>
          </a:prstGeom>
          <a:noFill/>
        </p:spPr>
      </p:pic>
      <p:pic>
        <p:nvPicPr>
          <p:cNvPr id="36867" name="Picture 3" descr="C:\Users\Stella\Desktop\e-twinning 2018-2019\0.E-TWINNING LOGO\acc21e98 - Copy.png"/>
          <p:cNvPicPr>
            <a:picLocks noChangeAspect="1" noChangeArrowheads="1"/>
          </p:cNvPicPr>
          <p:nvPr/>
        </p:nvPicPr>
        <p:blipFill>
          <a:blip r:embed="rId6"/>
          <a:srcRect/>
          <a:stretch>
            <a:fillRect/>
          </a:stretch>
        </p:blipFill>
        <p:spPr bwMode="auto">
          <a:xfrm>
            <a:off x="7429520" y="5072074"/>
            <a:ext cx="1325227" cy="857255"/>
          </a:xfrm>
          <a:prstGeom prst="rect">
            <a:avLst/>
          </a:prstGeom>
          <a:noFill/>
        </p:spPr>
      </p:pic>
    </p:spTree>
  </p:cSld>
  <p:clrMapOvr>
    <a:masterClrMapping/>
  </p:clrMapOvr>
  <p:transition spd="slow">
    <p:dissolve/>
    <p:sndAc>
      <p:stSnd>
        <p:snd r:embed="rId3" name="arrow.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lstStyle/>
          <a:p>
            <a:r>
              <a:rPr lang="en-IN" dirty="0" smtClean="0">
                <a:latin typeface="Aka-AcidGR-TotallyPlain" pitchFamily="2" charset="0"/>
                <a:ea typeface="Aka-AcidGR-TotallyPlain" pitchFamily="2" charset="0"/>
              </a:rPr>
              <a:t>Environmental - </a:t>
            </a:r>
            <a:r>
              <a:rPr lang="en-IN" dirty="0" err="1" smtClean="0">
                <a:latin typeface="Aka-AcidGR-TotallyPlain" pitchFamily="2" charset="0"/>
                <a:ea typeface="Aka-AcidGR-TotallyPlain" pitchFamily="2" charset="0"/>
              </a:rPr>
              <a:t>Bansky</a:t>
            </a:r>
            <a:endParaRPr lang="el-GR" dirty="0">
              <a:latin typeface="Aka-AcidGR-TotallyPlain" pitchFamily="2" charset="0"/>
              <a:ea typeface="Aka-AcidGR-TotallyPlain" pitchFamily="2" charset="0"/>
            </a:endParaRPr>
          </a:p>
        </p:txBody>
      </p:sp>
      <p:pic>
        <p:nvPicPr>
          <p:cNvPr id="10242" name="Picture 2" descr="C:\Users\user\Desktop\e twinning\Παγκόσμια ημέρα δικαιωμάτων του παιδιού\Environmental by Bansky.jpg"/>
          <p:cNvPicPr>
            <a:picLocks noGrp="1" noChangeAspect="1" noChangeArrowheads="1"/>
          </p:cNvPicPr>
          <p:nvPr>
            <p:ph idx="1"/>
          </p:nvPr>
        </p:nvPicPr>
        <p:blipFill>
          <a:blip r:embed="rId2"/>
          <a:srcRect/>
          <a:stretch>
            <a:fillRect/>
          </a:stretch>
        </p:blipFill>
        <p:spPr bwMode="auto">
          <a:xfrm>
            <a:off x="642910" y="1512490"/>
            <a:ext cx="3857652" cy="4988343"/>
          </a:xfrm>
          <a:prstGeom prst="rect">
            <a:avLst/>
          </a:prstGeom>
          <a:noFill/>
        </p:spPr>
      </p:pic>
      <p:sp>
        <p:nvSpPr>
          <p:cNvPr id="4" name="3 - Στρογγυλεμένο ορθογώνιο"/>
          <p:cNvSpPr/>
          <p:nvPr/>
        </p:nvSpPr>
        <p:spPr>
          <a:xfrm>
            <a:off x="1500166" y="357166"/>
            <a:ext cx="6072230" cy="785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Aka-AcidGR-DiaryGirl" pitchFamily="2" charset="-95"/>
                <a:ea typeface="Aka-AcidGR-DiaryGirl" pitchFamily="2" charset="-95"/>
              </a:rPr>
              <a:t>Δράση 3</a:t>
            </a:r>
            <a:r>
              <a:rPr lang="el-GR" b="1" baseline="30000" dirty="0" smtClean="0">
                <a:latin typeface="Aka-AcidGR-DiaryGirl" pitchFamily="2" charset="-95"/>
                <a:ea typeface="Aka-AcidGR-DiaryGirl" pitchFamily="2" charset="-95"/>
              </a:rPr>
              <a:t>η</a:t>
            </a:r>
            <a:r>
              <a:rPr lang="el-GR" b="1" dirty="0" smtClean="0">
                <a:latin typeface="Aka-AcidGR-DiaryGirl" pitchFamily="2" charset="-95"/>
                <a:ea typeface="Aka-AcidGR-DiaryGirl" pitchFamily="2" charset="-95"/>
              </a:rPr>
              <a:t> </a:t>
            </a:r>
            <a:endParaRPr lang="el-GR" b="1" dirty="0"/>
          </a:p>
        </p:txBody>
      </p:sp>
      <p:sp>
        <p:nvSpPr>
          <p:cNvPr id="4" name="2 - Θέση περιεχομένου"/>
          <p:cNvSpPr txBox="1">
            <a:spLocks/>
          </p:cNvSpPr>
          <p:nvPr/>
        </p:nvSpPr>
        <p:spPr>
          <a:xfrm>
            <a:off x="428596" y="1357299"/>
            <a:ext cx="3571900" cy="4143404"/>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 Παίξαμε παιχνίδι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memory on line</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που «ανέβηκε»</a:t>
            </a:r>
            <a:r>
              <a:rPr kumimoji="0" lang="el-GR" sz="3200" b="0" i="0" u="none" strike="noStrike" kern="1200" cap="none" spc="0" normalizeH="0" noProof="0" dirty="0" smtClean="0">
                <a:ln>
                  <a:noFill/>
                </a:ln>
                <a:solidFill>
                  <a:schemeClr val="tx1"/>
                </a:solidFill>
                <a:effectLst/>
                <a:uLnTx/>
                <a:uFillTx/>
                <a:latin typeface="+mn-lt"/>
                <a:ea typeface="+mn-ea"/>
                <a:cs typeface="+mn-cs"/>
              </a:rPr>
              <a:t>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από εταίρο μας στην πλατφόρμα του συ</a:t>
            </a:r>
            <a:r>
              <a:rPr lang="el-GR" sz="3200" dirty="0" smtClean="0"/>
              <a:t>ν</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δέσμου</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στο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twinspace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9457" name="Picture 1" descr="C:\Users\Stella\Desktop\e-twinning 2018-2019\1.ΠΑΓΚΟΣΜΙΑ ΗΜΕΡΑ ΔΙΚΑΙΩΜΑΤΩΝ ΤΟΥ ΠΑΙΔΙΟΥ - 20  ΝΟΕΜΒΡΙΟΥ\Memory\MEMORY GAME.png"/>
          <p:cNvPicPr>
            <a:picLocks noChangeAspect="1" noChangeArrowheads="1"/>
          </p:cNvPicPr>
          <p:nvPr/>
        </p:nvPicPr>
        <p:blipFill>
          <a:blip r:embed="rId2"/>
          <a:srcRect/>
          <a:stretch>
            <a:fillRect/>
          </a:stretch>
        </p:blipFill>
        <p:spPr bwMode="auto">
          <a:xfrm>
            <a:off x="4214810" y="1285860"/>
            <a:ext cx="4403703" cy="4403703"/>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Aka-AcidGR-TotallyPlain" pitchFamily="2" charset="0"/>
                <a:ea typeface="Aka-AcidGR-TotallyPlain" pitchFamily="2" charset="0"/>
              </a:rPr>
              <a:t>Δράση 4η</a:t>
            </a:r>
            <a:endParaRPr lang="el-GR" b="1" dirty="0">
              <a:latin typeface="Aka-AcidGR-TotallyPlain" pitchFamily="2" charset="0"/>
              <a:ea typeface="Aka-AcidGR-TotallyPlain" pitchFamily="2" charset="0"/>
            </a:endParaRPr>
          </a:p>
        </p:txBody>
      </p:sp>
      <p:sp>
        <p:nvSpPr>
          <p:cNvPr id="3" name="2 - Θέση περιεχομένου"/>
          <p:cNvSpPr>
            <a:spLocks noGrp="1"/>
          </p:cNvSpPr>
          <p:nvPr>
            <p:ph idx="1"/>
          </p:nvPr>
        </p:nvSpPr>
        <p:spPr>
          <a:xfrm>
            <a:off x="5357818" y="1142984"/>
            <a:ext cx="3571900" cy="5286412"/>
          </a:xfrm>
        </p:spPr>
        <p:txBody>
          <a:bodyPr>
            <a:normAutofit fontScale="70000" lnSpcReduction="20000"/>
          </a:bodyPr>
          <a:lstStyle/>
          <a:p>
            <a:pPr>
              <a:buNone/>
            </a:pPr>
            <a:r>
              <a:rPr lang="el-GR" sz="3000" dirty="0" err="1" smtClean="0">
                <a:latin typeface="Aka-AcidGR-TotallyPlain" pitchFamily="2" charset="0"/>
                <a:ea typeface="Aka-AcidGR-TotallyPlain" pitchFamily="2" charset="0"/>
              </a:rPr>
              <a:t>΄Εγινε</a:t>
            </a:r>
            <a:r>
              <a:rPr lang="el-GR" sz="3000" dirty="0" smtClean="0">
                <a:latin typeface="Aka-AcidGR-TotallyPlain" pitchFamily="2" charset="0"/>
                <a:ea typeface="Aka-AcidGR-TotallyPlain" pitchFamily="2" charset="0"/>
              </a:rPr>
              <a:t> </a:t>
            </a:r>
            <a:r>
              <a:rPr lang="el-GR" sz="3000" dirty="0" smtClean="0">
                <a:latin typeface="Aka-AcidGR-TotallyPlain" pitchFamily="2" charset="0"/>
                <a:ea typeface="Aka-AcidGR-TotallyPlain" pitchFamily="2" charset="0"/>
              </a:rPr>
              <a:t>αναπαραγωγή του έργου με</a:t>
            </a:r>
            <a:r>
              <a:rPr lang="el-GR" sz="3000" dirty="0" smtClean="0">
                <a:latin typeface="Aka-AcidGR-TotallyPlain" pitchFamily="2" charset="0"/>
                <a:ea typeface="Aka-AcidGR-TotallyPlain" pitchFamily="2" charset="0"/>
              </a:rPr>
              <a:t> </a:t>
            </a:r>
            <a:r>
              <a:rPr lang="el-GR" sz="3000" dirty="0" smtClean="0">
                <a:latin typeface="Aka-AcidGR-TotallyPlain" pitchFamily="2" charset="0"/>
                <a:ea typeface="Aka-AcidGR-TotallyPlain" pitchFamily="2" charset="0"/>
              </a:rPr>
              <a:t>ζωγραφική με </a:t>
            </a:r>
            <a:r>
              <a:rPr lang="el-GR" sz="3000" dirty="0" smtClean="0">
                <a:latin typeface="Aka-AcidGR-TotallyPlain" pitchFamily="2" charset="0"/>
                <a:ea typeface="Aka-AcidGR-TotallyPlain" pitchFamily="2" charset="0"/>
              </a:rPr>
              <a:t>μαρκαδόρους σε 2 εκδοχές. </a:t>
            </a:r>
          </a:p>
          <a:p>
            <a:pPr>
              <a:buNone/>
            </a:pPr>
            <a:r>
              <a:rPr lang="el-GR" sz="3000" dirty="0" smtClean="0">
                <a:latin typeface="Aka-AcidGR-TotallyPlain" pitchFamily="2" charset="0"/>
                <a:ea typeface="Aka-AcidGR-TotallyPlain" pitchFamily="2" charset="0"/>
              </a:rPr>
              <a:t>Η μία ήταν με πρόσωπα χαμογελαστά και ζεστά χρώματα και τον πλανήτη Γη με καθαρό μπλε και πράσινο. </a:t>
            </a:r>
          </a:p>
          <a:p>
            <a:pPr>
              <a:buNone/>
            </a:pPr>
            <a:r>
              <a:rPr lang="el-GR" sz="3000" dirty="0" smtClean="0">
                <a:latin typeface="Aka-AcidGR-TotallyPlain" pitchFamily="2" charset="0"/>
                <a:ea typeface="Aka-AcidGR-TotallyPlain" pitchFamily="2" charset="0"/>
              </a:rPr>
              <a:t>Και η άλλη με σκούρα και μουντά χρώματα, με τα πρόσωπα των παιδιών λυπημένα και ο πλανήτης με γκρι και μαύρο χρώμα.</a:t>
            </a:r>
          </a:p>
          <a:p>
            <a:pPr>
              <a:buNone/>
            </a:pPr>
            <a:r>
              <a:rPr lang="el-GR" sz="3000" dirty="0" smtClean="0">
                <a:latin typeface="Aka-AcidGR-TotallyPlain" pitchFamily="2" charset="0"/>
                <a:ea typeface="Aka-AcidGR-TotallyPlain" pitchFamily="2" charset="0"/>
              </a:rPr>
              <a:t>Βάλαμε όλα τα έργα των παιδιών στην ολομέλεια και τα ταξινομήσαμε με τα προαναφερόμενα κριτήρια </a:t>
            </a:r>
            <a:endParaRPr lang="el-GR" dirty="0" smtClean="0">
              <a:latin typeface="Aka-AcidGR-TotallyPlain" pitchFamily="2" charset="0"/>
              <a:ea typeface="Aka-AcidGR-TotallyPlain" pitchFamily="2" charset="0"/>
            </a:endParaRPr>
          </a:p>
          <a:p>
            <a:pPr>
              <a:buNone/>
            </a:pPr>
            <a:endParaRPr lang="el-GR" sz="2400" dirty="0" smtClean="0">
              <a:latin typeface="Aka-AcidGR-TotallyPlain" pitchFamily="2" charset="0"/>
              <a:ea typeface="Aka-AcidGR-TotallyPlain" pitchFamily="2" charset="0"/>
            </a:endParaRPr>
          </a:p>
          <a:p>
            <a:pPr>
              <a:buNone/>
            </a:pPr>
            <a:endParaRPr lang="el-GR" sz="2400" dirty="0">
              <a:latin typeface="Aka-AcidGR-TotallyPlain" pitchFamily="2" charset="0"/>
              <a:ea typeface="Aka-AcidGR-TotallyPlain" pitchFamily="2" charset="0"/>
            </a:endParaRPr>
          </a:p>
        </p:txBody>
      </p:sp>
      <p:pic>
        <p:nvPicPr>
          <p:cNvPr id="5" name="Picture 1" descr="C:\Users\Stella\Desktop\e-twinning 2018-2019\1.ΠΑΓΚΟΣΜΙΑ ΗΜΕΡΑ ΔΙΚΑΙΩΜΑΤΩΝ ΤΟΥ ΠΑΙΔΙΟΥ - 20  ΝΟΕΜΒΡΙΟΥ\2.ΔΙΚΑΙΩΜΑΤΑ\Children of the World By Romero Britto .PNG"/>
          <p:cNvPicPr>
            <a:picLocks noChangeAspect="1" noChangeArrowheads="1"/>
          </p:cNvPicPr>
          <p:nvPr/>
        </p:nvPicPr>
        <p:blipFill>
          <a:blip r:embed="rId2"/>
          <a:srcRect/>
          <a:stretch>
            <a:fillRect/>
          </a:stretch>
        </p:blipFill>
        <p:spPr bwMode="auto">
          <a:xfrm>
            <a:off x="0" y="1071546"/>
            <a:ext cx="5326164" cy="3500462"/>
          </a:xfrm>
          <a:prstGeom prst="rect">
            <a:avLst/>
          </a:prstGeom>
          <a:noFill/>
        </p:spPr>
      </p:pic>
      <p:sp>
        <p:nvSpPr>
          <p:cNvPr id="6" name="5 - TextBox"/>
          <p:cNvSpPr txBox="1"/>
          <p:nvPr/>
        </p:nvSpPr>
        <p:spPr>
          <a:xfrm>
            <a:off x="500034" y="5000636"/>
            <a:ext cx="4857784" cy="707886"/>
          </a:xfrm>
          <a:prstGeom prst="rect">
            <a:avLst/>
          </a:prstGeom>
          <a:noFill/>
        </p:spPr>
        <p:txBody>
          <a:bodyPr wrap="square" rtlCol="0">
            <a:spAutoFit/>
          </a:bodyPr>
          <a:lstStyle/>
          <a:p>
            <a:r>
              <a:rPr lang="el-GR" sz="2000" b="1" dirty="0" smtClean="0">
                <a:latin typeface="Aka-AcidGR-TotallyPlain" pitchFamily="2" charset="0"/>
                <a:ea typeface="Aka-AcidGR-TotallyPlain" pitchFamily="2" charset="0"/>
              </a:rPr>
              <a:t>Επιλεγμένο </a:t>
            </a:r>
            <a:r>
              <a:rPr lang="el-GR" sz="2000" b="1" dirty="0" err="1" smtClean="0">
                <a:latin typeface="Aka-AcidGR-TotallyPlain" pitchFamily="2" charset="0"/>
                <a:ea typeface="Aka-AcidGR-TotallyPlain" pitchFamily="2" charset="0"/>
              </a:rPr>
              <a:t>Εργο</a:t>
            </a:r>
            <a:r>
              <a:rPr lang="el-GR" sz="2000" b="1" dirty="0" smtClean="0">
                <a:latin typeface="Aka-AcidGR-TotallyPlain" pitchFamily="2" charset="0"/>
                <a:ea typeface="Aka-AcidGR-TotallyPlain" pitchFamily="2" charset="0"/>
              </a:rPr>
              <a:t> </a:t>
            </a:r>
            <a:r>
              <a:rPr lang="en-US" sz="2000" b="1" dirty="0" smtClean="0">
                <a:latin typeface="Aka-AcidGR-TotallyPlain" pitchFamily="2" charset="0"/>
                <a:ea typeface="Aka-AcidGR-TotallyPlain" pitchFamily="2" charset="0"/>
              </a:rPr>
              <a:t>:</a:t>
            </a:r>
            <a:r>
              <a:rPr lang="el-GR" sz="2000" b="1" dirty="0" smtClean="0">
                <a:latin typeface="Aka-AcidGR-TotallyPlain" pitchFamily="2" charset="0"/>
                <a:ea typeface="Aka-AcidGR-TotallyPlain" pitchFamily="2" charset="0"/>
              </a:rPr>
              <a:t> </a:t>
            </a:r>
            <a:r>
              <a:rPr lang="en-US" sz="2000" b="1" dirty="0" smtClean="0">
                <a:latin typeface="Aka-AcidGR-TotallyPlain" pitchFamily="2" charset="0"/>
                <a:ea typeface="Aka-AcidGR-TotallyPlain" pitchFamily="2" charset="0"/>
              </a:rPr>
              <a:t>Children of the world </a:t>
            </a:r>
          </a:p>
          <a:p>
            <a:r>
              <a:rPr lang="en-US" sz="2000" b="1" dirty="0" smtClean="0">
                <a:latin typeface="Aka-AcidGR-TotallyPlain" pitchFamily="2" charset="0"/>
                <a:ea typeface="Aka-AcidGR-TotallyPlain" pitchFamily="2" charset="0"/>
              </a:rPr>
              <a:t> </a:t>
            </a:r>
            <a:r>
              <a:rPr lang="en-US" sz="2000" b="1" dirty="0" smtClean="0">
                <a:latin typeface="Aka-AcidGR-TotallyPlain" pitchFamily="2" charset="0"/>
                <a:ea typeface="Aka-AcidGR-TotallyPlain" pitchFamily="2" charset="0"/>
              </a:rPr>
              <a:t>                            by  ROMERO BRITTO</a:t>
            </a:r>
            <a:endParaRPr lang="en-US" sz="2000" b="1" dirty="0">
              <a:latin typeface="Aka-AcidGR-TotallyPlain" pitchFamily="2" charset="0"/>
              <a:ea typeface="Aka-AcidGR-TotallyPlain" pitchFamily="2" charset="0"/>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«Πειραγμένος </a:t>
            </a:r>
            <a:r>
              <a:rPr lang="en-US" dirty="0" smtClean="0"/>
              <a:t>Romero </a:t>
            </a:r>
            <a:r>
              <a:rPr lang="en-US" dirty="0" err="1" smtClean="0"/>
              <a:t>Britto</a:t>
            </a:r>
            <a:r>
              <a:rPr lang="el-GR" dirty="0" smtClean="0"/>
              <a:t>»</a:t>
            </a:r>
            <a:endParaRPr lang="en-US" dirty="0"/>
          </a:p>
        </p:txBody>
      </p:sp>
      <p:pic>
        <p:nvPicPr>
          <p:cNvPr id="4" name="3 - Θέση περιεχομένου" descr="collage.png"/>
          <p:cNvPicPr>
            <a:picLocks noGrp="1" noChangeAspect="1"/>
          </p:cNvPicPr>
          <p:nvPr>
            <p:ph idx="1"/>
          </p:nvPr>
        </p:nvPicPr>
        <p:blipFill>
          <a:blip r:embed="rId2"/>
          <a:stretch>
            <a:fillRect/>
          </a:stretch>
        </p:blipFill>
        <p:spPr>
          <a:xfrm>
            <a:off x="2309018" y="1600200"/>
            <a:ext cx="4525963" cy="4525963"/>
          </a:xfrm>
        </p:spPr>
      </p:pic>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txBody>
          <a:bodyPr/>
          <a:lstStyle/>
          <a:p>
            <a:r>
              <a:rPr lang="el-GR" b="1" dirty="0" smtClean="0">
                <a:latin typeface="Aka-AcidGR-TotallyPlain" pitchFamily="2" charset="0"/>
                <a:ea typeface="Aka-AcidGR-TotallyPlain" pitchFamily="2" charset="0"/>
              </a:rPr>
              <a:t>Δράση 5η</a:t>
            </a:r>
            <a:endParaRPr lang="el-GR" b="1" dirty="0">
              <a:latin typeface="Aka-AcidGR-TotallyPlain" pitchFamily="2" charset="0"/>
              <a:ea typeface="Aka-AcidGR-TotallyPlain" pitchFamily="2" charset="0"/>
            </a:endParaRPr>
          </a:p>
        </p:txBody>
      </p:sp>
      <p:sp>
        <p:nvSpPr>
          <p:cNvPr id="3" name="2 - Θέση περιεχομένου"/>
          <p:cNvSpPr>
            <a:spLocks noGrp="1"/>
          </p:cNvSpPr>
          <p:nvPr>
            <p:ph idx="1"/>
          </p:nvPr>
        </p:nvSpPr>
        <p:spPr>
          <a:xfrm>
            <a:off x="457200" y="1071546"/>
            <a:ext cx="3043230" cy="5429288"/>
          </a:xfrm>
        </p:spPr>
        <p:txBody>
          <a:bodyPr>
            <a:normAutofit fontScale="92500"/>
          </a:bodyPr>
          <a:lstStyle/>
          <a:p>
            <a:pPr algn="just">
              <a:buNone/>
            </a:pPr>
            <a:r>
              <a:rPr lang="el-GR" dirty="0" smtClean="0">
                <a:latin typeface="Aka-AcidGR-TotallyPlain" pitchFamily="2" charset="0"/>
                <a:ea typeface="Aka-AcidGR-TotallyPlain" pitchFamily="2" charset="0"/>
              </a:rPr>
              <a:t>Επιλεγμένο έργο</a:t>
            </a:r>
            <a:r>
              <a:rPr lang="en-US" dirty="0" smtClean="0">
                <a:latin typeface="Aka-AcidGR-TotallyPlain" pitchFamily="2" charset="0"/>
                <a:ea typeface="Aka-AcidGR-TotallyPlain" pitchFamily="2" charset="0"/>
              </a:rPr>
              <a:t>: </a:t>
            </a:r>
            <a:r>
              <a:rPr lang="en-US" dirty="0" smtClean="0">
                <a:latin typeface="Aka-AcidGR-TotallyPlain" pitchFamily="2" charset="0"/>
                <a:ea typeface="Aka-AcidGR-TotallyPlain" pitchFamily="2" charset="0"/>
              </a:rPr>
              <a:t>Fresh Air </a:t>
            </a:r>
            <a:r>
              <a:rPr lang="el-GR" dirty="0" smtClean="0">
                <a:latin typeface="Aka-AcidGR-TotallyPlain" pitchFamily="2" charset="0"/>
                <a:ea typeface="Aka-AcidGR-TotallyPlain" pitchFamily="2" charset="0"/>
              </a:rPr>
              <a:t>– </a:t>
            </a:r>
            <a:r>
              <a:rPr lang="en-US" dirty="0" smtClean="0">
                <a:latin typeface="Aka-AcidGR-TotallyPlain" pitchFamily="2" charset="0"/>
                <a:ea typeface="Aka-AcidGR-TotallyPlain" pitchFamily="2" charset="0"/>
              </a:rPr>
              <a:t>Homer Winslow</a:t>
            </a:r>
            <a:endParaRPr lang="el-GR" dirty="0" smtClean="0">
              <a:latin typeface="Aka-AcidGR-TotallyPlain" pitchFamily="2" charset="0"/>
              <a:ea typeface="Aka-AcidGR-TotallyPlain" pitchFamily="2" charset="0"/>
            </a:endParaRPr>
          </a:p>
          <a:p>
            <a:pPr algn="just">
              <a:buNone/>
            </a:pPr>
            <a:r>
              <a:rPr lang="en-US" dirty="0" smtClean="0">
                <a:latin typeface="Aka-AcidGR-TotallyPlain" pitchFamily="2" charset="0"/>
                <a:ea typeface="Aka-AcidGR-TotallyPlain" pitchFamily="2" charset="0"/>
              </a:rPr>
              <a:t>    </a:t>
            </a:r>
            <a:r>
              <a:rPr lang="el-GR" dirty="0" smtClean="0">
                <a:latin typeface="Aka-AcidGR-TotallyPlain" pitchFamily="2" charset="0"/>
                <a:ea typeface="Aka-AcidGR-TotallyPlain" pitchFamily="2" charset="0"/>
              </a:rPr>
              <a:t>Αναπαραγωγή του έργου με τη δημιουργία</a:t>
            </a:r>
            <a:r>
              <a:rPr lang="en-US" dirty="0" smtClean="0">
                <a:latin typeface="Aka-AcidGR-TotallyPlain" pitchFamily="2" charset="0"/>
                <a:ea typeface="Aka-AcidGR-TotallyPlain" pitchFamily="2" charset="0"/>
              </a:rPr>
              <a:t> </a:t>
            </a:r>
            <a:r>
              <a:rPr lang="el-GR" dirty="0" smtClean="0">
                <a:latin typeface="Aka-AcidGR-TotallyPlain" pitchFamily="2" charset="0"/>
                <a:ea typeface="Aka-AcidGR-TotallyPlain" pitchFamily="2" charset="0"/>
              </a:rPr>
              <a:t>κολάζ και τη χρήση τέμπερας και </a:t>
            </a:r>
            <a:r>
              <a:rPr lang="el-GR" dirty="0" err="1" smtClean="0">
                <a:latin typeface="Aka-AcidGR-TotallyPlain" pitchFamily="2" charset="0"/>
                <a:ea typeface="Aka-AcidGR-TotallyPlain" pitchFamily="2" charset="0"/>
              </a:rPr>
              <a:t>λαδοπαστέλ</a:t>
            </a:r>
            <a:r>
              <a:rPr lang="el-GR" dirty="0" smtClean="0">
                <a:latin typeface="Aka-AcidGR-TotallyPlain" pitchFamily="2" charset="0"/>
                <a:ea typeface="Aka-AcidGR-TotallyPlain" pitchFamily="2" charset="0"/>
              </a:rPr>
              <a:t>.  </a:t>
            </a:r>
            <a:endParaRPr lang="el-GR" dirty="0" smtClean="0">
              <a:latin typeface="Aka-AcidGR-TotallyPlain" pitchFamily="2" charset="0"/>
              <a:ea typeface="Aka-AcidGR-TotallyPlain" pitchFamily="2" charset="0"/>
            </a:endParaRPr>
          </a:p>
          <a:p>
            <a:pPr>
              <a:buNone/>
            </a:pPr>
            <a:endParaRPr lang="el-GR" dirty="0">
              <a:latin typeface="Aka-AcidGR-TotallyPlain" pitchFamily="2" charset="0"/>
              <a:ea typeface="Aka-AcidGR-TotallyPlain" pitchFamily="2" charset="0"/>
            </a:endParaRPr>
          </a:p>
        </p:txBody>
      </p:sp>
      <p:pic>
        <p:nvPicPr>
          <p:cNvPr id="45058" name="Picture 2" descr="C:\Users\Stella\Desktop\e-twinning 2018-2019\1.ΠΑΓΚΟΣΜΙΑ ΗΜΕΡΑ ΔΙΚΑΙΩΜΑΤΩΝ ΤΟΥ ΠΑΙΔΙΟΥ - 20  ΝΟΕΜΒΡΙΟΥ\φωτο ΔΡΑΣΤΗΡΙΟΤΗΤΩΝ\FRESH AIR - hOMER WINSLOW\Fresh Air.png"/>
          <p:cNvPicPr>
            <a:picLocks noChangeAspect="1" noChangeArrowheads="1"/>
          </p:cNvPicPr>
          <p:nvPr/>
        </p:nvPicPr>
        <p:blipFill>
          <a:blip r:embed="rId2"/>
          <a:srcRect/>
          <a:stretch>
            <a:fillRect/>
          </a:stretch>
        </p:blipFill>
        <p:spPr bwMode="auto">
          <a:xfrm>
            <a:off x="3643306" y="1142984"/>
            <a:ext cx="5357850" cy="5357850"/>
          </a:xfrm>
          <a:prstGeom prst="rect">
            <a:avLst/>
          </a:prstGeom>
          <a:noFill/>
        </p:spPr>
      </p:pic>
    </p:spTree>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Aka-AcidGR-TotallyPlain" pitchFamily="2" charset="0"/>
                <a:ea typeface="Aka-AcidGR-TotallyPlain" pitchFamily="2" charset="0"/>
              </a:rPr>
              <a:t>Δράση 6η</a:t>
            </a:r>
            <a:endParaRPr lang="en-US" b="1" dirty="0">
              <a:latin typeface="Aka-AcidGR-TotallyPlain" pitchFamily="2" charset="0"/>
              <a:ea typeface="Aka-AcidGR-TotallyPlain" pitchFamily="2" charset="0"/>
            </a:endParaRPr>
          </a:p>
        </p:txBody>
      </p:sp>
      <p:sp>
        <p:nvSpPr>
          <p:cNvPr id="5" name="4 - Ορθογώνιο"/>
          <p:cNvSpPr/>
          <p:nvPr/>
        </p:nvSpPr>
        <p:spPr>
          <a:xfrm>
            <a:off x="500034" y="1214422"/>
            <a:ext cx="8286808" cy="1077218"/>
          </a:xfrm>
          <a:prstGeom prst="rect">
            <a:avLst/>
          </a:prstGeom>
          <a:noFill/>
        </p:spPr>
        <p:txBody>
          <a:bodyPr wrap="square" lIns="91440" tIns="45720" rIns="91440" bIns="45720">
            <a:spAutoFit/>
          </a:bodyPr>
          <a:lstStyle/>
          <a:p>
            <a:pPr algn="ctr"/>
            <a:r>
              <a:rPr lang="el-GR"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Τραγουδήσαμε για τα Δικαιώματα του Παιδιού</a:t>
            </a:r>
            <a:endParaRPr lang="el-GR"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6 - TextBox"/>
          <p:cNvSpPr txBox="1"/>
          <p:nvPr/>
        </p:nvSpPr>
        <p:spPr>
          <a:xfrm>
            <a:off x="714348" y="2643182"/>
            <a:ext cx="7786742" cy="3554819"/>
          </a:xfrm>
          <a:prstGeom prst="rect">
            <a:avLst/>
          </a:prstGeom>
          <a:noFill/>
        </p:spPr>
        <p:txBody>
          <a:bodyPr wrap="square" rtlCol="0">
            <a:spAutoFit/>
          </a:bodyPr>
          <a:lstStyle/>
          <a:p>
            <a:pPr>
              <a:buFont typeface="Wingdings" pitchFamily="2" charset="2"/>
              <a:buChar char="Ø"/>
            </a:pPr>
            <a:r>
              <a:rPr lang="en-US" sz="2500" dirty="0" smtClean="0"/>
              <a:t> </a:t>
            </a:r>
            <a:r>
              <a:rPr lang="el-GR" sz="2500" dirty="0" smtClean="0"/>
              <a:t>Ο Μάγειρας </a:t>
            </a:r>
          </a:p>
          <a:p>
            <a:pPr>
              <a:buFont typeface="Wingdings" pitchFamily="2" charset="2"/>
              <a:buChar char="Ø"/>
            </a:pPr>
            <a:r>
              <a:rPr lang="el-GR" sz="2500" dirty="0" smtClean="0"/>
              <a:t> </a:t>
            </a:r>
            <a:r>
              <a:rPr lang="el-GR" sz="2500" dirty="0" smtClean="0"/>
              <a:t>Η πόλη που Γελούσε</a:t>
            </a:r>
          </a:p>
          <a:p>
            <a:pPr>
              <a:buFont typeface="Wingdings" pitchFamily="2" charset="2"/>
              <a:buChar char="Ø"/>
            </a:pPr>
            <a:r>
              <a:rPr lang="el-GR" sz="2500" dirty="0" smtClean="0"/>
              <a:t> </a:t>
            </a:r>
            <a:r>
              <a:rPr lang="el-GR" sz="2500" dirty="0" smtClean="0"/>
              <a:t>Γίνε μαζί μου Παιδί </a:t>
            </a:r>
          </a:p>
          <a:p>
            <a:pPr>
              <a:buFont typeface="Wingdings" pitchFamily="2" charset="2"/>
              <a:buChar char="Ø"/>
            </a:pPr>
            <a:r>
              <a:rPr lang="el-GR" sz="2500" dirty="0" smtClean="0"/>
              <a:t> </a:t>
            </a:r>
            <a:r>
              <a:rPr lang="el-GR" sz="2500" dirty="0" smtClean="0"/>
              <a:t>Αν όλα τα παιδιά της Γης </a:t>
            </a:r>
          </a:p>
          <a:p>
            <a:pPr>
              <a:buFont typeface="Wingdings" pitchFamily="2" charset="2"/>
              <a:buChar char="Ø"/>
            </a:pPr>
            <a:r>
              <a:rPr lang="el-GR" sz="2500" dirty="0" smtClean="0"/>
              <a:t> </a:t>
            </a:r>
            <a:r>
              <a:rPr lang="en-US" sz="2500" dirty="0" smtClean="0"/>
              <a:t>We are the world  </a:t>
            </a:r>
            <a:r>
              <a:rPr lang="el-GR" sz="2500" dirty="0" smtClean="0"/>
              <a:t> ελληνική έκδοση</a:t>
            </a:r>
          </a:p>
          <a:p>
            <a:pPr>
              <a:buFont typeface="Wingdings" pitchFamily="2" charset="2"/>
              <a:buChar char="Ø"/>
            </a:pPr>
            <a:r>
              <a:rPr lang="el-GR" sz="2500" dirty="0" smtClean="0"/>
              <a:t> </a:t>
            </a:r>
            <a:r>
              <a:rPr lang="el-GR" sz="2500" dirty="0" smtClean="0"/>
              <a:t>Αυτός είναι ο κόσμος μου</a:t>
            </a:r>
          </a:p>
          <a:p>
            <a:pPr>
              <a:buFont typeface="Wingdings" pitchFamily="2" charset="2"/>
              <a:buChar char="Ø"/>
            </a:pPr>
            <a:r>
              <a:rPr lang="el-GR" sz="2500" dirty="0" smtClean="0"/>
              <a:t> </a:t>
            </a:r>
            <a:r>
              <a:rPr lang="el-GR" sz="2500" dirty="0" smtClean="0"/>
              <a:t>Κάντο για σένα</a:t>
            </a:r>
          </a:p>
          <a:p>
            <a:pPr>
              <a:buFont typeface="Wingdings" pitchFamily="2" charset="2"/>
              <a:buChar char="Ø"/>
            </a:pPr>
            <a:r>
              <a:rPr lang="el-GR" sz="2500" dirty="0" smtClean="0"/>
              <a:t> Εγώ δε βιάζομαι να </a:t>
            </a:r>
            <a:r>
              <a:rPr lang="el-GR" sz="2500" dirty="0" smtClean="0"/>
              <a:t>μεγαλώσω</a:t>
            </a:r>
          </a:p>
          <a:p>
            <a:pPr>
              <a:buFont typeface="Wingdings" pitchFamily="2" charset="2"/>
              <a:buChar char="Ø"/>
            </a:pPr>
            <a:r>
              <a:rPr lang="el-GR" sz="2500" dirty="0" smtClean="0"/>
              <a:t> </a:t>
            </a:r>
            <a:r>
              <a:rPr lang="el-GR" sz="2500" dirty="0" smtClean="0"/>
              <a:t>Όταν Μεγαλώσω</a:t>
            </a:r>
          </a:p>
        </p:txBody>
      </p:sp>
    </p:spTree>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latin typeface="Aka-AcidGR-TotallyPlain" pitchFamily="2" charset="0"/>
                <a:ea typeface="Aka-AcidGR-TotallyPlain" pitchFamily="2" charset="0"/>
                <a:cs typeface="Times New Roman" pitchFamily="18" charset="0"/>
              </a:rPr>
              <a:t>Συνεργατική Δράση</a:t>
            </a:r>
            <a:endParaRPr lang="el-GR" dirty="0">
              <a:solidFill>
                <a:srgbClr val="FF0000"/>
              </a:solidFill>
              <a:latin typeface="Aka-AcidGR-TotallyPlain" pitchFamily="2" charset="0"/>
              <a:ea typeface="Aka-AcidGR-TotallyPlain" pitchFamily="2" charset="0"/>
            </a:endParaRPr>
          </a:p>
        </p:txBody>
      </p:sp>
      <p:sp>
        <p:nvSpPr>
          <p:cNvPr id="3" name="2 - Θέση περιεχομένου"/>
          <p:cNvSpPr>
            <a:spLocks noGrp="1"/>
          </p:cNvSpPr>
          <p:nvPr>
            <p:ph idx="1"/>
          </p:nvPr>
        </p:nvSpPr>
        <p:spPr>
          <a:xfrm>
            <a:off x="457200" y="1357298"/>
            <a:ext cx="8229600" cy="5357850"/>
          </a:xfrm>
        </p:spPr>
        <p:txBody>
          <a:bodyPr>
            <a:normAutofit fontScale="92500" lnSpcReduction="20000"/>
          </a:bodyPr>
          <a:lstStyle/>
          <a:p>
            <a:pPr algn="just">
              <a:buNone/>
            </a:pPr>
            <a:r>
              <a:rPr lang="el-GR" dirty="0" smtClean="0">
                <a:latin typeface="Times New Roman" pitchFamily="18" charset="0"/>
                <a:cs typeface="Times New Roman" pitchFamily="18" charset="0"/>
              </a:rPr>
              <a:t>    </a:t>
            </a:r>
            <a:r>
              <a:rPr lang="el-GR" dirty="0" smtClean="0">
                <a:latin typeface="Aka-AcidGR-TotallyPlain" pitchFamily="2" charset="0"/>
                <a:ea typeface="Aka-AcidGR-TotallyPlain" pitchFamily="2" charset="0"/>
                <a:cs typeface="Times New Roman" pitchFamily="18" charset="0"/>
              </a:rPr>
              <a:t>Μετά </a:t>
            </a:r>
            <a:r>
              <a:rPr lang="el-GR" dirty="0" smtClean="0">
                <a:latin typeface="Aka-AcidGR-TotallyPlain" pitchFamily="2" charset="0"/>
                <a:ea typeface="Aka-AcidGR-TotallyPlain" pitchFamily="2" charset="0"/>
                <a:cs typeface="Times New Roman" pitchFamily="18" charset="0"/>
              </a:rPr>
              <a:t>την ανάθεση στο νηπιαγωγείο μας από τους εταίρους μας του 3</a:t>
            </a:r>
            <a:r>
              <a:rPr lang="el-GR" baseline="30000" dirty="0" smtClean="0">
                <a:latin typeface="Aka-AcidGR-TotallyPlain" pitchFamily="2" charset="0"/>
                <a:ea typeface="Aka-AcidGR-TotallyPlain" pitchFamily="2" charset="0"/>
                <a:cs typeface="Times New Roman" pitchFamily="18" charset="0"/>
              </a:rPr>
              <a:t>ου</a:t>
            </a:r>
            <a:r>
              <a:rPr lang="el-GR" dirty="0" smtClean="0">
                <a:latin typeface="Aka-AcidGR-TotallyPlain" pitchFamily="2" charset="0"/>
                <a:ea typeface="Aka-AcidGR-TotallyPlain" pitchFamily="2" charset="0"/>
                <a:cs typeface="Times New Roman" pitchFamily="18" charset="0"/>
              </a:rPr>
              <a:t> Νηπιαγωγείου Αιδηψού του Δικαιώματος </a:t>
            </a:r>
            <a:r>
              <a:rPr lang="el-GR" dirty="0" smtClean="0">
                <a:latin typeface="Aka-AcidGR-TotallyPlain" pitchFamily="2" charset="0"/>
                <a:ea typeface="Aka-AcidGR-TotallyPlain" pitchFamily="2" charset="0"/>
                <a:cs typeface="Times New Roman" pitchFamily="18" charset="0"/>
              </a:rPr>
              <a:t>στο καθαρό περιβάλλον</a:t>
            </a:r>
            <a:endParaRPr lang="el-GR" dirty="0" smtClean="0">
              <a:latin typeface="Aka-AcidGR-TotallyPlain" pitchFamily="2" charset="0"/>
              <a:ea typeface="Aka-AcidGR-TotallyPlain" pitchFamily="2" charset="0"/>
              <a:cs typeface="Times New Roman" pitchFamily="18" charset="0"/>
            </a:endParaRPr>
          </a:p>
          <a:p>
            <a:pPr algn="just"/>
            <a:r>
              <a:rPr lang="el-GR" dirty="0" smtClean="0">
                <a:latin typeface="Aka-AcidGR-TotallyPlain" pitchFamily="2" charset="0"/>
                <a:ea typeface="Aka-AcidGR-TotallyPlain" pitchFamily="2" charset="0"/>
                <a:cs typeface="Times New Roman" pitchFamily="18" charset="0"/>
              </a:rPr>
              <a:t>Παρουσιάζουμε στα παιδιά επιλεγμένους πίνακες με έργα που </a:t>
            </a:r>
            <a:r>
              <a:rPr lang="el-GR" dirty="0" smtClean="0">
                <a:latin typeface="Aka-AcidGR-TotallyPlain" pitchFamily="2" charset="0"/>
                <a:ea typeface="Aka-AcidGR-TotallyPlain" pitchFamily="2" charset="0"/>
                <a:cs typeface="Times New Roman" pitchFamily="18" charset="0"/>
              </a:rPr>
              <a:t>αναφέρονται στο περιβάλλον είτε με αναφορά στο καθαρό είτε στο βρώμικο περιβάλλον</a:t>
            </a:r>
            <a:r>
              <a:rPr lang="el-GR" dirty="0" smtClean="0">
                <a:latin typeface="Aka-AcidGR-TotallyPlain" pitchFamily="2" charset="0"/>
                <a:ea typeface="Aka-AcidGR-TotallyPlain" pitchFamily="2" charset="0"/>
                <a:cs typeface="Times New Roman" pitchFamily="18" charset="0"/>
              </a:rPr>
              <a:t>.</a:t>
            </a:r>
            <a:endParaRPr lang="en-US" dirty="0" smtClean="0">
              <a:latin typeface="Aka-AcidGR-TotallyPlain" pitchFamily="2" charset="0"/>
              <a:ea typeface="Aka-AcidGR-TotallyPlain" pitchFamily="2" charset="0"/>
              <a:cs typeface="Times New Roman" pitchFamily="18" charset="0"/>
            </a:endParaRPr>
          </a:p>
          <a:p>
            <a:pPr algn="just"/>
            <a:r>
              <a:rPr lang="el-GR" dirty="0" smtClean="0">
                <a:latin typeface="Aka-AcidGR-TotallyPlain" pitchFamily="2" charset="0"/>
                <a:ea typeface="Aka-AcidGR-TotallyPlain" pitchFamily="2" charset="0"/>
                <a:cs typeface="Times New Roman" pitchFamily="18" charset="0"/>
              </a:rPr>
              <a:t>Πραγματοποιήθηκε </a:t>
            </a:r>
            <a:r>
              <a:rPr lang="el-GR" dirty="0" smtClean="0">
                <a:latin typeface="Aka-AcidGR-TotallyPlain" pitchFamily="2" charset="0"/>
                <a:ea typeface="Aka-AcidGR-TotallyPlain" pitchFamily="2" charset="0"/>
                <a:cs typeface="Times New Roman" pitchFamily="18" charset="0"/>
              </a:rPr>
              <a:t>συζήτηση </a:t>
            </a:r>
            <a:r>
              <a:rPr lang="el-GR" dirty="0" smtClean="0">
                <a:latin typeface="Aka-AcidGR-TotallyPlain" pitchFamily="2" charset="0"/>
                <a:ea typeface="Aka-AcidGR-TotallyPlain" pitchFamily="2" charset="0"/>
                <a:cs typeface="Times New Roman" pitchFamily="18" charset="0"/>
              </a:rPr>
              <a:t>προκειμένου να περιγράψουμε τους πίνακες και να αποκρυπτογραφήσουμε τα μηνύματά του.</a:t>
            </a:r>
            <a:endParaRPr lang="el-GR" dirty="0" smtClean="0"/>
          </a:p>
          <a:p>
            <a:pPr>
              <a:buNone/>
            </a:pPr>
            <a:endParaRPr lang="el-GR" dirty="0" smtClean="0"/>
          </a:p>
          <a:p>
            <a:pPr>
              <a:buNone/>
            </a:pPr>
            <a:r>
              <a:rPr lang="el-GR" dirty="0" smtClean="0"/>
              <a:t>                                            </a:t>
            </a:r>
            <a:endParaRPr lang="el-GR" dirty="0"/>
          </a:p>
        </p:txBody>
      </p:sp>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972452" cy="939784"/>
          </a:xfrm>
        </p:spPr>
        <p:txBody>
          <a:bodyPr/>
          <a:lstStyle/>
          <a:p>
            <a:r>
              <a:rPr lang="en-US" dirty="0" err="1" smtClean="0"/>
              <a:t>Quizziz</a:t>
            </a:r>
            <a:r>
              <a:rPr lang="el-GR" dirty="0" smtClean="0"/>
              <a:t>.</a:t>
            </a:r>
            <a:r>
              <a:rPr lang="en-US" dirty="0" smtClean="0"/>
              <a:t>com: </a:t>
            </a:r>
            <a:r>
              <a:rPr lang="el-GR" dirty="0" smtClean="0"/>
              <a:t>Συνεργατικό Κουίζ</a:t>
            </a:r>
            <a:endParaRPr lang="en-US" dirty="0"/>
          </a:p>
        </p:txBody>
      </p:sp>
      <p:pic>
        <p:nvPicPr>
          <p:cNvPr id="46082" name="Picture 2" descr="C:\Users\Stella\Desktop\e-twinning 2018-2019\1.ΠΑΓΚΟΣΜΙΑ ΗΜΕΡΑ ΔΙΚΑΙΩΜΑΤΩΝ ΤΟΥ ΠΑΙΔΙΟΥ - 20  ΝΟΕΜΒΡΙΟΥ\φωτο ΔΡΑΣΤΗΡΙΟΤΗΤΩΝ\ΚΟΥΙΖ\collage.png"/>
          <p:cNvPicPr>
            <a:picLocks noChangeAspect="1" noChangeArrowheads="1"/>
          </p:cNvPicPr>
          <p:nvPr/>
        </p:nvPicPr>
        <p:blipFill>
          <a:blip r:embed="rId2"/>
          <a:srcRect/>
          <a:stretch>
            <a:fillRect/>
          </a:stretch>
        </p:blipFill>
        <p:spPr bwMode="auto">
          <a:xfrm>
            <a:off x="428596" y="1428736"/>
            <a:ext cx="5238760" cy="5238760"/>
          </a:xfrm>
          <a:prstGeom prst="rect">
            <a:avLst/>
          </a:prstGeom>
          <a:noFill/>
        </p:spPr>
      </p:pic>
      <p:sp>
        <p:nvSpPr>
          <p:cNvPr id="5" name="4 - TextBox"/>
          <p:cNvSpPr txBox="1"/>
          <p:nvPr/>
        </p:nvSpPr>
        <p:spPr>
          <a:xfrm>
            <a:off x="5786446" y="1571612"/>
            <a:ext cx="2857520" cy="2785378"/>
          </a:xfrm>
          <a:prstGeom prst="rect">
            <a:avLst/>
          </a:prstGeom>
          <a:noFill/>
        </p:spPr>
        <p:txBody>
          <a:bodyPr wrap="square" rtlCol="0">
            <a:spAutoFit/>
          </a:bodyPr>
          <a:lstStyle/>
          <a:p>
            <a:r>
              <a:rPr lang="el-GR" sz="2500" dirty="0" smtClean="0">
                <a:latin typeface="Aka-AcidGR-TotallyPlain" pitchFamily="2" charset="0"/>
                <a:ea typeface="Aka-AcidGR-TotallyPlain" pitchFamily="2" charset="0"/>
              </a:rPr>
              <a:t>Δημιουργήθηκε κουίζ από τους εταίρους μας στην Αιδηψό και στις 20 Νοεμβρίου παίξαμε  ταυτόχρονα όλοι το ίδιο κουίζ </a:t>
            </a:r>
            <a:endParaRPr lang="en-US" sz="2500" dirty="0">
              <a:latin typeface="Aka-AcidGR-TotallyPlain" pitchFamily="2" charset="0"/>
              <a:ea typeface="Aka-AcidGR-TotallyPlain" pitchFamily="2" charset="0"/>
            </a:endParaRPr>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Aka-AcidGR-TotallyPlain" pitchFamily="2" charset="0"/>
                <a:ea typeface="Aka-AcidGR-TotallyPlain" pitchFamily="2" charset="0"/>
                <a:cs typeface="Times New Roman" pitchFamily="18" charset="0"/>
              </a:rPr>
              <a:t>Ευχαριστούμε για την προσοχή σας!</a:t>
            </a:r>
            <a:endParaRPr lang="el-GR" b="1" dirty="0">
              <a:latin typeface="Aka-AcidGR-TotallyPlain" pitchFamily="2" charset="0"/>
              <a:ea typeface="Aka-AcidGR-TotallyPlain" pitchFamily="2" charset="0"/>
              <a:cs typeface="Times New Roman" pitchFamily="18" charset="0"/>
            </a:endParaRPr>
          </a:p>
        </p:txBody>
      </p:sp>
      <p:pic>
        <p:nvPicPr>
          <p:cNvPr id="47106" name="Picture 2" descr="C:\Users\Stella\Desktop\e-twinning 2018-2019\1.ΠΑΓΚΟΣΜΙΑ ΗΜΕΡΑ ΔΙΚΑΙΩΜΑΤΩΝ ΤΟΥ ΠΑΙΔΙΟΥ - 20  ΝΟΕΜΒΡΙΟΥ\2.ΔΙΚΑΙΩΜΑΤΑ\T-M-1075-Editable-Banner-Childrens-Faces_ver_1 - Copy.jpg"/>
          <p:cNvPicPr>
            <a:picLocks noChangeAspect="1" noChangeArrowheads="1"/>
          </p:cNvPicPr>
          <p:nvPr/>
        </p:nvPicPr>
        <p:blipFill>
          <a:blip r:embed="rId2"/>
          <a:srcRect/>
          <a:stretch>
            <a:fillRect/>
          </a:stretch>
        </p:blipFill>
        <p:spPr bwMode="auto">
          <a:xfrm>
            <a:off x="500034" y="2928934"/>
            <a:ext cx="8208932" cy="1943109"/>
          </a:xfrm>
          <a:prstGeom prst="rect">
            <a:avLst/>
          </a:prstGeom>
          <a:noFill/>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Stella\Desktop\e-twinning 2018-2019\1.ΠΑΓΚΟΣΜΙΑ ΗΜΕΡΑ ΔΙΚΑΙΩΜΑΤΩΝ ΤΟΥ ΠΑΙΔΙΟΥ - 20  ΝΟΕΜΒΡΙΟΥ\2.ΔΙΚΑΙΩΜΑΤΑ\T-M-1075-Editable-Banner-Childrens-Faces_ver_1 - Copy.jpg"/>
          <p:cNvPicPr>
            <a:picLocks noChangeAspect="1" noChangeArrowheads="1"/>
          </p:cNvPicPr>
          <p:nvPr/>
        </p:nvPicPr>
        <p:blipFill>
          <a:blip r:embed="rId3"/>
          <a:srcRect/>
          <a:stretch>
            <a:fillRect/>
          </a:stretch>
        </p:blipFill>
        <p:spPr bwMode="auto">
          <a:xfrm>
            <a:off x="1785918" y="5286388"/>
            <a:ext cx="5553075" cy="1314450"/>
          </a:xfrm>
          <a:prstGeom prst="rect">
            <a:avLst/>
          </a:prstGeom>
          <a:noFill/>
        </p:spPr>
      </p:pic>
      <p:sp>
        <p:nvSpPr>
          <p:cNvPr id="2" name="1 - Τίτλος"/>
          <p:cNvSpPr>
            <a:spLocks noGrp="1"/>
          </p:cNvSpPr>
          <p:nvPr>
            <p:ph type="title"/>
          </p:nvPr>
        </p:nvSpPr>
        <p:spPr/>
        <p:txBody>
          <a:bodyPr/>
          <a:lstStyle/>
          <a:p>
            <a:r>
              <a:rPr lang="el-GR" dirty="0" smtClean="0">
                <a:latin typeface="Aka-AcidGR-TotallyPlain" pitchFamily="2" charset="0"/>
                <a:ea typeface="Aka-AcidGR-TotallyPlain" pitchFamily="2" charset="0"/>
              </a:rPr>
              <a:t>Θεωρητικό υπόβαθρο</a:t>
            </a:r>
            <a:endParaRPr lang="el-GR" dirty="0">
              <a:latin typeface="Aka-AcidGR-TotallyPlain" pitchFamily="2" charset="0"/>
              <a:ea typeface="Aka-AcidGR-TotallyPlain" pitchFamily="2" charset="0"/>
            </a:endParaRPr>
          </a:p>
        </p:txBody>
      </p:sp>
      <p:sp>
        <p:nvSpPr>
          <p:cNvPr id="3" name="2 - Θέση περιεχομένου"/>
          <p:cNvSpPr>
            <a:spLocks noGrp="1"/>
          </p:cNvSpPr>
          <p:nvPr>
            <p:ph idx="1"/>
          </p:nvPr>
        </p:nvSpPr>
        <p:spPr>
          <a:xfrm>
            <a:off x="457200" y="1600201"/>
            <a:ext cx="8229600" cy="4472005"/>
          </a:xfrm>
        </p:spPr>
        <p:txBody>
          <a:bodyPr>
            <a:normAutofit fontScale="77500" lnSpcReduction="20000"/>
          </a:bodyPr>
          <a:lstStyle/>
          <a:p>
            <a:pPr algn="just"/>
            <a:r>
              <a:rPr lang="el-GR" dirty="0" smtClean="0">
                <a:latin typeface="Aka-AcidGR-TotallyPlain" pitchFamily="2" charset="0"/>
                <a:ea typeface="Aka-AcidGR-TotallyPlain" pitchFamily="2" charset="0"/>
              </a:rPr>
              <a:t>Η Παγκόσμια Ημέρα για τα Δικαιώματα του Παιδιού εορτάζεται κάθε χρόνο στις 20 Νοεμβρίου, με αφορμή την επέτειο υιοθέτησης από τη Γενική Συνέλευση του ΟΗΕ, το 1989, της Σύμβαση για τα Δικαιώματα του Παιδιού.</a:t>
            </a:r>
          </a:p>
          <a:p>
            <a:pPr>
              <a:buNone/>
            </a:pPr>
            <a:r>
              <a:rPr lang="en-US" dirty="0" smtClean="0">
                <a:latin typeface="Aka-AcidGR-TotallyPlain" pitchFamily="2" charset="0"/>
                <a:ea typeface="Aka-AcidGR-TotallyPlain" pitchFamily="2" charset="0"/>
              </a:rPr>
              <a:t>     </a:t>
            </a:r>
            <a:r>
              <a:rPr lang="el-GR" dirty="0" smtClean="0">
                <a:latin typeface="Aka-AcidGR-TotallyPlain" pitchFamily="2" charset="0"/>
                <a:ea typeface="Aka-AcidGR-TotallyPlain" pitchFamily="2" charset="0"/>
              </a:rPr>
              <a:t>Η Σύμβαση για τα Δικαιώματα του Παιδιού αποτελεί το πλέον αποδεκτό κείμενο για τα ανθρώπινα δικαιώματα παγκοσμίως. Την έχουν επικυρώσει όλα τα κράτη του κόσμου, εκτός των ΗΠΑ και της Σομαλίας</a:t>
            </a:r>
            <a:r>
              <a:rPr lang="en-US" dirty="0" smtClean="0">
                <a:latin typeface="Aka-AcidGR-TotallyPlain" pitchFamily="2" charset="0"/>
                <a:ea typeface="Aka-AcidGR-TotallyPlain" pitchFamily="2" charset="0"/>
              </a:rPr>
              <a:t>. </a:t>
            </a:r>
            <a:r>
              <a:rPr lang="el-GR" dirty="0" smtClean="0">
                <a:latin typeface="Aka-AcidGR-TotallyPlain" pitchFamily="2" charset="0"/>
                <a:ea typeface="Aka-AcidGR-TotallyPlain" pitchFamily="2" charset="0"/>
              </a:rPr>
              <a:t>Η Ελλάδα την επικύρωσε στις 2 Δεκεμβρίου 1992 με τον νόμο 2101. Τα 54 άρθρα της καλύπτουν όλα τα δικαιώματα των παιδιών που χωρίζονται σε 4 τομείς: Δικαιώματα Επιβίωσης, Ανάπτυξης, Προστασίας και Δικαιώματα Συμμετοχής.</a:t>
            </a:r>
            <a:r>
              <a:rPr lang="el-GR" dirty="0" smtClean="0"/>
              <a:t/>
            </a:r>
            <a:br>
              <a:rPr lang="el-GR" dirty="0" smtClean="0"/>
            </a:br>
            <a:endParaRPr lang="el-GR" dirty="0"/>
          </a:p>
        </p:txBody>
      </p:sp>
      <p:sp>
        <p:nvSpPr>
          <p:cNvPr id="7" name="6 - Στρογγυλεμένο ορθογώνιο"/>
          <p:cNvSpPr/>
          <p:nvPr/>
        </p:nvSpPr>
        <p:spPr>
          <a:xfrm>
            <a:off x="1785918" y="357166"/>
            <a:ext cx="5429288" cy="92869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sndAc>
      <p:stSnd>
        <p:snd r:embed="rId2" name="wind.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Users\Stella\Desktop\e-twinning 2018-2019\0.E-TWINNING LOGO\acc21e98 - Copy.png"/>
          <p:cNvPicPr>
            <a:picLocks noChangeAspect="1" noChangeArrowheads="1"/>
          </p:cNvPicPr>
          <p:nvPr/>
        </p:nvPicPr>
        <p:blipFill>
          <a:blip r:embed="rId3"/>
          <a:srcRect/>
          <a:stretch>
            <a:fillRect/>
          </a:stretch>
        </p:blipFill>
        <p:spPr bwMode="auto">
          <a:xfrm>
            <a:off x="7643834" y="5572140"/>
            <a:ext cx="1285884" cy="1109076"/>
          </a:xfrm>
          <a:prstGeom prst="rect">
            <a:avLst/>
          </a:prstGeom>
          <a:noFill/>
        </p:spPr>
      </p:pic>
      <p:sp>
        <p:nvSpPr>
          <p:cNvPr id="2" name="1 - Τίτλος"/>
          <p:cNvSpPr>
            <a:spLocks noGrp="1"/>
          </p:cNvSpPr>
          <p:nvPr>
            <p:ph type="title"/>
          </p:nvPr>
        </p:nvSpPr>
        <p:spPr/>
        <p:txBody>
          <a:bodyPr>
            <a:normAutofit/>
          </a:bodyPr>
          <a:lstStyle/>
          <a:p>
            <a:pPr algn="just"/>
            <a:r>
              <a:rPr lang="el-GR" dirty="0" smtClean="0">
                <a:solidFill>
                  <a:schemeClr val="tx2">
                    <a:lumMod val="75000"/>
                  </a:schemeClr>
                </a:solidFill>
                <a:latin typeface="Aka-AcidGR-TotallyPlain" pitchFamily="2" charset="0"/>
                <a:ea typeface="Aka-AcidGR-TotallyPlain" pitchFamily="2" charset="0"/>
              </a:rPr>
              <a:t>Δικαίωμα στο καθαρό Περιβάλλον</a:t>
            </a:r>
            <a:endParaRPr lang="el-GR" dirty="0">
              <a:solidFill>
                <a:schemeClr val="tx2">
                  <a:lumMod val="75000"/>
                </a:schemeClr>
              </a:solidFill>
              <a:latin typeface="Aka-AcidGR-TotallyPlain" pitchFamily="2" charset="0"/>
              <a:ea typeface="Aka-AcidGR-TotallyPlain" pitchFamily="2" charset="0"/>
            </a:endParaRPr>
          </a:p>
        </p:txBody>
      </p:sp>
      <p:sp>
        <p:nvSpPr>
          <p:cNvPr id="3" name="2 - Θέση περιεχομένου"/>
          <p:cNvSpPr>
            <a:spLocks noGrp="1"/>
          </p:cNvSpPr>
          <p:nvPr>
            <p:ph idx="1"/>
          </p:nvPr>
        </p:nvSpPr>
        <p:spPr>
          <a:xfrm>
            <a:off x="457200" y="1600200"/>
            <a:ext cx="8472518" cy="5114948"/>
          </a:xfrm>
        </p:spPr>
        <p:txBody>
          <a:bodyPr>
            <a:normAutofit fontScale="92500" lnSpcReduction="10000"/>
          </a:bodyPr>
          <a:lstStyle/>
          <a:p>
            <a:pPr>
              <a:buNone/>
            </a:pPr>
            <a:r>
              <a:rPr lang="el-GR" sz="2500" b="1" i="1" dirty="0" smtClean="0">
                <a:latin typeface="Aka-AcidGR-TotallyPlain" pitchFamily="2" charset="0"/>
                <a:ea typeface="Aka-AcidGR-TotallyPlain" pitchFamily="2" charset="0"/>
              </a:rPr>
              <a:t>Άρθρο 24</a:t>
            </a:r>
            <a:endParaRPr lang="el-GR" sz="2500" b="1" i="1" dirty="0">
              <a:latin typeface="Aka-AcidGR-TotallyPlain" pitchFamily="2" charset="0"/>
              <a:ea typeface="Aka-AcidGR-TotallyPlain" pitchFamily="2" charset="0"/>
            </a:endParaRPr>
          </a:p>
          <a:p>
            <a:pPr algn="just"/>
            <a:r>
              <a:rPr lang="el-GR" sz="2500" b="1" dirty="0" smtClean="0">
                <a:latin typeface="Aka-AcidGR-TotallyPlain" pitchFamily="2" charset="0"/>
                <a:ea typeface="Aka-AcidGR-TotallyPlain" pitchFamily="2" charset="0"/>
              </a:rPr>
              <a:t>1. Τα παιδιά έχουν δικαίωμα στην προστασία και τη φροντίδα που απαιτούνται για την καλή διαβίωσή τους. Τα παιδιά μπορούν να εκφράζουν ελεύθερα τη γνώμη τους. Η γνώμη τους σχετικά με ζητήματα που τα αφορούν λαμβάνεται υπόψη σε συνάρτηση με την ηλικία και την ωριμότητά τους. </a:t>
            </a:r>
            <a:br>
              <a:rPr lang="el-GR" sz="2500" b="1" dirty="0" smtClean="0">
                <a:latin typeface="Aka-AcidGR-TotallyPlain" pitchFamily="2" charset="0"/>
                <a:ea typeface="Aka-AcidGR-TotallyPlain" pitchFamily="2" charset="0"/>
              </a:rPr>
            </a:br>
            <a:r>
              <a:rPr lang="el-GR" sz="2500" b="1" dirty="0" smtClean="0">
                <a:latin typeface="Aka-AcidGR-TotallyPlain" pitchFamily="2" charset="0"/>
                <a:ea typeface="Aka-AcidGR-TotallyPlain" pitchFamily="2" charset="0"/>
              </a:rPr>
              <a:t>2. Σε όλες τις πράξεις που αφορούν τα παιδιά, είτε επιχειρούνται από δημόσιες αρχές είτε από ιδιωτικούς οργανισμούς, πρωταρχική σημασία πρέπει να δίνεται στο υπέρτατο συμφέρον του παιδιού. </a:t>
            </a:r>
            <a:br>
              <a:rPr lang="el-GR" sz="2500" b="1" dirty="0" smtClean="0">
                <a:latin typeface="Aka-AcidGR-TotallyPlain" pitchFamily="2" charset="0"/>
                <a:ea typeface="Aka-AcidGR-TotallyPlain" pitchFamily="2" charset="0"/>
              </a:rPr>
            </a:br>
            <a:r>
              <a:rPr lang="el-GR" sz="2500" b="1" dirty="0" smtClean="0">
                <a:latin typeface="Aka-AcidGR-TotallyPlain" pitchFamily="2" charset="0"/>
                <a:ea typeface="Aka-AcidGR-TotallyPlain" pitchFamily="2" charset="0"/>
              </a:rPr>
              <a:t>3. Κάθε παιδί έχει δικαίωμα να διατηρεί τακτικά προσωπικές σχέσεις και απ’ ευθείας επαφές με τους δύο γονείς του, εκτός εάν τούτο είναι αντίθετο προς το συμφέρον του.</a:t>
            </a:r>
            <a:endParaRPr lang="el-GR" sz="2500" b="1" i="1" dirty="0">
              <a:latin typeface="Aka-AcidGR-TotallyPlain" pitchFamily="2" charset="0"/>
              <a:ea typeface="Aka-AcidGR-TotallyPlain" pitchFamily="2" charset="0"/>
            </a:endParaRPr>
          </a:p>
          <a:p>
            <a:pPr algn="just">
              <a:buNone/>
            </a:pPr>
            <a:r>
              <a:rPr lang="el-GR" sz="2000" dirty="0" smtClean="0"/>
              <a:t>     </a:t>
            </a:r>
            <a:br>
              <a:rPr lang="el-GR" sz="2000" dirty="0" smtClean="0"/>
            </a:b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endParaRPr lang="en-US" sz="2000" b="1" i="1" dirty="0">
              <a:latin typeface="Aka-AcidGR-DiaryGirl" pitchFamily="2" charset="-95"/>
              <a:ea typeface="Aka-AcidGR-DiaryGirl" pitchFamily="2" charset="-95"/>
            </a:endParaRPr>
          </a:p>
          <a:p>
            <a:pPr>
              <a:buNone/>
            </a:pPr>
            <a:endParaRPr lang="el-GR" sz="2000" b="1" i="1" dirty="0"/>
          </a:p>
          <a:p>
            <a:endParaRPr lang="el-GR" dirty="0"/>
          </a:p>
        </p:txBody>
      </p:sp>
      <p:sp>
        <p:nvSpPr>
          <p:cNvPr id="5" name="4 - Στρογγυλεμένο ορθογώνιο"/>
          <p:cNvSpPr/>
          <p:nvPr/>
        </p:nvSpPr>
        <p:spPr>
          <a:xfrm>
            <a:off x="428596" y="357166"/>
            <a:ext cx="8286808" cy="10001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sndAc>
      <p:stSnd>
        <p:snd r:embed="rId2" name="breeze.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Εικόνα" descr="20181127_205401.jpg"/>
          <p:cNvPicPr>
            <a:picLocks noChangeAspect="1"/>
          </p:cNvPicPr>
          <p:nvPr/>
        </p:nvPicPr>
        <p:blipFill>
          <a:blip r:embed="rId3" cstate="print"/>
          <a:stretch>
            <a:fillRect/>
          </a:stretch>
        </p:blipFill>
        <p:spPr>
          <a:xfrm>
            <a:off x="3829605" y="2857496"/>
            <a:ext cx="4742923" cy="3651156"/>
          </a:xfrm>
          <a:prstGeom prst="rect">
            <a:avLst/>
          </a:prstGeom>
        </p:spPr>
      </p:pic>
      <p:sp>
        <p:nvSpPr>
          <p:cNvPr id="2" name="1 - Τίτλος"/>
          <p:cNvSpPr>
            <a:spLocks noGrp="1"/>
          </p:cNvSpPr>
          <p:nvPr>
            <p:ph type="title"/>
          </p:nvPr>
        </p:nvSpPr>
        <p:spPr/>
        <p:txBody>
          <a:bodyPr/>
          <a:lstStyle/>
          <a:p>
            <a:r>
              <a:rPr lang="el-GR" b="1" dirty="0" smtClean="0">
                <a:latin typeface="Aka-AcidGR-DiaryGirl" pitchFamily="2" charset="-95"/>
                <a:ea typeface="Aka-AcidGR-DiaryGirl" pitchFamily="2" charset="-95"/>
              </a:rPr>
              <a:t>Δράση 1</a:t>
            </a:r>
            <a:r>
              <a:rPr lang="el-GR" b="1" baseline="30000" dirty="0" smtClean="0">
                <a:latin typeface="Aka-AcidGR-DiaryGirl" pitchFamily="2" charset="-95"/>
                <a:ea typeface="Aka-AcidGR-DiaryGirl" pitchFamily="2" charset="-95"/>
              </a:rPr>
              <a:t>η</a:t>
            </a:r>
            <a:r>
              <a:rPr lang="el-GR" b="1" dirty="0" smtClean="0">
                <a:latin typeface="Aka-AcidGR-DiaryGirl" pitchFamily="2" charset="-95"/>
                <a:ea typeface="Aka-AcidGR-DiaryGirl" pitchFamily="2" charset="-95"/>
              </a:rPr>
              <a:t> </a:t>
            </a:r>
            <a:endParaRPr lang="el-GR" b="1" dirty="0">
              <a:latin typeface="Aka-AcidGR-DiaryGirl" pitchFamily="2" charset="-95"/>
              <a:ea typeface="Aka-AcidGR-DiaryGirl" pitchFamily="2" charset="-95"/>
            </a:endParaRPr>
          </a:p>
        </p:txBody>
      </p:sp>
      <p:sp>
        <p:nvSpPr>
          <p:cNvPr id="3" name="2 - Θέση περιεχομένου"/>
          <p:cNvSpPr>
            <a:spLocks noGrp="1"/>
          </p:cNvSpPr>
          <p:nvPr>
            <p:ph idx="1"/>
          </p:nvPr>
        </p:nvSpPr>
        <p:spPr>
          <a:xfrm>
            <a:off x="457200" y="1600201"/>
            <a:ext cx="8329642" cy="1257295"/>
          </a:xfrm>
        </p:spPr>
        <p:txBody>
          <a:bodyPr>
            <a:normAutofit/>
          </a:bodyPr>
          <a:lstStyle/>
          <a:p>
            <a:pPr algn="just">
              <a:buNone/>
            </a:pPr>
            <a:r>
              <a:rPr lang="el-GR" sz="2400" dirty="0" smtClean="0">
                <a:latin typeface="Aka-AcidGR-TotallyPlain" pitchFamily="2" charset="0"/>
                <a:ea typeface="Aka-AcidGR-TotallyPlain" pitchFamily="2" charset="0"/>
              </a:rPr>
              <a:t>	</a:t>
            </a:r>
            <a:r>
              <a:rPr lang="el-GR" sz="2400" dirty="0" err="1" smtClean="0">
                <a:latin typeface="Aka-AcidGR-TotallyPlain" pitchFamily="2" charset="0"/>
                <a:ea typeface="Aka-AcidGR-TotallyPlain" pitchFamily="2" charset="0"/>
              </a:rPr>
              <a:t>Αφόρμηση</a:t>
            </a:r>
            <a:r>
              <a:rPr lang="el-GR" sz="2400" dirty="0" smtClean="0">
                <a:latin typeface="Aka-AcidGR-TotallyPlain" pitchFamily="2" charset="0"/>
                <a:ea typeface="Aka-AcidGR-TotallyPlain" pitchFamily="2" charset="0"/>
              </a:rPr>
              <a:t>  στάθηκε η προβολή της ταινίας «το νησί του </a:t>
            </a:r>
            <a:r>
              <a:rPr lang="el-GR" sz="2400" dirty="0" err="1" smtClean="0">
                <a:latin typeface="Aka-AcidGR-TotallyPlain" pitchFamily="2" charset="0"/>
                <a:ea typeface="Aka-AcidGR-TotallyPlain" pitchFamily="2" charset="0"/>
              </a:rPr>
              <a:t>Λουκανόρ</a:t>
            </a:r>
            <a:r>
              <a:rPr lang="el-GR" sz="2400" dirty="0" smtClean="0">
                <a:latin typeface="Aka-AcidGR-TotallyPlain" pitchFamily="2" charset="0"/>
                <a:ea typeface="Aka-AcidGR-TotallyPlain" pitchFamily="2" charset="0"/>
              </a:rPr>
              <a:t>» της </a:t>
            </a:r>
            <a:r>
              <a:rPr lang="en-US" sz="2400" dirty="0" err="1" smtClean="0">
                <a:latin typeface="Aka-AcidGR-TotallyPlain" pitchFamily="2" charset="0"/>
                <a:ea typeface="Aka-AcidGR-TotallyPlain" pitchFamily="2" charset="0"/>
              </a:rPr>
              <a:t>Unicef</a:t>
            </a:r>
            <a:r>
              <a:rPr lang="en-US" sz="2400" dirty="0" smtClean="0">
                <a:latin typeface="Aka-AcidGR-TotallyPlain" pitchFamily="2" charset="0"/>
                <a:ea typeface="Aka-AcidGR-TotallyPlain" pitchFamily="2" charset="0"/>
              </a:rPr>
              <a:t> </a:t>
            </a:r>
            <a:r>
              <a:rPr lang="el-GR" sz="2400" dirty="0" smtClean="0">
                <a:latin typeface="Aka-AcidGR-TotallyPlain" pitchFamily="2" charset="0"/>
                <a:ea typeface="Aka-AcidGR-TotallyPlain" pitchFamily="2" charset="0"/>
              </a:rPr>
              <a:t>, στο οποίο γίνεται με πολύ παραστατικό τρόπο η αναφορά στα δικαιώματα των παιδιών.</a:t>
            </a:r>
          </a:p>
          <a:p>
            <a:pPr algn="just">
              <a:buNone/>
            </a:pPr>
            <a:endParaRPr lang="el-GR" sz="2400" dirty="0" smtClean="0">
              <a:latin typeface="Aka-AcidGR-TotallyPlain" pitchFamily="2" charset="0"/>
              <a:ea typeface="Aka-AcidGR-TotallyPlain" pitchFamily="2" charset="0"/>
            </a:endParaRPr>
          </a:p>
          <a:p>
            <a:pPr algn="just">
              <a:buNone/>
            </a:pPr>
            <a:endParaRPr lang="el-GR" sz="2400" dirty="0" smtClean="0">
              <a:latin typeface="Aka-AcidGR-TotallyPlain" pitchFamily="2" charset="0"/>
              <a:ea typeface="Aka-AcidGR-TotallyPlain" pitchFamily="2" charset="0"/>
            </a:endParaRPr>
          </a:p>
          <a:p>
            <a:pPr algn="just">
              <a:buNone/>
            </a:pPr>
            <a:endParaRPr lang="el-GR" sz="2400" dirty="0" smtClean="0">
              <a:latin typeface="Aka-AcidGR-TotallyPlain" pitchFamily="2" charset="0"/>
              <a:ea typeface="Aka-AcidGR-TotallyPlain" pitchFamily="2" charset="0"/>
            </a:endParaRPr>
          </a:p>
          <a:p>
            <a:pPr algn="just">
              <a:buNone/>
            </a:pPr>
            <a:endParaRPr lang="el-GR" sz="2400" dirty="0" smtClean="0">
              <a:latin typeface="Aka-AcidGR-TotallyPlain" pitchFamily="2" charset="0"/>
              <a:ea typeface="Aka-AcidGR-TotallyPlain" pitchFamily="2" charset="0"/>
            </a:endParaRPr>
          </a:p>
          <a:p>
            <a:pPr algn="just">
              <a:buNone/>
            </a:pPr>
            <a:endParaRPr lang="el-GR" sz="2400" dirty="0" smtClean="0">
              <a:latin typeface="Aka-AcidGR-TotallyPlain" pitchFamily="2" charset="0"/>
              <a:ea typeface="Aka-AcidGR-TotallyPlain" pitchFamily="2" charset="0"/>
            </a:endParaRPr>
          </a:p>
          <a:p>
            <a:pPr algn="just">
              <a:buNone/>
            </a:pPr>
            <a:endParaRPr lang="el-GR" sz="2400" dirty="0" smtClean="0">
              <a:latin typeface="Aka-AcidGR-TotallyPlain" pitchFamily="2" charset="0"/>
              <a:ea typeface="Aka-AcidGR-TotallyPlain" pitchFamily="2" charset="0"/>
            </a:endParaRPr>
          </a:p>
          <a:p>
            <a:pPr algn="just">
              <a:buNone/>
            </a:pPr>
            <a:endParaRPr lang="el-GR" sz="2400" dirty="0" smtClean="0">
              <a:latin typeface="Aka-AcidGR-TotallyPlain" pitchFamily="2" charset="0"/>
              <a:ea typeface="Aka-AcidGR-TotallyPlain" pitchFamily="2" charset="0"/>
            </a:endParaRPr>
          </a:p>
          <a:p>
            <a:pPr algn="just"/>
            <a:endParaRPr lang="el-GR" sz="2400" dirty="0">
              <a:latin typeface="Aka-AcidGR-TotallyPlain" pitchFamily="2" charset="0"/>
              <a:ea typeface="Aka-AcidGR-TotallyPlain" pitchFamily="2" charset="0"/>
            </a:endParaRPr>
          </a:p>
          <a:p>
            <a:pPr algn="just"/>
            <a:endParaRPr lang="el-GR" sz="2400" dirty="0"/>
          </a:p>
          <a:p>
            <a:pPr algn="just">
              <a:buNone/>
            </a:pPr>
            <a:endParaRPr lang="el-GR" sz="24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a:p>
          <a:p>
            <a:pPr>
              <a:buNone/>
            </a:pPr>
            <a:endParaRPr lang="el-GR" sz="1800" dirty="0" smtClean="0"/>
          </a:p>
          <a:p>
            <a:pPr>
              <a:buNone/>
            </a:pPr>
            <a:endParaRPr lang="el-GR" sz="1800" dirty="0"/>
          </a:p>
          <a:p>
            <a:pPr>
              <a:buNone/>
            </a:pPr>
            <a:endParaRPr lang="el-GR" sz="1800" dirty="0" smtClean="0"/>
          </a:p>
          <a:p>
            <a:pPr>
              <a:buNone/>
            </a:pPr>
            <a:endParaRPr lang="el-GR" sz="1800" dirty="0"/>
          </a:p>
          <a:p>
            <a:pPr>
              <a:buNone/>
            </a:pPr>
            <a:endParaRPr lang="el-GR" sz="1800" dirty="0" smtClean="0"/>
          </a:p>
          <a:p>
            <a:pPr>
              <a:buNone/>
            </a:pPr>
            <a:endParaRPr lang="el-GR" sz="1800" dirty="0"/>
          </a:p>
          <a:p>
            <a:pPr>
              <a:buNone/>
            </a:pPr>
            <a:endParaRPr lang="el-GR" sz="1800" dirty="0" smtClean="0"/>
          </a:p>
          <a:p>
            <a:pPr>
              <a:buNone/>
            </a:pPr>
            <a:endParaRPr lang="el-GR" sz="1800" dirty="0"/>
          </a:p>
          <a:p>
            <a:pPr>
              <a:buNone/>
            </a:pPr>
            <a:endParaRPr lang="el-GR" sz="1800" dirty="0" smtClean="0"/>
          </a:p>
          <a:p>
            <a:pPr>
              <a:buNone/>
            </a:pPr>
            <a:endParaRPr lang="el-GR" sz="1800" dirty="0" smtClean="0"/>
          </a:p>
          <a:p>
            <a:pPr algn="just"/>
            <a:endParaRPr lang="el-GR" dirty="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download.png"/>
          <p:cNvPicPr>
            <a:picLocks noChangeAspect="1"/>
          </p:cNvPicPr>
          <p:nvPr/>
        </p:nvPicPr>
        <p:blipFill>
          <a:blip r:embed="rId2"/>
          <a:stretch>
            <a:fillRect/>
          </a:stretch>
        </p:blipFill>
        <p:spPr>
          <a:xfrm>
            <a:off x="714348" y="2786058"/>
            <a:ext cx="7715272" cy="3559225"/>
          </a:xfrm>
          <a:prstGeom prst="rect">
            <a:avLst/>
          </a:prstGeom>
        </p:spPr>
      </p:pic>
      <p:sp>
        <p:nvSpPr>
          <p:cNvPr id="2" name="1 - Τίτλος"/>
          <p:cNvSpPr>
            <a:spLocks noGrp="1"/>
          </p:cNvSpPr>
          <p:nvPr>
            <p:ph type="title"/>
          </p:nvPr>
        </p:nvSpPr>
        <p:spPr/>
        <p:txBody>
          <a:bodyPr/>
          <a:lstStyle/>
          <a:p>
            <a:r>
              <a:rPr lang="el-GR" b="1" dirty="0" smtClean="0">
                <a:latin typeface="Aka-AcidGR-DiaryGirl" pitchFamily="2" charset="-95"/>
                <a:ea typeface="Aka-AcidGR-DiaryGirl" pitchFamily="2" charset="-95"/>
              </a:rPr>
              <a:t>Δράση 2</a:t>
            </a:r>
            <a:r>
              <a:rPr lang="el-GR" b="1" baseline="30000" dirty="0" smtClean="0">
                <a:latin typeface="Aka-AcidGR-DiaryGirl" pitchFamily="2" charset="-95"/>
                <a:ea typeface="Aka-AcidGR-DiaryGirl" pitchFamily="2" charset="-95"/>
              </a:rPr>
              <a:t>η</a:t>
            </a:r>
            <a:r>
              <a:rPr lang="el-GR" b="1" dirty="0" smtClean="0">
                <a:latin typeface="Aka-AcidGR-DiaryGirl" pitchFamily="2" charset="-95"/>
                <a:ea typeface="Aka-AcidGR-DiaryGirl" pitchFamily="2" charset="-95"/>
              </a:rPr>
              <a:t> </a:t>
            </a:r>
            <a:endParaRPr lang="en-US" b="1" dirty="0"/>
          </a:p>
        </p:txBody>
      </p:sp>
      <p:sp>
        <p:nvSpPr>
          <p:cNvPr id="3" name="2 - Θέση περιεχομένου"/>
          <p:cNvSpPr>
            <a:spLocks noGrp="1"/>
          </p:cNvSpPr>
          <p:nvPr>
            <p:ph idx="1"/>
          </p:nvPr>
        </p:nvSpPr>
        <p:spPr>
          <a:xfrm>
            <a:off x="457200" y="1600201"/>
            <a:ext cx="8229600" cy="1042981"/>
          </a:xfrm>
        </p:spPr>
        <p:txBody>
          <a:bodyPr>
            <a:normAutofit/>
          </a:bodyPr>
          <a:lstStyle/>
          <a:p>
            <a:pPr algn="just"/>
            <a:r>
              <a:rPr lang="el-GR" sz="2000" dirty="0" smtClean="0">
                <a:latin typeface="Aka-AcidGR-TotallyPlain" pitchFamily="2" charset="0"/>
                <a:ea typeface="Aka-AcidGR-TotallyPlain" pitchFamily="2" charset="0"/>
              </a:rPr>
              <a:t>Μετά την προβολή της ταινίας ακολούθησε συζήτηση με τα παιδιά, Κι έγινε καταγραφή των προτάσεών τους με τη μορφή </a:t>
            </a:r>
            <a:r>
              <a:rPr lang="el-GR" sz="2000" dirty="0" err="1" smtClean="0">
                <a:latin typeface="Aka-AcidGR-TotallyPlain" pitchFamily="2" charset="0"/>
                <a:ea typeface="Aka-AcidGR-TotallyPlain" pitchFamily="2" charset="0"/>
              </a:rPr>
              <a:t>ιδεοθύελας</a:t>
            </a:r>
            <a:r>
              <a:rPr lang="el-GR" sz="2000" dirty="0" smtClean="0">
                <a:latin typeface="Aka-AcidGR-TotallyPlain" pitchFamily="2" charset="0"/>
                <a:ea typeface="Aka-AcidGR-TotallyPlain" pitchFamily="2" charset="0"/>
              </a:rPr>
              <a:t> με τη χρήση του εργαλείου </a:t>
            </a:r>
            <a:r>
              <a:rPr lang="en-US" sz="2000" dirty="0" err="1" smtClean="0">
                <a:latin typeface="Aka-AcidGR-TotallyPlain" pitchFamily="2" charset="0"/>
                <a:ea typeface="Aka-AcidGR-TotallyPlain" pitchFamily="2" charset="0"/>
              </a:rPr>
              <a:t>Mindmap</a:t>
            </a:r>
            <a:r>
              <a:rPr lang="en-US" sz="2000" dirty="0" smtClean="0">
                <a:latin typeface="Aka-AcidGR-TotallyPlain" pitchFamily="2" charset="0"/>
                <a:ea typeface="Aka-AcidGR-TotallyPlain" pitchFamily="2" charset="0"/>
              </a:rPr>
              <a:t> maker</a:t>
            </a:r>
            <a:endParaRPr lang="en-US" sz="2000" dirty="0">
              <a:latin typeface="Aka-AcidGR-TotallyPlain" pitchFamily="2" charset="0"/>
              <a:ea typeface="Aka-AcidGR-TotallyPlain" pitchFamily="2" charset="0"/>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85720" y="428604"/>
            <a:ext cx="8429684" cy="3908762"/>
          </a:xfrm>
          <a:prstGeom prst="rect">
            <a:avLst/>
          </a:prstGeom>
          <a:noFill/>
        </p:spPr>
        <p:txBody>
          <a:bodyPr wrap="square" rtlCol="0">
            <a:spAutoFit/>
          </a:bodyPr>
          <a:lstStyle/>
          <a:p>
            <a:pPr>
              <a:buNone/>
            </a:pPr>
            <a:r>
              <a:rPr lang="el-GR" sz="2800" dirty="0" smtClean="0">
                <a:solidFill>
                  <a:srgbClr val="002060"/>
                </a:solidFill>
                <a:latin typeface="Aka-AcidGR-TotallyPlain" pitchFamily="2" charset="0"/>
                <a:ea typeface="Aka-AcidGR-TotallyPlain" pitchFamily="2" charset="0"/>
                <a:cs typeface="Times New Roman" pitchFamily="18" charset="0"/>
              </a:rPr>
              <a:t>Έγινε σύνδεση </a:t>
            </a:r>
            <a:r>
              <a:rPr lang="el-GR" sz="2800" dirty="0" smtClean="0">
                <a:solidFill>
                  <a:srgbClr val="002060"/>
                </a:solidFill>
                <a:latin typeface="Aka-AcidGR-TotallyPlain" pitchFamily="2" charset="0"/>
                <a:ea typeface="Aka-AcidGR-TotallyPlain" pitchFamily="2" charset="0"/>
                <a:cs typeface="Times New Roman" pitchFamily="18" charset="0"/>
              </a:rPr>
              <a:t>με το </a:t>
            </a:r>
            <a:r>
              <a:rPr lang="el-GR" sz="2800" dirty="0" smtClean="0">
                <a:solidFill>
                  <a:srgbClr val="002060"/>
                </a:solidFill>
                <a:latin typeface="Aka-AcidGR-TotallyPlain" pitchFamily="2" charset="0"/>
                <a:ea typeface="Aka-AcidGR-TotallyPlain" pitchFamily="2" charset="0"/>
                <a:cs typeface="Times New Roman" pitchFamily="18" charset="0"/>
              </a:rPr>
              <a:t>ισχύον ΑΠΣ : </a:t>
            </a:r>
            <a:endParaRPr lang="el-GR" sz="2800" dirty="0" smtClean="0">
              <a:solidFill>
                <a:srgbClr val="002060"/>
              </a:solidFill>
              <a:latin typeface="Aka-AcidGR-TotallyPlain" pitchFamily="2" charset="0"/>
              <a:ea typeface="Aka-AcidGR-TotallyPlain" pitchFamily="2" charset="0"/>
              <a:cs typeface="Times New Roman" pitchFamily="18" charset="0"/>
            </a:endParaRPr>
          </a:p>
          <a:p>
            <a:pPr lvl="0"/>
            <a:endParaRPr lang="el-GR" sz="2000" dirty="0" smtClean="0">
              <a:latin typeface="Aka-AcidGR-TotallyPlain" pitchFamily="2" charset="0"/>
              <a:ea typeface="Aka-AcidGR-TotallyPlain" pitchFamily="2" charset="0"/>
              <a:cs typeface="Times New Roman" pitchFamily="18" charset="0"/>
            </a:endParaRPr>
          </a:p>
          <a:p>
            <a:pPr lvl="0">
              <a:buFont typeface="Wingdings" pitchFamily="2" charset="2"/>
              <a:buChar char="Ø"/>
            </a:pPr>
            <a:r>
              <a:rPr lang="el-GR" sz="2500" dirty="0" smtClean="0">
                <a:latin typeface="Aka-AcidGR-TotallyPlain" pitchFamily="2" charset="0"/>
                <a:ea typeface="Aka-AcidGR-TotallyPlain" pitchFamily="2" charset="0"/>
                <a:cs typeface="Times New Roman" pitchFamily="18" charset="0"/>
              </a:rPr>
              <a:t> Παιδί και Γλώσσα - καλλιέργεια </a:t>
            </a:r>
            <a:r>
              <a:rPr lang="el-GR" sz="2500" dirty="0" smtClean="0">
                <a:latin typeface="Aka-AcidGR-TotallyPlain" pitchFamily="2" charset="0"/>
                <a:ea typeface="Aka-AcidGR-TotallyPlain" pitchFamily="2" charset="0"/>
                <a:cs typeface="Times New Roman" pitchFamily="18" charset="0"/>
              </a:rPr>
              <a:t>του προφορικού λόγου</a:t>
            </a:r>
          </a:p>
          <a:p>
            <a:pPr lvl="0">
              <a:buFont typeface="Wingdings" pitchFamily="2" charset="2"/>
              <a:buChar char="Ø"/>
            </a:pPr>
            <a:r>
              <a:rPr lang="el-GR" sz="2500" dirty="0" smtClean="0">
                <a:latin typeface="Aka-AcidGR-TotallyPlain" pitchFamily="2" charset="0"/>
                <a:ea typeface="Aka-AcidGR-TotallyPlain" pitchFamily="2" charset="0"/>
                <a:cs typeface="Times New Roman" pitchFamily="18" charset="0"/>
              </a:rPr>
              <a:t> Παιδί και Δημιουργία &amp; Έκφραση </a:t>
            </a:r>
            <a:r>
              <a:rPr lang="el-GR" sz="2500" dirty="0" smtClean="0">
                <a:latin typeface="Aka-AcidGR-TotallyPlain" pitchFamily="2" charset="0"/>
                <a:ea typeface="Aka-AcidGR-TotallyPlain" pitchFamily="2" charset="0"/>
                <a:cs typeface="Times New Roman" pitchFamily="18" charset="0"/>
              </a:rPr>
              <a:t>με καλλιέργεια </a:t>
            </a:r>
            <a:r>
              <a:rPr lang="el-GR" sz="2500" dirty="0" smtClean="0">
                <a:latin typeface="Aka-AcidGR-TotallyPlain" pitchFamily="2" charset="0"/>
                <a:ea typeface="Aka-AcidGR-TotallyPlain" pitchFamily="2" charset="0"/>
                <a:cs typeface="Times New Roman" pitchFamily="18" charset="0"/>
              </a:rPr>
              <a:t>της</a:t>
            </a:r>
          </a:p>
          <a:p>
            <a:pPr lvl="0"/>
            <a:r>
              <a:rPr lang="el-GR" sz="2500" dirty="0" smtClean="0">
                <a:latin typeface="Aka-AcidGR-TotallyPlain" pitchFamily="2" charset="0"/>
                <a:ea typeface="Aka-AcidGR-TotallyPlain" pitchFamily="2" charset="0"/>
                <a:cs typeface="Times New Roman" pitchFamily="18" charset="0"/>
              </a:rPr>
              <a:t>    παρατηρητικότητας ως μέσο </a:t>
            </a:r>
            <a:r>
              <a:rPr lang="el-GR" sz="2500" dirty="0" smtClean="0">
                <a:latin typeface="Aka-AcidGR-TotallyPlain" pitchFamily="2" charset="0"/>
                <a:ea typeface="Aka-AcidGR-TotallyPlain" pitchFamily="2" charset="0"/>
                <a:cs typeface="Times New Roman" pitchFamily="18" charset="0"/>
              </a:rPr>
              <a:t>ανάπτυξης της </a:t>
            </a:r>
            <a:endParaRPr lang="el-GR" sz="2500" dirty="0" smtClean="0">
              <a:latin typeface="Aka-AcidGR-TotallyPlain" pitchFamily="2" charset="0"/>
              <a:ea typeface="Aka-AcidGR-TotallyPlain" pitchFamily="2" charset="0"/>
              <a:cs typeface="Times New Roman" pitchFamily="18" charset="0"/>
            </a:endParaRPr>
          </a:p>
          <a:p>
            <a:pPr lvl="0"/>
            <a:r>
              <a:rPr lang="el-GR" sz="2500" dirty="0" smtClean="0">
                <a:latin typeface="Aka-AcidGR-TotallyPlain" pitchFamily="2" charset="0"/>
                <a:ea typeface="Aka-AcidGR-TotallyPlain" pitchFamily="2" charset="0"/>
                <a:cs typeface="Times New Roman" pitchFamily="18" charset="0"/>
              </a:rPr>
              <a:t> </a:t>
            </a:r>
            <a:r>
              <a:rPr lang="el-GR" sz="2500" dirty="0" smtClean="0">
                <a:latin typeface="Aka-AcidGR-TotallyPlain" pitchFamily="2" charset="0"/>
                <a:ea typeface="Aka-AcidGR-TotallyPlain" pitchFamily="2" charset="0"/>
                <a:cs typeface="Times New Roman" pitchFamily="18" charset="0"/>
              </a:rPr>
              <a:t>   δημιουργικότητας</a:t>
            </a:r>
            <a:r>
              <a:rPr lang="el-GR" sz="2500" dirty="0" smtClean="0">
                <a:latin typeface="Aka-AcidGR-TotallyPlain" pitchFamily="2" charset="0"/>
                <a:ea typeface="Aka-AcidGR-TotallyPlain" pitchFamily="2" charset="0"/>
                <a:cs typeface="Times New Roman" pitchFamily="18" charset="0"/>
              </a:rPr>
              <a:t> </a:t>
            </a:r>
            <a:endParaRPr lang="en-US" sz="2500" dirty="0" smtClean="0">
              <a:latin typeface="Aka-AcidGR-TotallyPlain" pitchFamily="2" charset="0"/>
              <a:ea typeface="Aka-AcidGR-TotallyPlain" pitchFamily="2" charset="0"/>
              <a:cs typeface="Times New Roman" pitchFamily="18" charset="0"/>
            </a:endParaRPr>
          </a:p>
          <a:p>
            <a:pPr lvl="0">
              <a:buFont typeface="Wingdings" pitchFamily="2" charset="2"/>
              <a:buChar char="Ø"/>
            </a:pPr>
            <a:r>
              <a:rPr lang="el-GR" sz="2500" dirty="0" smtClean="0">
                <a:latin typeface="Aka-AcidGR-TotallyPlain" pitchFamily="2" charset="0"/>
                <a:ea typeface="Aka-AcidGR-TotallyPlain" pitchFamily="2" charset="0"/>
                <a:cs typeface="Times New Roman" pitchFamily="18" charset="0"/>
              </a:rPr>
              <a:t> Παιδί και Η/Υ - ΤΠΕ</a:t>
            </a:r>
            <a:endParaRPr lang="el-GR" sz="2500" dirty="0" smtClean="0">
              <a:latin typeface="Aka-AcidGR-TotallyPlain" pitchFamily="2" charset="0"/>
              <a:ea typeface="Aka-AcidGR-TotallyPlain" pitchFamily="2" charset="0"/>
              <a:cs typeface="Times New Roman" pitchFamily="18" charset="0"/>
            </a:endParaRPr>
          </a:p>
          <a:p>
            <a:pPr lvl="0">
              <a:buFont typeface="Wingdings" pitchFamily="2" charset="2"/>
              <a:buChar char="Ø"/>
            </a:pPr>
            <a:r>
              <a:rPr lang="el-GR" sz="2500" dirty="0" smtClean="0">
                <a:latin typeface="Aka-AcidGR-TotallyPlain" pitchFamily="2" charset="0"/>
                <a:ea typeface="Aka-AcidGR-TotallyPlain" pitchFamily="2" charset="0"/>
                <a:cs typeface="Times New Roman" pitchFamily="18" charset="0"/>
              </a:rPr>
              <a:t> Παιδί και Μαθηματικά - Αντιστοίχηση</a:t>
            </a:r>
            <a:endParaRPr lang="en-US" sz="2500" dirty="0" smtClean="0">
              <a:latin typeface="Aka-AcidGR-TotallyPlain" pitchFamily="2" charset="0"/>
              <a:ea typeface="Aka-AcidGR-TotallyPlain" pitchFamily="2" charset="0"/>
              <a:cs typeface="Times New Roman" pitchFamily="18" charset="0"/>
            </a:endParaRPr>
          </a:p>
          <a:p>
            <a:pPr lvl="0">
              <a:buFont typeface="Wingdings" pitchFamily="2" charset="2"/>
              <a:buChar char="Ø"/>
            </a:pPr>
            <a:r>
              <a:rPr lang="el-GR" sz="2500" dirty="0" smtClean="0">
                <a:latin typeface="Aka-AcidGR-TotallyPlain" pitchFamily="2" charset="0"/>
                <a:ea typeface="Aka-AcidGR-TotallyPlain" pitchFamily="2" charset="0"/>
                <a:cs typeface="Times New Roman" pitchFamily="18" charset="0"/>
              </a:rPr>
              <a:t> Παιδί και Περιβάλλον</a:t>
            </a:r>
          </a:p>
          <a:p>
            <a:pPr lvl="0">
              <a:buFont typeface="Wingdings" pitchFamily="2" charset="2"/>
              <a:buChar char="Ø"/>
            </a:pPr>
            <a:r>
              <a:rPr lang="el-GR" sz="2500" dirty="0" smtClean="0">
                <a:latin typeface="Aka-AcidGR-TotallyPlain" pitchFamily="2" charset="0"/>
                <a:ea typeface="Aka-AcidGR-TotallyPlain" pitchFamily="2" charset="0"/>
                <a:cs typeface="Times New Roman" pitchFamily="18" charset="0"/>
              </a:rPr>
              <a:t> </a:t>
            </a:r>
            <a:r>
              <a:rPr lang="el-GR" sz="2500" dirty="0" smtClean="0">
                <a:latin typeface="Aka-AcidGR-TotallyPlain" pitchFamily="2" charset="0"/>
                <a:ea typeface="Aka-AcidGR-TotallyPlain" pitchFamily="2" charset="0"/>
                <a:cs typeface="Times New Roman" pitchFamily="18" charset="0"/>
              </a:rPr>
              <a:t>Παιδί και Τέχνη </a:t>
            </a:r>
            <a:endParaRPr lang="el-GR" sz="2500" dirty="0" smtClean="0">
              <a:latin typeface="Aka-AcidGR-TotallyPlain" pitchFamily="2" charset="0"/>
              <a:ea typeface="Aka-AcidGR-TotallyPlain" pitchFamily="2" charset="0"/>
              <a:cs typeface="Times New Roman" pitchFamily="18" charset="0"/>
            </a:endParaRPr>
          </a:p>
        </p:txBody>
      </p:sp>
      <p:sp>
        <p:nvSpPr>
          <p:cNvPr id="5" name="4 - TextBox"/>
          <p:cNvSpPr txBox="1"/>
          <p:nvPr/>
        </p:nvSpPr>
        <p:spPr>
          <a:xfrm>
            <a:off x="571472" y="4857760"/>
            <a:ext cx="7858180" cy="400110"/>
          </a:xfrm>
          <a:prstGeom prst="rect">
            <a:avLst/>
          </a:prstGeom>
          <a:noFill/>
        </p:spPr>
        <p:txBody>
          <a:bodyPr wrap="square" rtlCol="0">
            <a:spAutoFit/>
          </a:bodyPr>
          <a:lstStyle/>
          <a:p>
            <a:pPr algn="ctr"/>
            <a:r>
              <a:rPr lang="el-GR" dirty="0" smtClean="0"/>
              <a:t> </a:t>
            </a:r>
            <a:r>
              <a:rPr lang="el-GR" sz="2000" dirty="0" smtClean="0">
                <a:latin typeface="Aka-AcidGR-TotallyPlain" pitchFamily="2" charset="0"/>
                <a:ea typeface="Aka-AcidGR-TotallyPlain" pitchFamily="2" charset="0"/>
              </a:rPr>
              <a:t>Με την μελέτη των παρακάτω πινάκων ζωγραφικής</a:t>
            </a:r>
            <a:endParaRPr lang="en-US" sz="2000" dirty="0">
              <a:latin typeface="Aka-AcidGR-TotallyPlain" pitchFamily="2" charset="0"/>
              <a:ea typeface="Aka-AcidGR-TotallyPlain" pitchFamily="2" charset="0"/>
            </a:endParaRPr>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solidFill>
                  <a:schemeClr val="tx2">
                    <a:lumMod val="75000"/>
                  </a:schemeClr>
                </a:solidFill>
              </a:rPr>
              <a:t> </a:t>
            </a:r>
            <a:r>
              <a:rPr lang="en-US" sz="3500" dirty="0" smtClean="0">
                <a:solidFill>
                  <a:schemeClr val="tx2">
                    <a:lumMod val="75000"/>
                  </a:schemeClr>
                </a:solidFill>
                <a:latin typeface="Aka-AcidGR-TotallyPlain" pitchFamily="2" charset="0"/>
                <a:ea typeface="Aka-AcidGR-TotallyPlain" pitchFamily="2" charset="0"/>
              </a:rPr>
              <a:t>Children of the World – Romero </a:t>
            </a:r>
            <a:r>
              <a:rPr lang="en-US" sz="3500" dirty="0" err="1" smtClean="0">
                <a:solidFill>
                  <a:schemeClr val="tx2">
                    <a:lumMod val="75000"/>
                  </a:schemeClr>
                </a:solidFill>
                <a:latin typeface="Aka-AcidGR-TotallyPlain" pitchFamily="2" charset="0"/>
                <a:ea typeface="Aka-AcidGR-TotallyPlain" pitchFamily="2" charset="0"/>
              </a:rPr>
              <a:t>Britto</a:t>
            </a:r>
            <a:endParaRPr lang="el-GR" sz="3500" dirty="0">
              <a:solidFill>
                <a:schemeClr val="tx2">
                  <a:lumMod val="75000"/>
                </a:schemeClr>
              </a:solidFill>
              <a:latin typeface="Aka-AcidGR-TotallyPlain" pitchFamily="2" charset="0"/>
              <a:ea typeface="Aka-AcidGR-TotallyPlain" pitchFamily="2" charset="0"/>
            </a:endParaRPr>
          </a:p>
        </p:txBody>
      </p:sp>
      <p:pic>
        <p:nvPicPr>
          <p:cNvPr id="5" name="4 - Θέση περιεχομένου" descr="Children of the World By Romero Britto  (2).PNG"/>
          <p:cNvPicPr>
            <a:picLocks noGrp="1" noChangeAspect="1"/>
          </p:cNvPicPr>
          <p:nvPr>
            <p:ph idx="1"/>
          </p:nvPr>
        </p:nvPicPr>
        <p:blipFill>
          <a:blip r:embed="rId2"/>
          <a:stretch>
            <a:fillRect/>
          </a:stretch>
        </p:blipFill>
        <p:spPr>
          <a:xfrm>
            <a:off x="714348" y="1428736"/>
            <a:ext cx="7786742" cy="4857784"/>
          </a:xfrm>
        </p:spPr>
      </p:pic>
      <p:sp>
        <p:nvSpPr>
          <p:cNvPr id="6" name="5 - Στρογγυλεμένο ορθογώνιο"/>
          <p:cNvSpPr/>
          <p:nvPr/>
        </p:nvSpPr>
        <p:spPr>
          <a:xfrm>
            <a:off x="785786" y="428604"/>
            <a:ext cx="7643866" cy="85725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Aka-AcidGR-TotallyPlain" pitchFamily="2" charset="0"/>
                <a:ea typeface="Aka-AcidGR-TotallyPlain" pitchFamily="2" charset="0"/>
              </a:rPr>
              <a:t>Fresh Air - Winslow Homer</a:t>
            </a:r>
            <a:endParaRPr lang="el-GR" dirty="0">
              <a:latin typeface="Aka-AcidGR-TotallyPlain" pitchFamily="2" charset="0"/>
              <a:ea typeface="Aka-AcidGR-TotallyPlain" pitchFamily="2" charset="0"/>
            </a:endParaRPr>
          </a:p>
        </p:txBody>
      </p:sp>
      <p:pic>
        <p:nvPicPr>
          <p:cNvPr id="5" name="4 - Θέση περιεχομένου" descr="1.winslow homer- fresh-air.jpg"/>
          <p:cNvPicPr>
            <a:picLocks noGrp="1" noChangeAspect="1"/>
          </p:cNvPicPr>
          <p:nvPr>
            <p:ph idx="1"/>
          </p:nvPr>
        </p:nvPicPr>
        <p:blipFill>
          <a:blip r:embed="rId2"/>
          <a:stretch>
            <a:fillRect/>
          </a:stretch>
        </p:blipFill>
        <p:spPr>
          <a:xfrm>
            <a:off x="1000100" y="1428736"/>
            <a:ext cx="3103167" cy="4911741"/>
          </a:xfrm>
        </p:spPr>
      </p:pic>
      <p:sp>
        <p:nvSpPr>
          <p:cNvPr id="4" name="3 - Στρογγυλεμένο ορθογώνιο"/>
          <p:cNvSpPr/>
          <p:nvPr/>
        </p:nvSpPr>
        <p:spPr>
          <a:xfrm>
            <a:off x="1285852" y="428604"/>
            <a:ext cx="6500858" cy="7143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Aka-AcidGR-TotallyPlain" pitchFamily="2" charset="0"/>
                <a:ea typeface="Aka-AcidGR-TotallyPlain" pitchFamily="2" charset="0"/>
              </a:rPr>
              <a:t>Child - Margaret Dh </a:t>
            </a:r>
            <a:r>
              <a:rPr lang="en-US" dirty="0" err="1" smtClean="0">
                <a:latin typeface="Aka-AcidGR-TotallyPlain" pitchFamily="2" charset="0"/>
                <a:ea typeface="Aka-AcidGR-TotallyPlain" pitchFamily="2" charset="0"/>
              </a:rPr>
              <a:t>Keany</a:t>
            </a:r>
            <a:endParaRPr lang="el-GR" dirty="0">
              <a:latin typeface="Aka-AcidGR-TotallyPlain" pitchFamily="2" charset="0"/>
              <a:ea typeface="Aka-AcidGR-TotallyPlain" pitchFamily="2" charset="0"/>
            </a:endParaRPr>
          </a:p>
        </p:txBody>
      </p:sp>
      <p:pic>
        <p:nvPicPr>
          <p:cNvPr id="6146" name="Picture 2" descr="C:\Users\user\Desktop\e twinning\Παγκόσμια ημέρα δικαιωμάτων του παιδιού\Child by Margaret DH Keane.jpg"/>
          <p:cNvPicPr>
            <a:picLocks noGrp="1" noChangeAspect="1" noChangeArrowheads="1"/>
          </p:cNvPicPr>
          <p:nvPr>
            <p:ph idx="1"/>
          </p:nvPr>
        </p:nvPicPr>
        <p:blipFill>
          <a:blip r:embed="rId2"/>
          <a:srcRect/>
          <a:stretch>
            <a:fillRect/>
          </a:stretch>
        </p:blipFill>
        <p:spPr bwMode="auto">
          <a:xfrm>
            <a:off x="4786314" y="1357298"/>
            <a:ext cx="3786214" cy="5072098"/>
          </a:xfrm>
          <a:prstGeom prst="rect">
            <a:avLst/>
          </a:prstGeom>
          <a:noFill/>
        </p:spPr>
      </p:pic>
      <p:sp>
        <p:nvSpPr>
          <p:cNvPr id="4" name="3 - Στρογγυλεμένο ορθογώνιο"/>
          <p:cNvSpPr/>
          <p:nvPr/>
        </p:nvSpPr>
        <p:spPr>
          <a:xfrm>
            <a:off x="1285852" y="357166"/>
            <a:ext cx="6715172" cy="785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552</Words>
  <Application>Microsoft Office PowerPoint</Application>
  <PresentationFormat>Προβολή στην οθόνη (4:3)</PresentationFormat>
  <Paragraphs>94</Paragraphs>
  <Slides>18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2o Nηπιαγωγείο Γαργαλιάνων  20  Νοεμβρίου Παγκόσμια Ημέρα των δικαιωμάτων του Παιδιού</vt:lpstr>
      <vt:lpstr>Θεωρητικό υπόβαθρο</vt:lpstr>
      <vt:lpstr>Δικαίωμα στο καθαρό Περιβάλλον</vt:lpstr>
      <vt:lpstr>Δράση 1η </vt:lpstr>
      <vt:lpstr>Δράση 2η </vt:lpstr>
      <vt:lpstr>Διαφάνεια 6</vt:lpstr>
      <vt:lpstr> Children of the World – Romero Britto</vt:lpstr>
      <vt:lpstr>Fresh Air - Winslow Homer</vt:lpstr>
      <vt:lpstr>Child - Margaret Dh Keany</vt:lpstr>
      <vt:lpstr>Environmental - Bansky</vt:lpstr>
      <vt:lpstr>Δράση 3η </vt:lpstr>
      <vt:lpstr>Δράση 4η</vt:lpstr>
      <vt:lpstr>«Πειραγμένος Romero Britto»</vt:lpstr>
      <vt:lpstr>Δράση 5η</vt:lpstr>
      <vt:lpstr>Δράση 6η</vt:lpstr>
      <vt:lpstr>Συνεργατική Δράση</vt:lpstr>
      <vt:lpstr>Quizziz.com: Συνεργατικό Κουίζ</vt:lpstr>
      <vt:lpstr>Ευχαριστούμε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32o Nηπιαγωγείο Θεσσαλονίκης 20 Νοεμβρίου Παγκόσμια Ημέρα για τα Δικαιώματα του Παιδιού.</dc:title>
  <dc:creator>user</dc:creator>
  <cp:lastModifiedBy>QSA</cp:lastModifiedBy>
  <cp:revision>100</cp:revision>
  <dcterms:created xsi:type="dcterms:W3CDTF">2018-10-23T08:48:23Z</dcterms:created>
  <dcterms:modified xsi:type="dcterms:W3CDTF">2018-12-02T19:14:42Z</dcterms:modified>
</cp:coreProperties>
</file>