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notesMasterIdLst>
    <p:notesMasterId r:id="rId34"/>
  </p:notesMasterIdLst>
  <p:sldIdLst>
    <p:sldId id="287" r:id="rId2"/>
    <p:sldId id="265" r:id="rId3"/>
    <p:sldId id="266" r:id="rId4"/>
    <p:sldId id="267" r:id="rId5"/>
    <p:sldId id="268" r:id="rId6"/>
    <p:sldId id="269" r:id="rId7"/>
    <p:sldId id="259" r:id="rId8"/>
    <p:sldId id="270" r:id="rId9"/>
    <p:sldId id="271" r:id="rId10"/>
    <p:sldId id="272" r:id="rId11"/>
    <p:sldId id="273" r:id="rId12"/>
    <p:sldId id="274" r:id="rId13"/>
    <p:sldId id="275" r:id="rId14"/>
    <p:sldId id="276" r:id="rId15"/>
    <p:sldId id="277" r:id="rId16"/>
    <p:sldId id="278" r:id="rId17"/>
    <p:sldId id="279" r:id="rId18"/>
    <p:sldId id="280" r:id="rId19"/>
    <p:sldId id="281" r:id="rId20"/>
    <p:sldId id="282" r:id="rId21"/>
    <p:sldId id="283" r:id="rId22"/>
    <p:sldId id="284" r:id="rId23"/>
    <p:sldId id="285" r:id="rId24"/>
    <p:sldId id="286" r:id="rId25"/>
    <p:sldId id="256" r:id="rId26"/>
    <p:sldId id="264" r:id="rId27"/>
    <p:sldId id="257" r:id="rId28"/>
    <p:sldId id="258" r:id="rId29"/>
    <p:sldId id="260" r:id="rId30"/>
    <p:sldId id="261" r:id="rId31"/>
    <p:sldId id="262" r:id="rId32"/>
    <p:sldId id="263"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82" d="100"/>
          <a:sy n="82" d="100"/>
        </p:scale>
        <p:origin x="-264" y="-2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EC8F06-B026-4001-95DE-0177CE92AFCD}" type="doc">
      <dgm:prSet loTypeId="urn:microsoft.com/office/officeart/2005/8/layout/vList2" loCatId="list" qsTypeId="urn:microsoft.com/office/officeart/2005/8/quickstyle/simple2" qsCatId="simple" csTypeId="urn:microsoft.com/office/officeart/2005/8/colors/accent6_2" csCatId="accent6"/>
      <dgm:spPr/>
      <dgm:t>
        <a:bodyPr/>
        <a:lstStyle/>
        <a:p>
          <a:endParaRPr lang="it-IT"/>
        </a:p>
      </dgm:t>
    </dgm:pt>
    <dgm:pt modelId="{B14C39FA-D887-41DE-BC79-279090A3FC4E}">
      <dgm:prSet custT="1"/>
      <dgm:spPr/>
      <dgm:t>
        <a:bodyPr/>
        <a:lstStyle/>
        <a:p>
          <a:pPr rtl="0"/>
          <a:r>
            <a:rPr lang="en-US" sz="1500" dirty="0"/>
            <a:t>Subsequent centuries saw the arrival of the Hohenstaufen, the </a:t>
          </a:r>
          <a:r>
            <a:rPr lang="en-US" sz="1500" dirty="0" err="1"/>
            <a:t>Angevin</a:t>
          </a:r>
          <a:r>
            <a:rPr lang="en-US" sz="1500" dirty="0"/>
            <a:t> French and latterly, the </a:t>
          </a:r>
          <a:r>
            <a:rPr lang="en-US" sz="1500" dirty="0" err="1"/>
            <a:t>Aragonese</a:t>
          </a:r>
          <a:r>
            <a:rPr lang="en-US" sz="1500" dirty="0"/>
            <a:t>, who initiated five centuries of Spanish domination of Sicily from 1282. The Bourbon influence in Sicily began in 1734, included the merging of the Kingdoms of Naples and Sicily in 1816, and lasted until 1860 when Garibaldi embarked upon his unification of Italy</a:t>
          </a:r>
          <a:endParaRPr lang="it-IT" sz="1500" dirty="0"/>
        </a:p>
      </dgm:t>
    </dgm:pt>
    <dgm:pt modelId="{D6BA634F-A562-4763-A774-C428F655E8D0}" type="parTrans" cxnId="{6ABF37C6-CE77-4C49-BAA1-2A73F362AEB5}">
      <dgm:prSet/>
      <dgm:spPr/>
      <dgm:t>
        <a:bodyPr/>
        <a:lstStyle/>
        <a:p>
          <a:endParaRPr lang="it-IT"/>
        </a:p>
      </dgm:t>
    </dgm:pt>
    <dgm:pt modelId="{6AC786CC-D46D-4D3C-8E52-5DF0CDA3E9AD}" type="sibTrans" cxnId="{6ABF37C6-CE77-4C49-BAA1-2A73F362AEB5}">
      <dgm:prSet/>
      <dgm:spPr/>
      <dgm:t>
        <a:bodyPr/>
        <a:lstStyle/>
        <a:p>
          <a:endParaRPr lang="it-IT"/>
        </a:p>
      </dgm:t>
    </dgm:pt>
    <dgm:pt modelId="{DD9A434B-B2F5-461B-93BB-9BA4CAE1948E}" type="pres">
      <dgm:prSet presAssocID="{18EC8F06-B026-4001-95DE-0177CE92AFCD}" presName="linear" presStyleCnt="0">
        <dgm:presLayoutVars>
          <dgm:animLvl val="lvl"/>
          <dgm:resizeHandles val="exact"/>
        </dgm:presLayoutVars>
      </dgm:prSet>
      <dgm:spPr/>
      <dgm:t>
        <a:bodyPr/>
        <a:lstStyle/>
        <a:p>
          <a:endParaRPr lang="it-IT"/>
        </a:p>
      </dgm:t>
    </dgm:pt>
    <dgm:pt modelId="{C67A2D7A-882E-4A2E-B6F5-53DB12664D53}" type="pres">
      <dgm:prSet presAssocID="{B14C39FA-D887-41DE-BC79-279090A3FC4E}" presName="parentText" presStyleLbl="node1" presStyleIdx="0" presStyleCnt="1" custLinFactNeighborX="515" custLinFactNeighborY="-41">
        <dgm:presLayoutVars>
          <dgm:chMax val="0"/>
          <dgm:bulletEnabled val="1"/>
        </dgm:presLayoutVars>
      </dgm:prSet>
      <dgm:spPr/>
      <dgm:t>
        <a:bodyPr/>
        <a:lstStyle/>
        <a:p>
          <a:endParaRPr lang="it-IT"/>
        </a:p>
      </dgm:t>
    </dgm:pt>
  </dgm:ptLst>
  <dgm:cxnLst>
    <dgm:cxn modelId="{D5E4A86E-E523-43FD-9ACB-B38DB42FA7DB}" type="presOf" srcId="{B14C39FA-D887-41DE-BC79-279090A3FC4E}" destId="{C67A2D7A-882E-4A2E-B6F5-53DB12664D53}" srcOrd="0" destOrd="0" presId="urn:microsoft.com/office/officeart/2005/8/layout/vList2"/>
    <dgm:cxn modelId="{B8DA4B8C-72D0-4655-8CDD-146849684930}" type="presOf" srcId="{18EC8F06-B026-4001-95DE-0177CE92AFCD}" destId="{DD9A434B-B2F5-461B-93BB-9BA4CAE1948E}" srcOrd="0" destOrd="0" presId="urn:microsoft.com/office/officeart/2005/8/layout/vList2"/>
    <dgm:cxn modelId="{6ABF37C6-CE77-4C49-BAA1-2A73F362AEB5}" srcId="{18EC8F06-B026-4001-95DE-0177CE92AFCD}" destId="{B14C39FA-D887-41DE-BC79-279090A3FC4E}" srcOrd="0" destOrd="0" parTransId="{D6BA634F-A562-4763-A774-C428F655E8D0}" sibTransId="{6AC786CC-D46D-4D3C-8E52-5DF0CDA3E9AD}"/>
    <dgm:cxn modelId="{8EE16ECA-8EFB-4677-9947-20C2BADC7CD7}" type="presParOf" srcId="{DD9A434B-B2F5-461B-93BB-9BA4CAE1948E}" destId="{C67A2D7A-882E-4A2E-B6F5-53DB12664D53}"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9796A4-17B1-4009-9383-6AA776BEDE0A}" type="doc">
      <dgm:prSet loTypeId="urn:microsoft.com/office/officeart/2005/8/layout/vList2" loCatId="list" qsTypeId="urn:microsoft.com/office/officeart/2005/8/quickstyle/simple1" qsCatId="simple" csTypeId="urn:microsoft.com/office/officeart/2005/8/colors/accent6_2" csCatId="accent6"/>
      <dgm:spPr/>
      <dgm:t>
        <a:bodyPr/>
        <a:lstStyle/>
        <a:p>
          <a:endParaRPr lang="it-IT"/>
        </a:p>
      </dgm:t>
    </dgm:pt>
    <dgm:pt modelId="{DFC51E0E-08AF-47C7-B32D-9D8303DE9F7A}">
      <dgm:prSet custT="1"/>
      <dgm:spPr/>
      <dgm:t>
        <a:bodyPr/>
        <a:lstStyle/>
        <a:p>
          <a:pPr rtl="0"/>
          <a:r>
            <a:rPr lang="en-US" sz="1900" dirty="0">
              <a:latin typeface="+mn-lt"/>
            </a:rPr>
            <a:t>The </a:t>
          </a:r>
          <a:r>
            <a:rPr lang="en-US" sz="1900" dirty="0" err="1">
              <a:latin typeface="+mn-lt"/>
            </a:rPr>
            <a:t>Sicani</a:t>
          </a:r>
          <a:r>
            <a:rPr lang="en-US" sz="1900" dirty="0">
              <a:latin typeface="+mn-lt"/>
            </a:rPr>
            <a:t>, </a:t>
          </a:r>
          <a:r>
            <a:rPr lang="en-US" sz="1900" dirty="0" err="1">
              <a:latin typeface="+mn-lt"/>
            </a:rPr>
            <a:t>Elimi</a:t>
          </a:r>
          <a:r>
            <a:rPr lang="en-US" sz="1900" dirty="0">
              <a:latin typeface="+mn-lt"/>
            </a:rPr>
            <a:t> and the </a:t>
          </a:r>
          <a:r>
            <a:rPr lang="en-US" sz="1900" dirty="0" err="1">
              <a:latin typeface="+mn-lt"/>
            </a:rPr>
            <a:t>Siculi</a:t>
          </a:r>
          <a:r>
            <a:rPr lang="en-US" sz="1900" dirty="0">
              <a:latin typeface="+mn-lt"/>
            </a:rPr>
            <a:t> were the first powers to influence Sicilian soil, followed by the Phoenicians, the Carthaginians and the Greeks. Sicily was colonized by the Greeks in the 8th century BC with the most important colony established at Syracuse.</a:t>
          </a:r>
          <a:endParaRPr lang="it-IT" sz="1900" b="1" dirty="0">
            <a:latin typeface="+mn-lt"/>
          </a:endParaRPr>
        </a:p>
      </dgm:t>
    </dgm:pt>
    <dgm:pt modelId="{58948394-3469-467F-923D-E8D3B7BF98F2}" type="parTrans" cxnId="{26A2CE9D-5EA7-492A-BF74-A3EFA80FAEB4}">
      <dgm:prSet/>
      <dgm:spPr/>
      <dgm:t>
        <a:bodyPr/>
        <a:lstStyle/>
        <a:p>
          <a:endParaRPr lang="it-IT"/>
        </a:p>
      </dgm:t>
    </dgm:pt>
    <dgm:pt modelId="{CCB4F73A-2B0D-4EA0-B9FA-95D507277C06}" type="sibTrans" cxnId="{26A2CE9D-5EA7-492A-BF74-A3EFA80FAEB4}">
      <dgm:prSet/>
      <dgm:spPr/>
      <dgm:t>
        <a:bodyPr/>
        <a:lstStyle/>
        <a:p>
          <a:endParaRPr lang="it-IT"/>
        </a:p>
      </dgm:t>
    </dgm:pt>
    <dgm:pt modelId="{1B4D09F6-5515-4148-97C9-E90BE6E8ABE5}" type="pres">
      <dgm:prSet presAssocID="{289796A4-17B1-4009-9383-6AA776BEDE0A}" presName="linear" presStyleCnt="0">
        <dgm:presLayoutVars>
          <dgm:animLvl val="lvl"/>
          <dgm:resizeHandles val="exact"/>
        </dgm:presLayoutVars>
      </dgm:prSet>
      <dgm:spPr/>
      <dgm:t>
        <a:bodyPr/>
        <a:lstStyle/>
        <a:p>
          <a:endParaRPr lang="it-IT"/>
        </a:p>
      </dgm:t>
    </dgm:pt>
    <dgm:pt modelId="{CAA3E039-CD05-4982-B514-D35B4CCF4502}" type="pres">
      <dgm:prSet presAssocID="{DFC51E0E-08AF-47C7-B32D-9D8303DE9F7A}" presName="parentText" presStyleLbl="node1" presStyleIdx="0" presStyleCnt="1" custLinFactNeighborX="-388" custLinFactNeighborY="-6238">
        <dgm:presLayoutVars>
          <dgm:chMax val="0"/>
          <dgm:bulletEnabled val="1"/>
        </dgm:presLayoutVars>
      </dgm:prSet>
      <dgm:spPr/>
      <dgm:t>
        <a:bodyPr/>
        <a:lstStyle/>
        <a:p>
          <a:endParaRPr lang="it-IT"/>
        </a:p>
      </dgm:t>
    </dgm:pt>
  </dgm:ptLst>
  <dgm:cxnLst>
    <dgm:cxn modelId="{3F86B946-9EE2-49D5-9671-5CE7FB929687}" type="presOf" srcId="{DFC51E0E-08AF-47C7-B32D-9D8303DE9F7A}" destId="{CAA3E039-CD05-4982-B514-D35B4CCF4502}" srcOrd="0" destOrd="0" presId="urn:microsoft.com/office/officeart/2005/8/layout/vList2"/>
    <dgm:cxn modelId="{2B7C38CA-4B63-4E8F-9326-B3F78333CF65}" type="presOf" srcId="{289796A4-17B1-4009-9383-6AA776BEDE0A}" destId="{1B4D09F6-5515-4148-97C9-E90BE6E8ABE5}" srcOrd="0" destOrd="0" presId="urn:microsoft.com/office/officeart/2005/8/layout/vList2"/>
    <dgm:cxn modelId="{26A2CE9D-5EA7-492A-BF74-A3EFA80FAEB4}" srcId="{289796A4-17B1-4009-9383-6AA776BEDE0A}" destId="{DFC51E0E-08AF-47C7-B32D-9D8303DE9F7A}" srcOrd="0" destOrd="0" parTransId="{58948394-3469-467F-923D-E8D3B7BF98F2}" sibTransId="{CCB4F73A-2B0D-4EA0-B9FA-95D507277C06}"/>
    <dgm:cxn modelId="{203F6AAB-6444-4EDF-9EDA-10851B65E5FB}" type="presParOf" srcId="{1B4D09F6-5515-4148-97C9-E90BE6E8ABE5}" destId="{CAA3E039-CD05-4982-B514-D35B4CCF4502}"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82AE5AD-D252-4588-AE27-9AE700A0E972}" type="doc">
      <dgm:prSet loTypeId="urn:microsoft.com/office/officeart/2005/8/layout/vList2" loCatId="list" qsTypeId="urn:microsoft.com/office/officeart/2005/8/quickstyle/simple1" qsCatId="simple" csTypeId="urn:microsoft.com/office/officeart/2005/8/colors/accent6_2" csCatId="accent6"/>
      <dgm:spPr/>
      <dgm:t>
        <a:bodyPr/>
        <a:lstStyle/>
        <a:p>
          <a:endParaRPr lang="it-IT"/>
        </a:p>
      </dgm:t>
    </dgm:pt>
    <dgm:pt modelId="{0508CF35-043E-430F-AA9D-ADA063650317}">
      <dgm:prSet custT="1"/>
      <dgm:spPr/>
      <dgm:t>
        <a:bodyPr/>
        <a:lstStyle/>
        <a:p>
          <a:pPr rtl="0"/>
          <a:r>
            <a:rPr lang="en-US" sz="1500" dirty="0"/>
            <a:t>The Normans took possession of Sicily in 1071 resulting in a period in which the Kingdom of Sicily was both wealthy and politically powerful. A continued acceptance of Arab administration and Arab and Byzantine craftsmen left behind a phenomenal legacy of art and architecture</a:t>
          </a:r>
          <a:endParaRPr lang="it-IT" sz="1500" dirty="0"/>
        </a:p>
      </dgm:t>
    </dgm:pt>
    <dgm:pt modelId="{20D3D6A6-E295-41BC-8284-54213B910191}" type="parTrans" cxnId="{9BD24F17-A475-4C4D-A3FB-79E59A5EAD19}">
      <dgm:prSet/>
      <dgm:spPr/>
      <dgm:t>
        <a:bodyPr/>
        <a:lstStyle/>
        <a:p>
          <a:endParaRPr lang="it-IT"/>
        </a:p>
      </dgm:t>
    </dgm:pt>
    <dgm:pt modelId="{53BDC0C6-FF28-469C-AE62-1601985B9971}" type="sibTrans" cxnId="{9BD24F17-A475-4C4D-A3FB-79E59A5EAD19}">
      <dgm:prSet/>
      <dgm:spPr/>
      <dgm:t>
        <a:bodyPr/>
        <a:lstStyle/>
        <a:p>
          <a:endParaRPr lang="it-IT"/>
        </a:p>
      </dgm:t>
    </dgm:pt>
    <dgm:pt modelId="{FEA5E8B7-8D49-44CB-96BA-0EE6615E2680}" type="pres">
      <dgm:prSet presAssocID="{082AE5AD-D252-4588-AE27-9AE700A0E972}" presName="linear" presStyleCnt="0">
        <dgm:presLayoutVars>
          <dgm:animLvl val="lvl"/>
          <dgm:resizeHandles val="exact"/>
        </dgm:presLayoutVars>
      </dgm:prSet>
      <dgm:spPr/>
      <dgm:t>
        <a:bodyPr/>
        <a:lstStyle/>
        <a:p>
          <a:endParaRPr lang="it-IT"/>
        </a:p>
      </dgm:t>
    </dgm:pt>
    <dgm:pt modelId="{58C75DC0-7F10-43DC-BE69-F8A32C927C34}" type="pres">
      <dgm:prSet presAssocID="{0508CF35-043E-430F-AA9D-ADA063650317}" presName="parentText" presStyleLbl="node1" presStyleIdx="0" presStyleCnt="1">
        <dgm:presLayoutVars>
          <dgm:chMax val="0"/>
          <dgm:bulletEnabled val="1"/>
        </dgm:presLayoutVars>
      </dgm:prSet>
      <dgm:spPr/>
      <dgm:t>
        <a:bodyPr/>
        <a:lstStyle/>
        <a:p>
          <a:endParaRPr lang="it-IT"/>
        </a:p>
      </dgm:t>
    </dgm:pt>
  </dgm:ptLst>
  <dgm:cxnLst>
    <dgm:cxn modelId="{79B53583-8123-4E77-B9FD-202EB06F7003}" type="presOf" srcId="{082AE5AD-D252-4588-AE27-9AE700A0E972}" destId="{FEA5E8B7-8D49-44CB-96BA-0EE6615E2680}" srcOrd="0" destOrd="0" presId="urn:microsoft.com/office/officeart/2005/8/layout/vList2"/>
    <dgm:cxn modelId="{04F8006F-F436-4360-8CCC-FB36C72EE6F4}" type="presOf" srcId="{0508CF35-043E-430F-AA9D-ADA063650317}" destId="{58C75DC0-7F10-43DC-BE69-F8A32C927C34}" srcOrd="0" destOrd="0" presId="urn:microsoft.com/office/officeart/2005/8/layout/vList2"/>
    <dgm:cxn modelId="{9BD24F17-A475-4C4D-A3FB-79E59A5EAD19}" srcId="{082AE5AD-D252-4588-AE27-9AE700A0E972}" destId="{0508CF35-043E-430F-AA9D-ADA063650317}" srcOrd="0" destOrd="0" parTransId="{20D3D6A6-E295-41BC-8284-54213B910191}" sibTransId="{53BDC0C6-FF28-469C-AE62-1601985B9971}"/>
    <dgm:cxn modelId="{95D21106-7018-4870-8128-91AA9E6F7FFA}" type="presParOf" srcId="{FEA5E8B7-8D49-44CB-96BA-0EE6615E2680}" destId="{58C75DC0-7F10-43DC-BE69-F8A32C927C34}" srcOrd="0"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C188685-BA8B-41EB-B2C2-294E9EBEA567}" type="doc">
      <dgm:prSet loTypeId="urn:microsoft.com/office/officeart/2005/8/layout/vList2" loCatId="list" qsTypeId="urn:microsoft.com/office/officeart/2005/8/quickstyle/simple1" qsCatId="simple" csTypeId="urn:microsoft.com/office/officeart/2005/8/colors/accent6_2" csCatId="accent6" phldr="1"/>
      <dgm:spPr/>
      <dgm:t>
        <a:bodyPr/>
        <a:lstStyle/>
        <a:p>
          <a:endParaRPr lang="it-IT"/>
        </a:p>
      </dgm:t>
    </dgm:pt>
    <dgm:pt modelId="{556D4FB0-B0F0-40FE-A732-D07997DD5E11}">
      <dgm:prSet custT="1"/>
      <dgm:spPr/>
      <dgm:t>
        <a:bodyPr/>
        <a:lstStyle/>
        <a:p>
          <a:pPr rtl="0"/>
          <a:r>
            <a:rPr lang="en-US" sz="1800" dirty="0">
              <a:latin typeface="+mn-lt"/>
            </a:rPr>
            <a:t>There then followed six centuries of Roman rule in which Sicily was utilized primarily for its grain fields, but this domination came to a crashing end after the barbarian invasion which resulted in Byzantine, and later Arabic, rule. </a:t>
          </a:r>
          <a:endParaRPr lang="it-IT" sz="1800" dirty="0">
            <a:latin typeface="+mn-lt"/>
          </a:endParaRPr>
        </a:p>
      </dgm:t>
    </dgm:pt>
    <dgm:pt modelId="{8F168AE1-A85A-4BC7-8207-B2D141657486}" type="parTrans" cxnId="{31DE19AB-E48D-4848-9F98-394141DB899F}">
      <dgm:prSet/>
      <dgm:spPr/>
      <dgm:t>
        <a:bodyPr/>
        <a:lstStyle/>
        <a:p>
          <a:endParaRPr lang="it-IT"/>
        </a:p>
      </dgm:t>
    </dgm:pt>
    <dgm:pt modelId="{F286C75D-1915-4C04-B53B-09F7E5C80215}" type="sibTrans" cxnId="{31DE19AB-E48D-4848-9F98-394141DB899F}">
      <dgm:prSet/>
      <dgm:spPr/>
      <dgm:t>
        <a:bodyPr/>
        <a:lstStyle/>
        <a:p>
          <a:endParaRPr lang="it-IT"/>
        </a:p>
      </dgm:t>
    </dgm:pt>
    <dgm:pt modelId="{1C0DD553-56F2-4A33-8552-3ACF0B05F268}" type="pres">
      <dgm:prSet presAssocID="{BC188685-BA8B-41EB-B2C2-294E9EBEA567}" presName="linear" presStyleCnt="0">
        <dgm:presLayoutVars>
          <dgm:animLvl val="lvl"/>
          <dgm:resizeHandles val="exact"/>
        </dgm:presLayoutVars>
      </dgm:prSet>
      <dgm:spPr/>
      <dgm:t>
        <a:bodyPr/>
        <a:lstStyle/>
        <a:p>
          <a:endParaRPr lang="it-IT"/>
        </a:p>
      </dgm:t>
    </dgm:pt>
    <dgm:pt modelId="{9C631F8A-7FE0-4B7D-AD6A-FFB84BC078C9}" type="pres">
      <dgm:prSet presAssocID="{556D4FB0-B0F0-40FE-A732-D07997DD5E11}" presName="parentText" presStyleLbl="node1" presStyleIdx="0" presStyleCnt="1" custLinFactNeighborX="-34800" custLinFactNeighborY="7670">
        <dgm:presLayoutVars>
          <dgm:chMax val="0"/>
          <dgm:bulletEnabled val="1"/>
        </dgm:presLayoutVars>
      </dgm:prSet>
      <dgm:spPr/>
      <dgm:t>
        <a:bodyPr/>
        <a:lstStyle/>
        <a:p>
          <a:endParaRPr lang="it-IT"/>
        </a:p>
      </dgm:t>
    </dgm:pt>
  </dgm:ptLst>
  <dgm:cxnLst>
    <dgm:cxn modelId="{31DE19AB-E48D-4848-9F98-394141DB899F}" srcId="{BC188685-BA8B-41EB-B2C2-294E9EBEA567}" destId="{556D4FB0-B0F0-40FE-A732-D07997DD5E11}" srcOrd="0" destOrd="0" parTransId="{8F168AE1-A85A-4BC7-8207-B2D141657486}" sibTransId="{F286C75D-1915-4C04-B53B-09F7E5C80215}"/>
    <dgm:cxn modelId="{F30A1332-BBA7-4FA2-80C9-440CA17E8F49}" type="presOf" srcId="{BC188685-BA8B-41EB-B2C2-294E9EBEA567}" destId="{1C0DD553-56F2-4A33-8552-3ACF0B05F268}" srcOrd="0" destOrd="0" presId="urn:microsoft.com/office/officeart/2005/8/layout/vList2"/>
    <dgm:cxn modelId="{97D81CC8-2B0B-44AB-95A6-DFE3D5C31259}" type="presOf" srcId="{556D4FB0-B0F0-40FE-A732-D07997DD5E11}" destId="{9C631F8A-7FE0-4B7D-AD6A-FFB84BC078C9}" srcOrd="0" destOrd="0" presId="urn:microsoft.com/office/officeart/2005/8/layout/vList2"/>
    <dgm:cxn modelId="{B64F603A-59F0-4BC1-8125-7CC2BA877F62}" type="presParOf" srcId="{1C0DD553-56F2-4A33-8552-3ACF0B05F268}" destId="{9C631F8A-7FE0-4B7D-AD6A-FFB84BC078C9}" srcOrd="0" destOrd="0" presId="urn:microsoft.com/office/officeart/2005/8/layout/vList2"/>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7A2D7A-882E-4A2E-B6F5-53DB12664D53}">
      <dsp:nvSpPr>
        <dsp:cNvPr id="0" name=""/>
        <dsp:cNvSpPr/>
      </dsp:nvSpPr>
      <dsp:spPr>
        <a:xfrm>
          <a:off x="0" y="0"/>
          <a:ext cx="2571736" cy="3998109"/>
        </a:xfrm>
        <a:prstGeom prst="roundRect">
          <a:avLst/>
        </a:prstGeom>
        <a:solidFill>
          <a:schemeClr val="accent6">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en-US" sz="1500" kern="1200" dirty="0"/>
            <a:t>Subsequent centuries saw the arrival of the Hohenstaufen, the </a:t>
          </a:r>
          <a:r>
            <a:rPr lang="en-US" sz="1500" kern="1200" dirty="0" err="1"/>
            <a:t>Angevin</a:t>
          </a:r>
          <a:r>
            <a:rPr lang="en-US" sz="1500" kern="1200" dirty="0"/>
            <a:t> French and latterly, the </a:t>
          </a:r>
          <a:r>
            <a:rPr lang="en-US" sz="1500" kern="1200" dirty="0" err="1"/>
            <a:t>Aragonese</a:t>
          </a:r>
          <a:r>
            <a:rPr lang="en-US" sz="1500" kern="1200" dirty="0"/>
            <a:t>, who initiated five centuries of Spanish domination of Sicily from 1282. The Bourbon influence in Sicily began in 1734, included the merging of the Kingdoms of Naples and Sicily in 1816, and lasted until 1860 when Garibaldi embarked upon his unification of Italy</a:t>
          </a:r>
          <a:endParaRPr lang="it-IT" sz="1500" kern="1200" dirty="0"/>
        </a:p>
      </dsp:txBody>
      <dsp:txXfrm>
        <a:off x="125542" y="125542"/>
        <a:ext cx="2320652" cy="37470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A3E039-CD05-4982-B514-D35B4CCF4502}">
      <dsp:nvSpPr>
        <dsp:cNvPr id="0" name=""/>
        <dsp:cNvSpPr/>
      </dsp:nvSpPr>
      <dsp:spPr>
        <a:xfrm>
          <a:off x="0" y="0"/>
          <a:ext cx="5419263" cy="1792842"/>
        </a:xfrm>
        <a:prstGeom prst="round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en-US" sz="1900" kern="1200" dirty="0">
              <a:latin typeface="+mn-lt"/>
            </a:rPr>
            <a:t>The </a:t>
          </a:r>
          <a:r>
            <a:rPr lang="en-US" sz="1900" kern="1200" dirty="0" err="1">
              <a:latin typeface="+mn-lt"/>
            </a:rPr>
            <a:t>Sicani</a:t>
          </a:r>
          <a:r>
            <a:rPr lang="en-US" sz="1900" kern="1200" dirty="0">
              <a:latin typeface="+mn-lt"/>
            </a:rPr>
            <a:t>, </a:t>
          </a:r>
          <a:r>
            <a:rPr lang="en-US" sz="1900" kern="1200" dirty="0" err="1">
              <a:latin typeface="+mn-lt"/>
            </a:rPr>
            <a:t>Elimi</a:t>
          </a:r>
          <a:r>
            <a:rPr lang="en-US" sz="1900" kern="1200" dirty="0">
              <a:latin typeface="+mn-lt"/>
            </a:rPr>
            <a:t> and the </a:t>
          </a:r>
          <a:r>
            <a:rPr lang="en-US" sz="1900" kern="1200" dirty="0" err="1">
              <a:latin typeface="+mn-lt"/>
            </a:rPr>
            <a:t>Siculi</a:t>
          </a:r>
          <a:r>
            <a:rPr lang="en-US" sz="1900" kern="1200" dirty="0">
              <a:latin typeface="+mn-lt"/>
            </a:rPr>
            <a:t> were the first powers to influence Sicilian soil, followed by the Phoenicians, the Carthaginians and the Greeks. Sicily was colonized by the Greeks in the 8th century BC with the most important colony established at Syracuse.</a:t>
          </a:r>
          <a:endParaRPr lang="it-IT" sz="1900" b="1" kern="1200" dirty="0">
            <a:latin typeface="+mn-lt"/>
          </a:endParaRPr>
        </a:p>
      </dsp:txBody>
      <dsp:txXfrm>
        <a:off x="87519" y="87519"/>
        <a:ext cx="5244225" cy="16178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C75DC0-7F10-43DC-BE69-F8A32C927C34}">
      <dsp:nvSpPr>
        <dsp:cNvPr id="0" name=""/>
        <dsp:cNvSpPr/>
      </dsp:nvSpPr>
      <dsp:spPr>
        <a:xfrm>
          <a:off x="0" y="11"/>
          <a:ext cx="3833333" cy="1915143"/>
        </a:xfrm>
        <a:prstGeom prst="round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en-US" sz="1500" kern="1200" dirty="0"/>
            <a:t>The Normans took possession of Sicily in 1071 resulting in a period in which the Kingdom of Sicily was both wealthy and politically powerful. A continued acceptance of Arab administration and Arab and Byzantine craftsmen left behind a phenomenal legacy of art and architecture</a:t>
          </a:r>
          <a:endParaRPr lang="it-IT" sz="1500" kern="1200" dirty="0"/>
        </a:p>
      </dsp:txBody>
      <dsp:txXfrm>
        <a:off x="93490" y="93501"/>
        <a:ext cx="3646353" cy="172816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631F8A-7FE0-4B7D-AD6A-FFB84BC078C9}">
      <dsp:nvSpPr>
        <dsp:cNvPr id="0" name=""/>
        <dsp:cNvSpPr/>
      </dsp:nvSpPr>
      <dsp:spPr>
        <a:xfrm>
          <a:off x="0" y="4083"/>
          <a:ext cx="2627586" cy="3726450"/>
        </a:xfrm>
        <a:prstGeom prst="round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kern="1200" dirty="0">
              <a:latin typeface="+mn-lt"/>
            </a:rPr>
            <a:t>There then followed six centuries of Roman rule in which Sicily was utilized primarily for its grain fields, but this domination came to a crashing end after the barbarian invasion which resulted in Byzantine, and later Arabic, rule. </a:t>
          </a:r>
          <a:endParaRPr lang="it-IT" sz="1800" kern="1200" dirty="0">
            <a:latin typeface="+mn-lt"/>
          </a:endParaRPr>
        </a:p>
      </dsp:txBody>
      <dsp:txXfrm>
        <a:off x="128268" y="132351"/>
        <a:ext cx="2371050" cy="346991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D8AC72-D98F-4DEF-A073-F29F7042CB1A}" type="datetimeFigureOut">
              <a:rPr lang="it-IT" smtClean="0"/>
              <a:pPr/>
              <a:t>01/04/2021</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245365-DFEA-4259-8829-D792BAF6CEA1}" type="slidenum">
              <a:rPr lang="it-IT" smtClean="0"/>
              <a:pPr/>
              <a:t>‹Nº›</a:t>
            </a:fld>
            <a:endParaRPr lang="it-IT"/>
          </a:p>
        </p:txBody>
      </p:sp>
    </p:spTree>
    <p:extLst>
      <p:ext uri="{BB962C8B-B14F-4D97-AF65-F5344CB8AC3E}">
        <p14:creationId xmlns:p14="http://schemas.microsoft.com/office/powerpoint/2010/main" val="8317335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11100564-FB79-4B0B-9499-0FC861C42780}" type="slidenum">
              <a:rPr lang="it-IT" smtClean="0"/>
              <a:pPr/>
              <a:t>17</a:t>
            </a:fld>
            <a:endParaRPr lang="it-IT"/>
          </a:p>
        </p:txBody>
      </p:sp>
    </p:spTree>
    <p:extLst>
      <p:ext uri="{BB962C8B-B14F-4D97-AF65-F5344CB8AC3E}">
        <p14:creationId xmlns:p14="http://schemas.microsoft.com/office/powerpoint/2010/main" val="921706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11100564-FB79-4B0B-9499-0FC861C42780}" type="slidenum">
              <a:rPr lang="it-IT" smtClean="0"/>
              <a:pPr/>
              <a:t>23</a:t>
            </a:fld>
            <a:endParaRPr lang="it-IT"/>
          </a:p>
        </p:txBody>
      </p:sp>
    </p:spTree>
    <p:extLst>
      <p:ext uri="{BB962C8B-B14F-4D97-AF65-F5344CB8AC3E}">
        <p14:creationId xmlns:p14="http://schemas.microsoft.com/office/powerpoint/2010/main" val="41785092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50358CCF-477D-4501-834B-B7025FAB08C3}" type="datetimeFigureOut">
              <a:rPr lang="it-IT" smtClean="0"/>
              <a:pPr/>
              <a:t>01/04/2021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DDF3D04-63DB-4D1A-AE37-7FBAE05AFF9E}" type="slidenum">
              <a:rPr lang="it-IT" smtClean="0"/>
              <a:pPr/>
              <a:t>‹Nº›</a:t>
            </a:fld>
            <a:endParaRPr lang="it-IT"/>
          </a:p>
        </p:txBody>
      </p:sp>
    </p:spTree>
    <p:extLst>
      <p:ext uri="{BB962C8B-B14F-4D97-AF65-F5344CB8AC3E}">
        <p14:creationId xmlns:p14="http://schemas.microsoft.com/office/powerpoint/2010/main" val="36388959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50358CCF-477D-4501-834B-B7025FAB08C3}" type="datetimeFigureOut">
              <a:rPr lang="it-IT" smtClean="0"/>
              <a:pPr/>
              <a:t>01/04/2021</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BDDF3D04-63DB-4D1A-AE37-7FBAE05AFF9E}" type="slidenum">
              <a:rPr lang="it-IT" smtClean="0"/>
              <a:pPr/>
              <a:t>‹Nº›</a:t>
            </a:fld>
            <a:endParaRPr lang="it-IT"/>
          </a:p>
        </p:txBody>
      </p:sp>
    </p:spTree>
    <p:extLst>
      <p:ext uri="{BB962C8B-B14F-4D97-AF65-F5344CB8AC3E}">
        <p14:creationId xmlns:p14="http://schemas.microsoft.com/office/powerpoint/2010/main" val="628548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it-IT"/>
              <a:t>Fare clic per modificare lo stile del titolo dello schema</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50358CCF-477D-4501-834B-B7025FAB08C3}" type="datetimeFigureOut">
              <a:rPr lang="it-IT" smtClean="0"/>
              <a:pPr/>
              <a:t>01/04/2021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DDF3D04-63DB-4D1A-AE37-7FBAE05AFF9E}" type="slidenum">
              <a:rPr lang="it-IT" smtClean="0"/>
              <a:pPr/>
              <a:t>‹Nº›</a:t>
            </a:fld>
            <a:endParaRPr lang="it-IT"/>
          </a:p>
        </p:txBody>
      </p:sp>
    </p:spTree>
    <p:extLst>
      <p:ext uri="{BB962C8B-B14F-4D97-AF65-F5344CB8AC3E}">
        <p14:creationId xmlns:p14="http://schemas.microsoft.com/office/powerpoint/2010/main" val="19724061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it-IT"/>
              <a:t>Fare clic per modificare lo stile del titolo dello schema</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it-IT"/>
              <a:t>Fare clic per modificare gli stili del testo dello schema</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50358CCF-477D-4501-834B-B7025FAB08C3}" type="datetimeFigureOut">
              <a:rPr lang="it-IT" smtClean="0"/>
              <a:pPr/>
              <a:t>01/04/2021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DDF3D04-63DB-4D1A-AE37-7FBAE05AFF9E}" type="slidenum">
              <a:rPr lang="it-IT" smtClean="0"/>
              <a:pPr/>
              <a:t>‹Nº›</a:t>
            </a:fld>
            <a:endParaRPr lang="it-IT"/>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2253785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50358CCF-477D-4501-834B-B7025FAB08C3}" type="datetimeFigureOut">
              <a:rPr lang="it-IT" smtClean="0"/>
              <a:pPr/>
              <a:t>01/04/2021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DDF3D04-63DB-4D1A-AE37-7FBAE05AFF9E}" type="slidenum">
              <a:rPr lang="it-IT" smtClean="0"/>
              <a:pPr/>
              <a:t>‹Nº›</a:t>
            </a:fld>
            <a:endParaRPr lang="it-IT"/>
          </a:p>
        </p:txBody>
      </p:sp>
    </p:spTree>
    <p:extLst>
      <p:ext uri="{BB962C8B-B14F-4D97-AF65-F5344CB8AC3E}">
        <p14:creationId xmlns:p14="http://schemas.microsoft.com/office/powerpoint/2010/main" val="41818788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0358CCF-477D-4501-834B-B7025FAB08C3}" type="datetimeFigureOut">
              <a:rPr lang="it-IT" smtClean="0"/>
              <a:pPr/>
              <a:t>01/04/2021</a:t>
            </a:fld>
            <a:endParaRPr lang="it-IT"/>
          </a:p>
        </p:txBody>
      </p:sp>
      <p:sp>
        <p:nvSpPr>
          <p:cNvPr id="4"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DDF3D04-63DB-4D1A-AE37-7FBAE05AFF9E}" type="slidenum">
              <a:rPr lang="it-IT" smtClean="0"/>
              <a:pPr/>
              <a:t>‹Nº›</a:t>
            </a:fld>
            <a:endParaRPr lang="it-IT"/>
          </a:p>
        </p:txBody>
      </p:sp>
    </p:spTree>
    <p:extLst>
      <p:ext uri="{BB962C8B-B14F-4D97-AF65-F5344CB8AC3E}">
        <p14:creationId xmlns:p14="http://schemas.microsoft.com/office/powerpoint/2010/main" val="9878434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0358CCF-477D-4501-834B-B7025FAB08C3}" type="datetimeFigureOut">
              <a:rPr lang="it-IT" smtClean="0"/>
              <a:pPr/>
              <a:t>01/04/2021</a:t>
            </a:fld>
            <a:endParaRPr lang="it-IT"/>
          </a:p>
        </p:txBody>
      </p:sp>
      <p:sp>
        <p:nvSpPr>
          <p:cNvPr id="4"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DDF3D04-63DB-4D1A-AE37-7FBAE05AFF9E}" type="slidenum">
              <a:rPr lang="it-IT" smtClean="0"/>
              <a:pPr/>
              <a:t>‹Nº›</a:t>
            </a:fld>
            <a:endParaRPr lang="it-IT"/>
          </a:p>
        </p:txBody>
      </p:sp>
    </p:spTree>
    <p:extLst>
      <p:ext uri="{BB962C8B-B14F-4D97-AF65-F5344CB8AC3E}">
        <p14:creationId xmlns:p14="http://schemas.microsoft.com/office/powerpoint/2010/main" val="11128491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nchor="t" anchorCtr="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50358CCF-477D-4501-834B-B7025FAB08C3}" type="datetimeFigureOut">
              <a:rPr lang="it-IT" smtClean="0"/>
              <a:pPr/>
              <a:t>01/04/2021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DDF3D04-63DB-4D1A-AE37-7FBAE05AFF9E}" type="slidenum">
              <a:rPr lang="it-IT" smtClean="0"/>
              <a:pPr/>
              <a:t>‹Nº›</a:t>
            </a:fld>
            <a:endParaRPr lang="it-IT"/>
          </a:p>
        </p:txBody>
      </p:sp>
    </p:spTree>
    <p:extLst>
      <p:ext uri="{BB962C8B-B14F-4D97-AF65-F5344CB8AC3E}">
        <p14:creationId xmlns:p14="http://schemas.microsoft.com/office/powerpoint/2010/main" val="37757195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50358CCF-477D-4501-834B-B7025FAB08C3}" type="datetimeFigureOut">
              <a:rPr lang="it-IT" smtClean="0"/>
              <a:pPr/>
              <a:t>01/04/2021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DDF3D04-63DB-4D1A-AE37-7FBAE05AFF9E}" type="slidenum">
              <a:rPr lang="it-IT" smtClean="0"/>
              <a:pPr/>
              <a:t>‹Nº›</a:t>
            </a:fld>
            <a:endParaRPr lang="it-IT"/>
          </a:p>
        </p:txBody>
      </p:sp>
    </p:spTree>
    <p:extLst>
      <p:ext uri="{BB962C8B-B14F-4D97-AF65-F5344CB8AC3E}">
        <p14:creationId xmlns:p14="http://schemas.microsoft.com/office/powerpoint/2010/main" val="1881970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3"/>
          <p:cNvSpPr>
            <a:spLocks noGrp="1"/>
          </p:cNvSpPr>
          <p:nvPr>
            <p:ph type="dt" sz="half" idx="10"/>
          </p:nvPr>
        </p:nvSpPr>
        <p:spPr/>
        <p:txBody>
          <a:bodyPr/>
          <a:lstStyle/>
          <a:p>
            <a:fld id="{50358CCF-477D-4501-834B-B7025FAB08C3}" type="datetimeFigureOut">
              <a:rPr lang="it-IT" smtClean="0"/>
              <a:pPr/>
              <a:t>01/04/2021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DDF3D04-63DB-4D1A-AE37-7FBAE05AFF9E}" type="slidenum">
              <a:rPr lang="it-IT" smtClean="0"/>
              <a:pPr/>
              <a:t>‹Nº›</a:t>
            </a:fld>
            <a:endParaRPr lang="it-IT"/>
          </a:p>
        </p:txBody>
      </p:sp>
    </p:spTree>
    <p:extLst>
      <p:ext uri="{BB962C8B-B14F-4D97-AF65-F5344CB8AC3E}">
        <p14:creationId xmlns:p14="http://schemas.microsoft.com/office/powerpoint/2010/main" val="2152227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50358CCF-477D-4501-834B-B7025FAB08C3}" type="datetimeFigureOut">
              <a:rPr lang="it-IT" smtClean="0"/>
              <a:pPr/>
              <a:t>01/04/2021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DDF3D04-63DB-4D1A-AE37-7FBAE05AFF9E}" type="slidenum">
              <a:rPr lang="it-IT" smtClean="0"/>
              <a:pPr/>
              <a:t>‹Nº›</a:t>
            </a:fld>
            <a:endParaRPr lang="it-IT"/>
          </a:p>
        </p:txBody>
      </p:sp>
    </p:spTree>
    <p:extLst>
      <p:ext uri="{BB962C8B-B14F-4D97-AF65-F5344CB8AC3E}">
        <p14:creationId xmlns:p14="http://schemas.microsoft.com/office/powerpoint/2010/main" val="176527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50358CCF-477D-4501-834B-B7025FAB08C3}" type="datetimeFigureOut">
              <a:rPr lang="it-IT" smtClean="0"/>
              <a:pPr/>
              <a:t>01/04/2021</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BDDF3D04-63DB-4D1A-AE37-7FBAE05AFF9E}" type="slidenum">
              <a:rPr lang="it-IT" smtClean="0"/>
              <a:pPr/>
              <a:t>‹Nº›</a:t>
            </a:fld>
            <a:endParaRPr lang="it-IT"/>
          </a:p>
        </p:txBody>
      </p:sp>
    </p:spTree>
    <p:extLst>
      <p:ext uri="{BB962C8B-B14F-4D97-AF65-F5344CB8AC3E}">
        <p14:creationId xmlns:p14="http://schemas.microsoft.com/office/powerpoint/2010/main" val="3018053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50358CCF-477D-4501-834B-B7025FAB08C3}" type="datetimeFigureOut">
              <a:rPr lang="it-IT" smtClean="0"/>
              <a:pPr/>
              <a:t>01/04/2021</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BDDF3D04-63DB-4D1A-AE37-7FBAE05AFF9E}" type="slidenum">
              <a:rPr lang="it-IT" smtClean="0"/>
              <a:pPr/>
              <a:t>‹Nº›</a:t>
            </a:fld>
            <a:endParaRPr lang="it-IT"/>
          </a:p>
        </p:txBody>
      </p:sp>
    </p:spTree>
    <p:extLst>
      <p:ext uri="{BB962C8B-B14F-4D97-AF65-F5344CB8AC3E}">
        <p14:creationId xmlns:p14="http://schemas.microsoft.com/office/powerpoint/2010/main" val="2264782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7" name="Date Placeholder 2"/>
          <p:cNvSpPr>
            <a:spLocks noGrp="1"/>
          </p:cNvSpPr>
          <p:nvPr>
            <p:ph type="dt" sz="half" idx="10"/>
          </p:nvPr>
        </p:nvSpPr>
        <p:spPr/>
        <p:txBody>
          <a:bodyPr/>
          <a:lstStyle/>
          <a:p>
            <a:fld id="{50358CCF-477D-4501-834B-B7025FAB08C3}" type="datetimeFigureOut">
              <a:rPr lang="it-IT" smtClean="0"/>
              <a:pPr/>
              <a:t>01/04/2021</a:t>
            </a:fld>
            <a:endParaRPr lang="it-IT"/>
          </a:p>
        </p:txBody>
      </p:sp>
      <p:sp>
        <p:nvSpPr>
          <p:cNvPr id="5" name="Footer Placeholder 3"/>
          <p:cNvSpPr>
            <a:spLocks noGrp="1"/>
          </p:cNvSpPr>
          <p:nvPr>
            <p:ph type="ftr" sz="quarter" idx="11"/>
          </p:nvPr>
        </p:nvSpPr>
        <p:spPr/>
        <p:txBody>
          <a:bodyPr/>
          <a:lstStyle/>
          <a:p>
            <a:endParaRPr lang="it-IT"/>
          </a:p>
        </p:txBody>
      </p:sp>
      <p:sp>
        <p:nvSpPr>
          <p:cNvPr id="6" name="Slide Number Placeholder 4"/>
          <p:cNvSpPr>
            <a:spLocks noGrp="1"/>
          </p:cNvSpPr>
          <p:nvPr>
            <p:ph type="sldNum" sz="quarter" idx="12"/>
          </p:nvPr>
        </p:nvSpPr>
        <p:spPr/>
        <p:txBody>
          <a:bodyPr/>
          <a:lstStyle/>
          <a:p>
            <a:fld id="{BDDF3D04-63DB-4D1A-AE37-7FBAE05AFF9E}" type="slidenum">
              <a:rPr lang="it-IT" smtClean="0"/>
              <a:pPr/>
              <a:t>‹Nº›</a:t>
            </a:fld>
            <a:endParaRPr lang="it-IT"/>
          </a:p>
        </p:txBody>
      </p:sp>
    </p:spTree>
    <p:extLst>
      <p:ext uri="{BB962C8B-B14F-4D97-AF65-F5344CB8AC3E}">
        <p14:creationId xmlns:p14="http://schemas.microsoft.com/office/powerpoint/2010/main" val="3519676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50358CCF-477D-4501-834B-B7025FAB08C3}" type="datetimeFigureOut">
              <a:rPr lang="it-IT" smtClean="0"/>
              <a:pPr/>
              <a:t>01/04/2021</a:t>
            </a:fld>
            <a:endParaRPr lang="it-IT"/>
          </a:p>
        </p:txBody>
      </p:sp>
      <p:sp>
        <p:nvSpPr>
          <p:cNvPr id="5" name="Footer Placeholder 2"/>
          <p:cNvSpPr>
            <a:spLocks noGrp="1"/>
          </p:cNvSpPr>
          <p:nvPr>
            <p:ph type="ftr" sz="quarter" idx="11"/>
          </p:nvPr>
        </p:nvSpPr>
        <p:spPr/>
        <p:txBody>
          <a:bodyPr/>
          <a:lstStyle/>
          <a:p>
            <a:endParaRPr lang="it-IT"/>
          </a:p>
        </p:txBody>
      </p:sp>
      <p:sp>
        <p:nvSpPr>
          <p:cNvPr id="6" name="Slide Number Placeholder 3"/>
          <p:cNvSpPr>
            <a:spLocks noGrp="1"/>
          </p:cNvSpPr>
          <p:nvPr>
            <p:ph type="sldNum" sz="quarter" idx="12"/>
          </p:nvPr>
        </p:nvSpPr>
        <p:spPr/>
        <p:txBody>
          <a:bodyPr/>
          <a:lstStyle/>
          <a:p>
            <a:fld id="{BDDF3D04-63DB-4D1A-AE37-7FBAE05AFF9E}" type="slidenum">
              <a:rPr lang="it-IT" smtClean="0"/>
              <a:pPr/>
              <a:t>‹Nº›</a:t>
            </a:fld>
            <a:endParaRPr lang="it-IT"/>
          </a:p>
        </p:txBody>
      </p:sp>
    </p:spTree>
    <p:extLst>
      <p:ext uri="{BB962C8B-B14F-4D97-AF65-F5344CB8AC3E}">
        <p14:creationId xmlns:p14="http://schemas.microsoft.com/office/powerpoint/2010/main" val="2205498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7" name="Date Placeholder 4"/>
          <p:cNvSpPr>
            <a:spLocks noGrp="1"/>
          </p:cNvSpPr>
          <p:nvPr>
            <p:ph type="dt" sz="half" idx="10"/>
          </p:nvPr>
        </p:nvSpPr>
        <p:spPr/>
        <p:txBody>
          <a:bodyPr/>
          <a:lstStyle/>
          <a:p>
            <a:fld id="{50358CCF-477D-4501-834B-B7025FAB08C3}" type="datetimeFigureOut">
              <a:rPr lang="it-IT" smtClean="0"/>
              <a:pPr/>
              <a:t>01/04/2021</a:t>
            </a:fld>
            <a:endParaRPr lang="it-IT"/>
          </a:p>
        </p:txBody>
      </p:sp>
      <p:sp>
        <p:nvSpPr>
          <p:cNvPr id="5" name="Footer Placeholder 5"/>
          <p:cNvSpPr>
            <a:spLocks noGrp="1"/>
          </p:cNvSpPr>
          <p:nvPr>
            <p:ph type="ftr" sz="quarter" idx="11"/>
          </p:nvPr>
        </p:nvSpPr>
        <p:spPr/>
        <p:txBody>
          <a:bodyPr/>
          <a:lstStyle/>
          <a:p>
            <a:endParaRPr lang="it-IT"/>
          </a:p>
        </p:txBody>
      </p:sp>
      <p:sp>
        <p:nvSpPr>
          <p:cNvPr id="6" name="Slide Number Placeholder 6"/>
          <p:cNvSpPr>
            <a:spLocks noGrp="1"/>
          </p:cNvSpPr>
          <p:nvPr>
            <p:ph type="sldNum" sz="quarter" idx="12"/>
          </p:nvPr>
        </p:nvSpPr>
        <p:spPr/>
        <p:txBody>
          <a:bodyPr/>
          <a:lstStyle/>
          <a:p>
            <a:fld id="{BDDF3D04-63DB-4D1A-AE37-7FBAE05AFF9E}" type="slidenum">
              <a:rPr lang="it-IT" smtClean="0"/>
              <a:pPr/>
              <a:t>‹Nº›</a:t>
            </a:fld>
            <a:endParaRPr lang="it-IT"/>
          </a:p>
        </p:txBody>
      </p:sp>
    </p:spTree>
    <p:extLst>
      <p:ext uri="{BB962C8B-B14F-4D97-AF65-F5344CB8AC3E}">
        <p14:creationId xmlns:p14="http://schemas.microsoft.com/office/powerpoint/2010/main" val="1588301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50358CCF-477D-4501-834B-B7025FAB08C3}" type="datetimeFigureOut">
              <a:rPr lang="it-IT" smtClean="0"/>
              <a:pPr/>
              <a:t>01/04/2021</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BDDF3D04-63DB-4D1A-AE37-7FBAE05AFF9E}" type="slidenum">
              <a:rPr lang="it-IT" smtClean="0"/>
              <a:pPr/>
              <a:t>‹Nº›</a:t>
            </a:fld>
            <a:endParaRPr lang="it-IT"/>
          </a:p>
        </p:txBody>
      </p:sp>
    </p:spTree>
    <p:extLst>
      <p:ext uri="{BB962C8B-B14F-4D97-AF65-F5344CB8AC3E}">
        <p14:creationId xmlns:p14="http://schemas.microsoft.com/office/powerpoint/2010/main" val="2420977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cstate="print">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cstate="print">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cstate="print">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cstate="print">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50358CCF-477D-4501-834B-B7025FAB08C3}" type="datetimeFigureOut">
              <a:rPr lang="it-IT" smtClean="0"/>
              <a:pPr/>
              <a:t>01/04/2021</a:t>
            </a:fld>
            <a:endParaRPr lang="it-IT"/>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it-IT"/>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BDDF3D04-63DB-4D1A-AE37-7FBAE05AFF9E}" type="slidenum">
              <a:rPr lang="it-IT" smtClean="0"/>
              <a:pPr/>
              <a:t>‹Nº›</a:t>
            </a:fld>
            <a:endParaRPr lang="it-IT"/>
          </a:p>
        </p:txBody>
      </p:sp>
    </p:spTree>
    <p:extLst>
      <p:ext uri="{BB962C8B-B14F-4D97-AF65-F5344CB8AC3E}">
        <p14:creationId xmlns:p14="http://schemas.microsoft.com/office/powerpoint/2010/main" val="1697208187"/>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diagramData" Target="../diagrams/data4.xml"/><Relationship Id="rId3" Type="http://schemas.openxmlformats.org/officeDocument/2006/relationships/diagramData" Target="../diagrams/data1.xml"/><Relationship Id="rId21" Type="http://schemas.openxmlformats.org/officeDocument/2006/relationships/diagramColors" Target="../diagrams/colors4.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image" Target="../media/image8.png"/><Relationship Id="rId16" Type="http://schemas.openxmlformats.org/officeDocument/2006/relationships/diagramColors" Target="../diagrams/colors3.xml"/><Relationship Id="rId20" Type="http://schemas.openxmlformats.org/officeDocument/2006/relationships/diagramQuickStyle" Target="../diagrams/quickStyle4.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19" Type="http://schemas.openxmlformats.org/officeDocument/2006/relationships/diagramLayout" Target="../diagrams/layout4.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microsoft.com/office/2007/relationships/diagramDrawing" Target="../diagrams/drawing4.xml"/></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64.svg"/></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 Target="slide5.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 Target="slide5.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 Target="slide5.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 Target="slide5.xml"/><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1000" b="-11000"/>
          </a:stretch>
        </a:blipFill>
        <a:effectLst/>
      </p:bgPr>
    </p:bg>
    <p:spTree>
      <p:nvGrpSpPr>
        <p:cNvPr id="1" name=""/>
        <p:cNvGrpSpPr/>
        <p:nvPr/>
      </p:nvGrpSpPr>
      <p:grpSpPr>
        <a:xfrm>
          <a:off x="0" y="0"/>
          <a:ext cx="0" cy="0"/>
          <a:chOff x="0" y="0"/>
          <a:chExt cx="0" cy="0"/>
        </a:xfrm>
      </p:grpSpPr>
      <p:sp>
        <p:nvSpPr>
          <p:cNvPr id="5" name="Segnaposto contenuto 2">
            <a:extLst>
              <a:ext uri="{FF2B5EF4-FFF2-40B4-BE49-F238E27FC236}">
                <a16:creationId xmlns:a16="http://schemas.microsoft.com/office/drawing/2014/main" xmlns="" id="{EEC25B2D-DA1C-4A48-B59B-DE1B4627F5FA}"/>
              </a:ext>
            </a:extLst>
          </p:cNvPr>
          <p:cNvSpPr>
            <a:spLocks noGrp="1"/>
          </p:cNvSpPr>
          <p:nvPr>
            <p:ph type="title"/>
          </p:nvPr>
        </p:nvSpPr>
        <p:spPr>
          <a:xfrm>
            <a:off x="1626773" y="6398995"/>
            <a:ext cx="9404350" cy="1400175"/>
          </a:xfrm>
        </p:spPr>
        <p:txBody>
          <a:bodyPr/>
          <a:lstStyle/>
          <a:p>
            <a:r>
              <a:rPr lang="it-IT" dirty="0"/>
              <a:t/>
            </a:r>
            <a:br>
              <a:rPr lang="it-IT" dirty="0"/>
            </a:br>
            <a:endParaRPr lang="it-IT" dirty="0"/>
          </a:p>
        </p:txBody>
      </p:sp>
      <p:pic>
        <p:nvPicPr>
          <p:cNvPr id="7" name="Immagine 6" descr="Immagine che contiene testo, stanza, segnale&#10;&#10;Descrizione generata automaticamente">
            <a:extLst>
              <a:ext uri="{FF2B5EF4-FFF2-40B4-BE49-F238E27FC236}">
                <a16:creationId xmlns:a16="http://schemas.microsoft.com/office/drawing/2014/main" xmlns="" id="{AD889191-2D7A-4A71-901A-941DE97556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352" y="-25052"/>
            <a:ext cx="10372260" cy="7062060"/>
          </a:xfrm>
          <a:prstGeom prst="rect">
            <a:avLst/>
          </a:prstGeom>
        </p:spPr>
      </p:pic>
      <p:sp>
        <p:nvSpPr>
          <p:cNvPr id="8" name="CasellaDiTesto 7">
            <a:extLst>
              <a:ext uri="{FF2B5EF4-FFF2-40B4-BE49-F238E27FC236}">
                <a16:creationId xmlns:a16="http://schemas.microsoft.com/office/drawing/2014/main" xmlns="" id="{0B15194D-0371-4C93-9E55-103ED4179BBB}"/>
              </a:ext>
            </a:extLst>
          </p:cNvPr>
          <p:cNvSpPr txBox="1"/>
          <p:nvPr/>
        </p:nvSpPr>
        <p:spPr>
          <a:xfrm>
            <a:off x="769352" y="6427113"/>
            <a:ext cx="10888394" cy="430887"/>
          </a:xfrm>
          <a:prstGeom prst="rect">
            <a:avLst/>
          </a:prstGeom>
          <a:noFill/>
        </p:spPr>
        <p:txBody>
          <a:bodyPr wrap="square" rtlCol="0">
            <a:spAutoFit/>
          </a:bodyPr>
          <a:lstStyle/>
          <a:p>
            <a:r>
              <a:rPr lang="en-US" sz="1100" dirty="0">
                <a:solidFill>
                  <a:schemeClr val="bg1"/>
                </a:solidFill>
              </a:rPr>
              <a:t>This project has been funded with support from the European Commission. This publication [communication] reflects the views only of the author, and the Commission cannot be held responsible for any use which may be made of the information contained therein.</a:t>
            </a:r>
            <a:endParaRPr lang="it-IT" sz="1100" dirty="0">
              <a:solidFill>
                <a:schemeClr val="bg1"/>
              </a:solidFill>
            </a:endParaRPr>
          </a:p>
        </p:txBody>
      </p:sp>
    </p:spTree>
    <p:extLst>
      <p:ext uri="{BB962C8B-B14F-4D97-AF65-F5344CB8AC3E}">
        <p14:creationId xmlns:p14="http://schemas.microsoft.com/office/powerpoint/2010/main" val="21744773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dirty="0" err="1">
                <a:solidFill>
                  <a:schemeClr val="bg1"/>
                </a:solidFill>
                <a:latin typeface="Algerian" panose="04020705040A02060702" pitchFamily="82" charset="0"/>
              </a:rPr>
              <a:t>Typical</a:t>
            </a:r>
            <a:r>
              <a:rPr lang="it-IT" dirty="0">
                <a:solidFill>
                  <a:schemeClr val="bg1"/>
                </a:solidFill>
                <a:latin typeface="Algerian" panose="04020705040A02060702" pitchFamily="82" charset="0"/>
              </a:rPr>
              <a:t> </a:t>
            </a:r>
            <a:r>
              <a:rPr lang="it-IT" dirty="0" err="1">
                <a:solidFill>
                  <a:schemeClr val="bg1"/>
                </a:solidFill>
                <a:latin typeface="Algerian" panose="04020705040A02060702" pitchFamily="82" charset="0"/>
              </a:rPr>
              <a:t>Sicilian</a:t>
            </a:r>
            <a:r>
              <a:rPr lang="it-IT" dirty="0">
                <a:solidFill>
                  <a:schemeClr val="bg1"/>
                </a:solidFill>
                <a:latin typeface="Algerian" panose="04020705040A02060702" pitchFamily="82" charset="0"/>
              </a:rPr>
              <a:t> </a:t>
            </a:r>
            <a:r>
              <a:rPr lang="it-IT" dirty="0" err="1">
                <a:solidFill>
                  <a:schemeClr val="bg1"/>
                </a:solidFill>
                <a:latin typeface="Algerian" panose="04020705040A02060702" pitchFamily="82" charset="0"/>
              </a:rPr>
              <a:t>Recipes</a:t>
            </a:r>
            <a:endParaRPr lang="it-IT" dirty="0">
              <a:solidFill>
                <a:schemeClr val="bg1"/>
              </a:solidFill>
              <a:latin typeface="Algerian" panose="04020705040A02060702" pitchFamily="82" charset="0"/>
            </a:endParaRPr>
          </a:p>
        </p:txBody>
      </p:sp>
      <p:pic>
        <p:nvPicPr>
          <p:cNvPr id="3" name="Immagine 2"/>
          <p:cNvPicPr>
            <a:picLocks noChangeAspect="1"/>
          </p:cNvPicPr>
          <p:nvPr/>
        </p:nvPicPr>
        <p:blipFill>
          <a:blip r:embed="rId2" cstate="print"/>
          <a:stretch>
            <a:fillRect/>
          </a:stretch>
        </p:blipFill>
        <p:spPr>
          <a:xfrm>
            <a:off x="8416412" y="5545394"/>
            <a:ext cx="1907458" cy="990599"/>
          </a:xfrm>
          <a:prstGeom prst="rect">
            <a:avLst/>
          </a:prstGeom>
        </p:spPr>
      </p:pic>
      <p:pic>
        <p:nvPicPr>
          <p:cNvPr id="4" name="Immagine 3"/>
          <p:cNvPicPr>
            <a:picLocks noChangeAspect="1"/>
          </p:cNvPicPr>
          <p:nvPr/>
        </p:nvPicPr>
        <p:blipFill>
          <a:blip r:embed="rId3" cstate="print"/>
          <a:stretch>
            <a:fillRect/>
          </a:stretch>
        </p:blipFill>
        <p:spPr>
          <a:xfrm>
            <a:off x="1700980" y="373626"/>
            <a:ext cx="1986118" cy="1268514"/>
          </a:xfrm>
          <a:prstGeom prst="rect">
            <a:avLst/>
          </a:prstGeom>
        </p:spPr>
      </p:pic>
      <p:pic>
        <p:nvPicPr>
          <p:cNvPr id="5" name="Immagine 4"/>
          <p:cNvPicPr>
            <a:picLocks noChangeAspect="1"/>
          </p:cNvPicPr>
          <p:nvPr/>
        </p:nvPicPr>
        <p:blipFill>
          <a:blip r:embed="rId4" cstate="print"/>
          <a:stretch>
            <a:fillRect/>
          </a:stretch>
        </p:blipFill>
        <p:spPr>
          <a:xfrm>
            <a:off x="3875114" y="1245164"/>
            <a:ext cx="1002892" cy="793953"/>
          </a:xfrm>
          <a:prstGeom prst="rect">
            <a:avLst/>
          </a:prstGeom>
        </p:spPr>
      </p:pic>
      <p:pic>
        <p:nvPicPr>
          <p:cNvPr id="6" name="Immagine 5"/>
          <p:cNvPicPr>
            <a:picLocks noChangeAspect="1"/>
          </p:cNvPicPr>
          <p:nvPr/>
        </p:nvPicPr>
        <p:blipFill>
          <a:blip r:embed="rId5" cstate="print"/>
          <a:stretch>
            <a:fillRect/>
          </a:stretch>
        </p:blipFill>
        <p:spPr>
          <a:xfrm>
            <a:off x="1830006" y="5518499"/>
            <a:ext cx="1463801" cy="1153907"/>
          </a:xfrm>
          <a:prstGeom prst="rect">
            <a:avLst/>
          </a:prstGeom>
        </p:spPr>
      </p:pic>
      <p:pic>
        <p:nvPicPr>
          <p:cNvPr id="7" name="Immagine 6"/>
          <p:cNvPicPr>
            <a:picLocks noChangeAspect="1"/>
          </p:cNvPicPr>
          <p:nvPr/>
        </p:nvPicPr>
        <p:blipFill>
          <a:blip r:embed="rId6" cstate="print"/>
          <a:stretch>
            <a:fillRect/>
          </a:stretch>
        </p:blipFill>
        <p:spPr>
          <a:xfrm>
            <a:off x="9700872" y="4523388"/>
            <a:ext cx="674858" cy="726491"/>
          </a:xfrm>
          <a:prstGeom prst="rect">
            <a:avLst/>
          </a:prstGeom>
        </p:spPr>
      </p:pic>
      <p:pic>
        <p:nvPicPr>
          <p:cNvPr id="8" name="Immagine 7"/>
          <p:cNvPicPr>
            <a:picLocks noChangeAspect="1"/>
          </p:cNvPicPr>
          <p:nvPr/>
        </p:nvPicPr>
        <p:blipFill>
          <a:blip r:embed="rId7" cstate="print"/>
          <a:stretch>
            <a:fillRect/>
          </a:stretch>
        </p:blipFill>
        <p:spPr>
          <a:xfrm>
            <a:off x="7561008" y="1337187"/>
            <a:ext cx="1031311" cy="948352"/>
          </a:xfrm>
          <a:prstGeom prst="rect">
            <a:avLst/>
          </a:prstGeom>
        </p:spPr>
      </p:pic>
    </p:spTree>
    <p:extLst>
      <p:ext uri="{BB962C8B-B14F-4D97-AF65-F5344CB8AC3E}">
        <p14:creationId xmlns:p14="http://schemas.microsoft.com/office/powerpoint/2010/main" val="1500253280"/>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81200" y="463261"/>
            <a:ext cx="8229600" cy="1143000"/>
          </a:xfrm>
        </p:spPr>
        <p:txBody>
          <a:bodyPr>
            <a:normAutofit fontScale="90000"/>
          </a:bodyPr>
          <a:lstStyle/>
          <a:p>
            <a:r>
              <a:rPr lang="it-IT" b="1" dirty="0" err="1">
                <a:solidFill>
                  <a:srgbClr val="657D67"/>
                </a:solidFill>
              </a:rPr>
              <a:t>Giuggiulena</a:t>
            </a:r>
            <a:r>
              <a:rPr lang="it-IT" b="1" dirty="0">
                <a:solidFill>
                  <a:srgbClr val="657D67"/>
                </a:solidFill>
              </a:rPr>
              <a:t> or </a:t>
            </a:r>
            <a:r>
              <a:rPr lang="it-IT" b="1" dirty="0" err="1">
                <a:solidFill>
                  <a:srgbClr val="657D67"/>
                </a:solidFill>
              </a:rPr>
              <a:t>sesame’s</a:t>
            </a:r>
            <a:r>
              <a:rPr lang="it-IT" b="1" dirty="0">
                <a:solidFill>
                  <a:srgbClr val="657D67"/>
                </a:solidFill>
              </a:rPr>
              <a:t> Cubbaita </a:t>
            </a:r>
            <a:r>
              <a:rPr lang="it-IT" dirty="0"/>
              <a:t/>
            </a:r>
            <a:br>
              <a:rPr lang="it-IT" dirty="0"/>
            </a:br>
            <a:endParaRPr lang="it-IT" dirty="0"/>
          </a:p>
        </p:txBody>
      </p:sp>
      <p:pic>
        <p:nvPicPr>
          <p:cNvPr id="4" name="Immagine 3"/>
          <p:cNvPicPr>
            <a:picLocks noChangeAspect="1"/>
          </p:cNvPicPr>
          <p:nvPr/>
        </p:nvPicPr>
        <p:blipFill>
          <a:blip r:embed="rId2" cstate="print"/>
          <a:stretch>
            <a:fillRect/>
          </a:stretch>
        </p:blipFill>
        <p:spPr>
          <a:xfrm>
            <a:off x="2309169" y="4225144"/>
            <a:ext cx="2959100" cy="2167744"/>
          </a:xfrm>
          <a:prstGeom prst="rect">
            <a:avLst/>
          </a:prstGeom>
        </p:spPr>
      </p:pic>
      <p:sp>
        <p:nvSpPr>
          <p:cNvPr id="6" name="CasellaDiTesto 5"/>
          <p:cNvSpPr txBox="1"/>
          <p:nvPr/>
        </p:nvSpPr>
        <p:spPr>
          <a:xfrm>
            <a:off x="1981200" y="1755692"/>
            <a:ext cx="5670600" cy="1754327"/>
          </a:xfrm>
          <a:prstGeom prst="rect">
            <a:avLst/>
          </a:prstGeom>
          <a:noFill/>
        </p:spPr>
        <p:txBody>
          <a:bodyPr wrap="square" rtlCol="0">
            <a:spAutoFit/>
          </a:bodyPr>
          <a:lstStyle/>
          <a:p>
            <a:r>
              <a:rPr lang="it-IT" b="1" dirty="0" err="1"/>
              <a:t>Ingredients</a:t>
            </a:r>
            <a:endParaRPr lang="it-IT" dirty="0"/>
          </a:p>
          <a:p>
            <a:pPr lvl="0"/>
            <a:r>
              <a:rPr lang="it-IT" dirty="0"/>
              <a:t>500 g </a:t>
            </a:r>
            <a:r>
              <a:rPr lang="it-IT" dirty="0" err="1"/>
              <a:t>sesames</a:t>
            </a:r>
            <a:r>
              <a:rPr lang="it-IT" dirty="0"/>
              <a:t>’ </a:t>
            </a:r>
            <a:r>
              <a:rPr lang="it-IT" dirty="0" err="1"/>
              <a:t>seed</a:t>
            </a:r>
            <a:endParaRPr lang="it-IT" dirty="0"/>
          </a:p>
          <a:p>
            <a:pPr lvl="0"/>
            <a:r>
              <a:rPr lang="it-IT" dirty="0"/>
              <a:t>300 g </a:t>
            </a:r>
            <a:r>
              <a:rPr lang="it-IT" dirty="0" err="1"/>
              <a:t>honey</a:t>
            </a:r>
            <a:endParaRPr lang="it-IT" dirty="0"/>
          </a:p>
          <a:p>
            <a:pPr lvl="0"/>
            <a:r>
              <a:rPr lang="it-IT" dirty="0"/>
              <a:t>150 g sugar</a:t>
            </a:r>
          </a:p>
          <a:p>
            <a:pPr lvl="0"/>
            <a:r>
              <a:rPr lang="it-IT" dirty="0"/>
              <a:t>130 g </a:t>
            </a:r>
            <a:r>
              <a:rPr lang="it-IT" dirty="0" err="1"/>
              <a:t>toasted</a:t>
            </a:r>
            <a:r>
              <a:rPr lang="it-IT" dirty="0"/>
              <a:t> </a:t>
            </a:r>
            <a:r>
              <a:rPr lang="it-IT" dirty="0" err="1"/>
              <a:t>almonds</a:t>
            </a:r>
            <a:endParaRPr lang="it-IT" dirty="0"/>
          </a:p>
          <a:p>
            <a:endParaRPr lang="it-IT" dirty="0"/>
          </a:p>
        </p:txBody>
      </p:sp>
      <p:pic>
        <p:nvPicPr>
          <p:cNvPr id="7" name="Immagine 6"/>
          <p:cNvPicPr>
            <a:picLocks noChangeAspect="1"/>
          </p:cNvPicPr>
          <p:nvPr/>
        </p:nvPicPr>
        <p:blipFill>
          <a:blip r:embed="rId3" cstate="print"/>
          <a:stretch>
            <a:fillRect/>
          </a:stretch>
        </p:blipFill>
        <p:spPr>
          <a:xfrm>
            <a:off x="5531612" y="1953989"/>
            <a:ext cx="4240377" cy="2828331"/>
          </a:xfrm>
          <a:prstGeom prst="rect">
            <a:avLst/>
          </a:prstGeom>
        </p:spPr>
      </p:pic>
    </p:spTree>
    <p:extLst>
      <p:ext uri="{BB962C8B-B14F-4D97-AF65-F5344CB8AC3E}">
        <p14:creationId xmlns:p14="http://schemas.microsoft.com/office/powerpoint/2010/main" val="34092012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888415" y="665117"/>
            <a:ext cx="4572000" cy="4247317"/>
          </a:xfrm>
          <a:prstGeom prst="rect">
            <a:avLst/>
          </a:prstGeom>
        </p:spPr>
        <p:txBody>
          <a:bodyPr>
            <a:spAutoFit/>
          </a:bodyPr>
          <a:lstStyle/>
          <a:p>
            <a:r>
              <a:rPr lang="it-IT" b="1" dirty="0"/>
              <a:t>Method</a:t>
            </a:r>
            <a:endParaRPr lang="it-IT" dirty="0"/>
          </a:p>
          <a:p>
            <a:pPr marL="285750" indent="-285750">
              <a:buFont typeface="Arial"/>
              <a:buChar char="•"/>
            </a:pPr>
            <a:r>
              <a:rPr lang="it-IT" dirty="0"/>
              <a:t>Pour </a:t>
            </a:r>
            <a:r>
              <a:rPr lang="it-IT" dirty="0" err="1"/>
              <a:t>honey</a:t>
            </a:r>
            <a:r>
              <a:rPr lang="it-IT" dirty="0"/>
              <a:t> in a pan e </a:t>
            </a:r>
            <a:r>
              <a:rPr lang="it-IT" dirty="0" err="1"/>
              <a:t>make</a:t>
            </a:r>
            <a:r>
              <a:rPr lang="it-IT" dirty="0"/>
              <a:t> </a:t>
            </a:r>
            <a:r>
              <a:rPr lang="it-IT" dirty="0" err="1"/>
              <a:t>melt</a:t>
            </a:r>
            <a:r>
              <a:rPr lang="it-IT" dirty="0"/>
              <a:t> on a </a:t>
            </a:r>
            <a:r>
              <a:rPr lang="it-IT" dirty="0" err="1"/>
              <a:t>low</a:t>
            </a:r>
            <a:r>
              <a:rPr lang="it-IT" dirty="0"/>
              <a:t> </a:t>
            </a:r>
            <a:r>
              <a:rPr lang="it-IT" dirty="0" err="1"/>
              <a:t>heat</a:t>
            </a:r>
            <a:r>
              <a:rPr lang="it-IT" dirty="0"/>
              <a:t>.</a:t>
            </a:r>
          </a:p>
          <a:p>
            <a:pPr marL="285750" indent="-285750">
              <a:buFont typeface="Arial"/>
              <a:buChar char="•"/>
            </a:pPr>
            <a:r>
              <a:rPr lang="it-IT" dirty="0" err="1"/>
              <a:t>Add</a:t>
            </a:r>
            <a:r>
              <a:rPr lang="it-IT" dirty="0"/>
              <a:t> sugar and mix </a:t>
            </a:r>
            <a:r>
              <a:rPr lang="it-IT" dirty="0" err="1"/>
              <a:t>continuously</a:t>
            </a:r>
            <a:r>
              <a:rPr lang="it-IT" dirty="0"/>
              <a:t>.</a:t>
            </a:r>
          </a:p>
          <a:p>
            <a:pPr marL="285750" indent="-285750">
              <a:buFont typeface="Arial"/>
              <a:buChar char="•"/>
            </a:pPr>
            <a:r>
              <a:rPr lang="it-IT" dirty="0" err="1"/>
              <a:t>When</a:t>
            </a:r>
            <a:r>
              <a:rPr lang="it-IT" dirty="0"/>
              <a:t> the </a:t>
            </a:r>
            <a:r>
              <a:rPr lang="it-IT" dirty="0" err="1"/>
              <a:t>blend</a:t>
            </a:r>
            <a:r>
              <a:rPr lang="it-IT" dirty="0"/>
              <a:t> </a:t>
            </a:r>
            <a:r>
              <a:rPr lang="it-IT" dirty="0" err="1"/>
              <a:t>will</a:t>
            </a:r>
            <a:r>
              <a:rPr lang="it-IT" dirty="0"/>
              <a:t> </a:t>
            </a:r>
            <a:r>
              <a:rPr lang="it-IT" dirty="0" err="1"/>
              <a:t>reach</a:t>
            </a:r>
            <a:r>
              <a:rPr lang="it-IT" dirty="0"/>
              <a:t> the </a:t>
            </a:r>
            <a:r>
              <a:rPr lang="it-IT" dirty="0" err="1"/>
              <a:t>boiling</a:t>
            </a:r>
            <a:r>
              <a:rPr lang="it-IT" dirty="0"/>
              <a:t> temperature, </a:t>
            </a:r>
            <a:r>
              <a:rPr lang="it-IT" dirty="0" err="1"/>
              <a:t>add</a:t>
            </a:r>
            <a:r>
              <a:rPr lang="it-IT" dirty="0"/>
              <a:t> </a:t>
            </a:r>
            <a:r>
              <a:rPr lang="it-IT" dirty="0" err="1"/>
              <a:t>sesame’s</a:t>
            </a:r>
            <a:r>
              <a:rPr lang="it-IT" dirty="0"/>
              <a:t> </a:t>
            </a:r>
            <a:r>
              <a:rPr lang="it-IT" dirty="0" err="1"/>
              <a:t>seed</a:t>
            </a:r>
            <a:r>
              <a:rPr lang="it-IT" dirty="0"/>
              <a:t> and </a:t>
            </a:r>
            <a:r>
              <a:rPr lang="it-IT" dirty="0" err="1"/>
              <a:t>minced</a:t>
            </a:r>
            <a:r>
              <a:rPr lang="it-IT" dirty="0"/>
              <a:t> </a:t>
            </a:r>
            <a:r>
              <a:rPr lang="it-IT" dirty="0" err="1"/>
              <a:t>almonds</a:t>
            </a:r>
            <a:r>
              <a:rPr lang="it-IT" dirty="0"/>
              <a:t>.</a:t>
            </a:r>
          </a:p>
          <a:p>
            <a:pPr marL="285750" indent="-285750">
              <a:buFont typeface="Arial"/>
              <a:buChar char="•"/>
            </a:pPr>
            <a:r>
              <a:rPr lang="it-IT" dirty="0"/>
              <a:t>Cook on a </a:t>
            </a:r>
            <a:r>
              <a:rPr lang="it-IT" dirty="0" err="1"/>
              <a:t>low</a:t>
            </a:r>
            <a:r>
              <a:rPr lang="it-IT" dirty="0"/>
              <a:t> hit, mixing </a:t>
            </a:r>
            <a:r>
              <a:rPr lang="it-IT" dirty="0" err="1"/>
              <a:t>often</a:t>
            </a:r>
            <a:r>
              <a:rPr lang="it-IT" dirty="0"/>
              <a:t>, </a:t>
            </a:r>
            <a:r>
              <a:rPr lang="it-IT" dirty="0" err="1"/>
              <a:t>until</a:t>
            </a:r>
            <a:r>
              <a:rPr lang="it-IT" dirty="0"/>
              <a:t> </a:t>
            </a:r>
            <a:r>
              <a:rPr lang="it-IT" dirty="0" err="1"/>
              <a:t>when</a:t>
            </a:r>
            <a:r>
              <a:rPr lang="it-IT" dirty="0"/>
              <a:t> </a:t>
            </a:r>
            <a:r>
              <a:rPr lang="it-IT" dirty="0" err="1"/>
              <a:t>sesame’s</a:t>
            </a:r>
            <a:r>
              <a:rPr lang="it-IT" dirty="0"/>
              <a:t> </a:t>
            </a:r>
            <a:r>
              <a:rPr lang="it-IT" dirty="0" err="1"/>
              <a:t>seed</a:t>
            </a:r>
            <a:r>
              <a:rPr lang="it-IT" dirty="0"/>
              <a:t> </a:t>
            </a:r>
            <a:r>
              <a:rPr lang="it-IT" dirty="0" err="1"/>
              <a:t>will</a:t>
            </a:r>
            <a:r>
              <a:rPr lang="it-IT" dirty="0"/>
              <a:t> </a:t>
            </a:r>
            <a:r>
              <a:rPr lang="it-IT" dirty="0" err="1"/>
              <a:t>get</a:t>
            </a:r>
            <a:r>
              <a:rPr lang="it-IT" dirty="0"/>
              <a:t> </a:t>
            </a:r>
            <a:r>
              <a:rPr lang="it-IT" dirty="0" err="1"/>
              <a:t>ambered</a:t>
            </a:r>
            <a:r>
              <a:rPr lang="it-IT" dirty="0"/>
              <a:t>  and </a:t>
            </a:r>
            <a:r>
              <a:rPr lang="it-IT" dirty="0" err="1"/>
              <a:t>everything</a:t>
            </a:r>
            <a:r>
              <a:rPr lang="it-IT" dirty="0"/>
              <a:t> </a:t>
            </a:r>
            <a:r>
              <a:rPr lang="it-IT" dirty="0" err="1"/>
              <a:t>is</a:t>
            </a:r>
            <a:r>
              <a:rPr lang="it-IT" dirty="0"/>
              <a:t> </a:t>
            </a:r>
            <a:r>
              <a:rPr lang="it-IT" dirty="0" err="1"/>
              <a:t>well</a:t>
            </a:r>
            <a:r>
              <a:rPr lang="it-IT" dirty="0"/>
              <a:t> </a:t>
            </a:r>
            <a:r>
              <a:rPr lang="it-IT" dirty="0" err="1"/>
              <a:t>mixed</a:t>
            </a:r>
            <a:r>
              <a:rPr lang="it-IT" dirty="0"/>
              <a:t>.</a:t>
            </a:r>
          </a:p>
          <a:p>
            <a:pPr marL="285750" indent="-285750">
              <a:buFont typeface="Arial"/>
              <a:buChar char="•"/>
            </a:pPr>
            <a:r>
              <a:rPr lang="it-IT" dirty="0"/>
              <a:t>Pour the </a:t>
            </a:r>
            <a:r>
              <a:rPr lang="it-IT" dirty="0" err="1"/>
              <a:t>blend</a:t>
            </a:r>
            <a:r>
              <a:rPr lang="it-IT" dirty="0"/>
              <a:t> in a </a:t>
            </a:r>
            <a:r>
              <a:rPr lang="it-IT" dirty="0" err="1"/>
              <a:t>marble</a:t>
            </a:r>
            <a:r>
              <a:rPr lang="it-IT" dirty="0"/>
              <a:t> </a:t>
            </a:r>
            <a:r>
              <a:rPr lang="it-IT" dirty="0" err="1"/>
              <a:t>flat</a:t>
            </a:r>
            <a:r>
              <a:rPr lang="it-IT" dirty="0"/>
              <a:t> </a:t>
            </a:r>
            <a:r>
              <a:rPr lang="it-IT" dirty="0" err="1"/>
              <a:t>surface</a:t>
            </a:r>
            <a:r>
              <a:rPr lang="it-IT" dirty="0"/>
              <a:t> </a:t>
            </a:r>
            <a:r>
              <a:rPr lang="it-IT" dirty="0" err="1"/>
              <a:t>oil</a:t>
            </a:r>
            <a:r>
              <a:rPr lang="it-IT" dirty="0"/>
              <a:t> </a:t>
            </a:r>
            <a:r>
              <a:rPr lang="it-IT" dirty="0" err="1"/>
              <a:t>greased</a:t>
            </a:r>
            <a:r>
              <a:rPr lang="it-IT" dirty="0"/>
              <a:t> and </a:t>
            </a:r>
            <a:r>
              <a:rPr lang="it-IT" dirty="0" err="1"/>
              <a:t>level</a:t>
            </a:r>
            <a:r>
              <a:rPr lang="it-IT" dirty="0"/>
              <a:t> in a fast way</a:t>
            </a:r>
          </a:p>
          <a:p>
            <a:pPr marL="285750" indent="-285750">
              <a:buFont typeface="Arial"/>
              <a:buChar char="•"/>
            </a:pPr>
            <a:r>
              <a:rPr lang="it-IT" dirty="0"/>
              <a:t>The </a:t>
            </a:r>
            <a:r>
              <a:rPr lang="it-IT" dirty="0" err="1"/>
              <a:t>final</a:t>
            </a:r>
            <a:r>
              <a:rPr lang="it-IT" dirty="0"/>
              <a:t> </a:t>
            </a:r>
            <a:r>
              <a:rPr lang="it-IT" dirty="0" err="1"/>
              <a:t>thicknrss</a:t>
            </a:r>
            <a:r>
              <a:rPr lang="it-IT" dirty="0"/>
              <a:t> </a:t>
            </a:r>
            <a:r>
              <a:rPr lang="it-IT" dirty="0" err="1"/>
              <a:t>has</a:t>
            </a:r>
            <a:r>
              <a:rPr lang="it-IT" dirty="0"/>
              <a:t> to be </a:t>
            </a:r>
            <a:r>
              <a:rPr lang="it-IT" dirty="0" err="1"/>
              <a:t>included</a:t>
            </a:r>
            <a:r>
              <a:rPr lang="it-IT" dirty="0"/>
              <a:t> </a:t>
            </a:r>
            <a:r>
              <a:rPr lang="it-IT" dirty="0" err="1"/>
              <a:t>between</a:t>
            </a:r>
            <a:r>
              <a:rPr lang="it-IT" dirty="0"/>
              <a:t> 5 and 10 </a:t>
            </a:r>
            <a:r>
              <a:rPr lang="it-IT" dirty="0" err="1"/>
              <a:t>millimeters</a:t>
            </a:r>
            <a:r>
              <a:rPr lang="it-IT" dirty="0"/>
              <a:t>.</a:t>
            </a:r>
          </a:p>
          <a:p>
            <a:pPr marL="285750" indent="-285750">
              <a:buFont typeface="Arial"/>
              <a:buChar char="•"/>
            </a:pPr>
            <a:r>
              <a:rPr lang="it-IT" dirty="0"/>
              <a:t>Split with a </a:t>
            </a:r>
            <a:r>
              <a:rPr lang="it-IT" dirty="0" err="1"/>
              <a:t>knife</a:t>
            </a:r>
            <a:r>
              <a:rPr lang="it-IT" dirty="0"/>
              <a:t> and </a:t>
            </a:r>
            <a:r>
              <a:rPr lang="it-IT" dirty="0" err="1"/>
              <a:t>let</a:t>
            </a:r>
            <a:r>
              <a:rPr lang="it-IT" dirty="0"/>
              <a:t> </a:t>
            </a:r>
            <a:r>
              <a:rPr lang="it-IT" dirty="0" err="1"/>
              <a:t>it</a:t>
            </a:r>
            <a:r>
              <a:rPr lang="it-IT" dirty="0"/>
              <a:t> cool</a:t>
            </a:r>
          </a:p>
        </p:txBody>
      </p:sp>
      <p:pic>
        <p:nvPicPr>
          <p:cNvPr id="5" name="Immagine 4"/>
          <p:cNvPicPr>
            <a:picLocks noChangeAspect="1"/>
          </p:cNvPicPr>
          <p:nvPr/>
        </p:nvPicPr>
        <p:blipFill>
          <a:blip r:embed="rId2" cstate="print"/>
          <a:stretch>
            <a:fillRect/>
          </a:stretch>
        </p:blipFill>
        <p:spPr>
          <a:xfrm>
            <a:off x="6734885" y="1136722"/>
            <a:ext cx="3568700" cy="2273300"/>
          </a:xfrm>
          <a:prstGeom prst="rect">
            <a:avLst/>
          </a:prstGeom>
        </p:spPr>
      </p:pic>
      <p:pic>
        <p:nvPicPr>
          <p:cNvPr id="6" name="Immagine 5"/>
          <p:cNvPicPr>
            <a:picLocks noChangeAspect="1"/>
          </p:cNvPicPr>
          <p:nvPr/>
        </p:nvPicPr>
        <p:blipFill>
          <a:blip r:embed="rId3" cstate="print"/>
          <a:stretch>
            <a:fillRect/>
          </a:stretch>
        </p:blipFill>
        <p:spPr>
          <a:xfrm>
            <a:off x="6734885" y="4338406"/>
            <a:ext cx="3416300" cy="2374900"/>
          </a:xfrm>
          <a:prstGeom prst="rect">
            <a:avLst/>
          </a:prstGeom>
        </p:spPr>
      </p:pic>
    </p:spTree>
    <p:extLst>
      <p:ext uri="{BB962C8B-B14F-4D97-AF65-F5344CB8AC3E}">
        <p14:creationId xmlns:p14="http://schemas.microsoft.com/office/powerpoint/2010/main" val="192775628"/>
      </p:ext>
    </p:extLst>
  </p:cSld>
  <p:clrMapOvr>
    <a:masterClrMapping/>
  </p:clrMapOvr>
  <p:transition spd="slow">
    <p:wheel spokes="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solidFill>
                  <a:srgbClr val="657D67"/>
                </a:solidFill>
              </a:rPr>
              <a:t>Cannolo</a:t>
            </a:r>
          </a:p>
        </p:txBody>
      </p:sp>
      <p:sp>
        <p:nvSpPr>
          <p:cNvPr id="4" name="Rettangolo 3"/>
          <p:cNvSpPr/>
          <p:nvPr/>
        </p:nvSpPr>
        <p:spPr>
          <a:xfrm>
            <a:off x="1722817" y="1290331"/>
            <a:ext cx="4572000" cy="2862323"/>
          </a:xfrm>
          <a:prstGeom prst="rect">
            <a:avLst/>
          </a:prstGeom>
        </p:spPr>
        <p:txBody>
          <a:bodyPr>
            <a:spAutoFit/>
          </a:bodyPr>
          <a:lstStyle/>
          <a:p>
            <a:r>
              <a:rPr lang="it-IT" b="1" dirty="0" err="1"/>
              <a:t>Ingredients</a:t>
            </a:r>
            <a:endParaRPr lang="it-IT" dirty="0"/>
          </a:p>
          <a:p>
            <a:r>
              <a:rPr lang="it-IT" b="1" dirty="0" err="1"/>
              <a:t>Dough</a:t>
            </a:r>
            <a:r>
              <a:rPr lang="it-IT" b="1" dirty="0"/>
              <a:t>:</a:t>
            </a:r>
            <a:r>
              <a:rPr lang="it-IT" dirty="0"/>
              <a:t> </a:t>
            </a:r>
          </a:p>
          <a:p>
            <a:pPr lvl="0"/>
            <a:r>
              <a:rPr lang="it-IT" dirty="0"/>
              <a:t>2 ½ </a:t>
            </a:r>
            <a:r>
              <a:rPr lang="it-IT" dirty="0" err="1"/>
              <a:t>whole</a:t>
            </a:r>
            <a:r>
              <a:rPr lang="it-IT" dirty="0"/>
              <a:t> </a:t>
            </a:r>
            <a:r>
              <a:rPr lang="it-IT" dirty="0" err="1"/>
              <a:t>eggs</a:t>
            </a:r>
            <a:endParaRPr lang="it-IT" dirty="0"/>
          </a:p>
          <a:p>
            <a:pPr lvl="0"/>
            <a:r>
              <a:rPr lang="it-IT" dirty="0"/>
              <a:t>2 ½ </a:t>
            </a:r>
            <a:r>
              <a:rPr lang="it-IT" dirty="0" err="1"/>
              <a:t>pounds</a:t>
            </a:r>
            <a:r>
              <a:rPr lang="it-IT" dirty="0"/>
              <a:t> </a:t>
            </a:r>
            <a:r>
              <a:rPr lang="it-IT" dirty="0" err="1"/>
              <a:t>all</a:t>
            </a:r>
            <a:r>
              <a:rPr lang="it-IT" dirty="0"/>
              <a:t>- </a:t>
            </a:r>
            <a:r>
              <a:rPr lang="it-IT" dirty="0" err="1"/>
              <a:t>purpose</a:t>
            </a:r>
            <a:r>
              <a:rPr lang="it-IT" dirty="0"/>
              <a:t> </a:t>
            </a:r>
            <a:r>
              <a:rPr lang="it-IT" dirty="0" err="1"/>
              <a:t>flour</a:t>
            </a:r>
            <a:endParaRPr lang="it-IT" dirty="0"/>
          </a:p>
          <a:p>
            <a:pPr lvl="0"/>
            <a:r>
              <a:rPr lang="it-IT" dirty="0"/>
              <a:t>2 </a:t>
            </a:r>
            <a:r>
              <a:rPr lang="it-IT" dirty="0" err="1"/>
              <a:t>ounces</a:t>
            </a:r>
            <a:r>
              <a:rPr lang="it-IT" dirty="0"/>
              <a:t> sugar </a:t>
            </a:r>
          </a:p>
          <a:p>
            <a:pPr lvl="0"/>
            <a:r>
              <a:rPr lang="it-IT" dirty="0"/>
              <a:t>2 </a:t>
            </a:r>
            <a:r>
              <a:rPr lang="it-IT" dirty="0" err="1"/>
              <a:t>ounces</a:t>
            </a:r>
            <a:r>
              <a:rPr lang="it-IT" dirty="0"/>
              <a:t> </a:t>
            </a:r>
            <a:r>
              <a:rPr lang="it-IT" dirty="0" err="1"/>
              <a:t>vegetable</a:t>
            </a:r>
            <a:r>
              <a:rPr lang="it-IT" dirty="0"/>
              <a:t> </a:t>
            </a:r>
            <a:r>
              <a:rPr lang="it-IT" dirty="0" err="1"/>
              <a:t>shortening</a:t>
            </a:r>
            <a:r>
              <a:rPr lang="it-IT" dirty="0"/>
              <a:t> </a:t>
            </a:r>
          </a:p>
          <a:p>
            <a:pPr lvl="0"/>
            <a:r>
              <a:rPr lang="it-IT" dirty="0" err="1"/>
              <a:t>Pinch</a:t>
            </a:r>
            <a:r>
              <a:rPr lang="it-IT" dirty="0"/>
              <a:t> </a:t>
            </a:r>
            <a:r>
              <a:rPr lang="it-IT" dirty="0" err="1"/>
              <a:t>salt</a:t>
            </a:r>
            <a:r>
              <a:rPr lang="it-IT" dirty="0"/>
              <a:t> </a:t>
            </a:r>
          </a:p>
          <a:p>
            <a:pPr lvl="0"/>
            <a:r>
              <a:rPr lang="it-IT" dirty="0" err="1"/>
              <a:t>Pinch</a:t>
            </a:r>
            <a:r>
              <a:rPr lang="it-IT" dirty="0"/>
              <a:t> </a:t>
            </a:r>
            <a:r>
              <a:rPr lang="it-IT" dirty="0" err="1"/>
              <a:t>ground</a:t>
            </a:r>
            <a:r>
              <a:rPr lang="it-IT" dirty="0"/>
              <a:t> </a:t>
            </a:r>
            <a:r>
              <a:rPr lang="it-IT" dirty="0" err="1"/>
              <a:t>cinnamon</a:t>
            </a:r>
            <a:r>
              <a:rPr lang="it-IT" dirty="0"/>
              <a:t> </a:t>
            </a:r>
          </a:p>
          <a:p>
            <a:pPr lvl="0"/>
            <a:r>
              <a:rPr lang="it-IT" dirty="0"/>
              <a:t>Marsala </a:t>
            </a:r>
            <a:r>
              <a:rPr lang="it-IT" dirty="0" err="1"/>
              <a:t>wine</a:t>
            </a:r>
            <a:r>
              <a:rPr lang="it-IT" dirty="0"/>
              <a:t>, </a:t>
            </a:r>
            <a:r>
              <a:rPr lang="it-IT" dirty="0" err="1"/>
              <a:t>as</a:t>
            </a:r>
            <a:r>
              <a:rPr lang="it-IT" dirty="0"/>
              <a:t> </a:t>
            </a:r>
            <a:r>
              <a:rPr lang="it-IT" dirty="0" err="1"/>
              <a:t>needed</a:t>
            </a:r>
            <a:r>
              <a:rPr lang="it-IT" dirty="0"/>
              <a:t> </a:t>
            </a:r>
          </a:p>
          <a:p>
            <a:pPr lvl="0"/>
            <a:r>
              <a:rPr lang="it-IT" dirty="0" err="1"/>
              <a:t>Soyben</a:t>
            </a:r>
            <a:r>
              <a:rPr lang="it-IT" dirty="0"/>
              <a:t> </a:t>
            </a:r>
            <a:r>
              <a:rPr lang="it-IT" dirty="0" err="1"/>
              <a:t>oil</a:t>
            </a:r>
            <a:r>
              <a:rPr lang="it-IT" dirty="0"/>
              <a:t>, for </a:t>
            </a:r>
            <a:r>
              <a:rPr lang="it-IT" dirty="0" err="1"/>
              <a:t>deep-frying</a:t>
            </a:r>
            <a:r>
              <a:rPr lang="it-IT" dirty="0"/>
              <a:t> </a:t>
            </a:r>
          </a:p>
        </p:txBody>
      </p:sp>
      <p:sp>
        <p:nvSpPr>
          <p:cNvPr id="5" name="Rettangolo 4"/>
          <p:cNvSpPr/>
          <p:nvPr/>
        </p:nvSpPr>
        <p:spPr>
          <a:xfrm>
            <a:off x="5872037" y="4303551"/>
            <a:ext cx="4572000" cy="2308324"/>
          </a:xfrm>
          <a:prstGeom prst="rect">
            <a:avLst/>
          </a:prstGeom>
        </p:spPr>
        <p:txBody>
          <a:bodyPr>
            <a:spAutoFit/>
          </a:bodyPr>
          <a:lstStyle/>
          <a:p>
            <a:pPr algn="r"/>
            <a:r>
              <a:rPr lang="it-IT" b="1" dirty="0"/>
              <a:t>Ricotta </a:t>
            </a:r>
            <a:r>
              <a:rPr lang="it-IT" b="1" dirty="0" err="1"/>
              <a:t>cream</a:t>
            </a:r>
            <a:r>
              <a:rPr lang="it-IT" b="1" dirty="0"/>
              <a:t> </a:t>
            </a:r>
            <a:endParaRPr lang="it-IT" dirty="0"/>
          </a:p>
          <a:p>
            <a:pPr lvl="0" algn="r"/>
            <a:r>
              <a:rPr lang="it-IT" dirty="0"/>
              <a:t>6° </a:t>
            </a:r>
            <a:r>
              <a:rPr lang="it-IT" dirty="0" err="1"/>
              <a:t>ounces</a:t>
            </a:r>
            <a:r>
              <a:rPr lang="it-IT" dirty="0"/>
              <a:t> ricotta impastata</a:t>
            </a:r>
          </a:p>
          <a:p>
            <a:pPr lvl="0" algn="r"/>
            <a:r>
              <a:rPr lang="it-IT" dirty="0"/>
              <a:t>20 </a:t>
            </a:r>
            <a:r>
              <a:rPr lang="it-IT" dirty="0" err="1"/>
              <a:t>ounces</a:t>
            </a:r>
            <a:r>
              <a:rPr lang="it-IT" dirty="0"/>
              <a:t> sugar</a:t>
            </a:r>
          </a:p>
          <a:p>
            <a:pPr lvl="0" algn="r"/>
            <a:r>
              <a:rPr lang="it-IT" dirty="0"/>
              <a:t>Liquid </a:t>
            </a:r>
            <a:r>
              <a:rPr lang="it-IT" dirty="0" err="1"/>
              <a:t>cream</a:t>
            </a:r>
            <a:r>
              <a:rPr lang="it-IT" dirty="0"/>
              <a:t>, </a:t>
            </a:r>
            <a:r>
              <a:rPr lang="it-IT" dirty="0" err="1"/>
              <a:t>as</a:t>
            </a:r>
            <a:r>
              <a:rPr lang="it-IT" dirty="0"/>
              <a:t> </a:t>
            </a:r>
            <a:r>
              <a:rPr lang="it-IT" dirty="0" err="1"/>
              <a:t>needed</a:t>
            </a:r>
            <a:endParaRPr lang="it-IT" dirty="0"/>
          </a:p>
          <a:p>
            <a:pPr lvl="0" algn="r"/>
            <a:r>
              <a:rPr lang="it-IT" dirty="0"/>
              <a:t>1 </a:t>
            </a:r>
            <a:r>
              <a:rPr lang="it-IT" dirty="0" err="1"/>
              <a:t>teaspoon</a:t>
            </a:r>
            <a:r>
              <a:rPr lang="it-IT" dirty="0"/>
              <a:t> </a:t>
            </a:r>
            <a:r>
              <a:rPr lang="it-IT" dirty="0" err="1"/>
              <a:t>vanilla</a:t>
            </a:r>
            <a:r>
              <a:rPr lang="it-IT" dirty="0"/>
              <a:t> </a:t>
            </a:r>
            <a:r>
              <a:rPr lang="it-IT" dirty="0" err="1"/>
              <a:t>extract</a:t>
            </a:r>
            <a:endParaRPr lang="it-IT" dirty="0"/>
          </a:p>
          <a:p>
            <a:pPr lvl="0" algn="r"/>
            <a:r>
              <a:rPr lang="it-IT" dirty="0"/>
              <a:t>1 to 2 </a:t>
            </a:r>
            <a:r>
              <a:rPr lang="it-IT" dirty="0" err="1"/>
              <a:t>drops</a:t>
            </a:r>
            <a:r>
              <a:rPr lang="it-IT" dirty="0"/>
              <a:t> </a:t>
            </a:r>
            <a:r>
              <a:rPr lang="it-IT" dirty="0" err="1"/>
              <a:t>cinnamon</a:t>
            </a:r>
            <a:r>
              <a:rPr lang="it-IT" dirty="0"/>
              <a:t> </a:t>
            </a:r>
            <a:r>
              <a:rPr lang="it-IT" dirty="0" err="1"/>
              <a:t>oil</a:t>
            </a:r>
            <a:r>
              <a:rPr lang="it-IT" dirty="0"/>
              <a:t> </a:t>
            </a:r>
          </a:p>
          <a:p>
            <a:pPr lvl="0" algn="r"/>
            <a:r>
              <a:rPr lang="it-IT" dirty="0"/>
              <a:t>1 </a:t>
            </a:r>
            <a:r>
              <a:rPr lang="it-IT" dirty="0" err="1"/>
              <a:t>ounce</a:t>
            </a:r>
            <a:r>
              <a:rPr lang="it-IT" dirty="0"/>
              <a:t> </a:t>
            </a:r>
            <a:r>
              <a:rPr lang="it-IT" dirty="0" err="1"/>
              <a:t>diced</a:t>
            </a:r>
            <a:r>
              <a:rPr lang="it-IT" dirty="0"/>
              <a:t> </a:t>
            </a:r>
            <a:r>
              <a:rPr lang="it-IT" dirty="0" err="1"/>
              <a:t>candied</a:t>
            </a:r>
            <a:r>
              <a:rPr lang="it-IT" dirty="0"/>
              <a:t> </a:t>
            </a:r>
            <a:r>
              <a:rPr lang="it-IT" dirty="0" err="1"/>
              <a:t>citron</a:t>
            </a:r>
            <a:endParaRPr lang="it-IT" dirty="0"/>
          </a:p>
          <a:p>
            <a:pPr lvl="0" algn="r"/>
            <a:r>
              <a:rPr lang="it-IT" dirty="0"/>
              <a:t>1 </a:t>
            </a:r>
            <a:r>
              <a:rPr lang="it-IT" dirty="0" err="1"/>
              <a:t>ource</a:t>
            </a:r>
            <a:r>
              <a:rPr lang="it-IT" dirty="0"/>
              <a:t> </a:t>
            </a:r>
            <a:r>
              <a:rPr lang="it-IT" dirty="0" err="1"/>
              <a:t>chocolate</a:t>
            </a:r>
            <a:r>
              <a:rPr lang="it-IT" dirty="0"/>
              <a:t> chips </a:t>
            </a:r>
          </a:p>
        </p:txBody>
      </p:sp>
      <p:pic>
        <p:nvPicPr>
          <p:cNvPr id="6" name="Immagine 5"/>
          <p:cNvPicPr>
            <a:picLocks noChangeAspect="1"/>
          </p:cNvPicPr>
          <p:nvPr/>
        </p:nvPicPr>
        <p:blipFill>
          <a:blip r:embed="rId2" cstate="print"/>
          <a:stretch>
            <a:fillRect/>
          </a:stretch>
        </p:blipFill>
        <p:spPr>
          <a:xfrm>
            <a:off x="5968843" y="1290330"/>
            <a:ext cx="3876547" cy="2907410"/>
          </a:xfrm>
          <a:prstGeom prst="rect">
            <a:avLst/>
          </a:prstGeom>
        </p:spPr>
      </p:pic>
      <p:pic>
        <p:nvPicPr>
          <p:cNvPr id="8" name="Immagine 7"/>
          <p:cNvPicPr>
            <a:picLocks noChangeAspect="1"/>
          </p:cNvPicPr>
          <p:nvPr/>
        </p:nvPicPr>
        <p:blipFill>
          <a:blip r:embed="rId3" cstate="print"/>
          <a:stretch>
            <a:fillRect/>
          </a:stretch>
        </p:blipFill>
        <p:spPr>
          <a:xfrm>
            <a:off x="2695146" y="4429411"/>
            <a:ext cx="3273697" cy="2182465"/>
          </a:xfrm>
          <a:prstGeom prst="rect">
            <a:avLst/>
          </a:prstGeom>
        </p:spPr>
      </p:pic>
    </p:spTree>
    <p:extLst>
      <p:ext uri="{BB962C8B-B14F-4D97-AF65-F5344CB8AC3E}">
        <p14:creationId xmlns:p14="http://schemas.microsoft.com/office/powerpoint/2010/main" val="36671574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681317" y="265471"/>
            <a:ext cx="3932902" cy="5539978"/>
          </a:xfrm>
          <a:prstGeom prst="rect">
            <a:avLst/>
          </a:prstGeom>
        </p:spPr>
        <p:txBody>
          <a:bodyPr wrap="square">
            <a:spAutoFit/>
          </a:bodyPr>
          <a:lstStyle/>
          <a:p>
            <a:r>
              <a:rPr lang="it-IT" b="1" dirty="0"/>
              <a:t>Method: </a:t>
            </a:r>
            <a:endParaRPr lang="it-IT" dirty="0"/>
          </a:p>
          <a:p>
            <a:pPr marL="285750" indent="-285750">
              <a:buFont typeface="Arial"/>
              <a:buChar char="•"/>
            </a:pPr>
            <a:r>
              <a:rPr lang="it-IT" sz="1600" dirty="0"/>
              <a:t>Mix </a:t>
            </a:r>
            <a:r>
              <a:rPr lang="it-IT" sz="1600" dirty="0" err="1"/>
              <a:t>together</a:t>
            </a:r>
            <a:r>
              <a:rPr lang="it-IT" sz="1600" dirty="0"/>
              <a:t> </a:t>
            </a:r>
            <a:r>
              <a:rPr lang="it-IT" sz="1600" dirty="0" err="1"/>
              <a:t>all</a:t>
            </a:r>
            <a:r>
              <a:rPr lang="it-IT" sz="1600" dirty="0"/>
              <a:t> the </a:t>
            </a:r>
            <a:r>
              <a:rPr lang="it-IT" sz="1600" dirty="0" err="1"/>
              <a:t>ingredients</a:t>
            </a:r>
            <a:r>
              <a:rPr lang="it-IT" sz="1600" dirty="0"/>
              <a:t> </a:t>
            </a:r>
            <a:r>
              <a:rPr lang="it-IT" sz="1600" dirty="0" err="1"/>
              <a:t>except</a:t>
            </a:r>
            <a:r>
              <a:rPr lang="it-IT" sz="1600" dirty="0"/>
              <a:t> the marsala. </a:t>
            </a:r>
            <a:r>
              <a:rPr lang="it-IT" sz="1600" dirty="0" err="1"/>
              <a:t>Add</a:t>
            </a:r>
            <a:r>
              <a:rPr lang="it-IT" sz="1600" dirty="0"/>
              <a:t> the marsala, </a:t>
            </a:r>
            <a:r>
              <a:rPr lang="it-IT" sz="1600" dirty="0" err="1"/>
              <a:t>as</a:t>
            </a:r>
            <a:r>
              <a:rPr lang="it-IT" sz="1600" dirty="0"/>
              <a:t> </a:t>
            </a:r>
            <a:r>
              <a:rPr lang="it-IT" sz="1600" dirty="0" err="1"/>
              <a:t>needed</a:t>
            </a:r>
            <a:r>
              <a:rPr lang="it-IT" sz="1600" dirty="0"/>
              <a:t>, to </a:t>
            </a:r>
            <a:r>
              <a:rPr lang="it-IT" sz="1600" dirty="0" err="1"/>
              <a:t>form</a:t>
            </a:r>
            <a:r>
              <a:rPr lang="it-IT" sz="1600" dirty="0"/>
              <a:t> a </a:t>
            </a:r>
            <a:r>
              <a:rPr lang="it-IT" sz="1600" dirty="0" err="1"/>
              <a:t>stiff</a:t>
            </a:r>
            <a:r>
              <a:rPr lang="it-IT" sz="1600" dirty="0"/>
              <a:t> </a:t>
            </a:r>
            <a:r>
              <a:rPr lang="it-IT" sz="1600" dirty="0" err="1"/>
              <a:t>dough</a:t>
            </a:r>
            <a:r>
              <a:rPr lang="it-IT" sz="1600" dirty="0"/>
              <a:t>. </a:t>
            </a:r>
            <a:r>
              <a:rPr lang="it-IT" sz="1600" dirty="0" err="1"/>
              <a:t>Run</a:t>
            </a:r>
            <a:r>
              <a:rPr lang="it-IT" sz="1600" dirty="0"/>
              <a:t> the </a:t>
            </a:r>
            <a:r>
              <a:rPr lang="it-IT" sz="1600" dirty="0" err="1"/>
              <a:t>dough</a:t>
            </a:r>
            <a:r>
              <a:rPr lang="it-IT" sz="1600" dirty="0"/>
              <a:t> </a:t>
            </a:r>
            <a:r>
              <a:rPr lang="it-IT" sz="1600" dirty="0" err="1"/>
              <a:t>through</a:t>
            </a:r>
            <a:r>
              <a:rPr lang="it-IT" sz="1600" dirty="0"/>
              <a:t> a </a:t>
            </a:r>
            <a:r>
              <a:rPr lang="it-IT" sz="1600" dirty="0" err="1"/>
              <a:t>dough</a:t>
            </a:r>
            <a:r>
              <a:rPr lang="it-IT" sz="1600" dirty="0"/>
              <a:t> </a:t>
            </a:r>
            <a:r>
              <a:rPr lang="it-IT" sz="1600" dirty="0" err="1"/>
              <a:t>sheeter</a:t>
            </a:r>
            <a:r>
              <a:rPr lang="it-IT" sz="1600" dirty="0"/>
              <a:t>. </a:t>
            </a:r>
            <a:r>
              <a:rPr lang="it-IT" sz="1600" dirty="0" err="1"/>
              <a:t>Cut</a:t>
            </a:r>
            <a:r>
              <a:rPr lang="it-IT" sz="1600" dirty="0"/>
              <a:t> the </a:t>
            </a:r>
            <a:r>
              <a:rPr lang="it-IT" sz="1600" dirty="0" err="1"/>
              <a:t>dough</a:t>
            </a:r>
            <a:r>
              <a:rPr lang="it-IT" sz="1600" dirty="0"/>
              <a:t> </a:t>
            </a:r>
            <a:r>
              <a:rPr lang="it-IT" sz="1600" dirty="0" err="1"/>
              <a:t>into</a:t>
            </a:r>
            <a:r>
              <a:rPr lang="it-IT" sz="1600" dirty="0"/>
              <a:t> </a:t>
            </a:r>
            <a:r>
              <a:rPr lang="it-IT" sz="1600" dirty="0" err="1"/>
              <a:t>ovals</a:t>
            </a:r>
            <a:r>
              <a:rPr lang="it-IT" sz="1600" dirty="0"/>
              <a:t>, </a:t>
            </a:r>
            <a:r>
              <a:rPr lang="it-IT" sz="1600" dirty="0" err="1"/>
              <a:t>roughly</a:t>
            </a:r>
            <a:r>
              <a:rPr lang="it-IT" sz="1600" dirty="0"/>
              <a:t> 3 by 5 </a:t>
            </a:r>
            <a:r>
              <a:rPr lang="it-IT" sz="1600" dirty="0" err="1"/>
              <a:t>inches</a:t>
            </a:r>
            <a:r>
              <a:rPr lang="it-IT" sz="1600" dirty="0"/>
              <a:t>. Wrap the </a:t>
            </a:r>
            <a:r>
              <a:rPr lang="it-IT" sz="1600" dirty="0" err="1"/>
              <a:t>dough</a:t>
            </a:r>
            <a:r>
              <a:rPr lang="it-IT" sz="1600" dirty="0"/>
              <a:t> </a:t>
            </a:r>
            <a:r>
              <a:rPr lang="it-IT" sz="1600" dirty="0" err="1"/>
              <a:t>around</a:t>
            </a:r>
            <a:r>
              <a:rPr lang="it-IT" sz="1600" dirty="0"/>
              <a:t> a </a:t>
            </a:r>
            <a:r>
              <a:rPr lang="it-IT" sz="1600" dirty="0" err="1"/>
              <a:t>wooden</a:t>
            </a:r>
            <a:r>
              <a:rPr lang="it-IT" sz="1600" dirty="0"/>
              <a:t> </a:t>
            </a:r>
            <a:r>
              <a:rPr lang="it-IT" sz="1600" dirty="0" err="1"/>
              <a:t>stick</a:t>
            </a:r>
            <a:r>
              <a:rPr lang="it-IT" sz="1600" dirty="0"/>
              <a:t>. Seal </a:t>
            </a:r>
            <a:r>
              <a:rPr lang="it-IT" sz="1600" dirty="0" err="1"/>
              <a:t>well</a:t>
            </a:r>
            <a:r>
              <a:rPr lang="it-IT" sz="1600" dirty="0"/>
              <a:t> with </a:t>
            </a:r>
            <a:r>
              <a:rPr lang="it-IT" sz="1600" dirty="0" err="1"/>
              <a:t>egg</a:t>
            </a:r>
            <a:r>
              <a:rPr lang="it-IT" sz="1600" dirty="0"/>
              <a:t> </a:t>
            </a:r>
            <a:r>
              <a:rPr lang="it-IT" sz="1600" dirty="0" err="1"/>
              <a:t>sealer</a:t>
            </a:r>
            <a:r>
              <a:rPr lang="it-IT" sz="1600" dirty="0"/>
              <a:t>. </a:t>
            </a:r>
            <a:r>
              <a:rPr lang="it-IT" sz="1600" dirty="0" err="1"/>
              <a:t>Let</a:t>
            </a:r>
            <a:r>
              <a:rPr lang="it-IT" sz="1600" dirty="0"/>
              <a:t> </a:t>
            </a:r>
            <a:r>
              <a:rPr lang="it-IT" sz="1600" dirty="0" err="1"/>
              <a:t>rest</a:t>
            </a:r>
            <a:r>
              <a:rPr lang="it-IT" sz="1600" dirty="0"/>
              <a:t> overnight</a:t>
            </a:r>
          </a:p>
          <a:p>
            <a:pPr marL="285750" indent="-285750">
              <a:buFont typeface="Arial"/>
              <a:buChar char="•"/>
            </a:pPr>
            <a:r>
              <a:rPr lang="it-IT" sz="1600" dirty="0" err="1"/>
              <a:t>Preheat</a:t>
            </a:r>
            <a:r>
              <a:rPr lang="it-IT" sz="1600" dirty="0"/>
              <a:t> the </a:t>
            </a:r>
            <a:r>
              <a:rPr lang="it-IT" sz="1600" dirty="0" err="1"/>
              <a:t>deep</a:t>
            </a:r>
            <a:r>
              <a:rPr lang="it-IT" sz="1600" dirty="0"/>
              <a:t> </a:t>
            </a:r>
            <a:r>
              <a:rPr lang="it-IT" sz="1600" dirty="0" err="1"/>
              <a:t>fryer</a:t>
            </a:r>
            <a:r>
              <a:rPr lang="it-IT" sz="1600" dirty="0"/>
              <a:t> </a:t>
            </a:r>
            <a:r>
              <a:rPr lang="it-IT" sz="1600" dirty="0" err="1"/>
              <a:t>filled</a:t>
            </a:r>
            <a:r>
              <a:rPr lang="it-IT" sz="1600" dirty="0"/>
              <a:t> with </a:t>
            </a:r>
            <a:r>
              <a:rPr lang="it-IT" sz="1600" dirty="0" err="1"/>
              <a:t>soybean</a:t>
            </a:r>
            <a:r>
              <a:rPr lang="it-IT" sz="1600" dirty="0"/>
              <a:t> </a:t>
            </a:r>
            <a:r>
              <a:rPr lang="it-IT" sz="1600" dirty="0" err="1"/>
              <a:t>oil</a:t>
            </a:r>
            <a:r>
              <a:rPr lang="it-IT" sz="1600" dirty="0"/>
              <a:t> to 375 </a:t>
            </a:r>
            <a:r>
              <a:rPr lang="it-IT" sz="1600" dirty="0" err="1"/>
              <a:t>degrees</a:t>
            </a:r>
            <a:r>
              <a:rPr lang="it-IT" sz="1600" dirty="0"/>
              <a:t> </a:t>
            </a:r>
            <a:r>
              <a:rPr lang="it-IT" sz="1600" dirty="0" err="1"/>
              <a:t>F</a:t>
            </a:r>
            <a:endParaRPr lang="it-IT" sz="1600" dirty="0"/>
          </a:p>
          <a:p>
            <a:pPr marL="285750" indent="-285750">
              <a:buFont typeface="Arial"/>
              <a:buChar char="•"/>
            </a:pPr>
            <a:r>
              <a:rPr lang="it-IT" sz="1600" dirty="0" err="1"/>
              <a:t>Fry</a:t>
            </a:r>
            <a:r>
              <a:rPr lang="it-IT" sz="1600" dirty="0"/>
              <a:t> the </a:t>
            </a:r>
            <a:r>
              <a:rPr lang="it-IT" sz="1600" dirty="0" err="1"/>
              <a:t>shells</a:t>
            </a:r>
            <a:r>
              <a:rPr lang="it-IT" sz="1600" dirty="0"/>
              <a:t> </a:t>
            </a:r>
            <a:r>
              <a:rPr lang="it-IT" sz="1600" dirty="0" err="1"/>
              <a:t>until</a:t>
            </a:r>
            <a:r>
              <a:rPr lang="it-IT" sz="1600" dirty="0"/>
              <a:t> </a:t>
            </a:r>
            <a:r>
              <a:rPr lang="it-IT" sz="1600" dirty="0" err="1"/>
              <a:t>golden</a:t>
            </a:r>
            <a:r>
              <a:rPr lang="it-IT" sz="1600" dirty="0"/>
              <a:t> </a:t>
            </a:r>
            <a:r>
              <a:rPr lang="it-IT" sz="1600" dirty="0" err="1"/>
              <a:t>brown</a:t>
            </a:r>
            <a:r>
              <a:rPr lang="it-IT" sz="1600" dirty="0"/>
              <a:t>, 10 to 15 minutes, and cool down on </a:t>
            </a:r>
            <a:r>
              <a:rPr lang="it-IT" sz="1600" dirty="0" err="1"/>
              <a:t>paper</a:t>
            </a:r>
            <a:r>
              <a:rPr lang="it-IT" sz="1600" dirty="0"/>
              <a:t> </a:t>
            </a:r>
            <a:r>
              <a:rPr lang="it-IT" sz="1600" dirty="0" err="1"/>
              <a:t>towel-lined</a:t>
            </a:r>
            <a:r>
              <a:rPr lang="it-IT" sz="1600" dirty="0"/>
              <a:t> </a:t>
            </a:r>
            <a:r>
              <a:rPr lang="it-IT" sz="1600" dirty="0" err="1"/>
              <a:t>sheet</a:t>
            </a:r>
            <a:r>
              <a:rPr lang="it-IT" sz="1600" dirty="0"/>
              <a:t> pan. Once cool, </a:t>
            </a:r>
            <a:r>
              <a:rPr lang="it-IT" sz="1600" dirty="0" err="1"/>
              <a:t>remove</a:t>
            </a:r>
            <a:r>
              <a:rPr lang="it-IT" sz="1600" dirty="0"/>
              <a:t> the metal </a:t>
            </a:r>
            <a:r>
              <a:rPr lang="it-IT" sz="1600" dirty="0" err="1"/>
              <a:t>sticks</a:t>
            </a:r>
            <a:r>
              <a:rPr lang="it-IT" sz="1600" dirty="0"/>
              <a:t> and </a:t>
            </a:r>
            <a:r>
              <a:rPr lang="it-IT" sz="1600" dirty="0" err="1"/>
              <a:t>store</a:t>
            </a:r>
            <a:r>
              <a:rPr lang="it-IT" sz="1600" dirty="0"/>
              <a:t> in an air tight container untile ready for use. </a:t>
            </a:r>
          </a:p>
          <a:p>
            <a:pPr marL="285750" indent="-285750">
              <a:buFont typeface="Arial"/>
              <a:buChar char="•"/>
            </a:pPr>
            <a:r>
              <a:rPr lang="it-IT" sz="1600" dirty="0"/>
              <a:t>For the ricotta </a:t>
            </a:r>
            <a:r>
              <a:rPr lang="it-IT" sz="1600" dirty="0" err="1"/>
              <a:t>cream</a:t>
            </a:r>
            <a:r>
              <a:rPr lang="it-IT" sz="1600" dirty="0"/>
              <a:t>: Mix the ricotta </a:t>
            </a:r>
            <a:r>
              <a:rPr lang="it-IT" sz="1600" dirty="0" err="1"/>
              <a:t>cheese</a:t>
            </a:r>
            <a:r>
              <a:rPr lang="it-IT" sz="1600" dirty="0"/>
              <a:t> with sugar. </a:t>
            </a:r>
            <a:r>
              <a:rPr lang="it-IT" sz="1600" dirty="0" err="1"/>
              <a:t>Add</a:t>
            </a:r>
            <a:r>
              <a:rPr lang="it-IT" sz="1600" dirty="0"/>
              <a:t> the crea mas </a:t>
            </a:r>
            <a:r>
              <a:rPr lang="it-IT" sz="1600" dirty="0" err="1"/>
              <a:t>neeed</a:t>
            </a:r>
            <a:r>
              <a:rPr lang="it-IT" sz="1600" dirty="0"/>
              <a:t>. </a:t>
            </a:r>
            <a:r>
              <a:rPr lang="it-IT" sz="1600" dirty="0" err="1"/>
              <a:t>Add</a:t>
            </a:r>
            <a:r>
              <a:rPr lang="it-IT" sz="1600" dirty="0"/>
              <a:t> the </a:t>
            </a:r>
            <a:r>
              <a:rPr lang="it-IT" sz="1600" dirty="0" err="1"/>
              <a:t>vanilla</a:t>
            </a:r>
            <a:r>
              <a:rPr lang="it-IT" sz="1600" dirty="0"/>
              <a:t> </a:t>
            </a:r>
            <a:r>
              <a:rPr lang="it-IT" sz="1600" dirty="0" err="1"/>
              <a:t>extract</a:t>
            </a:r>
            <a:r>
              <a:rPr lang="it-IT" sz="1600" dirty="0"/>
              <a:t>, </a:t>
            </a:r>
            <a:r>
              <a:rPr lang="it-IT" sz="1600" dirty="0" err="1"/>
              <a:t>cinnamon</a:t>
            </a:r>
            <a:r>
              <a:rPr lang="it-IT" sz="1600" dirty="0"/>
              <a:t> </a:t>
            </a:r>
            <a:r>
              <a:rPr lang="it-IT" sz="1600" dirty="0" err="1"/>
              <a:t>oil</a:t>
            </a:r>
            <a:r>
              <a:rPr lang="it-IT" sz="1600" dirty="0"/>
              <a:t>, </a:t>
            </a:r>
            <a:r>
              <a:rPr lang="it-IT" sz="1600" dirty="0" err="1"/>
              <a:t>citron</a:t>
            </a:r>
            <a:r>
              <a:rPr lang="it-IT" sz="1600" dirty="0"/>
              <a:t>, and </a:t>
            </a:r>
            <a:r>
              <a:rPr lang="it-IT" sz="1600" dirty="0" err="1"/>
              <a:t>chocolate</a:t>
            </a:r>
            <a:r>
              <a:rPr lang="it-IT" sz="1600" dirty="0"/>
              <a:t> chips. Refrigerate untile </a:t>
            </a:r>
            <a:r>
              <a:rPr lang="it-IT" sz="1600" dirty="0" err="1"/>
              <a:t>needed</a:t>
            </a:r>
            <a:endParaRPr lang="it-IT" sz="1600" dirty="0"/>
          </a:p>
          <a:p>
            <a:pPr marL="285750" indent="-285750">
              <a:buFont typeface="Arial"/>
              <a:buChar char="•"/>
            </a:pPr>
            <a:r>
              <a:rPr lang="it-IT" sz="1600" dirty="0" err="1"/>
              <a:t>Fill</a:t>
            </a:r>
            <a:r>
              <a:rPr lang="it-IT" sz="1600" dirty="0"/>
              <a:t> </a:t>
            </a:r>
            <a:r>
              <a:rPr lang="it-IT" sz="1600" dirty="0" err="1"/>
              <a:t>each</a:t>
            </a:r>
            <a:r>
              <a:rPr lang="it-IT" sz="1600" dirty="0"/>
              <a:t> cannoli with the ricotta </a:t>
            </a:r>
            <a:r>
              <a:rPr lang="it-IT" sz="1600" dirty="0" err="1"/>
              <a:t>cream</a:t>
            </a:r>
            <a:r>
              <a:rPr lang="it-IT" sz="1600" dirty="0"/>
              <a:t> with a </a:t>
            </a:r>
            <a:r>
              <a:rPr lang="it-IT" sz="1600" dirty="0" err="1"/>
              <a:t>pastry</a:t>
            </a:r>
            <a:r>
              <a:rPr lang="it-IT" sz="1600" dirty="0"/>
              <a:t> </a:t>
            </a:r>
            <a:r>
              <a:rPr lang="it-IT" sz="1600" dirty="0" err="1"/>
              <a:t>bag</a:t>
            </a:r>
            <a:r>
              <a:rPr lang="it-IT" sz="1600" dirty="0"/>
              <a:t> or </a:t>
            </a:r>
            <a:r>
              <a:rPr lang="it-IT" sz="1600" dirty="0" err="1"/>
              <a:t>spoon</a:t>
            </a:r>
            <a:r>
              <a:rPr lang="it-IT" sz="1600" dirty="0"/>
              <a:t>. </a:t>
            </a:r>
          </a:p>
        </p:txBody>
      </p:sp>
      <p:pic>
        <p:nvPicPr>
          <p:cNvPr id="6" name="Immagine 5"/>
          <p:cNvPicPr>
            <a:picLocks noChangeAspect="1"/>
          </p:cNvPicPr>
          <p:nvPr/>
        </p:nvPicPr>
        <p:blipFill>
          <a:blip r:embed="rId2" cstate="print"/>
          <a:stretch>
            <a:fillRect/>
          </a:stretch>
        </p:blipFill>
        <p:spPr>
          <a:xfrm>
            <a:off x="6661831" y="764520"/>
            <a:ext cx="3440338" cy="5160507"/>
          </a:xfrm>
          <a:prstGeom prst="rect">
            <a:avLst/>
          </a:prstGeom>
        </p:spPr>
      </p:pic>
    </p:spTree>
    <p:extLst>
      <p:ext uri="{BB962C8B-B14F-4D97-AF65-F5344CB8AC3E}">
        <p14:creationId xmlns:p14="http://schemas.microsoft.com/office/powerpoint/2010/main" val="38484689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it-IT" dirty="0" err="1">
                <a:solidFill>
                  <a:srgbClr val="657D67"/>
                </a:solidFill>
              </a:rPr>
              <a:t>Sicilian</a:t>
            </a:r>
            <a:r>
              <a:rPr lang="it-IT" dirty="0">
                <a:solidFill>
                  <a:srgbClr val="657D67"/>
                </a:solidFill>
              </a:rPr>
              <a:t> Cassata</a:t>
            </a:r>
          </a:p>
        </p:txBody>
      </p:sp>
      <p:sp>
        <p:nvSpPr>
          <p:cNvPr id="5" name="Rettangolo 4"/>
          <p:cNvSpPr/>
          <p:nvPr/>
        </p:nvSpPr>
        <p:spPr>
          <a:xfrm>
            <a:off x="1981200" y="1155573"/>
            <a:ext cx="4572000" cy="2862323"/>
          </a:xfrm>
          <a:prstGeom prst="rect">
            <a:avLst/>
          </a:prstGeom>
        </p:spPr>
        <p:txBody>
          <a:bodyPr>
            <a:spAutoFit/>
          </a:bodyPr>
          <a:lstStyle/>
          <a:p>
            <a:r>
              <a:rPr lang="it-IT" b="1" dirty="0" err="1"/>
              <a:t>Ingredients</a:t>
            </a:r>
            <a:r>
              <a:rPr lang="it-IT" b="1" dirty="0"/>
              <a:t>: </a:t>
            </a:r>
            <a:endParaRPr lang="it-IT" dirty="0"/>
          </a:p>
          <a:p>
            <a:pPr lvl="0"/>
            <a:r>
              <a:rPr lang="it-IT" dirty="0"/>
              <a:t>½ </a:t>
            </a:r>
            <a:r>
              <a:rPr lang="it-IT" dirty="0" err="1"/>
              <a:t>cup</a:t>
            </a:r>
            <a:r>
              <a:rPr lang="it-IT" dirty="0"/>
              <a:t> </a:t>
            </a:r>
            <a:r>
              <a:rPr lang="it-IT" dirty="0" err="1"/>
              <a:t>currants</a:t>
            </a:r>
            <a:r>
              <a:rPr lang="it-IT" dirty="0"/>
              <a:t> </a:t>
            </a:r>
          </a:p>
          <a:p>
            <a:pPr lvl="0"/>
            <a:r>
              <a:rPr lang="it-IT" dirty="0"/>
              <a:t>¼ </a:t>
            </a:r>
            <a:r>
              <a:rPr lang="it-IT" dirty="0" err="1"/>
              <a:t>cup</a:t>
            </a:r>
            <a:r>
              <a:rPr lang="it-IT" dirty="0"/>
              <a:t> </a:t>
            </a:r>
            <a:r>
              <a:rPr lang="it-IT" dirty="0" err="1"/>
              <a:t>Arametto</a:t>
            </a:r>
            <a:r>
              <a:rPr lang="it-IT" dirty="0"/>
              <a:t> or rum or </a:t>
            </a:r>
            <a:r>
              <a:rPr lang="it-IT" dirty="0" err="1"/>
              <a:t>other</a:t>
            </a:r>
            <a:r>
              <a:rPr lang="it-IT" dirty="0"/>
              <a:t> </a:t>
            </a:r>
            <a:r>
              <a:rPr lang="it-IT" dirty="0" err="1"/>
              <a:t>liqueur</a:t>
            </a:r>
            <a:endParaRPr lang="it-IT" dirty="0"/>
          </a:p>
          <a:p>
            <a:pPr lvl="0"/>
            <a:r>
              <a:rPr lang="it-IT" dirty="0"/>
              <a:t>2 </a:t>
            </a:r>
            <a:r>
              <a:rPr lang="it-IT" dirty="0" err="1"/>
              <a:t>litres</a:t>
            </a:r>
            <a:r>
              <a:rPr lang="it-IT" dirty="0"/>
              <a:t> premium </a:t>
            </a:r>
            <a:r>
              <a:rPr lang="it-IT" dirty="0" err="1"/>
              <a:t>vanilla</a:t>
            </a:r>
            <a:r>
              <a:rPr lang="it-IT" dirty="0"/>
              <a:t> </a:t>
            </a:r>
            <a:r>
              <a:rPr lang="it-IT" dirty="0" err="1"/>
              <a:t>ice</a:t>
            </a:r>
            <a:r>
              <a:rPr lang="it-IT" dirty="0"/>
              <a:t> </a:t>
            </a:r>
            <a:r>
              <a:rPr lang="it-IT" dirty="0" err="1"/>
              <a:t>cream</a:t>
            </a:r>
            <a:r>
              <a:rPr lang="it-IT" dirty="0"/>
              <a:t> </a:t>
            </a:r>
          </a:p>
          <a:p>
            <a:pPr lvl="0"/>
            <a:r>
              <a:rPr lang="it-IT" dirty="0"/>
              <a:t>1 </a:t>
            </a:r>
            <a:r>
              <a:rPr lang="it-IT" dirty="0" err="1"/>
              <a:t>cup</a:t>
            </a:r>
            <a:r>
              <a:rPr lang="it-IT" dirty="0"/>
              <a:t> </a:t>
            </a:r>
            <a:r>
              <a:rPr lang="it-IT" dirty="0" err="1"/>
              <a:t>finely</a:t>
            </a:r>
            <a:r>
              <a:rPr lang="it-IT" dirty="0"/>
              <a:t> </a:t>
            </a:r>
            <a:r>
              <a:rPr lang="it-IT" dirty="0" err="1"/>
              <a:t>chopped</a:t>
            </a:r>
            <a:r>
              <a:rPr lang="it-IT" dirty="0"/>
              <a:t> glacé </a:t>
            </a:r>
            <a:r>
              <a:rPr lang="it-IT" dirty="0" err="1"/>
              <a:t>pineapple</a:t>
            </a:r>
            <a:endParaRPr lang="it-IT" dirty="0"/>
          </a:p>
          <a:p>
            <a:pPr lvl="0"/>
            <a:r>
              <a:rPr lang="it-IT" dirty="0" err="1"/>
              <a:t>Zest</a:t>
            </a:r>
            <a:r>
              <a:rPr lang="it-IT" dirty="0"/>
              <a:t> of 1 </a:t>
            </a:r>
            <a:r>
              <a:rPr lang="it-IT" dirty="0" err="1"/>
              <a:t>lemon</a:t>
            </a:r>
            <a:endParaRPr lang="it-IT" dirty="0"/>
          </a:p>
          <a:p>
            <a:pPr lvl="0"/>
            <a:r>
              <a:rPr lang="it-IT" dirty="0"/>
              <a:t>1 </a:t>
            </a:r>
            <a:r>
              <a:rPr lang="it-IT" dirty="0" err="1"/>
              <a:t>cup</a:t>
            </a:r>
            <a:r>
              <a:rPr lang="it-IT" dirty="0"/>
              <a:t> </a:t>
            </a:r>
            <a:r>
              <a:rPr lang="it-IT" dirty="0" err="1"/>
              <a:t>unsalted</a:t>
            </a:r>
            <a:r>
              <a:rPr lang="it-IT" dirty="0"/>
              <a:t> pistacchio </a:t>
            </a:r>
            <a:r>
              <a:rPr lang="it-IT" dirty="0" err="1"/>
              <a:t>nuts</a:t>
            </a:r>
            <a:endParaRPr lang="it-IT" dirty="0"/>
          </a:p>
          <a:p>
            <a:pPr lvl="0"/>
            <a:r>
              <a:rPr lang="it-IT" dirty="0"/>
              <a:t>1 </a:t>
            </a:r>
            <a:r>
              <a:rPr lang="it-IT" dirty="0" err="1"/>
              <a:t>cup</a:t>
            </a:r>
            <a:r>
              <a:rPr lang="it-IT" dirty="0"/>
              <a:t> </a:t>
            </a:r>
            <a:r>
              <a:rPr lang="it-IT" dirty="0" err="1"/>
              <a:t>fresh</a:t>
            </a:r>
            <a:r>
              <a:rPr lang="it-IT" dirty="0"/>
              <a:t> or </a:t>
            </a:r>
            <a:r>
              <a:rPr lang="it-IT" dirty="0" err="1"/>
              <a:t>frozen</a:t>
            </a:r>
            <a:r>
              <a:rPr lang="it-IT" dirty="0"/>
              <a:t> </a:t>
            </a:r>
            <a:r>
              <a:rPr lang="it-IT" dirty="0" err="1"/>
              <a:t>raspberries</a:t>
            </a:r>
            <a:endParaRPr lang="it-IT" dirty="0"/>
          </a:p>
          <a:p>
            <a:r>
              <a:rPr lang="it-IT" b="1" dirty="0"/>
              <a:t> </a:t>
            </a:r>
            <a:endParaRPr lang="it-IT" dirty="0"/>
          </a:p>
          <a:p>
            <a:r>
              <a:rPr lang="it-IT" b="1" dirty="0"/>
              <a:t> </a:t>
            </a:r>
            <a:endParaRPr lang="it-IT" dirty="0"/>
          </a:p>
        </p:txBody>
      </p:sp>
      <p:pic>
        <p:nvPicPr>
          <p:cNvPr id="6" name="Immagine 5"/>
          <p:cNvPicPr>
            <a:picLocks noChangeAspect="1"/>
          </p:cNvPicPr>
          <p:nvPr/>
        </p:nvPicPr>
        <p:blipFill>
          <a:blip r:embed="rId2" cstate="print"/>
          <a:stretch>
            <a:fillRect/>
          </a:stretch>
        </p:blipFill>
        <p:spPr>
          <a:xfrm>
            <a:off x="6032323" y="2893700"/>
            <a:ext cx="4919456" cy="3257382"/>
          </a:xfrm>
          <a:prstGeom prst="rect">
            <a:avLst/>
          </a:prstGeom>
        </p:spPr>
      </p:pic>
      <p:pic>
        <p:nvPicPr>
          <p:cNvPr id="7" name="Immagine 6"/>
          <p:cNvPicPr>
            <a:picLocks noChangeAspect="1"/>
          </p:cNvPicPr>
          <p:nvPr/>
        </p:nvPicPr>
        <p:blipFill>
          <a:blip r:embed="rId3" cstate="print"/>
          <a:stretch>
            <a:fillRect/>
          </a:stretch>
        </p:blipFill>
        <p:spPr>
          <a:xfrm>
            <a:off x="1703184" y="4495800"/>
            <a:ext cx="3822700" cy="2133600"/>
          </a:xfrm>
          <a:prstGeom prst="rect">
            <a:avLst/>
          </a:prstGeom>
        </p:spPr>
      </p:pic>
    </p:spTree>
    <p:extLst>
      <p:ext uri="{BB962C8B-B14F-4D97-AF65-F5344CB8AC3E}">
        <p14:creationId xmlns:p14="http://schemas.microsoft.com/office/powerpoint/2010/main" val="257397681"/>
      </p:ext>
    </p:extLst>
  </p:cSld>
  <p:clrMapOvr>
    <a:masterClrMapping/>
  </p:clrMapOvr>
  <p:transition spd="slow">
    <p:cove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710687" y="172900"/>
            <a:ext cx="4572000" cy="5078314"/>
          </a:xfrm>
          <a:prstGeom prst="rect">
            <a:avLst/>
          </a:prstGeom>
        </p:spPr>
        <p:txBody>
          <a:bodyPr>
            <a:spAutoFit/>
          </a:bodyPr>
          <a:lstStyle/>
          <a:p>
            <a:r>
              <a:rPr lang="it-IT" b="1" dirty="0"/>
              <a:t>Method: </a:t>
            </a:r>
            <a:endParaRPr lang="it-IT" dirty="0"/>
          </a:p>
          <a:p>
            <a:pPr marL="285750" indent="-285750">
              <a:buFont typeface="Arial"/>
              <a:buChar char="•"/>
            </a:pPr>
            <a:r>
              <a:rPr lang="it-IT" dirty="0"/>
              <a:t>Mix </a:t>
            </a:r>
            <a:r>
              <a:rPr lang="it-IT" dirty="0" err="1"/>
              <a:t>currants</a:t>
            </a:r>
            <a:r>
              <a:rPr lang="it-IT" dirty="0"/>
              <a:t> with amaretto or rum. Stand </a:t>
            </a:r>
            <a:r>
              <a:rPr lang="it-IT" dirty="0" err="1"/>
              <a:t>while</a:t>
            </a:r>
            <a:r>
              <a:rPr lang="it-IT" dirty="0"/>
              <a:t> </a:t>
            </a:r>
            <a:r>
              <a:rPr lang="it-IT" dirty="0" err="1"/>
              <a:t>preparing</a:t>
            </a:r>
            <a:r>
              <a:rPr lang="it-IT" dirty="0"/>
              <a:t> </a:t>
            </a:r>
            <a:r>
              <a:rPr lang="it-IT" dirty="0" err="1"/>
              <a:t>other</a:t>
            </a:r>
            <a:r>
              <a:rPr lang="it-IT" dirty="0"/>
              <a:t> </a:t>
            </a:r>
            <a:r>
              <a:rPr lang="it-IT" dirty="0" err="1"/>
              <a:t>ingredients</a:t>
            </a:r>
            <a:r>
              <a:rPr lang="it-IT" dirty="0"/>
              <a:t>. Scoop </a:t>
            </a:r>
            <a:r>
              <a:rPr lang="it-IT" dirty="0" err="1"/>
              <a:t>ice</a:t>
            </a:r>
            <a:r>
              <a:rPr lang="it-IT" dirty="0"/>
              <a:t> crea </a:t>
            </a:r>
            <a:r>
              <a:rPr lang="it-IT" dirty="0" err="1"/>
              <a:t>minto</a:t>
            </a:r>
            <a:r>
              <a:rPr lang="it-IT" dirty="0"/>
              <a:t> a large </a:t>
            </a:r>
            <a:r>
              <a:rPr lang="it-IT" dirty="0" err="1"/>
              <a:t>bowl</a:t>
            </a:r>
            <a:r>
              <a:rPr lang="it-IT" dirty="0"/>
              <a:t> and </a:t>
            </a:r>
            <a:r>
              <a:rPr lang="it-IT" dirty="0" err="1"/>
              <a:t>microwave</a:t>
            </a:r>
            <a:r>
              <a:rPr lang="it-IT" dirty="0"/>
              <a:t> for 40-60 </a:t>
            </a:r>
            <a:r>
              <a:rPr lang="it-IT" dirty="0" err="1"/>
              <a:t>seconds</a:t>
            </a:r>
            <a:r>
              <a:rPr lang="it-IT" dirty="0"/>
              <a:t> or </a:t>
            </a:r>
            <a:r>
              <a:rPr lang="it-IT" dirty="0" err="1"/>
              <a:t>leave</a:t>
            </a:r>
            <a:r>
              <a:rPr lang="it-IT" dirty="0"/>
              <a:t> to </a:t>
            </a:r>
            <a:r>
              <a:rPr lang="it-IT" dirty="0" err="1"/>
              <a:t>soften</a:t>
            </a:r>
            <a:r>
              <a:rPr lang="it-IT" dirty="0"/>
              <a:t> on </a:t>
            </a:r>
            <a:r>
              <a:rPr lang="it-IT" dirty="0" err="1"/>
              <a:t>bench</a:t>
            </a:r>
            <a:r>
              <a:rPr lang="it-IT" dirty="0"/>
              <a:t> for 10 minutes. Work with a </a:t>
            </a:r>
            <a:r>
              <a:rPr lang="it-IT" dirty="0" err="1"/>
              <a:t>heavy</a:t>
            </a:r>
            <a:r>
              <a:rPr lang="it-IT" dirty="0"/>
              <a:t> </a:t>
            </a:r>
            <a:r>
              <a:rPr lang="it-IT" dirty="0" err="1"/>
              <a:t>spoon</a:t>
            </a:r>
            <a:r>
              <a:rPr lang="it-IT" dirty="0"/>
              <a:t> to </a:t>
            </a:r>
            <a:r>
              <a:rPr lang="it-IT" dirty="0" err="1"/>
              <a:t>soften</a:t>
            </a:r>
            <a:r>
              <a:rPr lang="it-IT" dirty="0"/>
              <a:t> on </a:t>
            </a:r>
            <a:r>
              <a:rPr lang="it-IT" dirty="0" err="1"/>
              <a:t>bench</a:t>
            </a:r>
            <a:r>
              <a:rPr lang="it-IT" dirty="0"/>
              <a:t> for 10 minutes. Work with a </a:t>
            </a:r>
            <a:r>
              <a:rPr lang="it-IT" dirty="0" err="1"/>
              <a:t>heavy</a:t>
            </a:r>
            <a:r>
              <a:rPr lang="it-IT" dirty="0"/>
              <a:t> </a:t>
            </a:r>
            <a:r>
              <a:rPr lang="it-IT" dirty="0" err="1"/>
              <a:t>spoon</a:t>
            </a:r>
            <a:r>
              <a:rPr lang="it-IT" dirty="0"/>
              <a:t> to </a:t>
            </a:r>
            <a:r>
              <a:rPr lang="it-IT" dirty="0" err="1"/>
              <a:t>soften</a:t>
            </a:r>
            <a:r>
              <a:rPr lang="it-IT" dirty="0"/>
              <a:t> just </a:t>
            </a:r>
            <a:r>
              <a:rPr lang="it-IT" dirty="0" err="1"/>
              <a:t>enough</a:t>
            </a:r>
            <a:r>
              <a:rPr lang="it-IT" dirty="0"/>
              <a:t> for </a:t>
            </a:r>
            <a:r>
              <a:rPr lang="it-IT" dirty="0" err="1"/>
              <a:t>ingredients</a:t>
            </a:r>
            <a:r>
              <a:rPr lang="it-IT" dirty="0"/>
              <a:t> to be </a:t>
            </a:r>
            <a:r>
              <a:rPr lang="it-IT" dirty="0" err="1"/>
              <a:t>mixed</a:t>
            </a:r>
            <a:r>
              <a:rPr lang="it-IT" dirty="0"/>
              <a:t> </a:t>
            </a:r>
            <a:r>
              <a:rPr lang="it-IT" dirty="0" err="1"/>
              <a:t>through</a:t>
            </a:r>
            <a:endParaRPr lang="it-IT" dirty="0"/>
          </a:p>
          <a:p>
            <a:pPr marL="285750" indent="-285750">
              <a:buFont typeface="Arial"/>
              <a:buChar char="•"/>
            </a:pPr>
            <a:r>
              <a:rPr lang="it-IT" dirty="0" err="1"/>
              <a:t>Add</a:t>
            </a:r>
            <a:r>
              <a:rPr lang="it-IT" dirty="0"/>
              <a:t> </a:t>
            </a:r>
            <a:r>
              <a:rPr lang="it-IT" dirty="0" err="1"/>
              <a:t>all</a:t>
            </a:r>
            <a:r>
              <a:rPr lang="it-IT" dirty="0"/>
              <a:t> </a:t>
            </a:r>
            <a:r>
              <a:rPr lang="it-IT" dirty="0" err="1"/>
              <a:t>other</a:t>
            </a:r>
            <a:r>
              <a:rPr lang="it-IT" dirty="0"/>
              <a:t> </a:t>
            </a:r>
            <a:r>
              <a:rPr lang="it-IT" dirty="0" err="1"/>
              <a:t>ingredients</a:t>
            </a:r>
            <a:r>
              <a:rPr lang="it-IT" dirty="0"/>
              <a:t> and work </a:t>
            </a:r>
            <a:r>
              <a:rPr lang="it-IT" dirty="0" err="1"/>
              <a:t>quickly</a:t>
            </a:r>
            <a:r>
              <a:rPr lang="it-IT" dirty="0"/>
              <a:t> to combine </a:t>
            </a:r>
            <a:r>
              <a:rPr lang="it-IT" dirty="0" err="1"/>
              <a:t>evenly</a:t>
            </a:r>
            <a:r>
              <a:rPr lang="it-IT" dirty="0"/>
              <a:t>. Return </a:t>
            </a:r>
            <a:r>
              <a:rPr lang="it-IT" dirty="0" err="1"/>
              <a:t>mixture</a:t>
            </a:r>
            <a:r>
              <a:rPr lang="it-IT" dirty="0"/>
              <a:t> to freezer container or </a:t>
            </a:r>
            <a:r>
              <a:rPr lang="it-IT" dirty="0" err="1"/>
              <a:t>individual</a:t>
            </a:r>
            <a:r>
              <a:rPr lang="it-IT" dirty="0"/>
              <a:t> </a:t>
            </a:r>
            <a:r>
              <a:rPr lang="it-IT" dirty="0" err="1"/>
              <a:t>moulds</a:t>
            </a:r>
            <a:r>
              <a:rPr lang="it-IT" dirty="0"/>
              <a:t>, cover and </a:t>
            </a:r>
            <a:r>
              <a:rPr lang="it-IT" dirty="0" err="1"/>
              <a:t>freeze</a:t>
            </a:r>
            <a:r>
              <a:rPr lang="it-IT" dirty="0"/>
              <a:t> for </a:t>
            </a:r>
            <a:r>
              <a:rPr lang="it-IT" dirty="0" err="1"/>
              <a:t>at</a:t>
            </a:r>
            <a:r>
              <a:rPr lang="it-IT" dirty="0"/>
              <a:t> </a:t>
            </a:r>
            <a:r>
              <a:rPr lang="it-IT" dirty="0" err="1"/>
              <a:t>least</a:t>
            </a:r>
            <a:r>
              <a:rPr lang="it-IT" dirty="0"/>
              <a:t> 4 hours.</a:t>
            </a:r>
          </a:p>
          <a:p>
            <a:pPr marL="285750" indent="-285750">
              <a:buFont typeface="Arial"/>
              <a:buChar char="•"/>
            </a:pPr>
            <a:r>
              <a:rPr lang="it-IT" dirty="0"/>
              <a:t>Serve in </a:t>
            </a:r>
            <a:r>
              <a:rPr lang="it-IT" dirty="0" err="1"/>
              <a:t>slices</a:t>
            </a:r>
            <a:r>
              <a:rPr lang="it-IT" dirty="0"/>
              <a:t> or </a:t>
            </a:r>
            <a:r>
              <a:rPr lang="it-IT" dirty="0" err="1"/>
              <a:t>scoops</a:t>
            </a:r>
            <a:r>
              <a:rPr lang="it-IT" dirty="0"/>
              <a:t>. </a:t>
            </a:r>
            <a:r>
              <a:rPr lang="it-IT" dirty="0" err="1"/>
              <a:t>If</a:t>
            </a:r>
            <a:r>
              <a:rPr lang="it-IT" dirty="0"/>
              <a:t> destre, </a:t>
            </a:r>
            <a:r>
              <a:rPr lang="it-IT" dirty="0" err="1"/>
              <a:t>garnish</a:t>
            </a:r>
            <a:r>
              <a:rPr lang="it-IT" dirty="0"/>
              <a:t> with </a:t>
            </a:r>
            <a:r>
              <a:rPr lang="it-IT" dirty="0" err="1"/>
              <a:t>diced</a:t>
            </a:r>
            <a:r>
              <a:rPr lang="it-IT" dirty="0"/>
              <a:t> </a:t>
            </a:r>
            <a:r>
              <a:rPr lang="it-IT" dirty="0" err="1"/>
              <a:t>pistachions</a:t>
            </a:r>
            <a:r>
              <a:rPr lang="it-IT" dirty="0"/>
              <a:t> and </a:t>
            </a:r>
            <a:r>
              <a:rPr lang="it-IT" dirty="0" err="1"/>
              <a:t>spoon</a:t>
            </a:r>
            <a:r>
              <a:rPr lang="it-IT" dirty="0"/>
              <a:t> </a:t>
            </a:r>
            <a:r>
              <a:rPr lang="it-IT" dirty="0" err="1"/>
              <a:t>around</a:t>
            </a:r>
            <a:r>
              <a:rPr lang="it-IT" dirty="0"/>
              <a:t> </a:t>
            </a:r>
            <a:r>
              <a:rPr lang="it-IT" dirty="0" err="1"/>
              <a:t>vanilla</a:t>
            </a:r>
            <a:r>
              <a:rPr lang="it-IT" dirty="0"/>
              <a:t> </a:t>
            </a:r>
            <a:r>
              <a:rPr lang="it-IT" dirty="0" err="1"/>
              <a:t>syrup</a:t>
            </a:r>
            <a:r>
              <a:rPr lang="it-IT" dirty="0"/>
              <a:t> or </a:t>
            </a:r>
            <a:r>
              <a:rPr lang="it-IT" dirty="0" err="1"/>
              <a:t>maple</a:t>
            </a:r>
            <a:r>
              <a:rPr lang="it-IT" dirty="0"/>
              <a:t> </a:t>
            </a:r>
            <a:r>
              <a:rPr lang="it-IT" dirty="0" err="1"/>
              <a:t>syrup</a:t>
            </a:r>
            <a:r>
              <a:rPr lang="it-IT" dirty="0"/>
              <a:t>.</a:t>
            </a:r>
          </a:p>
          <a:p>
            <a:pPr marL="285750" indent="-285750">
              <a:buFont typeface="Arial"/>
              <a:buChar char="•"/>
            </a:pPr>
            <a:r>
              <a:rPr lang="it-IT" dirty="0"/>
              <a:t>Cassata </a:t>
            </a:r>
            <a:r>
              <a:rPr lang="it-IT" dirty="0" err="1"/>
              <a:t>will</a:t>
            </a:r>
            <a:r>
              <a:rPr lang="it-IT" dirty="0"/>
              <a:t> </a:t>
            </a:r>
            <a:r>
              <a:rPr lang="it-IT" dirty="0" err="1"/>
              <a:t>keep</a:t>
            </a:r>
            <a:r>
              <a:rPr lang="it-IT" dirty="0"/>
              <a:t> in the freezer for up to 2 </a:t>
            </a:r>
            <a:r>
              <a:rPr lang="it-IT" dirty="0" err="1"/>
              <a:t>months</a:t>
            </a:r>
            <a:r>
              <a:rPr lang="it-IT" dirty="0"/>
              <a:t>. </a:t>
            </a:r>
          </a:p>
        </p:txBody>
      </p:sp>
      <p:pic>
        <p:nvPicPr>
          <p:cNvPr id="5" name="Immagine 4"/>
          <p:cNvPicPr>
            <a:picLocks noChangeAspect="1"/>
          </p:cNvPicPr>
          <p:nvPr/>
        </p:nvPicPr>
        <p:blipFill>
          <a:blip r:embed="rId2" cstate="print"/>
          <a:stretch>
            <a:fillRect/>
          </a:stretch>
        </p:blipFill>
        <p:spPr>
          <a:xfrm>
            <a:off x="6422398" y="396845"/>
            <a:ext cx="4038263" cy="2677424"/>
          </a:xfrm>
          <a:prstGeom prst="rect">
            <a:avLst/>
          </a:prstGeom>
        </p:spPr>
      </p:pic>
      <p:pic>
        <p:nvPicPr>
          <p:cNvPr id="6" name="Immagine 5"/>
          <p:cNvPicPr>
            <a:picLocks noChangeAspect="1"/>
          </p:cNvPicPr>
          <p:nvPr/>
        </p:nvPicPr>
        <p:blipFill>
          <a:blip r:embed="rId3" cstate="print"/>
          <a:stretch>
            <a:fillRect/>
          </a:stretch>
        </p:blipFill>
        <p:spPr>
          <a:xfrm>
            <a:off x="6422397" y="4158594"/>
            <a:ext cx="3940262" cy="2185241"/>
          </a:xfrm>
          <a:prstGeom prst="rect">
            <a:avLst/>
          </a:prstGeom>
        </p:spPr>
      </p:pic>
    </p:spTree>
    <p:extLst>
      <p:ext uri="{BB962C8B-B14F-4D97-AF65-F5344CB8AC3E}">
        <p14:creationId xmlns:p14="http://schemas.microsoft.com/office/powerpoint/2010/main" val="3296462428"/>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p:cNvSpPr txBox="1"/>
          <p:nvPr/>
        </p:nvSpPr>
        <p:spPr>
          <a:xfrm>
            <a:off x="1587472" y="844866"/>
            <a:ext cx="7600209" cy="3693319"/>
          </a:xfrm>
          <a:prstGeom prst="rect">
            <a:avLst/>
          </a:prstGeom>
          <a:noFill/>
        </p:spPr>
        <p:txBody>
          <a:bodyPr wrap="square" rtlCol="0">
            <a:spAutoFit/>
          </a:bodyPr>
          <a:lstStyle/>
          <a:p>
            <a:r>
              <a:rPr lang="it-IT" b="1" dirty="0" err="1"/>
              <a:t>Ingredients</a:t>
            </a:r>
            <a:r>
              <a:rPr lang="it-IT" b="1" dirty="0"/>
              <a:t>: </a:t>
            </a:r>
          </a:p>
          <a:p>
            <a:r>
              <a:rPr lang="it-IT" dirty="0"/>
              <a:t>                                                   Olive </a:t>
            </a:r>
            <a:r>
              <a:rPr lang="it-IT" dirty="0" err="1"/>
              <a:t>Salad</a:t>
            </a:r>
            <a:endParaRPr lang="it-IT" dirty="0"/>
          </a:p>
          <a:p>
            <a:r>
              <a:rPr lang="it-IT" dirty="0"/>
              <a:t>•	5 </a:t>
            </a:r>
            <a:r>
              <a:rPr lang="it-IT" dirty="0" err="1"/>
              <a:t>oil-packed</a:t>
            </a:r>
            <a:r>
              <a:rPr lang="it-IT" dirty="0"/>
              <a:t> </a:t>
            </a:r>
            <a:r>
              <a:rPr lang="it-IT" dirty="0" err="1"/>
              <a:t>Calabrian</a:t>
            </a:r>
            <a:r>
              <a:rPr lang="it-IT" dirty="0"/>
              <a:t> </a:t>
            </a:r>
            <a:r>
              <a:rPr lang="it-IT" dirty="0" err="1"/>
              <a:t>chiles</a:t>
            </a:r>
            <a:r>
              <a:rPr lang="it-IT" dirty="0"/>
              <a:t> or 1 </a:t>
            </a:r>
            <a:r>
              <a:rPr lang="it-IT" dirty="0" err="1"/>
              <a:t>fresh</a:t>
            </a:r>
            <a:r>
              <a:rPr lang="it-IT" dirty="0"/>
              <a:t> Fresno chile, </a:t>
            </a:r>
            <a:r>
              <a:rPr lang="it-IT" dirty="0" err="1"/>
              <a:t>chopped</a:t>
            </a:r>
            <a:endParaRPr lang="it-IT" dirty="0"/>
          </a:p>
          <a:p>
            <a:r>
              <a:rPr lang="it-IT" dirty="0"/>
              <a:t>•	1 </a:t>
            </a:r>
            <a:r>
              <a:rPr lang="it-IT" dirty="0" err="1"/>
              <a:t>shallot</a:t>
            </a:r>
            <a:r>
              <a:rPr lang="it-IT" dirty="0"/>
              <a:t>, </a:t>
            </a:r>
            <a:r>
              <a:rPr lang="it-IT" dirty="0" err="1"/>
              <a:t>finely</a:t>
            </a:r>
            <a:r>
              <a:rPr lang="it-IT" dirty="0"/>
              <a:t> </a:t>
            </a:r>
            <a:r>
              <a:rPr lang="it-IT" dirty="0" err="1"/>
              <a:t>chopped</a:t>
            </a:r>
            <a:endParaRPr lang="it-IT" dirty="0"/>
          </a:p>
          <a:p>
            <a:r>
              <a:rPr lang="it-IT" dirty="0"/>
              <a:t>•	2 </a:t>
            </a:r>
            <a:r>
              <a:rPr lang="it-IT" dirty="0" err="1"/>
              <a:t>garlic</a:t>
            </a:r>
            <a:r>
              <a:rPr lang="it-IT" dirty="0"/>
              <a:t> </a:t>
            </a:r>
            <a:r>
              <a:rPr lang="it-IT" dirty="0" err="1"/>
              <a:t>cloves</a:t>
            </a:r>
            <a:r>
              <a:rPr lang="it-IT" dirty="0"/>
              <a:t>, </a:t>
            </a:r>
            <a:r>
              <a:rPr lang="it-IT" dirty="0" err="1"/>
              <a:t>finely</a:t>
            </a:r>
            <a:r>
              <a:rPr lang="it-IT" dirty="0"/>
              <a:t> </a:t>
            </a:r>
            <a:r>
              <a:rPr lang="it-IT" dirty="0" err="1"/>
              <a:t>chopped</a:t>
            </a:r>
            <a:endParaRPr lang="it-IT" dirty="0"/>
          </a:p>
          <a:p>
            <a:r>
              <a:rPr lang="it-IT" dirty="0"/>
              <a:t>•	1 </a:t>
            </a:r>
            <a:r>
              <a:rPr lang="it-IT" dirty="0" err="1"/>
              <a:t>cup</a:t>
            </a:r>
            <a:r>
              <a:rPr lang="it-IT" dirty="0"/>
              <a:t> Castelvetrano or green Cerignola </a:t>
            </a:r>
            <a:r>
              <a:rPr lang="it-IT" dirty="0" err="1"/>
              <a:t>olives</a:t>
            </a:r>
            <a:r>
              <a:rPr lang="it-IT" dirty="0"/>
              <a:t>, </a:t>
            </a:r>
            <a:r>
              <a:rPr lang="it-IT" dirty="0" err="1"/>
              <a:t>pitted</a:t>
            </a:r>
            <a:r>
              <a:rPr lang="it-IT" dirty="0"/>
              <a:t>, </a:t>
            </a:r>
            <a:r>
              <a:rPr lang="it-IT" dirty="0" err="1"/>
              <a:t>chopped</a:t>
            </a:r>
            <a:endParaRPr lang="it-IT" dirty="0"/>
          </a:p>
          <a:p>
            <a:r>
              <a:rPr lang="it-IT" dirty="0"/>
              <a:t>•	¾ </a:t>
            </a:r>
            <a:r>
              <a:rPr lang="it-IT" dirty="0" err="1"/>
              <a:t>cup</a:t>
            </a:r>
            <a:r>
              <a:rPr lang="it-IT" dirty="0"/>
              <a:t> </a:t>
            </a:r>
            <a:r>
              <a:rPr lang="it-IT" dirty="0" err="1"/>
              <a:t>Picholine</a:t>
            </a:r>
            <a:r>
              <a:rPr lang="it-IT" dirty="0"/>
              <a:t> or Spanish </a:t>
            </a:r>
            <a:r>
              <a:rPr lang="it-IT" dirty="0" err="1"/>
              <a:t>olives</a:t>
            </a:r>
            <a:r>
              <a:rPr lang="it-IT" dirty="0"/>
              <a:t>, </a:t>
            </a:r>
            <a:r>
              <a:rPr lang="it-IT" dirty="0" err="1"/>
              <a:t>pitted</a:t>
            </a:r>
            <a:r>
              <a:rPr lang="it-IT" dirty="0"/>
              <a:t>, </a:t>
            </a:r>
            <a:r>
              <a:rPr lang="it-IT" dirty="0" err="1"/>
              <a:t>chopped</a:t>
            </a:r>
            <a:endParaRPr lang="it-IT" dirty="0"/>
          </a:p>
          <a:p>
            <a:r>
              <a:rPr lang="it-IT" dirty="0"/>
              <a:t>•	½ </a:t>
            </a:r>
            <a:r>
              <a:rPr lang="it-IT" dirty="0" err="1"/>
              <a:t>cup</a:t>
            </a:r>
            <a:r>
              <a:rPr lang="it-IT" dirty="0"/>
              <a:t> </a:t>
            </a:r>
            <a:r>
              <a:rPr lang="it-IT" dirty="0" err="1"/>
              <a:t>chopped</a:t>
            </a:r>
            <a:r>
              <a:rPr lang="it-IT" dirty="0"/>
              <a:t> </a:t>
            </a:r>
            <a:r>
              <a:rPr lang="it-IT" dirty="0" err="1"/>
              <a:t>drained</a:t>
            </a:r>
            <a:r>
              <a:rPr lang="it-IT" dirty="0"/>
              <a:t> </a:t>
            </a:r>
            <a:r>
              <a:rPr lang="it-IT" dirty="0" err="1"/>
              <a:t>piquillo</a:t>
            </a:r>
            <a:r>
              <a:rPr lang="it-IT" dirty="0"/>
              <a:t> </a:t>
            </a:r>
            <a:r>
              <a:rPr lang="it-IT" dirty="0" err="1"/>
              <a:t>peppers</a:t>
            </a:r>
            <a:r>
              <a:rPr lang="it-IT" dirty="0"/>
              <a:t> or </a:t>
            </a:r>
            <a:r>
              <a:rPr lang="it-IT" dirty="0" err="1"/>
              <a:t>roasted</a:t>
            </a:r>
            <a:r>
              <a:rPr lang="it-IT" dirty="0"/>
              <a:t> </a:t>
            </a:r>
            <a:r>
              <a:rPr lang="it-IT" dirty="0" err="1"/>
              <a:t>red</a:t>
            </a:r>
            <a:r>
              <a:rPr lang="it-IT" dirty="0"/>
              <a:t> </a:t>
            </a:r>
            <a:r>
              <a:rPr lang="it-IT" dirty="0" err="1"/>
              <a:t>peppers</a:t>
            </a:r>
            <a:r>
              <a:rPr lang="it-IT" dirty="0"/>
              <a:t> from a </a:t>
            </a:r>
            <a:r>
              <a:rPr lang="it-IT" dirty="0" err="1"/>
              <a:t>jar</a:t>
            </a:r>
            <a:endParaRPr lang="it-IT" dirty="0"/>
          </a:p>
          <a:p>
            <a:r>
              <a:rPr lang="it-IT" dirty="0"/>
              <a:t>•	⅓ </a:t>
            </a:r>
            <a:r>
              <a:rPr lang="it-IT" dirty="0" err="1"/>
              <a:t>cup</a:t>
            </a:r>
            <a:r>
              <a:rPr lang="it-IT" dirty="0"/>
              <a:t> olive </a:t>
            </a:r>
            <a:r>
              <a:rPr lang="it-IT" dirty="0" err="1"/>
              <a:t>oil</a:t>
            </a:r>
            <a:endParaRPr lang="it-IT" dirty="0"/>
          </a:p>
          <a:p>
            <a:r>
              <a:rPr lang="it-IT" dirty="0"/>
              <a:t>•	3 </a:t>
            </a:r>
            <a:r>
              <a:rPr lang="it-IT" dirty="0" err="1"/>
              <a:t>tablespoons</a:t>
            </a:r>
            <a:r>
              <a:rPr lang="it-IT" dirty="0"/>
              <a:t> </a:t>
            </a:r>
            <a:r>
              <a:rPr lang="it-IT" dirty="0" err="1"/>
              <a:t>chopped</a:t>
            </a:r>
            <a:r>
              <a:rPr lang="it-IT" dirty="0"/>
              <a:t> </a:t>
            </a:r>
            <a:r>
              <a:rPr lang="it-IT" dirty="0" err="1"/>
              <a:t>drained</a:t>
            </a:r>
            <a:r>
              <a:rPr lang="it-IT" dirty="0"/>
              <a:t> </a:t>
            </a:r>
            <a:r>
              <a:rPr lang="it-IT" dirty="0" err="1"/>
              <a:t>capers</a:t>
            </a:r>
            <a:endParaRPr lang="it-IT" dirty="0"/>
          </a:p>
          <a:p>
            <a:r>
              <a:rPr lang="it-IT" dirty="0"/>
              <a:t>•	3 </a:t>
            </a:r>
            <a:r>
              <a:rPr lang="it-IT" dirty="0" err="1"/>
              <a:t>tablespoons</a:t>
            </a:r>
            <a:r>
              <a:rPr lang="it-IT" dirty="0"/>
              <a:t> </a:t>
            </a:r>
            <a:r>
              <a:rPr lang="it-IT" dirty="0" err="1"/>
              <a:t>red</a:t>
            </a:r>
            <a:r>
              <a:rPr lang="it-IT" dirty="0"/>
              <a:t> </a:t>
            </a:r>
            <a:r>
              <a:rPr lang="it-IT" dirty="0" err="1"/>
              <a:t>wine</a:t>
            </a:r>
            <a:r>
              <a:rPr lang="it-IT" dirty="0"/>
              <a:t> </a:t>
            </a:r>
            <a:r>
              <a:rPr lang="it-IT" dirty="0" err="1"/>
              <a:t>vinegar</a:t>
            </a:r>
            <a:endParaRPr lang="it-IT" dirty="0"/>
          </a:p>
          <a:p>
            <a:r>
              <a:rPr lang="it-IT" dirty="0"/>
              <a:t>•	1 </a:t>
            </a:r>
            <a:r>
              <a:rPr lang="it-IT" dirty="0" err="1"/>
              <a:t>tablespoon</a:t>
            </a:r>
            <a:r>
              <a:rPr lang="it-IT" dirty="0"/>
              <a:t> </a:t>
            </a:r>
            <a:r>
              <a:rPr lang="it-IT" dirty="0" err="1"/>
              <a:t>chopped</a:t>
            </a:r>
            <a:r>
              <a:rPr lang="it-IT" dirty="0"/>
              <a:t> </a:t>
            </a:r>
            <a:r>
              <a:rPr lang="it-IT" dirty="0" err="1"/>
              <a:t>oregano</a:t>
            </a:r>
            <a:endParaRPr lang="it-IT" dirty="0"/>
          </a:p>
          <a:p>
            <a:r>
              <a:rPr lang="it-IT" dirty="0"/>
              <a:t>•	Kosher </a:t>
            </a:r>
            <a:r>
              <a:rPr lang="it-IT" dirty="0" err="1"/>
              <a:t>salt</a:t>
            </a:r>
            <a:r>
              <a:rPr lang="it-IT" dirty="0"/>
              <a:t>, </a:t>
            </a:r>
            <a:r>
              <a:rPr lang="it-IT" dirty="0" err="1"/>
              <a:t>freshly</a:t>
            </a:r>
            <a:r>
              <a:rPr lang="it-IT" dirty="0"/>
              <a:t> </a:t>
            </a:r>
            <a:r>
              <a:rPr lang="it-IT" dirty="0" err="1"/>
              <a:t>ground</a:t>
            </a:r>
            <a:r>
              <a:rPr lang="it-IT" dirty="0"/>
              <a:t> </a:t>
            </a:r>
            <a:r>
              <a:rPr lang="it-IT" dirty="0" err="1"/>
              <a:t>pepper</a:t>
            </a:r>
            <a:endParaRPr lang="it-IT" dirty="0"/>
          </a:p>
        </p:txBody>
      </p:sp>
      <p:sp>
        <p:nvSpPr>
          <p:cNvPr id="10" name="AutoShape 2" descr="Risultati immagini per olio immagini"/>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1" name="AutoShape 4" descr="Risultati immagini per olio immagini"/>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2" name="Immagine 11"/>
          <p:cNvPicPr>
            <a:picLocks noChangeAspect="1"/>
          </p:cNvPicPr>
          <p:nvPr/>
        </p:nvPicPr>
        <p:blipFill>
          <a:blip r:embed="rId3" cstate="print"/>
          <a:stretch>
            <a:fillRect/>
          </a:stretch>
        </p:blipFill>
        <p:spPr>
          <a:xfrm>
            <a:off x="7093255" y="3998333"/>
            <a:ext cx="3501550" cy="2468396"/>
          </a:xfrm>
          <a:prstGeom prst="rect">
            <a:avLst/>
          </a:prstGeom>
        </p:spPr>
      </p:pic>
      <p:pic>
        <p:nvPicPr>
          <p:cNvPr id="13" name="Immagine 12"/>
          <p:cNvPicPr>
            <a:picLocks noChangeAspect="1"/>
          </p:cNvPicPr>
          <p:nvPr/>
        </p:nvPicPr>
        <p:blipFill>
          <a:blip r:embed="rId4" cstate="print"/>
          <a:stretch>
            <a:fillRect/>
          </a:stretch>
        </p:blipFill>
        <p:spPr>
          <a:xfrm>
            <a:off x="1739380" y="5226270"/>
            <a:ext cx="2857500" cy="1600200"/>
          </a:xfrm>
          <a:prstGeom prst="rect">
            <a:avLst/>
          </a:prstGeom>
        </p:spPr>
      </p:pic>
      <p:sp>
        <p:nvSpPr>
          <p:cNvPr id="2" name="Rettangolo 1"/>
          <p:cNvSpPr/>
          <p:nvPr/>
        </p:nvSpPr>
        <p:spPr>
          <a:xfrm>
            <a:off x="4119717" y="294298"/>
            <a:ext cx="4455822" cy="584775"/>
          </a:xfrm>
          <a:prstGeom prst="rect">
            <a:avLst/>
          </a:prstGeom>
        </p:spPr>
        <p:txBody>
          <a:bodyPr wrap="square">
            <a:spAutoFit/>
          </a:bodyPr>
          <a:lstStyle/>
          <a:p>
            <a:r>
              <a:rPr lang="it-IT" sz="3200" dirty="0" err="1">
                <a:solidFill>
                  <a:srgbClr val="657D67"/>
                </a:solidFill>
                <a:latin typeface="+mj-lt"/>
                <a:ea typeface="+mj-ea"/>
                <a:cs typeface="+mj-cs"/>
              </a:rPr>
              <a:t>Muffuletta</a:t>
            </a:r>
            <a:r>
              <a:rPr lang="it-IT" sz="3200" dirty="0">
                <a:solidFill>
                  <a:srgbClr val="657D67"/>
                </a:solidFill>
                <a:latin typeface="+mj-lt"/>
                <a:ea typeface="+mj-ea"/>
                <a:cs typeface="+mj-cs"/>
              </a:rPr>
              <a:t> </a:t>
            </a:r>
            <a:r>
              <a:rPr lang="it-IT" sz="3200" dirty="0" err="1">
                <a:solidFill>
                  <a:srgbClr val="657D67"/>
                </a:solidFill>
                <a:latin typeface="+mj-lt"/>
                <a:ea typeface="+mj-ea"/>
                <a:cs typeface="+mj-cs"/>
              </a:rPr>
              <a:t>recipe</a:t>
            </a:r>
            <a:r>
              <a:rPr lang="it-IT" sz="3200" dirty="0">
                <a:solidFill>
                  <a:srgbClr val="657D67"/>
                </a:solidFill>
                <a:latin typeface="+mj-lt"/>
                <a:ea typeface="+mj-ea"/>
                <a:cs typeface="+mj-cs"/>
              </a:rPr>
              <a:t> </a:t>
            </a:r>
          </a:p>
        </p:txBody>
      </p:sp>
    </p:spTree>
    <p:extLst>
      <p:ext uri="{BB962C8B-B14F-4D97-AF65-F5344CB8AC3E}">
        <p14:creationId xmlns:p14="http://schemas.microsoft.com/office/powerpoint/2010/main" val="361544203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850572" y="663800"/>
            <a:ext cx="8544296" cy="2308324"/>
          </a:xfrm>
          <a:prstGeom prst="rect">
            <a:avLst/>
          </a:prstGeom>
        </p:spPr>
        <p:txBody>
          <a:bodyPr wrap="square">
            <a:spAutoFit/>
          </a:bodyPr>
          <a:lstStyle/>
          <a:p>
            <a:r>
              <a:rPr lang="en-US" b="1" dirty="0"/>
              <a:t>Assembly: </a:t>
            </a:r>
          </a:p>
          <a:p>
            <a:pPr marL="285750" indent="-285750">
              <a:buFont typeface="Arial" panose="020B0604020202020204" pitchFamily="34" charset="0"/>
              <a:buChar char="•"/>
            </a:pPr>
            <a:r>
              <a:rPr lang="en-US" dirty="0"/>
              <a:t>Split bread in half along the equator line. </a:t>
            </a:r>
          </a:p>
          <a:p>
            <a:pPr marL="285750" indent="-285750">
              <a:buFont typeface="Arial" panose="020B0604020202020204" pitchFamily="34" charset="0"/>
              <a:buChar char="•"/>
            </a:pPr>
            <a:r>
              <a:rPr lang="en-US" dirty="0"/>
              <a:t>Divide olive salad, including any liquid, between halves.</a:t>
            </a:r>
          </a:p>
          <a:p>
            <a:pPr marL="285750" indent="-285750">
              <a:buFont typeface="Arial" panose="020B0604020202020204" pitchFamily="34" charset="0"/>
              <a:buChar char="•"/>
            </a:pPr>
            <a:r>
              <a:rPr lang="en-US" dirty="0"/>
              <a:t> Lay salami on bottom half of bread, followed by </a:t>
            </a:r>
            <a:r>
              <a:rPr lang="en-US" dirty="0" err="1"/>
              <a:t>capocollo</a:t>
            </a:r>
            <a:r>
              <a:rPr lang="en-US" dirty="0"/>
              <a:t>, provolone, mozzarella, </a:t>
            </a:r>
            <a:r>
              <a:rPr lang="en-US" dirty="0" err="1"/>
              <a:t>mortadella</a:t>
            </a:r>
            <a:r>
              <a:rPr lang="en-US" dirty="0"/>
              <a:t>, and prosciutto. </a:t>
            </a:r>
          </a:p>
          <a:p>
            <a:pPr marL="285750" indent="-285750">
              <a:buFont typeface="Arial" panose="020B0604020202020204" pitchFamily="34" charset="0"/>
              <a:buChar char="•"/>
            </a:pPr>
            <a:r>
              <a:rPr lang="en-US" dirty="0"/>
              <a:t>Close sandwich and wrap tightly in plastic. </a:t>
            </a:r>
          </a:p>
          <a:p>
            <a:pPr marL="285750" indent="-285750">
              <a:buFont typeface="Arial" panose="020B0604020202020204" pitchFamily="34" charset="0"/>
              <a:buChar char="•"/>
            </a:pPr>
            <a:r>
              <a:rPr lang="en-US" dirty="0"/>
              <a:t>Place between 2 baking sheets and weigh down with a heavy pot or </a:t>
            </a:r>
            <a:r>
              <a:rPr lang="en-US" dirty="0" smtClean="0"/>
              <a:t>two</a:t>
            </a:r>
            <a:endParaRPr lang="it-IT" dirty="0"/>
          </a:p>
        </p:txBody>
      </p:sp>
      <p:pic>
        <p:nvPicPr>
          <p:cNvPr id="4" name="Immagine 3"/>
          <p:cNvPicPr>
            <a:picLocks noChangeAspect="1"/>
          </p:cNvPicPr>
          <p:nvPr/>
        </p:nvPicPr>
        <p:blipFill>
          <a:blip r:embed="rId2" cstate="print"/>
          <a:stretch>
            <a:fillRect/>
          </a:stretch>
        </p:blipFill>
        <p:spPr>
          <a:xfrm>
            <a:off x="2086128" y="3272130"/>
            <a:ext cx="4209432" cy="3206338"/>
          </a:xfrm>
          <a:prstGeom prst="rect">
            <a:avLst/>
          </a:prstGeom>
        </p:spPr>
      </p:pic>
      <p:pic>
        <p:nvPicPr>
          <p:cNvPr id="5" name="Immagine 4"/>
          <p:cNvPicPr>
            <a:picLocks noChangeAspect="1"/>
          </p:cNvPicPr>
          <p:nvPr/>
        </p:nvPicPr>
        <p:blipFill>
          <a:blip r:embed="rId3" cstate="print"/>
          <a:stretch>
            <a:fillRect/>
          </a:stretch>
        </p:blipFill>
        <p:spPr>
          <a:xfrm>
            <a:off x="6879772" y="3550722"/>
            <a:ext cx="3075710" cy="1995982"/>
          </a:xfrm>
          <a:prstGeom prst="rect">
            <a:avLst/>
          </a:prstGeom>
        </p:spPr>
      </p:pic>
    </p:spTree>
    <p:extLst>
      <p:ext uri="{BB962C8B-B14F-4D97-AF65-F5344CB8AC3E}">
        <p14:creationId xmlns:p14="http://schemas.microsoft.com/office/powerpoint/2010/main" val="10924747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094841" y="337505"/>
            <a:ext cx="2808782" cy="584775"/>
          </a:xfrm>
          <a:prstGeom prst="rect">
            <a:avLst/>
          </a:prstGeom>
        </p:spPr>
        <p:txBody>
          <a:bodyPr wrap="none">
            <a:spAutoFit/>
          </a:bodyPr>
          <a:lstStyle/>
          <a:p>
            <a:pPr algn="ctr">
              <a:spcBef>
                <a:spcPct val="0"/>
              </a:spcBef>
            </a:pPr>
            <a:r>
              <a:rPr lang="it-IT" sz="3200" dirty="0">
                <a:latin typeface="+mj-lt"/>
                <a:ea typeface="+mj-ea"/>
                <a:cs typeface="+mj-cs"/>
              </a:rPr>
              <a:t>        </a:t>
            </a:r>
            <a:r>
              <a:rPr lang="it-IT" sz="3200" dirty="0">
                <a:solidFill>
                  <a:srgbClr val="657D67"/>
                </a:solidFill>
                <a:latin typeface="+mj-lt"/>
                <a:ea typeface="+mj-ea"/>
                <a:cs typeface="+mj-cs"/>
              </a:rPr>
              <a:t>ARANCINA</a:t>
            </a:r>
            <a:r>
              <a:rPr lang="it-IT" sz="3200" dirty="0">
                <a:latin typeface="+mj-lt"/>
                <a:ea typeface="+mj-ea"/>
                <a:cs typeface="+mj-cs"/>
              </a:rPr>
              <a:t> </a:t>
            </a:r>
          </a:p>
        </p:txBody>
      </p:sp>
      <p:sp>
        <p:nvSpPr>
          <p:cNvPr id="3" name="Rettangolo 2"/>
          <p:cNvSpPr/>
          <p:nvPr/>
        </p:nvSpPr>
        <p:spPr>
          <a:xfrm>
            <a:off x="1735757" y="1145407"/>
            <a:ext cx="6352673" cy="2954655"/>
          </a:xfrm>
          <a:prstGeom prst="rect">
            <a:avLst/>
          </a:prstGeom>
        </p:spPr>
        <p:txBody>
          <a:bodyPr wrap="square">
            <a:spAutoFit/>
          </a:bodyPr>
          <a:lstStyle/>
          <a:p>
            <a:r>
              <a:rPr lang="en-US" dirty="0"/>
              <a:t>INGREDIENTS:</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1,300 kg super thin </a:t>
            </a:r>
            <a:r>
              <a:rPr lang="en-US" sz="1400" dirty="0" err="1"/>
              <a:t>arborio</a:t>
            </a:r>
            <a:r>
              <a:rPr lang="en-US" sz="1400" dirty="0"/>
              <a:t> rice (today you can find the rice suitable for </a:t>
            </a:r>
            <a:r>
              <a:rPr lang="en-US" sz="1400" dirty="0" err="1"/>
              <a:t>arancine</a:t>
            </a:r>
            <a:r>
              <a:rPr lang="en-US" sz="1400" dirty="0"/>
              <a:t> and vegetable or meat pies) . With these doses you will get about twenty meat rice balls</a:t>
            </a:r>
          </a:p>
          <a:p>
            <a:pPr marL="285750" indent="-285750">
              <a:buFont typeface="Arial" panose="020B0604020202020204" pitchFamily="34" charset="0"/>
              <a:buChar char="•"/>
            </a:pPr>
            <a:r>
              <a:rPr lang="en-US" sz="1400" dirty="0"/>
              <a:t>Approx. three liters of meat broth or vegetable broth</a:t>
            </a:r>
          </a:p>
          <a:p>
            <a:pPr marL="285750" indent="-285750">
              <a:buFont typeface="Arial" panose="020B0604020202020204" pitchFamily="34" charset="0"/>
              <a:buChar char="•"/>
            </a:pPr>
            <a:r>
              <a:rPr lang="en-US" sz="1400" dirty="0"/>
              <a:t>1 onion</a:t>
            </a:r>
          </a:p>
          <a:p>
            <a:pPr marL="285750" indent="-285750">
              <a:buFont typeface="Arial" panose="020B0604020202020204" pitchFamily="34" charset="0"/>
              <a:buChar char="•"/>
            </a:pPr>
            <a:r>
              <a:rPr lang="en-US" sz="1400" dirty="0"/>
              <a:t>100 g of butter</a:t>
            </a:r>
          </a:p>
          <a:p>
            <a:pPr marL="285750" indent="-285750">
              <a:buFont typeface="Arial" panose="020B0604020202020204" pitchFamily="34" charset="0"/>
              <a:buChar char="•"/>
            </a:pPr>
            <a:r>
              <a:rPr lang="en-US" sz="1400" dirty="0"/>
              <a:t>2 sachets of saffron (even better saffron strands)</a:t>
            </a:r>
          </a:p>
          <a:p>
            <a:pPr marL="285750" indent="-285750">
              <a:buFont typeface="Arial" panose="020B0604020202020204" pitchFamily="34" charset="0"/>
              <a:buChar char="•"/>
            </a:pPr>
            <a:r>
              <a:rPr lang="en-US" sz="1400" dirty="0"/>
              <a:t>250 g grated Parmesan cheese</a:t>
            </a:r>
          </a:p>
          <a:p>
            <a:pPr marL="285750" indent="-285750">
              <a:buFont typeface="Arial" panose="020B0604020202020204" pitchFamily="34" charset="0"/>
              <a:buChar char="•"/>
            </a:pPr>
            <a:r>
              <a:rPr lang="en-US" sz="1400" dirty="0"/>
              <a:t>200 g diced </a:t>
            </a:r>
            <a:r>
              <a:rPr lang="en-US" sz="1400" dirty="0" err="1"/>
              <a:t>primosale</a:t>
            </a:r>
            <a:r>
              <a:rPr lang="en-US" sz="1400" dirty="0"/>
              <a:t> cheese</a:t>
            </a:r>
          </a:p>
          <a:p>
            <a:pPr marL="285750" indent="-285750">
              <a:buFont typeface="Arial" panose="020B0604020202020204" pitchFamily="34" charset="0"/>
              <a:buChar char="•"/>
            </a:pPr>
            <a:r>
              <a:rPr lang="en-US" sz="1400" dirty="0"/>
              <a:t>Corn oil for frying</a:t>
            </a:r>
          </a:p>
          <a:p>
            <a:pPr marL="285750" indent="-285750">
              <a:buFont typeface="Arial" panose="020B0604020202020204" pitchFamily="34" charset="0"/>
              <a:buChar char="•"/>
            </a:pPr>
            <a:r>
              <a:rPr lang="en-US" sz="1400" dirty="0"/>
              <a:t>abundant breadcrumbs</a:t>
            </a:r>
          </a:p>
        </p:txBody>
      </p:sp>
      <p:sp>
        <p:nvSpPr>
          <p:cNvPr id="4" name="Rettangolo 3"/>
          <p:cNvSpPr/>
          <p:nvPr/>
        </p:nvSpPr>
        <p:spPr>
          <a:xfrm>
            <a:off x="4743651" y="4131343"/>
            <a:ext cx="4572000" cy="2523768"/>
          </a:xfrm>
          <a:prstGeom prst="rect">
            <a:avLst/>
          </a:prstGeom>
        </p:spPr>
        <p:txBody>
          <a:bodyPr>
            <a:spAutoFit/>
          </a:bodyPr>
          <a:lstStyle/>
          <a:p>
            <a:r>
              <a:rPr lang="en-US" dirty="0"/>
              <a:t>FOR THE MEAT SAUCE :</a:t>
            </a:r>
          </a:p>
          <a:p>
            <a:pPr marL="285750" indent="-285750">
              <a:buFont typeface="Arial" panose="020B0604020202020204" pitchFamily="34" charset="0"/>
              <a:buChar char="•"/>
            </a:pPr>
            <a:r>
              <a:rPr lang="en-US" sz="1400" dirty="0"/>
              <a:t>400 g of minced beef meat</a:t>
            </a:r>
          </a:p>
          <a:p>
            <a:pPr marL="285750" indent="-285750">
              <a:buFont typeface="Arial" panose="020B0604020202020204" pitchFamily="34" charset="0"/>
              <a:buChar char="•"/>
            </a:pPr>
            <a:r>
              <a:rPr lang="en-US" sz="1400" dirty="0"/>
              <a:t>1 onion</a:t>
            </a:r>
          </a:p>
          <a:p>
            <a:pPr marL="285750" indent="-285750">
              <a:buFont typeface="Arial" panose="020B0604020202020204" pitchFamily="34" charset="0"/>
              <a:buChar char="•"/>
            </a:pPr>
            <a:r>
              <a:rPr lang="en-US" sz="1400" dirty="0"/>
              <a:t>100 g tomato paste</a:t>
            </a:r>
          </a:p>
          <a:p>
            <a:pPr marL="285750" indent="-285750">
              <a:buFont typeface="Arial" panose="020B0604020202020204" pitchFamily="34" charset="0"/>
              <a:buChar char="•"/>
            </a:pPr>
            <a:r>
              <a:rPr lang="en-US" sz="1400" dirty="0"/>
              <a:t>50 g grated Parmesan cheese</a:t>
            </a:r>
          </a:p>
          <a:p>
            <a:pPr marL="285750" indent="-285750">
              <a:buFont typeface="Arial" panose="020B0604020202020204" pitchFamily="34" charset="0"/>
              <a:buChar char="•"/>
            </a:pPr>
            <a:r>
              <a:rPr lang="en-US" sz="1400" dirty="0"/>
              <a:t>2 bay leaves</a:t>
            </a:r>
          </a:p>
          <a:p>
            <a:pPr marL="285750" indent="-285750">
              <a:buFont typeface="Arial" panose="020B0604020202020204" pitchFamily="34" charset="0"/>
              <a:buChar char="•"/>
            </a:pPr>
            <a:r>
              <a:rPr lang="en-US" sz="1400" dirty="0"/>
              <a:t>2 cloves</a:t>
            </a:r>
          </a:p>
          <a:p>
            <a:pPr marL="285750" indent="-285750">
              <a:buFont typeface="Arial" panose="020B0604020202020204" pitchFamily="34" charset="0"/>
              <a:buChar char="•"/>
            </a:pPr>
            <a:r>
              <a:rPr lang="en-US" sz="1400" dirty="0"/>
              <a:t>200 g fresh peas net of skins ( frozen peas are fine too )</a:t>
            </a:r>
          </a:p>
          <a:p>
            <a:pPr marL="285750" indent="-285750">
              <a:buFont typeface="Arial" panose="020B0604020202020204" pitchFamily="34" charset="0"/>
              <a:buChar char="•"/>
            </a:pPr>
            <a:r>
              <a:rPr lang="en-US" sz="1400" dirty="0"/>
              <a:t>Extra virgin olive oil</a:t>
            </a:r>
          </a:p>
          <a:p>
            <a:pPr marL="285750" indent="-285750">
              <a:buFont typeface="Arial" panose="020B0604020202020204" pitchFamily="34" charset="0"/>
              <a:buChar char="•"/>
            </a:pPr>
            <a:r>
              <a:rPr lang="en-US" sz="1400" dirty="0"/>
              <a:t>½ glass of white wine</a:t>
            </a:r>
          </a:p>
          <a:p>
            <a:pPr marL="285750" indent="-285750">
              <a:buFont typeface="Arial" panose="020B0604020202020204" pitchFamily="34" charset="0"/>
              <a:buChar char="•"/>
            </a:pPr>
            <a:r>
              <a:rPr lang="en-US" sz="1400" dirty="0"/>
              <a:t>Salt and pepper to taste</a:t>
            </a:r>
          </a:p>
        </p:txBody>
      </p:sp>
      <p:pic>
        <p:nvPicPr>
          <p:cNvPr id="7" name="Immagine 6"/>
          <p:cNvPicPr>
            <a:picLocks noChangeAspect="1"/>
          </p:cNvPicPr>
          <p:nvPr/>
        </p:nvPicPr>
        <p:blipFill>
          <a:blip r:embed="rId2" cstate="print"/>
          <a:stretch>
            <a:fillRect/>
          </a:stretch>
        </p:blipFill>
        <p:spPr>
          <a:xfrm>
            <a:off x="1735756" y="4131343"/>
            <a:ext cx="2847476" cy="2213548"/>
          </a:xfrm>
          <a:prstGeom prst="rect">
            <a:avLst/>
          </a:prstGeom>
        </p:spPr>
      </p:pic>
      <p:pic>
        <p:nvPicPr>
          <p:cNvPr id="8" name="Immagine 7"/>
          <p:cNvPicPr>
            <a:picLocks noChangeAspect="1"/>
          </p:cNvPicPr>
          <p:nvPr/>
        </p:nvPicPr>
        <p:blipFill>
          <a:blip r:embed="rId3" cstate="print"/>
          <a:stretch>
            <a:fillRect/>
          </a:stretch>
        </p:blipFill>
        <p:spPr>
          <a:xfrm>
            <a:off x="6950111" y="2168031"/>
            <a:ext cx="3174733" cy="1963312"/>
          </a:xfrm>
          <a:prstGeom prst="rect">
            <a:avLst/>
          </a:prstGeom>
        </p:spPr>
      </p:pic>
    </p:spTree>
    <p:extLst>
      <p:ext uri="{BB962C8B-B14F-4D97-AF65-F5344CB8AC3E}">
        <p14:creationId xmlns:p14="http://schemas.microsoft.com/office/powerpoint/2010/main" val="33233224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xmlns="" id="{5F3FC718-FDE3-4EF7-921E-A5F374EAF8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6" name="Rettangolo 5"/>
          <p:cNvSpPr/>
          <p:nvPr/>
        </p:nvSpPr>
        <p:spPr>
          <a:xfrm>
            <a:off x="643855" y="1447799"/>
            <a:ext cx="3108626" cy="1444752"/>
          </a:xfrm>
          <a:prstGeom prst="rect">
            <a:avLst/>
          </a:prstGeom>
        </p:spPr>
        <p:txBody>
          <a:bodyPr vert="horz" lIns="91440" tIns="45720" rIns="91440" bIns="45720" rtlCol="0" anchor="b">
            <a:norm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spcBef>
                <a:spcPct val="0"/>
              </a:spcBef>
              <a:spcAft>
                <a:spcPts val="600"/>
              </a:spcAft>
            </a:pPr>
            <a:r>
              <a:rPr lang="en-US" sz="3200" b="0" i="0" kern="1200" cap="all">
                <a:ln/>
                <a:solidFill>
                  <a:srgbClr val="EBEBEB"/>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mj-lt"/>
                <a:ea typeface="+mj-ea"/>
                <a:cs typeface="+mj-cs"/>
              </a:rPr>
              <a:t>WE ARE WHAT WE EAT</a:t>
            </a:r>
          </a:p>
        </p:txBody>
      </p:sp>
      <p:sp>
        <p:nvSpPr>
          <p:cNvPr id="75" name="Freeform 11">
            <a:extLst>
              <a:ext uri="{FF2B5EF4-FFF2-40B4-BE49-F238E27FC236}">
                <a16:creationId xmlns:a16="http://schemas.microsoft.com/office/drawing/2014/main" xmlns="" id="{FAA0F719-3DC8-4F08-AD8F-5A845658CB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77" name="Freeform: Shape 76">
            <a:extLst>
              <a:ext uri="{FF2B5EF4-FFF2-40B4-BE49-F238E27FC236}">
                <a16:creationId xmlns:a16="http://schemas.microsoft.com/office/drawing/2014/main" xmlns="" id="{7DCB61BE-FA0F-4EFB-BE0E-268BAD8E30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
          <a:xfrm rot="16200000">
            <a:off x="4747655" y="-586345"/>
            <a:ext cx="6858001" cy="8030691"/>
          </a:xfrm>
          <a:custGeom>
            <a:avLst/>
            <a:gdLst>
              <a:gd name="connsiteX0" fmla="*/ 6858001 w 6858001"/>
              <a:gd name="connsiteY0" fmla="*/ 1177 h 8030691"/>
              <a:gd name="connsiteX1" fmla="*/ 6858001 w 6858001"/>
              <a:gd name="connsiteY1" fmla="*/ 1344715 h 8030691"/>
              <a:gd name="connsiteX2" fmla="*/ 6858000 w 6858001"/>
              <a:gd name="connsiteY2" fmla="*/ 1344715 h 8030691"/>
              <a:gd name="connsiteX3" fmla="*/ 6858000 w 6858001"/>
              <a:gd name="connsiteY3" fmla="*/ 8030691 h 8030691"/>
              <a:gd name="connsiteX4" fmla="*/ 0 w 6858001"/>
              <a:gd name="connsiteY4" fmla="*/ 8030690 h 8030691"/>
              <a:gd name="connsiteX5" fmla="*/ 0 w 6858001"/>
              <a:gd name="connsiteY5" fmla="*/ 477747 h 8030691"/>
              <a:gd name="connsiteX6" fmla="*/ 1 w 6858001"/>
              <a:gd name="connsiteY6" fmla="*/ 477747 h 8030691"/>
              <a:gd name="connsiteX7" fmla="*/ 1 w 6858001"/>
              <a:gd name="connsiteY7" fmla="*/ 0 h 8030691"/>
              <a:gd name="connsiteX8" fmla="*/ 40463 w 6858001"/>
              <a:gd name="connsiteY8" fmla="*/ 5883 h 8030691"/>
              <a:gd name="connsiteX9" fmla="*/ 159107 w 6858001"/>
              <a:gd name="connsiteY9" fmla="*/ 23196 h 8030691"/>
              <a:gd name="connsiteX10" fmla="*/ 245518 w 6858001"/>
              <a:gd name="connsiteY10" fmla="*/ 35299 h 8030691"/>
              <a:gd name="connsiteX11" fmla="*/ 348388 w 6858001"/>
              <a:gd name="connsiteY11" fmla="*/ 48074 h 8030691"/>
              <a:gd name="connsiteX12" fmla="*/ 470460 w 6858001"/>
              <a:gd name="connsiteY12" fmla="*/ 63370 h 8030691"/>
              <a:gd name="connsiteX13" fmla="*/ 605563 w 6858001"/>
              <a:gd name="connsiteY13" fmla="*/ 79507 h 8030691"/>
              <a:gd name="connsiteX14" fmla="*/ 757810 w 6858001"/>
              <a:gd name="connsiteY14" fmla="*/ 96484 h 8030691"/>
              <a:gd name="connsiteX15" fmla="*/ 923774 w 6858001"/>
              <a:gd name="connsiteY15" fmla="*/ 114469 h 8030691"/>
              <a:gd name="connsiteX16" fmla="*/ 1104139 w 6858001"/>
              <a:gd name="connsiteY16" fmla="*/ 132455 h 8030691"/>
              <a:gd name="connsiteX17" fmla="*/ 1296163 w 6858001"/>
              <a:gd name="connsiteY17" fmla="*/ 150776 h 8030691"/>
              <a:gd name="connsiteX18" fmla="*/ 1503275 w 6858001"/>
              <a:gd name="connsiteY18" fmla="*/ 167753 h 8030691"/>
              <a:gd name="connsiteX19" fmla="*/ 1719988 w 6858001"/>
              <a:gd name="connsiteY19" fmla="*/ 184058 h 8030691"/>
              <a:gd name="connsiteX20" fmla="*/ 1949045 w 6858001"/>
              <a:gd name="connsiteY20" fmla="*/ 198850 h 8030691"/>
              <a:gd name="connsiteX21" fmla="*/ 2187703 w 6858001"/>
              <a:gd name="connsiteY21" fmla="*/ 212969 h 8030691"/>
              <a:gd name="connsiteX22" fmla="*/ 2436649 w 6858001"/>
              <a:gd name="connsiteY22" fmla="*/ 226249 h 8030691"/>
              <a:gd name="connsiteX23" fmla="*/ 2564208 w 6858001"/>
              <a:gd name="connsiteY23" fmla="*/ 230955 h 8030691"/>
              <a:gd name="connsiteX24" fmla="*/ 2694509 w 6858001"/>
              <a:gd name="connsiteY24" fmla="*/ 236166 h 8030691"/>
              <a:gd name="connsiteX25" fmla="*/ 2826869 w 6858001"/>
              <a:gd name="connsiteY25" fmla="*/ 241040 h 8030691"/>
              <a:gd name="connsiteX26" fmla="*/ 2959914 w 6858001"/>
              <a:gd name="connsiteY26" fmla="*/ 244234 h 8030691"/>
              <a:gd name="connsiteX27" fmla="*/ 3095702 w 6858001"/>
              <a:gd name="connsiteY27" fmla="*/ 247092 h 8030691"/>
              <a:gd name="connsiteX28" fmla="*/ 3232862 w 6858001"/>
              <a:gd name="connsiteY28" fmla="*/ 250117 h 8030691"/>
              <a:gd name="connsiteX29" fmla="*/ 3372766 w 6858001"/>
              <a:gd name="connsiteY29" fmla="*/ 252134 h 8030691"/>
              <a:gd name="connsiteX30" fmla="*/ 3514040 w 6858001"/>
              <a:gd name="connsiteY30" fmla="*/ 252134 h 8030691"/>
              <a:gd name="connsiteX31" fmla="*/ 3656686 w 6858001"/>
              <a:gd name="connsiteY31" fmla="*/ 253143 h 8030691"/>
              <a:gd name="connsiteX32" fmla="*/ 3800705 w 6858001"/>
              <a:gd name="connsiteY32" fmla="*/ 252134 h 8030691"/>
              <a:gd name="connsiteX33" fmla="*/ 3946780 w 6858001"/>
              <a:gd name="connsiteY33" fmla="*/ 250117 h 8030691"/>
              <a:gd name="connsiteX34" fmla="*/ 4092856 w 6858001"/>
              <a:gd name="connsiteY34" fmla="*/ 248268 h 8030691"/>
              <a:gd name="connsiteX35" fmla="*/ 4240988 w 6858001"/>
              <a:gd name="connsiteY35" fmla="*/ 244234 h 8030691"/>
              <a:gd name="connsiteX36" fmla="*/ 4390492 w 6858001"/>
              <a:gd name="connsiteY36" fmla="*/ 240032 h 8030691"/>
              <a:gd name="connsiteX37" fmla="*/ 4539997 w 6858001"/>
              <a:gd name="connsiteY37" fmla="*/ 235157 h 8030691"/>
              <a:gd name="connsiteX38" fmla="*/ 4690873 w 6858001"/>
              <a:gd name="connsiteY38" fmla="*/ 228266 h 8030691"/>
              <a:gd name="connsiteX39" fmla="*/ 4843120 w 6858001"/>
              <a:gd name="connsiteY39" fmla="*/ 220029 h 8030691"/>
              <a:gd name="connsiteX40" fmla="*/ 4996054 w 6858001"/>
              <a:gd name="connsiteY40" fmla="*/ 212129 h 8030691"/>
              <a:gd name="connsiteX41" fmla="*/ 5148987 w 6858001"/>
              <a:gd name="connsiteY41" fmla="*/ 202044 h 8030691"/>
              <a:gd name="connsiteX42" fmla="*/ 5303978 w 6858001"/>
              <a:gd name="connsiteY42" fmla="*/ 189941 h 8030691"/>
              <a:gd name="connsiteX43" fmla="*/ 5456911 w 6858001"/>
              <a:gd name="connsiteY43" fmla="*/ 177839 h 8030691"/>
              <a:gd name="connsiteX44" fmla="*/ 5612588 w 6858001"/>
              <a:gd name="connsiteY44" fmla="*/ 163887 h 8030691"/>
              <a:gd name="connsiteX45" fmla="*/ 5768950 w 6858001"/>
              <a:gd name="connsiteY45" fmla="*/ 148591 h 8030691"/>
              <a:gd name="connsiteX46" fmla="*/ 5923255 w 6858001"/>
              <a:gd name="connsiteY46" fmla="*/ 132455 h 8030691"/>
              <a:gd name="connsiteX47" fmla="*/ 6079618 w 6858001"/>
              <a:gd name="connsiteY47" fmla="*/ 113629 h 8030691"/>
              <a:gd name="connsiteX48" fmla="*/ 6235294 w 6858001"/>
              <a:gd name="connsiteY48" fmla="*/ 93458 h 8030691"/>
              <a:gd name="connsiteX49" fmla="*/ 6391657 w 6858001"/>
              <a:gd name="connsiteY49" fmla="*/ 73455 h 8030691"/>
              <a:gd name="connsiteX50" fmla="*/ 6547333 w 6858001"/>
              <a:gd name="connsiteY50" fmla="*/ 50091 h 8030691"/>
              <a:gd name="connsiteX51" fmla="*/ 6702324 w 6858001"/>
              <a:gd name="connsiteY51" fmla="*/ 26222 h 803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8030691">
                <a:moveTo>
                  <a:pt x="6858001" y="1177"/>
                </a:moveTo>
                <a:lnTo>
                  <a:pt x="6858001" y="1344715"/>
                </a:lnTo>
                <a:lnTo>
                  <a:pt x="6858000" y="1344715"/>
                </a:lnTo>
                <a:lnTo>
                  <a:pt x="6858000" y="8030691"/>
                </a:lnTo>
                <a:lnTo>
                  <a:pt x="0" y="8030690"/>
                </a:lnTo>
                <a:lnTo>
                  <a:pt x="0" y="477747"/>
                </a:lnTo>
                <a:lnTo>
                  <a:pt x="1" y="477747"/>
                </a:lnTo>
                <a:lnTo>
                  <a:pt x="1" y="0"/>
                </a:lnTo>
                <a:lnTo>
                  <a:pt x="40463" y="5883"/>
                </a:lnTo>
                <a:lnTo>
                  <a:pt x="159107" y="23196"/>
                </a:lnTo>
                <a:lnTo>
                  <a:pt x="245518" y="35299"/>
                </a:lnTo>
                <a:lnTo>
                  <a:pt x="348388" y="48074"/>
                </a:lnTo>
                <a:lnTo>
                  <a:pt x="470460" y="63370"/>
                </a:lnTo>
                <a:lnTo>
                  <a:pt x="605563" y="79507"/>
                </a:lnTo>
                <a:lnTo>
                  <a:pt x="757810" y="96484"/>
                </a:lnTo>
                <a:lnTo>
                  <a:pt x="923774" y="114469"/>
                </a:lnTo>
                <a:lnTo>
                  <a:pt x="1104139" y="132455"/>
                </a:lnTo>
                <a:lnTo>
                  <a:pt x="1296163" y="150776"/>
                </a:lnTo>
                <a:lnTo>
                  <a:pt x="1503275" y="167753"/>
                </a:lnTo>
                <a:lnTo>
                  <a:pt x="1719988" y="184058"/>
                </a:lnTo>
                <a:lnTo>
                  <a:pt x="1949045" y="198850"/>
                </a:lnTo>
                <a:lnTo>
                  <a:pt x="2187703" y="212969"/>
                </a:lnTo>
                <a:lnTo>
                  <a:pt x="2436649" y="226249"/>
                </a:lnTo>
                <a:lnTo>
                  <a:pt x="2564208" y="230955"/>
                </a:lnTo>
                <a:lnTo>
                  <a:pt x="2694509" y="236166"/>
                </a:lnTo>
                <a:lnTo>
                  <a:pt x="2826869" y="241040"/>
                </a:lnTo>
                <a:lnTo>
                  <a:pt x="2959914" y="244234"/>
                </a:lnTo>
                <a:lnTo>
                  <a:pt x="3095702" y="247092"/>
                </a:lnTo>
                <a:lnTo>
                  <a:pt x="3232862" y="250117"/>
                </a:lnTo>
                <a:lnTo>
                  <a:pt x="3372766" y="252134"/>
                </a:lnTo>
                <a:lnTo>
                  <a:pt x="3514040" y="252134"/>
                </a:lnTo>
                <a:lnTo>
                  <a:pt x="3656686" y="253143"/>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sp>
      <p:sp>
        <p:nvSpPr>
          <p:cNvPr id="79" name="Rectangle 78">
            <a:extLst>
              <a:ext uri="{FF2B5EF4-FFF2-40B4-BE49-F238E27FC236}">
                <a16:creationId xmlns:a16="http://schemas.microsoft.com/office/drawing/2014/main" xmlns="" id="{A4B31EAA-7423-46F7-9B90-4AB2B09C35C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0" name="CasellaDiTesto 9"/>
          <p:cNvSpPr txBox="1"/>
          <p:nvPr/>
        </p:nvSpPr>
        <p:spPr>
          <a:xfrm>
            <a:off x="643855" y="3072385"/>
            <a:ext cx="3108057" cy="2947415"/>
          </a:xfrm>
          <a:prstGeom prst="rect">
            <a:avLst/>
          </a:prstGeom>
        </p:spPr>
        <p:txBody>
          <a:bodyPr vert="horz" lIns="91440" tIns="45720" rIns="91440" bIns="45720" rtlCol="0">
            <a:normAutofit/>
          </a:bodyPr>
          <a:lstStyle/>
          <a:p>
            <a:pPr>
              <a:spcBef>
                <a:spcPts val="1000"/>
              </a:spcBef>
              <a:buClr>
                <a:schemeClr val="bg2">
                  <a:lumMod val="40000"/>
                  <a:lumOff val="60000"/>
                </a:schemeClr>
              </a:buClr>
              <a:buSzPct val="80000"/>
              <a:buFont typeface="Wingdings 3" charset="2"/>
              <a:buChar char=""/>
            </a:pPr>
            <a:r>
              <a:rPr lang="en-US" sz="1400">
                <a:solidFill>
                  <a:srgbClr val="FFFFFF"/>
                </a:solidFill>
                <a:latin typeface="+mj-lt"/>
                <a:ea typeface="+mj-ea"/>
                <a:cs typeface="+mj-cs"/>
              </a:rPr>
              <a:t>Made by:</a:t>
            </a:r>
          </a:p>
          <a:p>
            <a:pPr>
              <a:spcBef>
                <a:spcPts val="1000"/>
              </a:spcBef>
              <a:buClr>
                <a:schemeClr val="bg2">
                  <a:lumMod val="40000"/>
                  <a:lumOff val="60000"/>
                </a:schemeClr>
              </a:buClr>
              <a:buSzPct val="80000"/>
              <a:buFont typeface="Wingdings 3" charset="2"/>
              <a:buChar char=""/>
            </a:pPr>
            <a:r>
              <a:rPr lang="en-US" sz="1400">
                <a:solidFill>
                  <a:srgbClr val="FFFFFF"/>
                </a:solidFill>
                <a:latin typeface="+mj-lt"/>
                <a:ea typeface="+mj-ea"/>
                <a:cs typeface="+mj-cs"/>
              </a:rPr>
              <a:t>Pieralice 4A, Davide 4B, Federico 4F, Adriana 4D</a:t>
            </a:r>
          </a:p>
        </p:txBody>
      </p:sp>
      <p:pic>
        <p:nvPicPr>
          <p:cNvPr id="19460" name="Picture 4" descr="Risultati immagini per vittorio emanuele II palermo"/>
          <p:cNvPicPr>
            <a:picLocks noChangeAspect="1" noChangeArrowheads="1"/>
          </p:cNvPicPr>
          <p:nvPr/>
        </p:nvPicPr>
        <p:blipFill>
          <a:blip r:embed="rId2" cstate="print"/>
          <a:stretch>
            <a:fillRect/>
          </a:stretch>
        </p:blipFill>
        <p:spPr bwMode="auto">
          <a:xfrm>
            <a:off x="5048451" y="1711967"/>
            <a:ext cx="6495847" cy="4043664"/>
          </a:xfrm>
          <a:prstGeom prst="rect">
            <a:avLst/>
          </a:prstGeom>
          <a:solidFill>
            <a:srgbClr val="FFFFFF">
              <a:shade val="85000"/>
            </a:srgbClr>
          </a:solidFill>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CasellaDiTesto 7"/>
          <p:cNvSpPr txBox="1"/>
          <p:nvPr/>
        </p:nvSpPr>
        <p:spPr>
          <a:xfrm>
            <a:off x="4351594" y="340667"/>
            <a:ext cx="5583067" cy="461665"/>
          </a:xfrm>
          <a:prstGeom prst="rect">
            <a:avLst/>
          </a:prstGeom>
          <a:noFill/>
        </p:spPr>
        <p:txBody>
          <a:bodyPr wrap="none" rtlCol="0">
            <a:spAutoFit/>
          </a:bodyPr>
          <a:lstStyle/>
          <a:p>
            <a:pPr defTabSz="914400">
              <a:spcAft>
                <a:spcPts val="600"/>
              </a:spcAft>
            </a:pPr>
            <a:r>
              <a:rPr lang="it-IT" sz="2400">
                <a:solidFill>
                  <a:prstClr val="black"/>
                </a:solidFill>
                <a:latin typeface="Calibri"/>
              </a:rPr>
              <a:t>Liceo classico Vittorio Emanuele II, Palermo</a:t>
            </a:r>
          </a:p>
        </p:txBody>
      </p:sp>
      <p:sp>
        <p:nvSpPr>
          <p:cNvPr id="11" name="CasellaDiTesto 10"/>
          <p:cNvSpPr txBox="1"/>
          <p:nvPr/>
        </p:nvSpPr>
        <p:spPr>
          <a:xfrm>
            <a:off x="4916980" y="802332"/>
            <a:ext cx="4664354" cy="461665"/>
          </a:xfrm>
          <a:prstGeom prst="rect">
            <a:avLst/>
          </a:prstGeom>
          <a:noFill/>
        </p:spPr>
        <p:txBody>
          <a:bodyPr wrap="none" rtlCol="0">
            <a:spAutoFit/>
          </a:bodyPr>
          <a:lstStyle/>
          <a:p>
            <a:pPr defTabSz="914400">
              <a:spcAft>
                <a:spcPts val="600"/>
              </a:spcAft>
            </a:pPr>
            <a:r>
              <a:rPr lang="it-IT" sz="2400" dirty="0">
                <a:solidFill>
                  <a:prstClr val="black"/>
                </a:solidFill>
                <a:latin typeface="Calibri"/>
              </a:rPr>
              <a:t>Progetto ERASMUS PLUS 2018-2020</a:t>
            </a:r>
          </a:p>
        </p:txBody>
      </p:sp>
      <p:sp>
        <p:nvSpPr>
          <p:cNvPr id="7" name="Titolo 6"/>
          <p:cNvSpPr>
            <a:spLocks noGrp="1"/>
          </p:cNvSpPr>
          <p:nvPr>
            <p:ph type="title"/>
          </p:nvPr>
        </p:nvSpPr>
        <p:spPr>
          <a:xfrm>
            <a:off x="-3429056" y="2714620"/>
            <a:ext cx="2185974" cy="511156"/>
          </a:xfrm>
        </p:spPr>
        <p:txBody>
          <a:bodyPr>
            <a:normAutofit fontScale="90000"/>
          </a:bodyPr>
          <a:lstStyle/>
          <a:p>
            <a:endParaRPr lang="it-IT"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957137" y="712269"/>
            <a:ext cx="5361272" cy="3339376"/>
          </a:xfrm>
          <a:prstGeom prst="rect">
            <a:avLst/>
          </a:prstGeom>
        </p:spPr>
        <p:txBody>
          <a:bodyPr wrap="square">
            <a:spAutoFit/>
          </a:bodyPr>
          <a:lstStyle/>
          <a:p>
            <a:r>
              <a:rPr lang="en-US" dirty="0"/>
              <a:t>DIRECTIONS FOR THE RISOTTO</a:t>
            </a:r>
          </a:p>
          <a:p>
            <a:r>
              <a:rPr lang="en-US" sz="1100" dirty="0"/>
              <a:t>Prepare the risotto about twelve hours before making meat rice balls (it must be cold, because in order to obtain excellent meat rice balls the dough has to be quite hard and sticky) .</a:t>
            </a:r>
          </a:p>
          <a:p>
            <a:pPr marL="285750" indent="-285750">
              <a:buFont typeface="Arial" panose="020B0604020202020204" pitchFamily="34" charset="0"/>
              <a:buChar char="•"/>
            </a:pPr>
            <a:r>
              <a:rPr lang="en-US" sz="1600" dirty="0"/>
              <a:t>Prepare the broth in which we will melt the saffron .</a:t>
            </a:r>
          </a:p>
          <a:p>
            <a:pPr marL="285750" indent="-285750">
              <a:buFont typeface="Arial" panose="020B0604020202020204" pitchFamily="34" charset="0"/>
              <a:buChar char="•"/>
            </a:pPr>
            <a:r>
              <a:rPr lang="en-US" sz="1600" dirty="0"/>
              <a:t>Sauté the finely chopped onion in a large saucepan (it must not get brown) </a:t>
            </a:r>
          </a:p>
          <a:p>
            <a:pPr marL="285750" indent="-285750">
              <a:buFont typeface="Arial" panose="020B0604020202020204" pitchFamily="34" charset="0"/>
              <a:buChar char="•"/>
            </a:pPr>
            <a:r>
              <a:rPr lang="en-US" sz="1600" dirty="0"/>
              <a:t>add the rice and toast it </a:t>
            </a:r>
          </a:p>
          <a:p>
            <a:pPr marL="285750" indent="-285750">
              <a:buFont typeface="Arial" panose="020B0604020202020204" pitchFamily="34" charset="0"/>
              <a:buChar char="•"/>
            </a:pPr>
            <a:r>
              <a:rPr lang="en-US" sz="1600" dirty="0"/>
              <a:t> constantly stirring</a:t>
            </a:r>
          </a:p>
          <a:p>
            <a:pPr marL="285750" indent="-285750">
              <a:buFont typeface="Arial" panose="020B0604020202020204" pitchFamily="34" charset="0"/>
              <a:buChar char="•"/>
            </a:pPr>
            <a:r>
              <a:rPr lang="en-US" sz="1600" dirty="0"/>
              <a:t> add the hot broth little by little and cook the rice.</a:t>
            </a:r>
          </a:p>
          <a:p>
            <a:pPr marL="285750" indent="-285750">
              <a:buFont typeface="Arial" panose="020B0604020202020204" pitchFamily="34" charset="0"/>
              <a:buChar char="•"/>
            </a:pPr>
            <a:r>
              <a:rPr lang="en-US" sz="1600" dirty="0"/>
              <a:t> Get off the fire and add the grated Parmesan cheese and the butter .</a:t>
            </a:r>
          </a:p>
          <a:p>
            <a:pPr marL="285750" indent="-285750">
              <a:buFont typeface="Arial" panose="020B0604020202020204" pitchFamily="34" charset="0"/>
              <a:buChar char="•"/>
            </a:pPr>
            <a:r>
              <a:rPr lang="en-US" sz="1600" dirty="0"/>
              <a:t> Cook until creamy for a few minutes, then pour it into a large plate and let it cool .</a:t>
            </a:r>
          </a:p>
        </p:txBody>
      </p:sp>
      <p:pic>
        <p:nvPicPr>
          <p:cNvPr id="3" name="Immagine 2"/>
          <p:cNvPicPr>
            <a:picLocks noChangeAspect="1"/>
          </p:cNvPicPr>
          <p:nvPr/>
        </p:nvPicPr>
        <p:blipFill>
          <a:blip r:embed="rId2" cstate="print"/>
          <a:stretch>
            <a:fillRect/>
          </a:stretch>
        </p:blipFill>
        <p:spPr>
          <a:xfrm>
            <a:off x="1388317" y="4398488"/>
            <a:ext cx="2619375" cy="1743075"/>
          </a:xfrm>
          <a:prstGeom prst="rect">
            <a:avLst/>
          </a:prstGeom>
        </p:spPr>
      </p:pic>
      <p:pic>
        <p:nvPicPr>
          <p:cNvPr id="5" name="Immagine 4"/>
          <p:cNvPicPr>
            <a:picLocks noChangeAspect="1"/>
          </p:cNvPicPr>
          <p:nvPr/>
        </p:nvPicPr>
        <p:blipFill>
          <a:blip r:embed="rId3" cstate="print"/>
          <a:stretch>
            <a:fillRect/>
          </a:stretch>
        </p:blipFill>
        <p:spPr>
          <a:xfrm>
            <a:off x="4375015" y="4538501"/>
            <a:ext cx="3287679" cy="1956786"/>
          </a:xfrm>
          <a:prstGeom prst="rect">
            <a:avLst/>
          </a:prstGeom>
        </p:spPr>
      </p:pic>
      <p:pic>
        <p:nvPicPr>
          <p:cNvPr id="6" name="Immagine 5"/>
          <p:cNvPicPr>
            <a:picLocks noChangeAspect="1"/>
          </p:cNvPicPr>
          <p:nvPr/>
        </p:nvPicPr>
        <p:blipFill>
          <a:blip r:embed="rId4" cstate="print"/>
          <a:stretch>
            <a:fillRect/>
          </a:stretch>
        </p:blipFill>
        <p:spPr>
          <a:xfrm>
            <a:off x="7997091" y="712270"/>
            <a:ext cx="2408620" cy="4518533"/>
          </a:xfrm>
          <a:prstGeom prst="rect">
            <a:avLst/>
          </a:prstGeom>
        </p:spPr>
      </p:pic>
    </p:spTree>
    <p:extLst>
      <p:ext uri="{BB962C8B-B14F-4D97-AF65-F5344CB8AC3E}">
        <p14:creationId xmlns:p14="http://schemas.microsoft.com/office/powerpoint/2010/main" val="313388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98322" y="510191"/>
            <a:ext cx="4422807" cy="3570208"/>
          </a:xfrm>
          <a:prstGeom prst="rect">
            <a:avLst/>
          </a:prstGeom>
        </p:spPr>
        <p:txBody>
          <a:bodyPr wrap="square">
            <a:spAutoFit/>
          </a:bodyPr>
          <a:lstStyle/>
          <a:p>
            <a:r>
              <a:rPr lang="en-US" dirty="0"/>
              <a:t>LET’S PREPARE THE MEAT SAUCE :</a:t>
            </a:r>
          </a:p>
          <a:p>
            <a:pPr marL="285750" indent="-285750">
              <a:buFont typeface="Arial" panose="020B0604020202020204" pitchFamily="34" charset="0"/>
              <a:buChar char="•"/>
            </a:pPr>
            <a:r>
              <a:rPr lang="en-US" sz="1600" dirty="0"/>
              <a:t>Gently fry the onion with olive oil in a pan .</a:t>
            </a:r>
          </a:p>
          <a:p>
            <a:pPr marL="285750" indent="-285750">
              <a:buFont typeface="Arial" panose="020B0604020202020204" pitchFamily="34" charset="0"/>
              <a:buChar char="•"/>
            </a:pPr>
            <a:r>
              <a:rPr lang="en-US" sz="1600" dirty="0"/>
              <a:t> Add the minced meat and sauté over high heat , being careful to separate it well with a wooden spoon, then simmer with white wine until reduced.</a:t>
            </a:r>
          </a:p>
          <a:p>
            <a:pPr marL="285750" indent="-285750">
              <a:buFont typeface="Arial" panose="020B0604020202020204" pitchFamily="34" charset="0"/>
              <a:buChar char="•"/>
            </a:pPr>
            <a:r>
              <a:rPr lang="en-US" sz="1600" dirty="0"/>
              <a:t> Add salt , pepper , bay leaves , cloves and the tomato paste melted in a little water ( the meat sauce , must be thick in the end , almost dry) and , when cooked , the Parmesan cheese .</a:t>
            </a:r>
          </a:p>
          <a:p>
            <a:pPr marL="285750" indent="-285750">
              <a:buFont typeface="Arial" panose="020B0604020202020204" pitchFamily="34" charset="0"/>
              <a:buChar char="•"/>
            </a:pPr>
            <a:r>
              <a:rPr lang="en-US" sz="1600" dirty="0"/>
              <a:t>Cook the peas ( if you use the frozen ones you defrost them in salted hot water with 1 bay leaf and a pinch of sugar) , drain them </a:t>
            </a:r>
          </a:p>
          <a:p>
            <a:pPr marL="285750" indent="-285750">
              <a:buFont typeface="Arial" panose="020B0604020202020204" pitchFamily="34" charset="0"/>
              <a:buChar char="•"/>
            </a:pPr>
            <a:r>
              <a:rPr lang="en-US" sz="1600" dirty="0"/>
              <a:t>add them to the cold meat sauce .</a:t>
            </a:r>
          </a:p>
        </p:txBody>
      </p:sp>
      <p:pic>
        <p:nvPicPr>
          <p:cNvPr id="6" name="Immagine 5"/>
          <p:cNvPicPr>
            <a:picLocks noChangeAspect="1"/>
          </p:cNvPicPr>
          <p:nvPr/>
        </p:nvPicPr>
        <p:blipFill>
          <a:blip r:embed="rId2" cstate="print"/>
          <a:stretch>
            <a:fillRect/>
          </a:stretch>
        </p:blipFill>
        <p:spPr>
          <a:xfrm>
            <a:off x="6161717" y="3827090"/>
            <a:ext cx="5409399" cy="2820703"/>
          </a:xfrm>
          <a:prstGeom prst="rect">
            <a:avLst/>
          </a:prstGeom>
        </p:spPr>
      </p:pic>
      <p:pic>
        <p:nvPicPr>
          <p:cNvPr id="7" name="Immagine 6"/>
          <p:cNvPicPr>
            <a:picLocks noChangeAspect="1"/>
          </p:cNvPicPr>
          <p:nvPr/>
        </p:nvPicPr>
        <p:blipFill>
          <a:blip r:embed="rId3" cstate="print"/>
          <a:stretch>
            <a:fillRect/>
          </a:stretch>
        </p:blipFill>
        <p:spPr>
          <a:xfrm>
            <a:off x="6834939" y="1078030"/>
            <a:ext cx="2899410" cy="2250007"/>
          </a:xfrm>
          <a:prstGeom prst="rect">
            <a:avLst/>
          </a:prstGeom>
        </p:spPr>
      </p:pic>
    </p:spTree>
    <p:extLst>
      <p:ext uri="{BB962C8B-B14F-4D97-AF65-F5344CB8AC3E}">
        <p14:creationId xmlns:p14="http://schemas.microsoft.com/office/powerpoint/2010/main" val="3880932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894573" y="660451"/>
            <a:ext cx="4572000" cy="3816429"/>
          </a:xfrm>
          <a:prstGeom prst="rect">
            <a:avLst/>
          </a:prstGeom>
        </p:spPr>
        <p:txBody>
          <a:bodyPr>
            <a:spAutoFit/>
          </a:bodyPr>
          <a:lstStyle/>
          <a:p>
            <a:r>
              <a:rPr lang="en-US" dirty="0"/>
              <a:t>LET’S MAKE THE MEAT RICE BALLS:</a:t>
            </a:r>
          </a:p>
          <a:p>
            <a:pPr marL="285750" indent="-285750">
              <a:buFont typeface="Arial" panose="020B0604020202020204" pitchFamily="34" charset="0"/>
              <a:buChar char="•"/>
            </a:pPr>
            <a:r>
              <a:rPr lang="en-US" sz="1600" dirty="0"/>
              <a:t>Take a spoonful of rice and put it on the palm of the hand so as to form a hollow where we will put a spoonful of meat sauce and in the center , a cube of </a:t>
            </a:r>
            <a:r>
              <a:rPr lang="en-US" sz="1600" dirty="0" err="1"/>
              <a:t>primosale</a:t>
            </a:r>
            <a:r>
              <a:rPr lang="en-US" sz="1600" dirty="0"/>
              <a:t> cheese. </a:t>
            </a:r>
          </a:p>
          <a:p>
            <a:pPr marL="285750" indent="-285750">
              <a:buFont typeface="Arial" panose="020B0604020202020204" pitchFamily="34" charset="0"/>
              <a:buChar char="•"/>
            </a:pPr>
            <a:r>
              <a:rPr lang="en-US" sz="1600" dirty="0"/>
              <a:t>Take another spoonful of rice and cover the meat sauce very well, being careful not to pop it out. </a:t>
            </a:r>
          </a:p>
          <a:p>
            <a:pPr marL="285750" indent="-285750">
              <a:buFont typeface="Arial" panose="020B0604020202020204" pitchFamily="34" charset="0"/>
              <a:buChar char="•"/>
            </a:pPr>
            <a:r>
              <a:rPr lang="en-US" sz="1600" dirty="0"/>
              <a:t>Shape the meat balls squeezing this compound with your hands in order to consolidate it. </a:t>
            </a:r>
          </a:p>
          <a:p>
            <a:pPr marL="285750" indent="-285750">
              <a:buFont typeface="Arial" panose="020B0604020202020204" pitchFamily="34" charset="0"/>
              <a:buChar char="•"/>
            </a:pPr>
            <a:r>
              <a:rPr lang="en-US" sz="1600" dirty="0"/>
              <a:t>Roll them into the breadcrumbs always compacting the meat ball and set aside . Proceed until you run out of the ingredients .</a:t>
            </a:r>
          </a:p>
          <a:p>
            <a:pPr marL="285750" indent="-285750">
              <a:buFont typeface="Arial" panose="020B0604020202020204" pitchFamily="34" charset="0"/>
              <a:buChar char="•"/>
            </a:pPr>
            <a:r>
              <a:rPr lang="en-US" sz="1600" dirty="0"/>
              <a:t>Fry the meat balls in abundant hot oil until they are golden brown ( the best results are obtained with a deep fryer) .</a:t>
            </a:r>
          </a:p>
        </p:txBody>
      </p:sp>
      <p:pic>
        <p:nvPicPr>
          <p:cNvPr id="3" name="Immagine 2"/>
          <p:cNvPicPr>
            <a:picLocks noChangeAspect="1"/>
          </p:cNvPicPr>
          <p:nvPr/>
        </p:nvPicPr>
        <p:blipFill>
          <a:blip r:embed="rId2" cstate="print"/>
          <a:stretch>
            <a:fillRect/>
          </a:stretch>
        </p:blipFill>
        <p:spPr>
          <a:xfrm>
            <a:off x="6702723" y="4081997"/>
            <a:ext cx="4065771" cy="2213309"/>
          </a:xfrm>
          <a:prstGeom prst="rect">
            <a:avLst/>
          </a:prstGeom>
        </p:spPr>
      </p:pic>
      <p:pic>
        <p:nvPicPr>
          <p:cNvPr id="4" name="Immagine 3"/>
          <p:cNvPicPr>
            <a:picLocks noChangeAspect="1"/>
          </p:cNvPicPr>
          <p:nvPr/>
        </p:nvPicPr>
        <p:blipFill>
          <a:blip r:embed="rId3" cstate="print"/>
          <a:stretch>
            <a:fillRect/>
          </a:stretch>
        </p:blipFill>
        <p:spPr>
          <a:xfrm>
            <a:off x="7269029" y="470356"/>
            <a:ext cx="2985085" cy="2098308"/>
          </a:xfrm>
          <a:prstGeom prst="rect">
            <a:avLst/>
          </a:prstGeom>
        </p:spPr>
      </p:pic>
    </p:spTree>
    <p:extLst>
      <p:ext uri="{BB962C8B-B14F-4D97-AF65-F5344CB8AC3E}">
        <p14:creationId xmlns:p14="http://schemas.microsoft.com/office/powerpoint/2010/main" val="99240273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883451" y="241253"/>
            <a:ext cx="1595117" cy="584775"/>
          </a:xfrm>
          <a:prstGeom prst="rect">
            <a:avLst/>
          </a:prstGeom>
        </p:spPr>
        <p:txBody>
          <a:bodyPr wrap="none">
            <a:spAutoFit/>
          </a:bodyPr>
          <a:lstStyle/>
          <a:p>
            <a:r>
              <a:rPr lang="it-IT" sz="3200" dirty="0" err="1">
                <a:solidFill>
                  <a:srgbClr val="657D67"/>
                </a:solidFill>
                <a:latin typeface="+mj-lt"/>
                <a:ea typeface="+mj-ea"/>
                <a:cs typeface="+mj-cs"/>
              </a:rPr>
              <a:t>Busiate</a:t>
            </a:r>
            <a:r>
              <a:rPr lang="it-IT" sz="3200" dirty="0">
                <a:latin typeface="+mj-lt"/>
                <a:ea typeface="+mj-ea"/>
                <a:cs typeface="+mj-cs"/>
              </a:rPr>
              <a:t>  </a:t>
            </a:r>
          </a:p>
        </p:txBody>
      </p:sp>
      <p:sp>
        <p:nvSpPr>
          <p:cNvPr id="3" name="Rettangolo 2"/>
          <p:cNvSpPr/>
          <p:nvPr/>
        </p:nvSpPr>
        <p:spPr>
          <a:xfrm>
            <a:off x="1761941" y="1256384"/>
            <a:ext cx="4572000" cy="2585323"/>
          </a:xfrm>
          <a:prstGeom prst="rect">
            <a:avLst/>
          </a:prstGeom>
        </p:spPr>
        <p:txBody>
          <a:bodyPr>
            <a:spAutoFit/>
          </a:bodyPr>
          <a:lstStyle/>
          <a:p>
            <a:r>
              <a:rPr lang="it-IT" dirty="0" err="1"/>
              <a:t>Ingredients</a:t>
            </a:r>
            <a:endParaRPr lang="it-IT" dirty="0"/>
          </a:p>
          <a:p>
            <a:r>
              <a:rPr lang="it-IT" sz="1600" dirty="0"/>
              <a:t>•	12 </a:t>
            </a:r>
            <a:r>
              <a:rPr lang="it-IT" sz="1600" dirty="0" err="1"/>
              <a:t>oz</a:t>
            </a:r>
            <a:r>
              <a:rPr lang="it-IT" sz="1600" dirty="0"/>
              <a:t> </a:t>
            </a:r>
            <a:r>
              <a:rPr lang="it-IT" sz="1600" dirty="0" err="1"/>
              <a:t>busiate</a:t>
            </a:r>
            <a:r>
              <a:rPr lang="it-IT" sz="1600" dirty="0"/>
              <a:t> pasta (340g)</a:t>
            </a:r>
          </a:p>
          <a:p>
            <a:r>
              <a:rPr lang="it-IT" sz="1600" dirty="0"/>
              <a:t>•	½ </a:t>
            </a:r>
            <a:r>
              <a:rPr lang="it-IT" sz="1600" dirty="0" err="1"/>
              <a:t>lb</a:t>
            </a:r>
            <a:r>
              <a:rPr lang="it-IT" sz="1600" dirty="0"/>
              <a:t> </a:t>
            </a:r>
            <a:r>
              <a:rPr lang="it-IT" sz="1600" dirty="0" err="1"/>
              <a:t>tomatoes</a:t>
            </a:r>
            <a:r>
              <a:rPr lang="it-IT" sz="1600" dirty="0"/>
              <a:t> (250 g)</a:t>
            </a:r>
          </a:p>
          <a:p>
            <a:r>
              <a:rPr lang="it-IT" sz="1600" dirty="0"/>
              <a:t>•	2 </a:t>
            </a:r>
            <a:r>
              <a:rPr lang="it-IT" sz="1600" dirty="0" err="1"/>
              <a:t>cups</a:t>
            </a:r>
            <a:r>
              <a:rPr lang="it-IT" sz="1600" dirty="0"/>
              <a:t> </a:t>
            </a:r>
            <a:r>
              <a:rPr lang="it-IT" sz="1600" dirty="0" err="1"/>
              <a:t>fresh</a:t>
            </a:r>
            <a:r>
              <a:rPr lang="it-IT" sz="1600" dirty="0"/>
              <a:t> </a:t>
            </a:r>
            <a:r>
              <a:rPr lang="it-IT" sz="1600" dirty="0" err="1"/>
              <a:t>basil</a:t>
            </a:r>
            <a:r>
              <a:rPr lang="it-IT" sz="1600" dirty="0"/>
              <a:t> </a:t>
            </a:r>
            <a:r>
              <a:rPr lang="it-IT" sz="1600" dirty="0" err="1"/>
              <a:t>leaves</a:t>
            </a:r>
            <a:r>
              <a:rPr lang="it-IT" sz="1600" dirty="0"/>
              <a:t> (40-50 g)</a:t>
            </a:r>
          </a:p>
          <a:p>
            <a:r>
              <a:rPr lang="it-IT" sz="1600" dirty="0"/>
              <a:t>•	⅓ </a:t>
            </a:r>
            <a:r>
              <a:rPr lang="it-IT" sz="1600" dirty="0" err="1"/>
              <a:t>cup</a:t>
            </a:r>
            <a:r>
              <a:rPr lang="it-IT" sz="1600" dirty="0"/>
              <a:t> </a:t>
            </a:r>
            <a:r>
              <a:rPr lang="it-IT" sz="1600" dirty="0" err="1"/>
              <a:t>blanched</a:t>
            </a:r>
            <a:r>
              <a:rPr lang="it-IT" sz="1600" dirty="0"/>
              <a:t> </a:t>
            </a:r>
            <a:r>
              <a:rPr lang="it-IT" sz="1600" dirty="0" err="1"/>
              <a:t>almonds</a:t>
            </a:r>
            <a:r>
              <a:rPr lang="it-IT" sz="1600" dirty="0"/>
              <a:t> (60 g)</a:t>
            </a:r>
          </a:p>
          <a:p>
            <a:r>
              <a:rPr lang="it-IT" sz="1600" dirty="0"/>
              <a:t>•	2 </a:t>
            </a:r>
            <a:r>
              <a:rPr lang="it-IT" sz="1600" dirty="0" err="1"/>
              <a:t>tbsp</a:t>
            </a:r>
            <a:r>
              <a:rPr lang="it-IT" sz="1600" dirty="0"/>
              <a:t> Pecorino </a:t>
            </a:r>
            <a:r>
              <a:rPr lang="it-IT" sz="1600" dirty="0" err="1"/>
              <a:t>cheese</a:t>
            </a:r>
            <a:r>
              <a:rPr lang="it-IT" sz="1600" dirty="0"/>
              <a:t> , </a:t>
            </a:r>
            <a:r>
              <a:rPr lang="it-IT" sz="1600" dirty="0" err="1"/>
              <a:t>grated</a:t>
            </a:r>
            <a:endParaRPr lang="it-IT" sz="1600" dirty="0"/>
          </a:p>
          <a:p>
            <a:r>
              <a:rPr lang="it-IT" sz="1600" dirty="0"/>
              <a:t>•	3 </a:t>
            </a:r>
            <a:r>
              <a:rPr lang="it-IT" sz="1600" dirty="0" err="1"/>
              <a:t>tbsp</a:t>
            </a:r>
            <a:r>
              <a:rPr lang="it-IT" sz="1600" dirty="0"/>
              <a:t> Extra </a:t>
            </a:r>
            <a:r>
              <a:rPr lang="it-IT" sz="1600" dirty="0" err="1"/>
              <a:t>virgin</a:t>
            </a:r>
            <a:r>
              <a:rPr lang="it-IT" sz="1600" dirty="0"/>
              <a:t> olive </a:t>
            </a:r>
            <a:r>
              <a:rPr lang="it-IT" sz="1600" dirty="0" err="1"/>
              <a:t>oil</a:t>
            </a:r>
            <a:endParaRPr lang="it-IT" sz="1600" dirty="0"/>
          </a:p>
          <a:p>
            <a:r>
              <a:rPr lang="it-IT" sz="1600" dirty="0"/>
              <a:t>•	½ - 1 </a:t>
            </a:r>
            <a:r>
              <a:rPr lang="it-IT" sz="1600" dirty="0" err="1"/>
              <a:t>garlic</a:t>
            </a:r>
            <a:r>
              <a:rPr lang="it-IT" sz="1600" dirty="0"/>
              <a:t> </a:t>
            </a:r>
            <a:r>
              <a:rPr lang="it-IT" sz="1600" dirty="0" err="1"/>
              <a:t>clove</a:t>
            </a:r>
            <a:r>
              <a:rPr lang="it-IT" sz="1600" dirty="0"/>
              <a:t> , core </a:t>
            </a:r>
            <a:r>
              <a:rPr lang="it-IT" sz="1600" dirty="0" err="1"/>
              <a:t>removed</a:t>
            </a:r>
            <a:endParaRPr lang="it-IT" sz="1600" dirty="0"/>
          </a:p>
          <a:p>
            <a:r>
              <a:rPr lang="it-IT" sz="1600" dirty="0"/>
              <a:t>•	Salt to taste</a:t>
            </a:r>
          </a:p>
          <a:p>
            <a:r>
              <a:rPr lang="it-IT" sz="1600" dirty="0"/>
              <a:t>•	Ricotta Salata OR</a:t>
            </a:r>
          </a:p>
        </p:txBody>
      </p:sp>
      <p:pic>
        <p:nvPicPr>
          <p:cNvPr id="4" name="Immagine 3"/>
          <p:cNvPicPr>
            <a:picLocks noChangeAspect="1"/>
          </p:cNvPicPr>
          <p:nvPr/>
        </p:nvPicPr>
        <p:blipFill>
          <a:blip r:embed="rId3" cstate="print"/>
          <a:stretch>
            <a:fillRect/>
          </a:stretch>
        </p:blipFill>
        <p:spPr>
          <a:xfrm>
            <a:off x="7032033" y="1389046"/>
            <a:ext cx="2943225" cy="5238750"/>
          </a:xfrm>
          <a:prstGeom prst="rect">
            <a:avLst/>
          </a:prstGeom>
        </p:spPr>
      </p:pic>
    </p:spTree>
    <p:extLst>
      <p:ext uri="{BB962C8B-B14F-4D97-AF65-F5344CB8AC3E}">
        <p14:creationId xmlns:p14="http://schemas.microsoft.com/office/powerpoint/2010/main" val="357594507"/>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524000" y="167382"/>
            <a:ext cx="4572000" cy="6186309"/>
          </a:xfrm>
          <a:prstGeom prst="rect">
            <a:avLst/>
          </a:prstGeom>
        </p:spPr>
        <p:txBody>
          <a:bodyPr wrap="square">
            <a:spAutoFit/>
          </a:bodyPr>
          <a:lstStyle/>
          <a:p>
            <a:r>
              <a:rPr lang="en-US" dirty="0"/>
              <a:t>Instructions</a:t>
            </a:r>
          </a:p>
          <a:p>
            <a:pPr marL="285750" indent="-285750">
              <a:buFont typeface="Arial" panose="020B0604020202020204" pitchFamily="34" charset="0"/>
              <a:buChar char="•"/>
            </a:pPr>
            <a:r>
              <a:rPr lang="en-US" sz="1400" dirty="0"/>
              <a:t>Make Pesto </a:t>
            </a:r>
            <a:r>
              <a:rPr lang="en-US" sz="1400" dirty="0" err="1"/>
              <a:t>Alla</a:t>
            </a:r>
            <a:r>
              <a:rPr lang="en-US" sz="1400" dirty="0"/>
              <a:t> </a:t>
            </a:r>
            <a:r>
              <a:rPr lang="en-US" sz="1400" dirty="0" err="1"/>
              <a:t>Trapanese</a:t>
            </a:r>
            <a:endParaRPr lang="en-US" sz="1400" dirty="0"/>
          </a:p>
          <a:p>
            <a:pPr marL="285750" indent="-285750">
              <a:buFont typeface="Arial" panose="020B0604020202020204" pitchFamily="34" charset="0"/>
              <a:buChar char="•"/>
            </a:pPr>
            <a:r>
              <a:rPr lang="en-US" sz="1400" dirty="0"/>
              <a:t>Blanch Tomatoes: Put a large pot of water to boil (you’ll use it for boiling pasta </a:t>
            </a:r>
            <a:r>
              <a:rPr lang="en-US" sz="1400" dirty="0" err="1"/>
              <a:t>afterwords</a:t>
            </a:r>
            <a:r>
              <a:rPr lang="en-US" sz="1400" dirty="0"/>
              <a:t>).</a:t>
            </a:r>
          </a:p>
          <a:p>
            <a:pPr marL="285750" indent="-285750">
              <a:buFont typeface="Arial" panose="020B0604020202020204" pitchFamily="34" charset="0"/>
              <a:buChar char="•"/>
            </a:pPr>
            <a:r>
              <a:rPr lang="en-US" sz="1400" dirty="0"/>
              <a:t>Cut an x into the top of each tomato.</a:t>
            </a:r>
          </a:p>
          <a:p>
            <a:r>
              <a:rPr lang="en-US" sz="1400" dirty="0"/>
              <a:t>Once water is boiling immerse tomatoes for 60 seconds.</a:t>
            </a:r>
          </a:p>
          <a:p>
            <a:r>
              <a:rPr lang="en-US" sz="1400" dirty="0"/>
              <a:t>Transfer tomatoes into a bowl with cold water.</a:t>
            </a:r>
          </a:p>
          <a:p>
            <a:r>
              <a:rPr lang="en-US" sz="1400" dirty="0"/>
              <a:t>Peel of tomato skin.</a:t>
            </a:r>
          </a:p>
          <a:p>
            <a:r>
              <a:rPr lang="en-US" sz="1400" dirty="0"/>
              <a:t>Remove extra water and seeds.</a:t>
            </a:r>
          </a:p>
          <a:p>
            <a:pPr marL="285750" indent="-285750">
              <a:buFont typeface="Arial" panose="020B0604020202020204" pitchFamily="34" charset="0"/>
              <a:buChar char="•"/>
            </a:pPr>
            <a:r>
              <a:rPr lang="en-US" sz="1400" dirty="0"/>
              <a:t>Place all ingredients except Pecorino cheese and extra virgin olive oil in a food processor or a countertop blender.</a:t>
            </a:r>
          </a:p>
          <a:p>
            <a:pPr marL="285750" indent="-285750">
              <a:buFont typeface="Arial" panose="020B0604020202020204" pitchFamily="34" charset="0"/>
              <a:buChar char="•"/>
            </a:pPr>
            <a:r>
              <a:rPr lang="en-US" sz="1400" dirty="0"/>
              <a:t>Pulse a couple of times until you get even, slightly crumbly texture.</a:t>
            </a:r>
          </a:p>
          <a:p>
            <a:r>
              <a:rPr lang="en-US" sz="1400" dirty="0"/>
              <a:t>Add Pecorino cheese and extra virgin olive oil.</a:t>
            </a:r>
          </a:p>
          <a:p>
            <a:pPr marL="285750" indent="-285750">
              <a:buFont typeface="Arial" panose="020B0604020202020204" pitchFamily="34" charset="0"/>
              <a:buChar char="•"/>
            </a:pPr>
            <a:r>
              <a:rPr lang="en-US" sz="1400" dirty="0"/>
              <a:t>In the meantime cook </a:t>
            </a:r>
            <a:r>
              <a:rPr lang="en-US" sz="1400" dirty="0" err="1"/>
              <a:t>busiate</a:t>
            </a:r>
            <a:r>
              <a:rPr lang="en-US" sz="1400" dirty="0"/>
              <a:t> in salted hot boiling water until ‘al dente’ (according to instructions on the package).</a:t>
            </a:r>
          </a:p>
          <a:p>
            <a:pPr marL="285750" indent="-285750">
              <a:buFont typeface="Arial" panose="020B0604020202020204" pitchFamily="34" charset="0"/>
              <a:buChar char="•"/>
            </a:pPr>
            <a:r>
              <a:rPr lang="en-US" sz="1400" dirty="0"/>
              <a:t>Once pasta is ready reserve some cooking liquid and drain the rest.</a:t>
            </a:r>
          </a:p>
          <a:p>
            <a:pPr marL="285750" indent="-285750">
              <a:buFont typeface="Arial" panose="020B0604020202020204" pitchFamily="34" charset="0"/>
              <a:buChar char="•"/>
            </a:pPr>
            <a:r>
              <a:rPr lang="en-US" sz="1400" dirty="0"/>
              <a:t>Return pasta to the pot, add pesto, toss everything for a mere minutes until all the flavors combine. If pasta seems too dry add some cooking liquid you’ve previously set aside.</a:t>
            </a:r>
          </a:p>
          <a:p>
            <a:r>
              <a:rPr lang="en-US" sz="1400" dirty="0"/>
              <a:t>                                 </a:t>
            </a:r>
            <a:r>
              <a:rPr lang="en-US" sz="1400" i="1" dirty="0"/>
              <a:t>Serve immediately!</a:t>
            </a:r>
          </a:p>
          <a:p>
            <a:pPr marL="285750" indent="-285750">
              <a:buFont typeface="Arial" panose="020B0604020202020204" pitchFamily="34" charset="0"/>
              <a:buChar char="•"/>
            </a:pPr>
            <a:r>
              <a:rPr lang="en-US" sz="1400" dirty="0"/>
              <a:t>Top with ricotta </a:t>
            </a:r>
            <a:r>
              <a:rPr lang="en-US" sz="1400" dirty="0" err="1"/>
              <a:t>salata</a:t>
            </a:r>
            <a:r>
              <a:rPr lang="en-US" sz="1400" dirty="0"/>
              <a:t> (salted ricotta cheese) or pecorino cheese or toasted breadcrumbs or simply plain as it is.</a:t>
            </a:r>
          </a:p>
        </p:txBody>
      </p:sp>
      <p:pic>
        <p:nvPicPr>
          <p:cNvPr id="3" name="Immagine 2"/>
          <p:cNvPicPr>
            <a:picLocks noChangeAspect="1"/>
          </p:cNvPicPr>
          <p:nvPr/>
        </p:nvPicPr>
        <p:blipFill>
          <a:blip r:embed="rId2" cstate="print"/>
          <a:stretch>
            <a:fillRect/>
          </a:stretch>
        </p:blipFill>
        <p:spPr>
          <a:xfrm>
            <a:off x="6841156" y="1084897"/>
            <a:ext cx="3201202" cy="1937436"/>
          </a:xfrm>
          <a:prstGeom prst="rect">
            <a:avLst/>
          </a:prstGeom>
        </p:spPr>
      </p:pic>
      <p:pic>
        <p:nvPicPr>
          <p:cNvPr id="4" name="Immagine 3"/>
          <p:cNvPicPr>
            <a:picLocks noChangeAspect="1"/>
          </p:cNvPicPr>
          <p:nvPr/>
        </p:nvPicPr>
        <p:blipFill>
          <a:blip r:embed="rId3" cstate="print"/>
          <a:stretch>
            <a:fillRect/>
          </a:stretch>
        </p:blipFill>
        <p:spPr>
          <a:xfrm>
            <a:off x="8126930" y="3619099"/>
            <a:ext cx="2337335" cy="2276088"/>
          </a:xfrm>
          <a:prstGeom prst="rect">
            <a:avLst/>
          </a:prstGeom>
        </p:spPr>
      </p:pic>
      <p:pic>
        <p:nvPicPr>
          <p:cNvPr id="6" name="Immagine 5"/>
          <p:cNvPicPr>
            <a:picLocks noChangeAspect="1"/>
          </p:cNvPicPr>
          <p:nvPr/>
        </p:nvPicPr>
        <p:blipFill>
          <a:blip r:embed="rId4" cstate="print"/>
          <a:stretch>
            <a:fillRect/>
          </a:stretch>
        </p:blipFill>
        <p:spPr>
          <a:xfrm>
            <a:off x="6596513" y="4215867"/>
            <a:ext cx="1280161" cy="914149"/>
          </a:xfrm>
          <a:prstGeom prst="rect">
            <a:avLst/>
          </a:prstGeom>
        </p:spPr>
      </p:pic>
    </p:spTree>
    <p:extLst>
      <p:ext uri="{BB962C8B-B14F-4D97-AF65-F5344CB8AC3E}">
        <p14:creationId xmlns:p14="http://schemas.microsoft.com/office/powerpoint/2010/main" val="109183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4">
            <a:extLst>
              <a:ext uri="{FF2B5EF4-FFF2-40B4-BE49-F238E27FC236}">
                <a16:creationId xmlns:a16="http://schemas.microsoft.com/office/drawing/2014/main" xmlns="" id="{17436CA4-F8F4-4E68-A66F-7442B3661CA2}"/>
              </a:ext>
            </a:extLst>
          </p:cNvPr>
          <p:cNvPicPr>
            <a:picLocks noChangeAspect="1"/>
          </p:cNvPicPr>
          <p:nvPr/>
        </p:nvPicPr>
        <p:blipFill rotWithShape="1">
          <a:blip r:embed="rId2" cstate="print">
            <a:alphaModFix amt="40000"/>
          </a:blip>
          <a:srcRect t="14773"/>
          <a:stretch/>
        </p:blipFill>
        <p:spPr>
          <a:xfrm>
            <a:off x="20" y="10"/>
            <a:ext cx="12191980" cy="6857990"/>
          </a:xfrm>
          <a:prstGeom prst="rect">
            <a:avLst/>
          </a:prstGeom>
        </p:spPr>
      </p:pic>
      <p:sp>
        <p:nvSpPr>
          <p:cNvPr id="2" name="Titolo 1">
            <a:extLst>
              <a:ext uri="{FF2B5EF4-FFF2-40B4-BE49-F238E27FC236}">
                <a16:creationId xmlns:a16="http://schemas.microsoft.com/office/drawing/2014/main" xmlns="" id="{02087E1C-D2C8-4BD2-86DE-B526EB2155D8}"/>
              </a:ext>
            </a:extLst>
          </p:cNvPr>
          <p:cNvSpPr>
            <a:spLocks noGrp="1"/>
          </p:cNvSpPr>
          <p:nvPr>
            <p:ph type="ctrTitle"/>
          </p:nvPr>
        </p:nvSpPr>
        <p:spPr/>
        <p:txBody>
          <a:bodyPr>
            <a:normAutofit/>
          </a:bodyPr>
          <a:lstStyle/>
          <a:p>
            <a:r>
              <a:rPr lang="it-IT">
                <a:solidFill>
                  <a:schemeClr val="tx1"/>
                </a:solidFill>
              </a:rPr>
              <a:t>The Mediterranean Diet</a:t>
            </a:r>
          </a:p>
        </p:txBody>
      </p:sp>
      <p:sp>
        <p:nvSpPr>
          <p:cNvPr id="3" name="Sottotitolo 2">
            <a:extLst>
              <a:ext uri="{FF2B5EF4-FFF2-40B4-BE49-F238E27FC236}">
                <a16:creationId xmlns:a16="http://schemas.microsoft.com/office/drawing/2014/main" xmlns="" id="{1EBFF510-F6C3-448A-BC4D-DC7904E03FAA}"/>
              </a:ext>
            </a:extLst>
          </p:cNvPr>
          <p:cNvSpPr>
            <a:spLocks noGrp="1"/>
          </p:cNvSpPr>
          <p:nvPr>
            <p:ph type="subTitle" idx="1"/>
          </p:nvPr>
        </p:nvSpPr>
        <p:spPr/>
        <p:txBody>
          <a:bodyPr>
            <a:normAutofit/>
          </a:bodyPr>
          <a:lstStyle/>
          <a:p>
            <a:endParaRPr lang="it-IT">
              <a:solidFill>
                <a:schemeClr val="tx1"/>
              </a:solidFill>
            </a:endParaRPr>
          </a:p>
        </p:txBody>
      </p:sp>
    </p:spTree>
    <p:extLst>
      <p:ext uri="{BB962C8B-B14F-4D97-AF65-F5344CB8AC3E}">
        <p14:creationId xmlns:p14="http://schemas.microsoft.com/office/powerpoint/2010/main" val="4271211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Segnaposto contenuto 12">
            <a:extLst>
              <a:ext uri="{FF2B5EF4-FFF2-40B4-BE49-F238E27FC236}">
                <a16:creationId xmlns:a16="http://schemas.microsoft.com/office/drawing/2014/main" xmlns="" id="{6D957E34-E9A3-434F-98A6-9148A5A21F9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65776" y="-1247054"/>
            <a:ext cx="7436357" cy="9626353"/>
          </a:xfrm>
          <a:prstGeom prst="rect">
            <a:avLst/>
          </a:prstGeom>
        </p:spPr>
      </p:pic>
    </p:spTree>
    <p:extLst>
      <p:ext uri="{BB962C8B-B14F-4D97-AF65-F5344CB8AC3E}">
        <p14:creationId xmlns:p14="http://schemas.microsoft.com/office/powerpoint/2010/main" val="37271561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7CC9281C-E5BA-4ED5-B596-66D4783C9683}"/>
              </a:ext>
            </a:extLst>
          </p:cNvPr>
          <p:cNvSpPr>
            <a:spLocks noGrp="1"/>
          </p:cNvSpPr>
          <p:nvPr>
            <p:ph type="title"/>
          </p:nvPr>
        </p:nvSpPr>
        <p:spPr>
          <a:xfrm>
            <a:off x="650668" y="629266"/>
            <a:ext cx="6249784" cy="1641986"/>
          </a:xfrm>
        </p:spPr>
        <p:txBody>
          <a:bodyPr>
            <a:normAutofit/>
          </a:bodyPr>
          <a:lstStyle/>
          <a:p>
            <a:r>
              <a:rPr lang="it-IT" b="1"/>
              <a:t>WHAT IS IT?</a:t>
            </a:r>
          </a:p>
        </p:txBody>
      </p:sp>
      <p:sp>
        <p:nvSpPr>
          <p:cNvPr id="3" name="Segnaposto contenuto 2">
            <a:extLst>
              <a:ext uri="{FF2B5EF4-FFF2-40B4-BE49-F238E27FC236}">
                <a16:creationId xmlns:a16="http://schemas.microsoft.com/office/drawing/2014/main" xmlns="" id="{4DE888A2-70B7-4ACD-8AB2-AF2A06109DE2}"/>
              </a:ext>
            </a:extLst>
          </p:cNvPr>
          <p:cNvSpPr>
            <a:spLocks noGrp="1"/>
          </p:cNvSpPr>
          <p:nvPr>
            <p:ph idx="1"/>
          </p:nvPr>
        </p:nvSpPr>
        <p:spPr>
          <a:xfrm>
            <a:off x="650668" y="2438400"/>
            <a:ext cx="6249784" cy="3809999"/>
          </a:xfrm>
        </p:spPr>
        <p:txBody>
          <a:bodyPr>
            <a:normAutofit/>
          </a:bodyPr>
          <a:lstStyle/>
          <a:p>
            <a:pPr marL="0" indent="0">
              <a:lnSpc>
                <a:spcPct val="90000"/>
              </a:lnSpc>
              <a:buNone/>
            </a:pPr>
            <a:r>
              <a:rPr lang="en-US" sz="1900"/>
              <a:t>The </a:t>
            </a:r>
            <a:r>
              <a:rPr lang="en-US" sz="1900" b="1"/>
              <a:t>Mediterranean</a:t>
            </a:r>
            <a:r>
              <a:rPr lang="en-US" sz="1900"/>
              <a:t> </a:t>
            </a:r>
            <a:r>
              <a:rPr lang="en-US" sz="1900" b="1"/>
              <a:t>diet</a:t>
            </a:r>
            <a:r>
              <a:rPr lang="en-US" sz="1900"/>
              <a:t> is a set of skills, knowledge, practices and traditions characterized by a nutritional model remained constant over time and space, consisting mainly of </a:t>
            </a:r>
            <a:r>
              <a:rPr lang="en-US" sz="1900" b="1"/>
              <a:t>olive oil</a:t>
            </a:r>
            <a:r>
              <a:rPr lang="en-US" sz="1900"/>
              <a:t>, </a:t>
            </a:r>
            <a:r>
              <a:rPr lang="en-US" sz="1900" b="1"/>
              <a:t>cereals</a:t>
            </a:r>
            <a:r>
              <a:rPr lang="en-US" sz="1900"/>
              <a:t>, </a:t>
            </a:r>
            <a:r>
              <a:rPr lang="en-US" sz="1900" b="1"/>
              <a:t>fruit</a:t>
            </a:r>
            <a:r>
              <a:rPr lang="en-US" sz="1900"/>
              <a:t> and </a:t>
            </a:r>
            <a:r>
              <a:rPr lang="en-US" sz="1900" b="1"/>
              <a:t>vegetables</a:t>
            </a:r>
            <a:r>
              <a:rPr lang="en-US" sz="1900"/>
              <a:t>, a moderate amount of </a:t>
            </a:r>
            <a:r>
              <a:rPr lang="en-US" sz="1900" b="1"/>
              <a:t>fish</a:t>
            </a:r>
            <a:r>
              <a:rPr lang="en-US" sz="1900"/>
              <a:t>, </a:t>
            </a:r>
            <a:r>
              <a:rPr lang="en-US" sz="1900" b="1"/>
              <a:t>dairy</a:t>
            </a:r>
            <a:r>
              <a:rPr lang="en-US" sz="1900"/>
              <a:t> and </a:t>
            </a:r>
            <a:r>
              <a:rPr lang="en-US" sz="1900" b="1"/>
              <a:t>meat</a:t>
            </a:r>
            <a:r>
              <a:rPr lang="en-US" sz="1900"/>
              <a:t>, and many condiments and spices, all accompanied by </a:t>
            </a:r>
            <a:r>
              <a:rPr lang="en-US" sz="1900" b="1"/>
              <a:t>wine</a:t>
            </a:r>
            <a:r>
              <a:rPr lang="en-US" sz="1900"/>
              <a:t> or infusions. However, the Mediterranean diet (from the Greek: </a:t>
            </a:r>
            <a:r>
              <a:rPr lang="en-US" sz="1900" i="1" err="1"/>
              <a:t>diaita</a:t>
            </a:r>
            <a:r>
              <a:rPr lang="en-US" sz="1900"/>
              <a:t>, or </a:t>
            </a:r>
            <a:r>
              <a:rPr lang="en-US" sz="1900" b="1"/>
              <a:t>way of life</a:t>
            </a:r>
            <a:r>
              <a:rPr lang="en-US" sz="1900"/>
              <a:t>) is much more than just food. It promotes </a:t>
            </a:r>
            <a:r>
              <a:rPr lang="en-US" sz="1900" b="1"/>
              <a:t>social interaction</a:t>
            </a:r>
            <a:r>
              <a:rPr lang="en-US" sz="1900"/>
              <a:t>, since the common meal is the basis of social customs and festivities </a:t>
            </a:r>
            <a:r>
              <a:rPr lang="en-US" sz="1900" b="1"/>
              <a:t>shared by a given community</a:t>
            </a:r>
            <a:r>
              <a:rPr lang="en-US" sz="1900"/>
              <a:t>, and has given rise to a considerable body of knowledge, songs, maxims, tales and legends. </a:t>
            </a:r>
            <a:endParaRPr lang="it-IT" sz="1900"/>
          </a:p>
        </p:txBody>
      </p:sp>
      <p:pic>
        <p:nvPicPr>
          <p:cNvPr id="9" name="Immagine 8">
            <a:extLst>
              <a:ext uri="{FF2B5EF4-FFF2-40B4-BE49-F238E27FC236}">
                <a16:creationId xmlns:a16="http://schemas.microsoft.com/office/drawing/2014/main" xmlns="" id="{88A17CBD-1297-488B-86E6-B8DC6C3079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646" r="28007"/>
          <a:stretch/>
        </p:blipFill>
        <p:spPr>
          <a:xfrm>
            <a:off x="7548152" y="10"/>
            <a:ext cx="4646658" cy="6857990"/>
          </a:xfrm>
          <a:prstGeom prst="rect">
            <a:avLst/>
          </a:prstGeom>
        </p:spPr>
      </p:pic>
    </p:spTree>
    <p:extLst>
      <p:ext uri="{BB962C8B-B14F-4D97-AF65-F5344CB8AC3E}">
        <p14:creationId xmlns:p14="http://schemas.microsoft.com/office/powerpoint/2010/main" val="29276467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xmlns="" id="{89851142-86AE-425D-A905-9617ECDCC121}"/>
              </a:ext>
            </a:extLst>
          </p:cNvPr>
          <p:cNvSpPr>
            <a:spLocks noGrp="1"/>
          </p:cNvSpPr>
          <p:nvPr>
            <p:ph idx="1"/>
          </p:nvPr>
        </p:nvSpPr>
        <p:spPr>
          <a:xfrm>
            <a:off x="154746" y="633046"/>
            <a:ext cx="6682374" cy="5590773"/>
          </a:xfrm>
        </p:spPr>
        <p:txBody>
          <a:bodyPr>
            <a:noAutofit/>
          </a:bodyPr>
          <a:lstStyle/>
          <a:p>
            <a:pPr marL="0" indent="0">
              <a:lnSpc>
                <a:spcPct val="90000"/>
              </a:lnSpc>
              <a:buNone/>
            </a:pPr>
            <a:r>
              <a:rPr lang="en-US" sz="2200" dirty="0">
                <a:solidFill>
                  <a:srgbClr val="FFFFFF"/>
                </a:solidFill>
              </a:rPr>
              <a:t>The Diet is grounded in </a:t>
            </a:r>
            <a:r>
              <a:rPr lang="en-US" sz="2200" b="1" dirty="0">
                <a:solidFill>
                  <a:srgbClr val="FFFFFF"/>
                </a:solidFill>
              </a:rPr>
              <a:t>respect of the territory </a:t>
            </a:r>
            <a:r>
              <a:rPr lang="en-US" sz="2200" dirty="0">
                <a:solidFill>
                  <a:srgbClr val="FFFFFF"/>
                </a:solidFill>
              </a:rPr>
              <a:t>and </a:t>
            </a:r>
            <a:r>
              <a:rPr lang="en-US" sz="2200" b="1" dirty="0">
                <a:solidFill>
                  <a:srgbClr val="FFFFFF"/>
                </a:solidFill>
              </a:rPr>
              <a:t>biodiversity</a:t>
            </a:r>
            <a:r>
              <a:rPr lang="en-US" sz="2200" dirty="0">
                <a:solidFill>
                  <a:srgbClr val="FFFFFF"/>
                </a:solidFill>
              </a:rPr>
              <a:t>, and ensures the conservation and development of </a:t>
            </a:r>
            <a:r>
              <a:rPr lang="en-US" sz="2200" b="1" dirty="0">
                <a:solidFill>
                  <a:srgbClr val="FFFFFF"/>
                </a:solidFill>
              </a:rPr>
              <a:t>traditional</a:t>
            </a:r>
            <a:r>
              <a:rPr lang="en-US" sz="2200" dirty="0">
                <a:solidFill>
                  <a:srgbClr val="FFFFFF"/>
                </a:solidFill>
              </a:rPr>
              <a:t> </a:t>
            </a:r>
            <a:r>
              <a:rPr lang="en-US" sz="2200" b="1" dirty="0">
                <a:solidFill>
                  <a:srgbClr val="FFFFFF"/>
                </a:solidFill>
              </a:rPr>
              <a:t>activities</a:t>
            </a:r>
            <a:r>
              <a:rPr lang="en-US" sz="2200" dirty="0">
                <a:solidFill>
                  <a:srgbClr val="FFFFFF"/>
                </a:solidFill>
              </a:rPr>
              <a:t> and </a:t>
            </a:r>
            <a:r>
              <a:rPr lang="en-US" sz="2200" b="1" dirty="0">
                <a:solidFill>
                  <a:srgbClr val="FFFFFF"/>
                </a:solidFill>
              </a:rPr>
              <a:t>crafts</a:t>
            </a:r>
            <a:r>
              <a:rPr lang="en-US" sz="2200" dirty="0">
                <a:solidFill>
                  <a:srgbClr val="FFFFFF"/>
                </a:solidFill>
              </a:rPr>
              <a:t> linked to fishing and farming in the </a:t>
            </a:r>
            <a:r>
              <a:rPr lang="en-US" sz="2200" b="1" dirty="0">
                <a:solidFill>
                  <a:srgbClr val="FFFFFF"/>
                </a:solidFill>
              </a:rPr>
              <a:t>Mediterranean</a:t>
            </a:r>
            <a:r>
              <a:rPr lang="en-US" sz="2200" dirty="0">
                <a:solidFill>
                  <a:srgbClr val="FFFFFF"/>
                </a:solidFill>
              </a:rPr>
              <a:t> </a:t>
            </a:r>
            <a:r>
              <a:rPr lang="en-US" sz="2200" b="1" dirty="0">
                <a:solidFill>
                  <a:srgbClr val="FFFFFF"/>
                </a:solidFill>
              </a:rPr>
              <a:t>communities</a:t>
            </a:r>
            <a:r>
              <a:rPr lang="en-US" sz="2200" dirty="0">
                <a:solidFill>
                  <a:srgbClr val="FFFFFF"/>
                </a:solidFill>
              </a:rPr>
              <a:t> in Italy, Spain, Greece or Morocco. </a:t>
            </a:r>
            <a:r>
              <a:rPr lang="en-US" sz="2200" b="1" dirty="0">
                <a:solidFill>
                  <a:srgbClr val="FFFFFF"/>
                </a:solidFill>
              </a:rPr>
              <a:t>Women</a:t>
            </a:r>
            <a:r>
              <a:rPr lang="en-US" sz="2200" dirty="0">
                <a:solidFill>
                  <a:srgbClr val="FFFFFF"/>
                </a:solidFill>
              </a:rPr>
              <a:t> play a </a:t>
            </a:r>
            <a:r>
              <a:rPr lang="en-US" sz="2200" b="1" dirty="0">
                <a:solidFill>
                  <a:srgbClr val="FFFFFF"/>
                </a:solidFill>
              </a:rPr>
              <a:t>vital</a:t>
            </a:r>
            <a:r>
              <a:rPr lang="en-US" sz="2200" dirty="0">
                <a:solidFill>
                  <a:srgbClr val="FFFFFF"/>
                </a:solidFill>
              </a:rPr>
              <a:t> </a:t>
            </a:r>
            <a:r>
              <a:rPr lang="en-US" sz="2200" b="1" dirty="0">
                <a:solidFill>
                  <a:srgbClr val="FFFFFF"/>
                </a:solidFill>
              </a:rPr>
              <a:t>role</a:t>
            </a:r>
            <a:r>
              <a:rPr lang="en-US" sz="2200" dirty="0">
                <a:solidFill>
                  <a:srgbClr val="FFFFFF"/>
                </a:solidFill>
              </a:rPr>
              <a:t> in the transmission of expertise, as well as knowledge of rituals, traditional gestures and celebrations, and the safeguarding of techniques. We will focus on three main ingredients in the </a:t>
            </a:r>
            <a:r>
              <a:rPr lang="en-US" sz="2200" dirty="0" err="1">
                <a:solidFill>
                  <a:srgbClr val="FFFFFF"/>
                </a:solidFill>
              </a:rPr>
              <a:t>Mediterrean</a:t>
            </a:r>
            <a:r>
              <a:rPr lang="en-US" sz="2200" dirty="0">
                <a:solidFill>
                  <a:srgbClr val="FFFFFF"/>
                </a:solidFill>
              </a:rPr>
              <a:t> diet, each one being a key part, in their own unique way, of this way of life: </a:t>
            </a:r>
            <a:r>
              <a:rPr lang="en-US" sz="2200" b="1" dirty="0">
                <a:solidFill>
                  <a:srgbClr val="FFFFFF"/>
                </a:solidFill>
              </a:rPr>
              <a:t>olive oil</a:t>
            </a:r>
            <a:r>
              <a:rPr lang="en-US" sz="2200" dirty="0">
                <a:solidFill>
                  <a:srgbClr val="FFFFFF"/>
                </a:solidFill>
              </a:rPr>
              <a:t>, </a:t>
            </a:r>
            <a:r>
              <a:rPr lang="en-US" sz="2200" b="1" dirty="0">
                <a:solidFill>
                  <a:srgbClr val="FFFFFF"/>
                </a:solidFill>
              </a:rPr>
              <a:t>wine</a:t>
            </a:r>
            <a:r>
              <a:rPr lang="en-US" sz="2200" dirty="0">
                <a:solidFill>
                  <a:srgbClr val="FFFFFF"/>
                </a:solidFill>
              </a:rPr>
              <a:t> and </a:t>
            </a:r>
            <a:r>
              <a:rPr lang="en-US" sz="2200" b="1" dirty="0">
                <a:solidFill>
                  <a:srgbClr val="FFFFFF"/>
                </a:solidFill>
              </a:rPr>
              <a:t>lemon</a:t>
            </a:r>
            <a:r>
              <a:rPr lang="en-US" sz="2200" dirty="0">
                <a:solidFill>
                  <a:srgbClr val="FFFFFF"/>
                </a:solidFill>
              </a:rPr>
              <a:t>. These dishes at first were consumed because of their nutritional value but became with time a way to mark the unique flavor that this region put on his food.</a:t>
            </a:r>
            <a:endParaRPr lang="it-IT" sz="2200" dirty="0">
              <a:solidFill>
                <a:srgbClr val="FFFFFF"/>
              </a:solidFill>
            </a:endParaRPr>
          </a:p>
        </p:txBody>
      </p:sp>
      <p:pic>
        <p:nvPicPr>
          <p:cNvPr id="5" name="Immagine 4">
            <a:extLst>
              <a:ext uri="{FF2B5EF4-FFF2-40B4-BE49-F238E27FC236}">
                <a16:creationId xmlns:a16="http://schemas.microsoft.com/office/drawing/2014/main" xmlns="" id="{AE435414-6471-466E-BBA7-16203DFD49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317" r="19974"/>
          <a:stretch/>
        </p:blipFill>
        <p:spPr>
          <a:xfrm>
            <a:off x="7229175" y="1"/>
            <a:ext cx="4963245" cy="6858001"/>
          </a:xfrm>
          <a:custGeom>
            <a:avLst/>
            <a:gdLst>
              <a:gd name="connsiteX0" fmla="*/ 1177 w 4963245"/>
              <a:gd name="connsiteY0" fmla="*/ 0 h 6858001"/>
              <a:gd name="connsiteX1" fmla="*/ 1344715 w 4963245"/>
              <a:gd name="connsiteY1" fmla="*/ 0 h 6858001"/>
              <a:gd name="connsiteX2" fmla="*/ 1344715 w 4963245"/>
              <a:gd name="connsiteY2" fmla="*/ 1 h 6858001"/>
              <a:gd name="connsiteX3" fmla="*/ 4963245 w 4963245"/>
              <a:gd name="connsiteY3" fmla="*/ 1 h 6858001"/>
              <a:gd name="connsiteX4" fmla="*/ 4963244 w 4963245"/>
              <a:gd name="connsiteY4" fmla="*/ 6858001 h 6858001"/>
              <a:gd name="connsiteX5" fmla="*/ 900697 w 4963245"/>
              <a:gd name="connsiteY5" fmla="*/ 6858001 h 6858001"/>
              <a:gd name="connsiteX6" fmla="*/ 900697 w 4963245"/>
              <a:gd name="connsiteY6" fmla="*/ 6858000 h 6858001"/>
              <a:gd name="connsiteX7" fmla="*/ 0 w 4963245"/>
              <a:gd name="connsiteY7" fmla="*/ 6858000 h 6858001"/>
              <a:gd name="connsiteX8" fmla="*/ 5883 w 4963245"/>
              <a:gd name="connsiteY8" fmla="*/ 6817538 h 6858001"/>
              <a:gd name="connsiteX9" fmla="*/ 23196 w 4963245"/>
              <a:gd name="connsiteY9" fmla="*/ 6698894 h 6858001"/>
              <a:gd name="connsiteX10" fmla="*/ 35299 w 4963245"/>
              <a:gd name="connsiteY10" fmla="*/ 6612483 h 6858001"/>
              <a:gd name="connsiteX11" fmla="*/ 48073 w 4963245"/>
              <a:gd name="connsiteY11" fmla="*/ 6509613 h 6858001"/>
              <a:gd name="connsiteX12" fmla="*/ 63369 w 4963245"/>
              <a:gd name="connsiteY12" fmla="*/ 6387541 h 6858001"/>
              <a:gd name="connsiteX13" fmla="*/ 79506 w 4963245"/>
              <a:gd name="connsiteY13" fmla="*/ 6252438 h 6858001"/>
              <a:gd name="connsiteX14" fmla="*/ 96483 w 4963245"/>
              <a:gd name="connsiteY14" fmla="*/ 6100191 h 6858001"/>
              <a:gd name="connsiteX15" fmla="*/ 114469 w 4963245"/>
              <a:gd name="connsiteY15" fmla="*/ 5934227 h 6858001"/>
              <a:gd name="connsiteX16" fmla="*/ 132454 w 4963245"/>
              <a:gd name="connsiteY16" fmla="*/ 5753862 h 6858001"/>
              <a:gd name="connsiteX17" fmla="*/ 150776 w 4963245"/>
              <a:gd name="connsiteY17" fmla="*/ 5561838 h 6858001"/>
              <a:gd name="connsiteX18" fmla="*/ 167753 w 4963245"/>
              <a:gd name="connsiteY18" fmla="*/ 5354726 h 6858001"/>
              <a:gd name="connsiteX19" fmla="*/ 184058 w 4963245"/>
              <a:gd name="connsiteY19" fmla="*/ 5138013 h 6858001"/>
              <a:gd name="connsiteX20" fmla="*/ 198849 w 4963245"/>
              <a:gd name="connsiteY20" fmla="*/ 4908956 h 6858001"/>
              <a:gd name="connsiteX21" fmla="*/ 212969 w 4963245"/>
              <a:gd name="connsiteY21" fmla="*/ 4670298 h 6858001"/>
              <a:gd name="connsiteX22" fmla="*/ 226248 w 4963245"/>
              <a:gd name="connsiteY22" fmla="*/ 4421352 h 6858001"/>
              <a:gd name="connsiteX23" fmla="*/ 230955 w 4963245"/>
              <a:gd name="connsiteY23" fmla="*/ 4293793 h 6858001"/>
              <a:gd name="connsiteX24" fmla="*/ 236165 w 4963245"/>
              <a:gd name="connsiteY24" fmla="*/ 4163492 h 6858001"/>
              <a:gd name="connsiteX25" fmla="*/ 241040 w 4963245"/>
              <a:gd name="connsiteY25" fmla="*/ 4031133 h 6858001"/>
              <a:gd name="connsiteX26" fmla="*/ 244234 w 4963245"/>
              <a:gd name="connsiteY26" fmla="*/ 3898087 h 6858001"/>
              <a:gd name="connsiteX27" fmla="*/ 247091 w 4963245"/>
              <a:gd name="connsiteY27" fmla="*/ 3762299 h 6858001"/>
              <a:gd name="connsiteX28" fmla="*/ 250117 w 4963245"/>
              <a:gd name="connsiteY28" fmla="*/ 3625139 h 6858001"/>
              <a:gd name="connsiteX29" fmla="*/ 252134 w 4963245"/>
              <a:gd name="connsiteY29" fmla="*/ 3485236 h 6858001"/>
              <a:gd name="connsiteX30" fmla="*/ 252134 w 4963245"/>
              <a:gd name="connsiteY30" fmla="*/ 3343961 h 6858001"/>
              <a:gd name="connsiteX31" fmla="*/ 253142 w 4963245"/>
              <a:gd name="connsiteY31" fmla="*/ 3201315 h 6858001"/>
              <a:gd name="connsiteX32" fmla="*/ 252134 w 4963245"/>
              <a:gd name="connsiteY32" fmla="*/ 3057297 h 6858001"/>
              <a:gd name="connsiteX33" fmla="*/ 250117 w 4963245"/>
              <a:gd name="connsiteY33" fmla="*/ 2911221 h 6858001"/>
              <a:gd name="connsiteX34" fmla="*/ 248268 w 4963245"/>
              <a:gd name="connsiteY34" fmla="*/ 2765146 h 6858001"/>
              <a:gd name="connsiteX35" fmla="*/ 244234 w 4963245"/>
              <a:gd name="connsiteY35" fmla="*/ 2617013 h 6858001"/>
              <a:gd name="connsiteX36" fmla="*/ 240032 w 4963245"/>
              <a:gd name="connsiteY36" fmla="*/ 2467509 h 6858001"/>
              <a:gd name="connsiteX37" fmla="*/ 235157 w 4963245"/>
              <a:gd name="connsiteY37" fmla="*/ 2318004 h 6858001"/>
              <a:gd name="connsiteX38" fmla="*/ 228266 w 4963245"/>
              <a:gd name="connsiteY38" fmla="*/ 2167128 h 6858001"/>
              <a:gd name="connsiteX39" fmla="*/ 220029 w 4963245"/>
              <a:gd name="connsiteY39" fmla="*/ 2014881 h 6858001"/>
              <a:gd name="connsiteX40" fmla="*/ 212129 w 4963245"/>
              <a:gd name="connsiteY40" fmla="*/ 1861947 h 6858001"/>
              <a:gd name="connsiteX41" fmla="*/ 202044 w 4963245"/>
              <a:gd name="connsiteY41" fmla="*/ 1709014 h 6858001"/>
              <a:gd name="connsiteX42" fmla="*/ 189941 w 4963245"/>
              <a:gd name="connsiteY42" fmla="*/ 1554023 h 6858001"/>
              <a:gd name="connsiteX43" fmla="*/ 177839 w 4963245"/>
              <a:gd name="connsiteY43" fmla="*/ 1401090 h 6858001"/>
              <a:gd name="connsiteX44" fmla="*/ 163887 w 4963245"/>
              <a:gd name="connsiteY44" fmla="*/ 1245413 h 6858001"/>
              <a:gd name="connsiteX45" fmla="*/ 148591 w 4963245"/>
              <a:gd name="connsiteY45" fmla="*/ 1089051 h 6858001"/>
              <a:gd name="connsiteX46" fmla="*/ 132455 w 4963245"/>
              <a:gd name="connsiteY46" fmla="*/ 934746 h 6858001"/>
              <a:gd name="connsiteX47" fmla="*/ 113629 w 4963245"/>
              <a:gd name="connsiteY47" fmla="*/ 778383 h 6858001"/>
              <a:gd name="connsiteX48" fmla="*/ 93458 w 4963245"/>
              <a:gd name="connsiteY48" fmla="*/ 622707 h 6858001"/>
              <a:gd name="connsiteX49" fmla="*/ 73455 w 4963245"/>
              <a:gd name="connsiteY49" fmla="*/ 466344 h 6858001"/>
              <a:gd name="connsiteX50" fmla="*/ 50091 w 4963245"/>
              <a:gd name="connsiteY50" fmla="*/ 310668 h 6858001"/>
              <a:gd name="connsiteX51" fmla="*/ 26222 w 4963245"/>
              <a:gd name="connsiteY51" fmla="*/ 15567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Tree>
    <p:extLst>
      <p:ext uri="{BB962C8B-B14F-4D97-AF65-F5344CB8AC3E}">
        <p14:creationId xmlns:p14="http://schemas.microsoft.com/office/powerpoint/2010/main" val="16142268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5628032F-26E6-448E-878D-A691BACDB3F1}"/>
              </a:ext>
            </a:extLst>
          </p:cNvPr>
          <p:cNvSpPr>
            <a:spLocks noGrp="1"/>
          </p:cNvSpPr>
          <p:nvPr>
            <p:ph type="title"/>
          </p:nvPr>
        </p:nvSpPr>
        <p:spPr>
          <a:xfrm>
            <a:off x="4706649" y="629266"/>
            <a:ext cx="5343203" cy="1641986"/>
          </a:xfrm>
        </p:spPr>
        <p:txBody>
          <a:bodyPr>
            <a:normAutofit/>
          </a:bodyPr>
          <a:lstStyle/>
          <a:p>
            <a:r>
              <a:rPr lang="it-IT" dirty="0"/>
              <a:t>OLIVE OIL</a:t>
            </a:r>
          </a:p>
        </p:txBody>
      </p:sp>
      <p:sp>
        <p:nvSpPr>
          <p:cNvPr id="3" name="Segnaposto contenuto 2">
            <a:extLst>
              <a:ext uri="{FF2B5EF4-FFF2-40B4-BE49-F238E27FC236}">
                <a16:creationId xmlns:a16="http://schemas.microsoft.com/office/drawing/2014/main" xmlns="" id="{461E70B8-B92C-4218-9723-B3BD7B017B9A}"/>
              </a:ext>
            </a:extLst>
          </p:cNvPr>
          <p:cNvSpPr>
            <a:spLocks noGrp="1"/>
          </p:cNvSpPr>
          <p:nvPr>
            <p:ph idx="1"/>
          </p:nvPr>
        </p:nvSpPr>
        <p:spPr>
          <a:xfrm>
            <a:off x="4706649" y="1477108"/>
            <a:ext cx="6617843" cy="4771291"/>
          </a:xfrm>
        </p:spPr>
        <p:txBody>
          <a:bodyPr>
            <a:normAutofit/>
          </a:bodyPr>
          <a:lstStyle/>
          <a:p>
            <a:pPr marL="0" indent="0">
              <a:lnSpc>
                <a:spcPct val="90000"/>
              </a:lnSpc>
              <a:buNone/>
            </a:pPr>
            <a:r>
              <a:rPr lang="en-US" sz="2200" dirty="0"/>
              <a:t>Olive oil is at the core of the Mediterranean Diet. In fact, some food historians deﬁne the Mediterranean Diet as the “traditional eating patterns in areas around the Mediterranean Sea where olives are grown.” Olive Oil is used daily in Mediterranean countries in stews, fried food, salads and even desserts. Extra Virgin Olive Oil from Spain contains vitamin E, important for its antioxidant properties. It is also rich in phenols, the substance that makes it such a significant source of antioxidants. In fact, Mediterranean countries have the longest life expectancy in Europe at around 82.2 years, thanks in large part to the Mediterranean Diet and lifestyle.</a:t>
            </a:r>
            <a:endParaRPr lang="it-IT" sz="2200" dirty="0"/>
          </a:p>
        </p:txBody>
      </p:sp>
      <p:pic>
        <p:nvPicPr>
          <p:cNvPr id="5" name="Immagine 4">
            <a:extLst>
              <a:ext uri="{FF2B5EF4-FFF2-40B4-BE49-F238E27FC236}">
                <a16:creationId xmlns:a16="http://schemas.microsoft.com/office/drawing/2014/main" xmlns="" id="{2CD3F538-99FC-4991-AE2F-2CC88855899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40" r="14457"/>
          <a:stretch/>
        </p:blipFill>
        <p:spPr>
          <a:xfrm>
            <a:off x="-1" y="10"/>
            <a:ext cx="4058949" cy="6857990"/>
          </a:xfrm>
          <a:prstGeom prst="rect">
            <a:avLst/>
          </a:prstGeom>
        </p:spPr>
      </p:pic>
    </p:spTree>
    <p:extLst>
      <p:ext uri="{BB962C8B-B14F-4D97-AF65-F5344CB8AC3E}">
        <p14:creationId xmlns:p14="http://schemas.microsoft.com/office/powerpoint/2010/main" val="34792603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9900">
            <a:alpha val="68000"/>
          </a:srgbClr>
        </a:solidFill>
        <a:effectLst/>
      </p:bgPr>
    </p:bg>
    <p:spTree>
      <p:nvGrpSpPr>
        <p:cNvPr id="1" name=""/>
        <p:cNvGrpSpPr/>
        <p:nvPr/>
      </p:nvGrpSpPr>
      <p:grpSpPr>
        <a:xfrm>
          <a:off x="0" y="0"/>
          <a:ext cx="0" cy="0"/>
          <a:chOff x="0" y="0"/>
          <a:chExt cx="0" cy="0"/>
        </a:xfrm>
      </p:grpSpPr>
      <p:pic>
        <p:nvPicPr>
          <p:cNvPr id="20482" name="Picture 2" descr="Risultati immagini per bandiera siciliana"/>
          <p:cNvPicPr>
            <a:picLocks noChangeAspect="1" noChangeArrowheads="1"/>
          </p:cNvPicPr>
          <p:nvPr/>
        </p:nvPicPr>
        <p:blipFill>
          <a:blip r:embed="rId2" cstate="print"/>
          <a:srcRect/>
          <a:stretch>
            <a:fillRect/>
          </a:stretch>
        </p:blipFill>
        <p:spPr bwMode="auto">
          <a:xfrm>
            <a:off x="3524232" y="1643050"/>
            <a:ext cx="4834742" cy="3286124"/>
          </a:xfrm>
          <a:prstGeom prst="rect">
            <a:avLst/>
          </a:prstGeom>
          <a:ln>
            <a:noFill/>
          </a:ln>
          <a:effectLst>
            <a:softEdge rad="112500"/>
          </a:effectLst>
        </p:spPr>
      </p:pic>
      <p:graphicFrame>
        <p:nvGraphicFramePr>
          <p:cNvPr id="25" name="Diagramma 24"/>
          <p:cNvGraphicFramePr/>
          <p:nvPr>
            <p:extLst>
              <p:ext uri="{D42A27DB-BD31-4B8C-83A1-F6EECF244321}">
                <p14:modId xmlns:p14="http://schemas.microsoft.com/office/powerpoint/2010/main" val="1675298623"/>
              </p:ext>
            </p:extLst>
          </p:nvPr>
        </p:nvGraphicFramePr>
        <p:xfrm>
          <a:off x="8096264" y="1643050"/>
          <a:ext cx="2571736" cy="40005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3" name="Diagramma 12"/>
          <p:cNvGraphicFramePr/>
          <p:nvPr/>
        </p:nvGraphicFramePr>
        <p:xfrm>
          <a:off x="1738281" y="214290"/>
          <a:ext cx="5419263" cy="179318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cxnSp>
        <p:nvCxnSpPr>
          <p:cNvPr id="9" name="Connettore 2 8"/>
          <p:cNvCxnSpPr/>
          <p:nvPr/>
        </p:nvCxnSpPr>
        <p:spPr>
          <a:xfrm rot="5400000">
            <a:off x="2472423" y="2226324"/>
            <a:ext cx="642942"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2" name="Diagramma 11"/>
          <p:cNvGraphicFramePr/>
          <p:nvPr>
            <p:extLst>
              <p:ext uri="{D42A27DB-BD31-4B8C-83A1-F6EECF244321}">
                <p14:modId xmlns:p14="http://schemas.microsoft.com/office/powerpoint/2010/main" val="1216532769"/>
              </p:ext>
            </p:extLst>
          </p:nvPr>
        </p:nvGraphicFramePr>
        <p:xfrm>
          <a:off x="4238612" y="4611757"/>
          <a:ext cx="3833333" cy="191516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6" name="Diagramma 15"/>
          <p:cNvGraphicFramePr/>
          <p:nvPr/>
        </p:nvGraphicFramePr>
        <p:xfrm>
          <a:off x="1524000" y="2270234"/>
          <a:ext cx="2627586" cy="3730534"/>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cxnSp>
        <p:nvCxnSpPr>
          <p:cNvPr id="24" name="Connettore 2 23"/>
          <p:cNvCxnSpPr/>
          <p:nvPr/>
        </p:nvCxnSpPr>
        <p:spPr>
          <a:xfrm>
            <a:off x="2952728" y="6000768"/>
            <a:ext cx="1285884" cy="28575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Connettore 2 26"/>
          <p:cNvCxnSpPr/>
          <p:nvPr/>
        </p:nvCxnSpPr>
        <p:spPr>
          <a:xfrm flipV="1">
            <a:off x="8024826" y="5643578"/>
            <a:ext cx="857256" cy="50006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AD09C7C1-9C06-44FC-9E45-DD5AE1866419}"/>
              </a:ext>
            </a:extLst>
          </p:cNvPr>
          <p:cNvSpPr>
            <a:spLocks noGrp="1"/>
          </p:cNvSpPr>
          <p:nvPr>
            <p:ph type="title"/>
          </p:nvPr>
        </p:nvSpPr>
        <p:spPr>
          <a:xfrm>
            <a:off x="650669" y="629266"/>
            <a:ext cx="3330328" cy="1641986"/>
          </a:xfrm>
        </p:spPr>
        <p:txBody>
          <a:bodyPr>
            <a:normAutofit/>
          </a:bodyPr>
          <a:lstStyle/>
          <a:p>
            <a:r>
              <a:rPr lang="it-IT" dirty="0"/>
              <a:t>LEMON</a:t>
            </a:r>
          </a:p>
        </p:txBody>
      </p:sp>
      <p:sp>
        <p:nvSpPr>
          <p:cNvPr id="3" name="Segnaposto contenuto 2">
            <a:extLst>
              <a:ext uri="{FF2B5EF4-FFF2-40B4-BE49-F238E27FC236}">
                <a16:creationId xmlns:a16="http://schemas.microsoft.com/office/drawing/2014/main" xmlns="" id="{49D8908A-7D9A-495A-B21A-C0B068B29B03}"/>
              </a:ext>
            </a:extLst>
          </p:cNvPr>
          <p:cNvSpPr>
            <a:spLocks noGrp="1"/>
          </p:cNvSpPr>
          <p:nvPr>
            <p:ph idx="1"/>
          </p:nvPr>
        </p:nvSpPr>
        <p:spPr>
          <a:xfrm>
            <a:off x="379828" y="1477108"/>
            <a:ext cx="3826412" cy="5064369"/>
          </a:xfrm>
        </p:spPr>
        <p:txBody>
          <a:bodyPr>
            <a:noAutofit/>
          </a:bodyPr>
          <a:lstStyle/>
          <a:p>
            <a:pPr marL="0" indent="0">
              <a:lnSpc>
                <a:spcPct val="90000"/>
              </a:lnSpc>
              <a:buNone/>
            </a:pPr>
            <a:r>
              <a:rPr lang="en-US" sz="2200" dirty="0"/>
              <a:t>Originally it was used to kill bacteria, today it’s added for the taste. Apart from the fact that it’s a source of vitamin C, which is also an antioxidant, vitamin C also increases iron absorption when consumed with foods rich in iron such as meat and beans. The interesting thing though is the fact that Ancient Greeks added lemon to their meat probably without really knowing that it increases iron absorption.</a:t>
            </a:r>
            <a:endParaRPr lang="it-IT" sz="2200" dirty="0"/>
          </a:p>
        </p:txBody>
      </p:sp>
      <p:pic>
        <p:nvPicPr>
          <p:cNvPr id="5" name="Immagine 4">
            <a:extLst>
              <a:ext uri="{FF2B5EF4-FFF2-40B4-BE49-F238E27FC236}">
                <a16:creationId xmlns:a16="http://schemas.microsoft.com/office/drawing/2014/main" xmlns="" id="{0144236F-6035-43FF-BCB0-61EE914BAB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764" r="1651" b="-1"/>
          <a:stretch/>
        </p:blipFill>
        <p:spPr>
          <a:xfrm>
            <a:off x="4634680" y="10"/>
            <a:ext cx="7560130" cy="6857990"/>
          </a:xfrm>
          <a:prstGeom prst="rect">
            <a:avLst/>
          </a:prstGeom>
        </p:spPr>
      </p:pic>
    </p:spTree>
    <p:extLst>
      <p:ext uri="{BB962C8B-B14F-4D97-AF65-F5344CB8AC3E}">
        <p14:creationId xmlns:p14="http://schemas.microsoft.com/office/powerpoint/2010/main" val="7516626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xmlns="" id="{BF1FCE59-9E02-4254-A442-ACD6B5DF34A5}"/>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a:stretch/>
        </p:blipFill>
        <p:spPr>
          <a:xfrm>
            <a:off x="21020" y="1374975"/>
            <a:ext cx="8996856" cy="4978528"/>
          </a:xfrm>
          <a:prstGeom prst="rect">
            <a:avLst/>
          </a:prstGeom>
        </p:spPr>
      </p:pic>
      <p:sp>
        <p:nvSpPr>
          <p:cNvPr id="2" name="Titolo 1">
            <a:extLst>
              <a:ext uri="{FF2B5EF4-FFF2-40B4-BE49-F238E27FC236}">
                <a16:creationId xmlns:a16="http://schemas.microsoft.com/office/drawing/2014/main" xmlns="" id="{26A2C044-6033-48EF-8476-E38FDDB1AF9A}"/>
              </a:ext>
            </a:extLst>
          </p:cNvPr>
          <p:cNvSpPr>
            <a:spLocks noGrp="1"/>
          </p:cNvSpPr>
          <p:nvPr>
            <p:ph type="title"/>
          </p:nvPr>
        </p:nvSpPr>
        <p:spPr>
          <a:xfrm>
            <a:off x="3491931" y="295728"/>
            <a:ext cx="6557921" cy="767688"/>
          </a:xfrm>
        </p:spPr>
        <p:txBody>
          <a:bodyPr anchor="b">
            <a:normAutofit/>
          </a:bodyPr>
          <a:lstStyle/>
          <a:p>
            <a:r>
              <a:rPr lang="it-IT" sz="2800"/>
              <a:t>WINE</a:t>
            </a:r>
          </a:p>
        </p:txBody>
      </p:sp>
      <p:sp useBgFill="1">
        <p:nvSpPr>
          <p:cNvPr id="3" name="Segnaposto contenuto 2">
            <a:extLst>
              <a:ext uri="{FF2B5EF4-FFF2-40B4-BE49-F238E27FC236}">
                <a16:creationId xmlns:a16="http://schemas.microsoft.com/office/drawing/2014/main" xmlns="" id="{B1431786-F7B4-4995-AB61-380C3875FFF6}"/>
              </a:ext>
            </a:extLst>
          </p:cNvPr>
          <p:cNvSpPr>
            <a:spLocks noGrp="1"/>
          </p:cNvSpPr>
          <p:nvPr>
            <p:ph idx="1"/>
          </p:nvPr>
        </p:nvSpPr>
        <p:spPr>
          <a:xfrm>
            <a:off x="4803897" y="1237594"/>
            <a:ext cx="7388103" cy="5114472"/>
          </a:xfrm>
          <a:ln>
            <a:solidFill>
              <a:schemeClr val="tx1"/>
            </a:solidFill>
          </a:ln>
        </p:spPr>
        <p:txBody>
          <a:bodyPr anchor="t">
            <a:noAutofit/>
          </a:bodyPr>
          <a:lstStyle/>
          <a:p>
            <a:pPr marL="0" indent="0">
              <a:buNone/>
            </a:pPr>
            <a:r>
              <a:rPr lang="it-IT" dirty="0"/>
              <a:t> </a:t>
            </a:r>
            <a:r>
              <a:rPr lang="en-US" dirty="0"/>
              <a:t>Red wine has certain properties that research has shown are beneficial for heart health. If you drink alcohol in moderation, add a little red wine in place of other alcoholic beverages. The cardio protection red wine provides is attributed to the antioxidants from flavonoids found in the skin of the grapes. The flavonoids reduce your risk of heart disease by lowering bad cholesterol, increasing good cholesterol, and reducing blood clotting. Although red wine can indeed be part of a healthy lifestyle, a fine line determines what amount is considered healthy. The recommended daily intake is </a:t>
            </a:r>
            <a:r>
              <a:rPr lang="en-US" dirty="0" smtClean="0"/>
              <a:t>one </a:t>
            </a:r>
            <a:r>
              <a:rPr lang="en-US" dirty="0"/>
              <a:t>glass for women and one to </a:t>
            </a:r>
            <a:r>
              <a:rPr lang="en-US" dirty="0" smtClean="0"/>
              <a:t>two </a:t>
            </a:r>
            <a:r>
              <a:rPr lang="en-US" dirty="0"/>
              <a:t>glasses for men. Excessive drinking can become very dangerous</a:t>
            </a:r>
            <a:endParaRPr lang="it-IT" dirty="0"/>
          </a:p>
        </p:txBody>
      </p:sp>
    </p:spTree>
    <p:extLst>
      <p:ext uri="{BB962C8B-B14F-4D97-AF65-F5344CB8AC3E}">
        <p14:creationId xmlns:p14="http://schemas.microsoft.com/office/powerpoint/2010/main" val="17722598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F65D0D62-F92F-4569-98A6-620A2E372646}"/>
              </a:ext>
            </a:extLst>
          </p:cNvPr>
          <p:cNvSpPr>
            <a:spLocks noGrp="1"/>
          </p:cNvSpPr>
          <p:nvPr>
            <p:ph type="title"/>
          </p:nvPr>
        </p:nvSpPr>
        <p:spPr>
          <a:xfrm>
            <a:off x="648930" y="629266"/>
            <a:ext cx="9252154" cy="1223983"/>
          </a:xfrm>
        </p:spPr>
        <p:txBody>
          <a:bodyPr>
            <a:normAutofit/>
          </a:bodyPr>
          <a:lstStyle/>
          <a:p>
            <a:r>
              <a:rPr lang="it-IT"/>
              <a:t>HEALTH BENEFITS</a:t>
            </a:r>
            <a:endParaRPr lang="it-IT" dirty="0"/>
          </a:p>
        </p:txBody>
      </p:sp>
      <p:sp>
        <p:nvSpPr>
          <p:cNvPr id="3" name="Segnaposto contenuto 2">
            <a:extLst>
              <a:ext uri="{FF2B5EF4-FFF2-40B4-BE49-F238E27FC236}">
                <a16:creationId xmlns:a16="http://schemas.microsoft.com/office/drawing/2014/main" xmlns="" id="{263FA1AF-879D-420F-BE63-8B2DB69B924D}"/>
              </a:ext>
            </a:extLst>
          </p:cNvPr>
          <p:cNvSpPr>
            <a:spLocks noGrp="1"/>
          </p:cNvSpPr>
          <p:nvPr>
            <p:ph idx="1"/>
          </p:nvPr>
        </p:nvSpPr>
        <p:spPr>
          <a:xfrm>
            <a:off x="648930" y="1431234"/>
            <a:ext cx="5977157" cy="4817163"/>
          </a:xfrm>
        </p:spPr>
        <p:txBody>
          <a:bodyPr>
            <a:noAutofit/>
          </a:bodyPr>
          <a:lstStyle/>
          <a:p>
            <a:pPr marL="0" indent="0">
              <a:lnSpc>
                <a:spcPct val="90000"/>
              </a:lnSpc>
              <a:buNone/>
            </a:pPr>
            <a:r>
              <a:rPr lang="it-IT" sz="2200"/>
              <a:t> </a:t>
            </a:r>
            <a:r>
              <a:rPr lang="en-US" sz="2200"/>
              <a:t>Research into the traditional Mediterranean diet has shown it may reduce our risk of developing conditions like type 2 diabetes, high blood pressure and high cholesterol, which are all risk factors for heart disease. Researchers have also found that people who closely follow a Mediterranean diet may live a longer life and be less likely to put on weight. Research puts this down to the monounsaturated fats present in the Mediterranean diet, and the focus on fruits and vegetables. An Italian study has linked the antioxidants and fiber content in the Mediterranean diet with good mental and physical health. </a:t>
            </a:r>
            <a:endParaRPr lang="it-IT" sz="2200" dirty="0"/>
          </a:p>
        </p:txBody>
      </p:sp>
      <p:pic>
        <p:nvPicPr>
          <p:cNvPr id="8" name="Graphic 7">
            <a:extLst>
              <a:ext uri="{FF2B5EF4-FFF2-40B4-BE49-F238E27FC236}">
                <a16:creationId xmlns:a16="http://schemas.microsoft.com/office/drawing/2014/main" xmlns="" id="{F278832D-4D28-47C6-8326-B0080D2AAAB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6719637" y="2052213"/>
            <a:ext cx="4196185" cy="4196185"/>
          </a:xfrm>
          <a:prstGeom prst="rect">
            <a:avLst/>
          </a:prstGeom>
          <a:effectLst>
            <a:outerShdw blurRad="50800" dist="38100" dir="5400000" algn="t" rotWithShape="0">
              <a:prstClr val="black">
                <a:alpha val="43000"/>
              </a:prstClr>
            </a:outerShdw>
          </a:effectLst>
        </p:spPr>
      </p:pic>
      <p:sp>
        <p:nvSpPr>
          <p:cNvPr id="4" name="Rettangolo 3">
            <a:extLst>
              <a:ext uri="{FF2B5EF4-FFF2-40B4-BE49-F238E27FC236}">
                <a16:creationId xmlns:a16="http://schemas.microsoft.com/office/drawing/2014/main" xmlns="" id="{0C657405-E836-4EA1-BC15-1EB1CFDB9866}"/>
              </a:ext>
            </a:extLst>
          </p:cNvPr>
          <p:cNvSpPr/>
          <p:nvPr/>
        </p:nvSpPr>
        <p:spPr>
          <a:xfrm>
            <a:off x="3048000" y="2413338"/>
            <a:ext cx="6096000" cy="369332"/>
          </a:xfrm>
          <a:prstGeom prst="rect">
            <a:avLst/>
          </a:prstGeom>
        </p:spPr>
        <p:txBody>
          <a:bodyPr>
            <a:spAutoFit/>
          </a:bodyPr>
          <a:lstStyle/>
          <a:p>
            <a:endParaRPr lang="it-IT" dirty="0"/>
          </a:p>
        </p:txBody>
      </p:sp>
    </p:spTree>
    <p:extLst>
      <p:ext uri="{BB962C8B-B14F-4D97-AF65-F5344CB8AC3E}">
        <p14:creationId xmlns:p14="http://schemas.microsoft.com/office/powerpoint/2010/main" val="36978994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xmlns="" id="{757B325C-3E35-45CF-9D07-3BCB281F3B9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ctrTitle"/>
          </p:nvPr>
        </p:nvSpPr>
        <p:spPr>
          <a:xfrm>
            <a:off x="8191925" y="1325881"/>
            <a:ext cx="3653072" cy="2103120"/>
          </a:xfrm>
        </p:spPr>
        <p:txBody>
          <a:bodyPr>
            <a:normAutofit fontScale="90000"/>
          </a:bodyPr>
          <a:lstStyle/>
          <a:p>
            <a:pPr>
              <a:lnSpc>
                <a:spcPct val="90000"/>
              </a:lnSpc>
            </a:pPr>
            <a:r>
              <a:rPr lang="it-IT" sz="3000" b="1" dirty="0" err="1">
                <a:solidFill>
                  <a:srgbClr val="EBEBEB"/>
                </a:solidFill>
              </a:rPr>
              <a:t>Traditional</a:t>
            </a:r>
            <a:r>
              <a:rPr lang="it-IT" sz="3000" b="1" dirty="0">
                <a:solidFill>
                  <a:srgbClr val="EBEBEB"/>
                </a:solidFill>
              </a:rPr>
              <a:t> cuisine </a:t>
            </a:r>
            <a:r>
              <a:rPr lang="it-IT" sz="3000" b="1" dirty="0" err="1">
                <a:solidFill>
                  <a:srgbClr val="EBEBEB"/>
                </a:solidFill>
              </a:rPr>
              <a:t>is</a:t>
            </a:r>
            <a:r>
              <a:rPr lang="it-IT" sz="3000" b="1" dirty="0">
                <a:solidFill>
                  <a:srgbClr val="EBEBEB"/>
                </a:solidFill>
              </a:rPr>
              <a:t> an </a:t>
            </a:r>
            <a:r>
              <a:rPr lang="it-IT" sz="3000" b="1" dirty="0" err="1">
                <a:solidFill>
                  <a:srgbClr val="EBEBEB"/>
                </a:solidFill>
              </a:rPr>
              <a:t>expression</a:t>
            </a:r>
            <a:r>
              <a:rPr lang="it-IT" sz="3000" b="1" dirty="0">
                <a:solidFill>
                  <a:srgbClr val="EBEBEB"/>
                </a:solidFill>
              </a:rPr>
              <a:t> of cultural </a:t>
            </a:r>
            <a:r>
              <a:rPr lang="it-IT" sz="3000" b="1" dirty="0" err="1">
                <a:solidFill>
                  <a:srgbClr val="EBEBEB"/>
                </a:solidFill>
              </a:rPr>
              <a:t>identity</a:t>
            </a:r>
            <a:r>
              <a:rPr lang="it-IT" sz="3000" b="1" dirty="0">
                <a:solidFill>
                  <a:srgbClr val="EBEBEB"/>
                </a:solidFill>
              </a:rPr>
              <a:t> and </a:t>
            </a:r>
            <a:r>
              <a:rPr lang="it-IT" sz="3000" b="1" dirty="0" err="1">
                <a:solidFill>
                  <a:srgbClr val="EBEBEB"/>
                </a:solidFill>
              </a:rPr>
              <a:t>it</a:t>
            </a:r>
            <a:r>
              <a:rPr lang="it-IT" sz="3000" b="1" dirty="0">
                <a:solidFill>
                  <a:srgbClr val="EBEBEB"/>
                </a:solidFill>
              </a:rPr>
              <a:t> </a:t>
            </a:r>
            <a:r>
              <a:rPr lang="it-IT" sz="3000" b="1" dirty="0" err="1">
                <a:solidFill>
                  <a:srgbClr val="EBEBEB"/>
                </a:solidFill>
              </a:rPr>
              <a:t>reflects</a:t>
            </a:r>
            <a:r>
              <a:rPr lang="it-IT" sz="3000" b="1" dirty="0">
                <a:solidFill>
                  <a:srgbClr val="EBEBEB"/>
                </a:solidFill>
              </a:rPr>
              <a:t> </a:t>
            </a:r>
            <a:r>
              <a:rPr lang="it-IT" sz="3000" b="1" dirty="0" err="1">
                <a:solidFill>
                  <a:srgbClr val="EBEBEB"/>
                </a:solidFill>
              </a:rPr>
              <a:t>our</a:t>
            </a:r>
            <a:r>
              <a:rPr lang="it-IT" sz="3000" b="1" dirty="0">
                <a:solidFill>
                  <a:srgbClr val="EBEBEB"/>
                </a:solidFill>
              </a:rPr>
              <a:t> </a:t>
            </a:r>
            <a:r>
              <a:rPr lang="it-IT" sz="3000" b="1" dirty="0" err="1">
                <a:solidFill>
                  <a:srgbClr val="EBEBEB"/>
                </a:solidFill>
              </a:rPr>
              <a:t>country’s</a:t>
            </a:r>
            <a:r>
              <a:rPr lang="it-IT" sz="3000" b="1" dirty="0">
                <a:solidFill>
                  <a:srgbClr val="EBEBEB"/>
                </a:solidFill>
              </a:rPr>
              <a:t>  history. </a:t>
            </a:r>
          </a:p>
        </p:txBody>
      </p:sp>
      <p:sp>
        <p:nvSpPr>
          <p:cNvPr id="3" name="Sottotitolo 2"/>
          <p:cNvSpPr>
            <a:spLocks noGrp="1"/>
          </p:cNvSpPr>
          <p:nvPr>
            <p:ph type="subTitle" idx="1"/>
          </p:nvPr>
        </p:nvSpPr>
        <p:spPr>
          <a:xfrm>
            <a:off x="8191925" y="3611882"/>
            <a:ext cx="3653072" cy="2597955"/>
          </a:xfrm>
        </p:spPr>
        <p:txBody>
          <a:bodyPr>
            <a:normAutofit/>
          </a:bodyPr>
          <a:lstStyle/>
          <a:p>
            <a:pPr>
              <a:lnSpc>
                <a:spcPct val="90000"/>
              </a:lnSpc>
            </a:pPr>
            <a:r>
              <a:rPr lang="it-IT" b="1" dirty="0">
                <a:solidFill>
                  <a:schemeClr val="tx2">
                    <a:lumMod val="40000"/>
                    <a:lumOff val="60000"/>
                  </a:schemeClr>
                </a:solidFill>
              </a:rPr>
              <a:t>We </a:t>
            </a:r>
            <a:r>
              <a:rPr lang="it-IT" b="1" dirty="0" err="1">
                <a:solidFill>
                  <a:schemeClr val="tx2">
                    <a:lumMod val="40000"/>
                    <a:lumOff val="60000"/>
                  </a:schemeClr>
                </a:solidFill>
              </a:rPr>
              <a:t>grow</a:t>
            </a:r>
            <a:r>
              <a:rPr lang="it-IT" b="1" dirty="0">
                <a:solidFill>
                  <a:schemeClr val="tx2">
                    <a:lumMod val="40000"/>
                    <a:lumOff val="60000"/>
                  </a:schemeClr>
                </a:solidFill>
              </a:rPr>
              <a:t> up </a:t>
            </a:r>
            <a:r>
              <a:rPr lang="it-IT" b="1" dirty="0" err="1">
                <a:solidFill>
                  <a:schemeClr val="tx2">
                    <a:lumMod val="40000"/>
                    <a:lumOff val="60000"/>
                  </a:schemeClr>
                </a:solidFill>
              </a:rPr>
              <a:t>eating</a:t>
            </a:r>
            <a:r>
              <a:rPr lang="it-IT" b="1" dirty="0">
                <a:solidFill>
                  <a:schemeClr val="tx2">
                    <a:lumMod val="40000"/>
                    <a:lumOff val="60000"/>
                  </a:schemeClr>
                </a:solidFill>
              </a:rPr>
              <a:t> the food of </a:t>
            </a:r>
            <a:r>
              <a:rPr lang="it-IT" b="1" dirty="0" err="1">
                <a:solidFill>
                  <a:schemeClr val="tx2">
                    <a:lumMod val="40000"/>
                    <a:lumOff val="60000"/>
                  </a:schemeClr>
                </a:solidFill>
              </a:rPr>
              <a:t>our</a:t>
            </a:r>
            <a:r>
              <a:rPr lang="it-IT" b="1" dirty="0">
                <a:solidFill>
                  <a:schemeClr val="tx2">
                    <a:lumMod val="40000"/>
                    <a:lumOff val="60000"/>
                  </a:schemeClr>
                </a:solidFill>
              </a:rPr>
              <a:t> </a:t>
            </a:r>
            <a:r>
              <a:rPr lang="it-IT" b="1" dirty="0" err="1">
                <a:solidFill>
                  <a:schemeClr val="tx2">
                    <a:lumMod val="40000"/>
                    <a:lumOff val="60000"/>
                  </a:schemeClr>
                </a:solidFill>
              </a:rPr>
              <a:t>cultures</a:t>
            </a:r>
            <a:r>
              <a:rPr lang="it-IT" b="1" dirty="0">
                <a:solidFill>
                  <a:schemeClr val="tx2">
                    <a:lumMod val="40000"/>
                    <a:lumOff val="60000"/>
                  </a:schemeClr>
                </a:solidFill>
              </a:rPr>
              <a:t>. </a:t>
            </a:r>
            <a:r>
              <a:rPr lang="it-IT" b="1" dirty="0" err="1">
                <a:solidFill>
                  <a:schemeClr val="tx2">
                    <a:lumMod val="40000"/>
                    <a:lumOff val="60000"/>
                  </a:schemeClr>
                </a:solidFill>
              </a:rPr>
              <a:t>Many</a:t>
            </a:r>
            <a:r>
              <a:rPr lang="it-IT" b="1" dirty="0">
                <a:solidFill>
                  <a:schemeClr val="tx2">
                    <a:lumMod val="40000"/>
                    <a:lumOff val="60000"/>
                  </a:schemeClr>
                </a:solidFill>
              </a:rPr>
              <a:t> of </a:t>
            </a:r>
            <a:r>
              <a:rPr lang="it-IT" b="1" dirty="0" err="1">
                <a:solidFill>
                  <a:schemeClr val="tx2">
                    <a:lumMod val="40000"/>
                    <a:lumOff val="60000"/>
                  </a:schemeClr>
                </a:solidFill>
              </a:rPr>
              <a:t>us</a:t>
            </a:r>
            <a:r>
              <a:rPr lang="it-IT" b="1" dirty="0">
                <a:solidFill>
                  <a:schemeClr val="tx2">
                    <a:lumMod val="40000"/>
                    <a:lumOff val="60000"/>
                  </a:schemeClr>
                </a:solidFill>
              </a:rPr>
              <a:t> associate food with feelings and </a:t>
            </a:r>
            <a:r>
              <a:rPr lang="it-IT" b="1" dirty="0" err="1">
                <a:solidFill>
                  <a:schemeClr val="tx2">
                    <a:lumMod val="40000"/>
                    <a:lumOff val="60000"/>
                  </a:schemeClr>
                </a:solidFill>
              </a:rPr>
              <a:t>memories</a:t>
            </a:r>
            <a:r>
              <a:rPr lang="it-IT" b="1" dirty="0">
                <a:solidFill>
                  <a:schemeClr val="tx2">
                    <a:lumMod val="40000"/>
                    <a:lumOff val="60000"/>
                  </a:schemeClr>
                </a:solidFill>
              </a:rPr>
              <a:t>, for </a:t>
            </a:r>
            <a:r>
              <a:rPr lang="it-IT" b="1" dirty="0" err="1">
                <a:solidFill>
                  <a:schemeClr val="tx2">
                    <a:lumMod val="40000"/>
                    <a:lumOff val="60000"/>
                  </a:schemeClr>
                </a:solidFill>
              </a:rPr>
              <a:t>this</a:t>
            </a:r>
            <a:r>
              <a:rPr lang="it-IT" b="1" dirty="0">
                <a:solidFill>
                  <a:schemeClr val="tx2">
                    <a:lumMod val="40000"/>
                    <a:lumOff val="60000"/>
                  </a:schemeClr>
                </a:solidFill>
              </a:rPr>
              <a:t> </a:t>
            </a:r>
            <a:r>
              <a:rPr lang="it-IT" b="1" dirty="0" err="1">
                <a:solidFill>
                  <a:schemeClr val="tx2">
                    <a:lumMod val="40000"/>
                    <a:lumOff val="60000"/>
                  </a:schemeClr>
                </a:solidFill>
              </a:rPr>
              <a:t>reason</a:t>
            </a:r>
            <a:r>
              <a:rPr lang="it-IT" b="1" dirty="0">
                <a:solidFill>
                  <a:schemeClr val="tx2">
                    <a:lumMod val="40000"/>
                    <a:lumOff val="60000"/>
                  </a:schemeClr>
                </a:solidFill>
              </a:rPr>
              <a:t> </a:t>
            </a:r>
            <a:r>
              <a:rPr lang="it-IT" b="1" dirty="0" err="1">
                <a:solidFill>
                  <a:schemeClr val="tx2">
                    <a:lumMod val="40000"/>
                    <a:lumOff val="60000"/>
                  </a:schemeClr>
                </a:solidFill>
              </a:rPr>
              <a:t>there</a:t>
            </a:r>
            <a:r>
              <a:rPr lang="it-IT" b="1" dirty="0">
                <a:solidFill>
                  <a:schemeClr val="tx2">
                    <a:lumMod val="40000"/>
                    <a:lumOff val="60000"/>
                  </a:schemeClr>
                </a:solidFill>
              </a:rPr>
              <a:t> </a:t>
            </a:r>
            <a:r>
              <a:rPr lang="it-IT" b="1" dirty="0" err="1">
                <a:solidFill>
                  <a:schemeClr val="tx2">
                    <a:lumMod val="40000"/>
                    <a:lumOff val="60000"/>
                  </a:schemeClr>
                </a:solidFill>
              </a:rPr>
              <a:t>is</a:t>
            </a:r>
            <a:r>
              <a:rPr lang="it-IT" b="1" dirty="0">
                <a:solidFill>
                  <a:schemeClr val="tx2">
                    <a:lumMod val="40000"/>
                    <a:lumOff val="60000"/>
                  </a:schemeClr>
                </a:solidFill>
              </a:rPr>
              <a:t> more of a connection </a:t>
            </a:r>
            <a:r>
              <a:rPr lang="it-IT" b="1" dirty="0" err="1">
                <a:solidFill>
                  <a:schemeClr val="tx2">
                    <a:lumMod val="40000"/>
                    <a:lumOff val="60000"/>
                  </a:schemeClr>
                </a:solidFill>
              </a:rPr>
              <a:t>between</a:t>
            </a:r>
            <a:r>
              <a:rPr lang="it-IT" b="1" dirty="0">
                <a:solidFill>
                  <a:schemeClr val="tx2">
                    <a:lumMod val="40000"/>
                    <a:lumOff val="60000"/>
                  </a:schemeClr>
                </a:solidFill>
              </a:rPr>
              <a:t> food and culture.</a:t>
            </a:r>
          </a:p>
        </p:txBody>
      </p:sp>
      <p:sp>
        <p:nvSpPr>
          <p:cNvPr id="73" name="Freeform 36">
            <a:extLst>
              <a:ext uri="{FF2B5EF4-FFF2-40B4-BE49-F238E27FC236}">
                <a16:creationId xmlns:a16="http://schemas.microsoft.com/office/drawing/2014/main" xmlns="" id="{C24BEC42-AFF3-40D1-93A2-A27A42E1E2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7463681"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75" name="Freeform: Shape 74">
            <a:extLst>
              <a:ext uri="{FF2B5EF4-FFF2-40B4-BE49-F238E27FC236}">
                <a16:creationId xmlns:a16="http://schemas.microsoft.com/office/drawing/2014/main" xmlns="" id="{608F427C-1EC9-4280-9367-F2B3AA063E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7809954" cy="6858000"/>
          </a:xfrm>
          <a:custGeom>
            <a:avLst/>
            <a:gdLst>
              <a:gd name="connsiteX0" fmla="*/ 6465239 w 7809954"/>
              <a:gd name="connsiteY0" fmla="*/ 0 h 6858000"/>
              <a:gd name="connsiteX1" fmla="*/ 7808777 w 7809954"/>
              <a:gd name="connsiteY1" fmla="*/ 0 h 6858000"/>
              <a:gd name="connsiteX2" fmla="*/ 7783732 w 7809954"/>
              <a:gd name="connsiteY2" fmla="*/ 155676 h 6858000"/>
              <a:gd name="connsiteX3" fmla="*/ 7759863 w 7809954"/>
              <a:gd name="connsiteY3" fmla="*/ 310667 h 6858000"/>
              <a:gd name="connsiteX4" fmla="*/ 7736499 w 7809954"/>
              <a:gd name="connsiteY4" fmla="*/ 466344 h 6858000"/>
              <a:gd name="connsiteX5" fmla="*/ 7716496 w 7809954"/>
              <a:gd name="connsiteY5" fmla="*/ 622706 h 6858000"/>
              <a:gd name="connsiteX6" fmla="*/ 7696325 w 7809954"/>
              <a:gd name="connsiteY6" fmla="*/ 778383 h 6858000"/>
              <a:gd name="connsiteX7" fmla="*/ 7677499 w 7809954"/>
              <a:gd name="connsiteY7" fmla="*/ 934745 h 6858000"/>
              <a:gd name="connsiteX8" fmla="*/ 7661363 w 7809954"/>
              <a:gd name="connsiteY8" fmla="*/ 1089050 h 6858000"/>
              <a:gd name="connsiteX9" fmla="*/ 7646067 w 7809954"/>
              <a:gd name="connsiteY9" fmla="*/ 1245413 h 6858000"/>
              <a:gd name="connsiteX10" fmla="*/ 7632115 w 7809954"/>
              <a:gd name="connsiteY10" fmla="*/ 1401089 h 6858000"/>
              <a:gd name="connsiteX11" fmla="*/ 7620013 w 7809954"/>
              <a:gd name="connsiteY11" fmla="*/ 1554023 h 6858000"/>
              <a:gd name="connsiteX12" fmla="*/ 7607910 w 7809954"/>
              <a:gd name="connsiteY12" fmla="*/ 1709013 h 6858000"/>
              <a:gd name="connsiteX13" fmla="*/ 7597825 w 7809954"/>
              <a:gd name="connsiteY13" fmla="*/ 1861947 h 6858000"/>
              <a:gd name="connsiteX14" fmla="*/ 7589925 w 7809954"/>
              <a:gd name="connsiteY14" fmla="*/ 2014880 h 6858000"/>
              <a:gd name="connsiteX15" fmla="*/ 7581688 w 7809954"/>
              <a:gd name="connsiteY15" fmla="*/ 2167128 h 6858000"/>
              <a:gd name="connsiteX16" fmla="*/ 7574797 w 7809954"/>
              <a:gd name="connsiteY16" fmla="*/ 2318004 h 6858000"/>
              <a:gd name="connsiteX17" fmla="*/ 7569922 w 7809954"/>
              <a:gd name="connsiteY17" fmla="*/ 2467508 h 6858000"/>
              <a:gd name="connsiteX18" fmla="*/ 7565720 w 7809954"/>
              <a:gd name="connsiteY18" fmla="*/ 2617013 h 6858000"/>
              <a:gd name="connsiteX19" fmla="*/ 7561686 w 7809954"/>
              <a:gd name="connsiteY19" fmla="*/ 2765145 h 6858000"/>
              <a:gd name="connsiteX20" fmla="*/ 7559837 w 7809954"/>
              <a:gd name="connsiteY20" fmla="*/ 2911221 h 6858000"/>
              <a:gd name="connsiteX21" fmla="*/ 7557820 w 7809954"/>
              <a:gd name="connsiteY21" fmla="*/ 3057296 h 6858000"/>
              <a:gd name="connsiteX22" fmla="*/ 7556811 w 7809954"/>
              <a:gd name="connsiteY22" fmla="*/ 3201314 h 6858000"/>
              <a:gd name="connsiteX23" fmla="*/ 7557820 w 7809954"/>
              <a:gd name="connsiteY23" fmla="*/ 3343960 h 6858000"/>
              <a:gd name="connsiteX24" fmla="*/ 7557820 w 7809954"/>
              <a:gd name="connsiteY24" fmla="*/ 3485235 h 6858000"/>
              <a:gd name="connsiteX25" fmla="*/ 7559837 w 7809954"/>
              <a:gd name="connsiteY25" fmla="*/ 3625138 h 6858000"/>
              <a:gd name="connsiteX26" fmla="*/ 7562862 w 7809954"/>
              <a:gd name="connsiteY26" fmla="*/ 3762298 h 6858000"/>
              <a:gd name="connsiteX27" fmla="*/ 7565720 w 7809954"/>
              <a:gd name="connsiteY27" fmla="*/ 3898087 h 6858000"/>
              <a:gd name="connsiteX28" fmla="*/ 7568914 w 7809954"/>
              <a:gd name="connsiteY28" fmla="*/ 4031132 h 6858000"/>
              <a:gd name="connsiteX29" fmla="*/ 7573788 w 7809954"/>
              <a:gd name="connsiteY29" fmla="*/ 4163491 h 6858000"/>
              <a:gd name="connsiteX30" fmla="*/ 7578999 w 7809954"/>
              <a:gd name="connsiteY30" fmla="*/ 4293793 h 6858000"/>
              <a:gd name="connsiteX31" fmla="*/ 7583705 w 7809954"/>
              <a:gd name="connsiteY31" fmla="*/ 4421352 h 6858000"/>
              <a:gd name="connsiteX32" fmla="*/ 7596985 w 7809954"/>
              <a:gd name="connsiteY32" fmla="*/ 4670298 h 6858000"/>
              <a:gd name="connsiteX33" fmla="*/ 7611104 w 7809954"/>
              <a:gd name="connsiteY33" fmla="*/ 4908956 h 6858000"/>
              <a:gd name="connsiteX34" fmla="*/ 7625896 w 7809954"/>
              <a:gd name="connsiteY34" fmla="*/ 5138013 h 6858000"/>
              <a:gd name="connsiteX35" fmla="*/ 7642201 w 7809954"/>
              <a:gd name="connsiteY35" fmla="*/ 5354726 h 6858000"/>
              <a:gd name="connsiteX36" fmla="*/ 7659178 w 7809954"/>
              <a:gd name="connsiteY36" fmla="*/ 5561838 h 6858000"/>
              <a:gd name="connsiteX37" fmla="*/ 7677499 w 7809954"/>
              <a:gd name="connsiteY37" fmla="*/ 5753862 h 6858000"/>
              <a:gd name="connsiteX38" fmla="*/ 7695485 w 7809954"/>
              <a:gd name="connsiteY38" fmla="*/ 5934227 h 6858000"/>
              <a:gd name="connsiteX39" fmla="*/ 7713470 w 7809954"/>
              <a:gd name="connsiteY39" fmla="*/ 6100191 h 6858000"/>
              <a:gd name="connsiteX40" fmla="*/ 7730447 w 7809954"/>
              <a:gd name="connsiteY40" fmla="*/ 6252438 h 6858000"/>
              <a:gd name="connsiteX41" fmla="*/ 7746584 w 7809954"/>
              <a:gd name="connsiteY41" fmla="*/ 6387541 h 6858000"/>
              <a:gd name="connsiteX42" fmla="*/ 7761880 w 7809954"/>
              <a:gd name="connsiteY42" fmla="*/ 6509613 h 6858000"/>
              <a:gd name="connsiteX43" fmla="*/ 7774655 w 7809954"/>
              <a:gd name="connsiteY43" fmla="*/ 6612483 h 6858000"/>
              <a:gd name="connsiteX44" fmla="*/ 7786757 w 7809954"/>
              <a:gd name="connsiteY44" fmla="*/ 6698894 h 6858000"/>
              <a:gd name="connsiteX45" fmla="*/ 7804071 w 7809954"/>
              <a:gd name="connsiteY45" fmla="*/ 6817538 h 6858000"/>
              <a:gd name="connsiteX46" fmla="*/ 7809954 w 7809954"/>
              <a:gd name="connsiteY46" fmla="*/ 6858000 h 6858000"/>
              <a:gd name="connsiteX47" fmla="*/ 7157124 w 7809954"/>
              <a:gd name="connsiteY47" fmla="*/ 6858000 h 6858000"/>
              <a:gd name="connsiteX48" fmla="*/ 7157124 w 7809954"/>
              <a:gd name="connsiteY48" fmla="*/ 6858000 h 6858000"/>
              <a:gd name="connsiteX49" fmla="*/ 0 w 7809954"/>
              <a:gd name="connsiteY49" fmla="*/ 6858000 h 6858000"/>
              <a:gd name="connsiteX50" fmla="*/ 0 w 7809954"/>
              <a:gd name="connsiteY50" fmla="*/ 0 h 6858000"/>
              <a:gd name="connsiteX51" fmla="*/ 6465239 w 7809954"/>
              <a:gd name="connsiteY5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809954" h="6858000">
                <a:moveTo>
                  <a:pt x="6465239" y="0"/>
                </a:moveTo>
                <a:lnTo>
                  <a:pt x="7808777" y="0"/>
                </a:lnTo>
                <a:lnTo>
                  <a:pt x="7783732" y="155676"/>
                </a:lnTo>
                <a:lnTo>
                  <a:pt x="7759863" y="310667"/>
                </a:lnTo>
                <a:lnTo>
                  <a:pt x="7736499" y="466344"/>
                </a:lnTo>
                <a:lnTo>
                  <a:pt x="7716496" y="622706"/>
                </a:lnTo>
                <a:lnTo>
                  <a:pt x="7696325" y="778383"/>
                </a:lnTo>
                <a:lnTo>
                  <a:pt x="7677499" y="934745"/>
                </a:lnTo>
                <a:lnTo>
                  <a:pt x="7661363" y="1089050"/>
                </a:lnTo>
                <a:lnTo>
                  <a:pt x="7646067" y="1245413"/>
                </a:lnTo>
                <a:lnTo>
                  <a:pt x="7632115" y="1401089"/>
                </a:lnTo>
                <a:lnTo>
                  <a:pt x="7620013" y="1554023"/>
                </a:lnTo>
                <a:lnTo>
                  <a:pt x="7607910" y="1709013"/>
                </a:lnTo>
                <a:lnTo>
                  <a:pt x="7597825" y="1861947"/>
                </a:lnTo>
                <a:lnTo>
                  <a:pt x="7589925" y="2014880"/>
                </a:lnTo>
                <a:lnTo>
                  <a:pt x="7581688" y="2167128"/>
                </a:lnTo>
                <a:lnTo>
                  <a:pt x="7574797" y="2318004"/>
                </a:lnTo>
                <a:lnTo>
                  <a:pt x="7569922" y="2467508"/>
                </a:lnTo>
                <a:lnTo>
                  <a:pt x="7565720" y="2617013"/>
                </a:lnTo>
                <a:lnTo>
                  <a:pt x="7561686" y="2765145"/>
                </a:lnTo>
                <a:lnTo>
                  <a:pt x="7559837" y="2911221"/>
                </a:lnTo>
                <a:lnTo>
                  <a:pt x="7557820" y="3057296"/>
                </a:lnTo>
                <a:lnTo>
                  <a:pt x="7556811" y="3201314"/>
                </a:lnTo>
                <a:lnTo>
                  <a:pt x="7557820" y="3343960"/>
                </a:lnTo>
                <a:lnTo>
                  <a:pt x="7557820" y="3485235"/>
                </a:lnTo>
                <a:lnTo>
                  <a:pt x="7559837" y="3625138"/>
                </a:lnTo>
                <a:lnTo>
                  <a:pt x="7562862" y="3762298"/>
                </a:lnTo>
                <a:lnTo>
                  <a:pt x="7565720" y="3898087"/>
                </a:lnTo>
                <a:lnTo>
                  <a:pt x="7568914" y="4031132"/>
                </a:lnTo>
                <a:lnTo>
                  <a:pt x="7573788" y="4163491"/>
                </a:lnTo>
                <a:lnTo>
                  <a:pt x="7578999" y="4293793"/>
                </a:lnTo>
                <a:lnTo>
                  <a:pt x="7583705" y="4421352"/>
                </a:lnTo>
                <a:lnTo>
                  <a:pt x="7596985" y="4670298"/>
                </a:lnTo>
                <a:lnTo>
                  <a:pt x="7611104" y="4908956"/>
                </a:lnTo>
                <a:lnTo>
                  <a:pt x="7625896" y="5138013"/>
                </a:lnTo>
                <a:lnTo>
                  <a:pt x="7642201" y="5354726"/>
                </a:lnTo>
                <a:lnTo>
                  <a:pt x="7659178" y="5561838"/>
                </a:lnTo>
                <a:lnTo>
                  <a:pt x="7677499" y="5753862"/>
                </a:lnTo>
                <a:lnTo>
                  <a:pt x="7695485" y="5934227"/>
                </a:lnTo>
                <a:lnTo>
                  <a:pt x="7713470" y="6100191"/>
                </a:lnTo>
                <a:lnTo>
                  <a:pt x="7730447" y="6252438"/>
                </a:lnTo>
                <a:lnTo>
                  <a:pt x="7746584" y="6387541"/>
                </a:lnTo>
                <a:lnTo>
                  <a:pt x="7761880" y="6509613"/>
                </a:lnTo>
                <a:lnTo>
                  <a:pt x="7774655" y="6612483"/>
                </a:lnTo>
                <a:lnTo>
                  <a:pt x="7786757" y="6698894"/>
                </a:lnTo>
                <a:lnTo>
                  <a:pt x="7804071" y="6817538"/>
                </a:lnTo>
                <a:lnTo>
                  <a:pt x="7809954" y="6858000"/>
                </a:lnTo>
                <a:lnTo>
                  <a:pt x="7157124" y="6858000"/>
                </a:lnTo>
                <a:lnTo>
                  <a:pt x="7157124" y="6858000"/>
                </a:lnTo>
                <a:lnTo>
                  <a:pt x="0" y="6858000"/>
                </a:lnTo>
                <a:lnTo>
                  <a:pt x="0" y="0"/>
                </a:lnTo>
                <a:lnTo>
                  <a:pt x="646523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7" name="Rectangle 76">
            <a:extLst>
              <a:ext uri="{FF2B5EF4-FFF2-40B4-BE49-F238E27FC236}">
                <a16:creationId xmlns:a16="http://schemas.microsoft.com/office/drawing/2014/main" xmlns="" id="{F98810A7-E114-447A-A7D6-69B27CFB565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6146" name="Picture 2" descr="Risultati immagini per feelings and food"/>
          <p:cNvPicPr>
            <a:picLocks noChangeAspect="1" noChangeArrowheads="1"/>
          </p:cNvPicPr>
          <p:nvPr/>
        </p:nvPicPr>
        <p:blipFill>
          <a:blip r:embed="rId2" cstate="print"/>
          <a:stretch>
            <a:fillRect/>
          </a:stretch>
        </p:blipFill>
        <p:spPr bwMode="auto">
          <a:xfrm>
            <a:off x="643854" y="1089328"/>
            <a:ext cx="6270662" cy="4678878"/>
          </a:xfrm>
          <a:prstGeom prst="rect">
            <a:avLst/>
          </a:prstGeom>
          <a:effectLst/>
        </p:spPr>
      </p:pic>
      <p:cxnSp>
        <p:nvCxnSpPr>
          <p:cNvPr id="6" name="Connettore 7 5"/>
          <p:cNvCxnSpPr/>
          <p:nvPr/>
        </p:nvCxnSpPr>
        <p:spPr>
          <a:xfrm>
            <a:off x="-1071602" y="3786190"/>
            <a:ext cx="571504" cy="500066"/>
          </a:xfrm>
          <a:prstGeom prst="curvedConnector3">
            <a:avLst>
              <a:gd name="adj1" fmla="val 50000"/>
            </a:avLst>
          </a:prstGeom>
          <a:ln>
            <a:solidFill>
              <a:schemeClr val="tx2"/>
            </a:solidFill>
            <a:tailEnd type="arrow"/>
          </a:ln>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Tree>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4" name="Rettangolo 3"/>
          <p:cNvSpPr/>
          <p:nvPr/>
        </p:nvSpPr>
        <p:spPr>
          <a:xfrm>
            <a:off x="646111" y="1447799"/>
            <a:ext cx="3105075" cy="1444750"/>
          </a:xfrm>
          <a:prstGeom prst="rect">
            <a:avLst/>
          </a:prstGeom>
        </p:spPr>
        <p:txBody>
          <a:bodyPr vert="horz" lIns="91440" tIns="45720" rIns="91440" bIns="45720" rtlCol="0" anchor="b">
            <a:norm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nSpc>
                <a:spcPct val="90000"/>
              </a:lnSpc>
              <a:spcBef>
                <a:spcPct val="0"/>
              </a:spcBef>
              <a:spcAft>
                <a:spcPts val="600"/>
              </a:spcAft>
            </a:pPr>
            <a:r>
              <a:rPr lang="en-US" sz="3200" cap="all">
                <a:ln/>
                <a:solidFill>
                  <a:schemeClr val="tx2"/>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mj-lt"/>
                <a:ea typeface="+mj-ea"/>
                <a:cs typeface="+mj-cs"/>
              </a:rPr>
              <a:t>What food tells about Sicily</a:t>
            </a:r>
          </a:p>
        </p:txBody>
      </p:sp>
      <p:sp>
        <p:nvSpPr>
          <p:cNvPr id="18" name="Freeform: Shape 17">
            <a:extLst>
              <a:ext uri="{FF2B5EF4-FFF2-40B4-BE49-F238E27FC236}">
                <a16:creationId xmlns:a16="http://schemas.microsoft.com/office/drawing/2014/main" xmlns="" id="{BF916B6A-4A1E-4A48-8BC8-1E4776E0360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
          <a:xfrm rot="16200000">
            <a:off x="4747655" y="-586345"/>
            <a:ext cx="6858001" cy="8030691"/>
          </a:xfrm>
          <a:custGeom>
            <a:avLst/>
            <a:gdLst>
              <a:gd name="connsiteX0" fmla="*/ 6858001 w 6858001"/>
              <a:gd name="connsiteY0" fmla="*/ 1177 h 8030691"/>
              <a:gd name="connsiteX1" fmla="*/ 6858001 w 6858001"/>
              <a:gd name="connsiteY1" fmla="*/ 1344715 h 8030691"/>
              <a:gd name="connsiteX2" fmla="*/ 6858000 w 6858001"/>
              <a:gd name="connsiteY2" fmla="*/ 1344715 h 8030691"/>
              <a:gd name="connsiteX3" fmla="*/ 6858000 w 6858001"/>
              <a:gd name="connsiteY3" fmla="*/ 8030691 h 8030691"/>
              <a:gd name="connsiteX4" fmla="*/ 0 w 6858001"/>
              <a:gd name="connsiteY4" fmla="*/ 8030690 h 8030691"/>
              <a:gd name="connsiteX5" fmla="*/ 0 w 6858001"/>
              <a:gd name="connsiteY5" fmla="*/ 477747 h 8030691"/>
              <a:gd name="connsiteX6" fmla="*/ 1 w 6858001"/>
              <a:gd name="connsiteY6" fmla="*/ 477747 h 8030691"/>
              <a:gd name="connsiteX7" fmla="*/ 1 w 6858001"/>
              <a:gd name="connsiteY7" fmla="*/ 0 h 8030691"/>
              <a:gd name="connsiteX8" fmla="*/ 40463 w 6858001"/>
              <a:gd name="connsiteY8" fmla="*/ 5883 h 8030691"/>
              <a:gd name="connsiteX9" fmla="*/ 159107 w 6858001"/>
              <a:gd name="connsiteY9" fmla="*/ 23196 h 8030691"/>
              <a:gd name="connsiteX10" fmla="*/ 245518 w 6858001"/>
              <a:gd name="connsiteY10" fmla="*/ 35299 h 8030691"/>
              <a:gd name="connsiteX11" fmla="*/ 348388 w 6858001"/>
              <a:gd name="connsiteY11" fmla="*/ 48074 h 8030691"/>
              <a:gd name="connsiteX12" fmla="*/ 470460 w 6858001"/>
              <a:gd name="connsiteY12" fmla="*/ 63370 h 8030691"/>
              <a:gd name="connsiteX13" fmla="*/ 605563 w 6858001"/>
              <a:gd name="connsiteY13" fmla="*/ 79507 h 8030691"/>
              <a:gd name="connsiteX14" fmla="*/ 757810 w 6858001"/>
              <a:gd name="connsiteY14" fmla="*/ 96484 h 8030691"/>
              <a:gd name="connsiteX15" fmla="*/ 923774 w 6858001"/>
              <a:gd name="connsiteY15" fmla="*/ 114469 h 8030691"/>
              <a:gd name="connsiteX16" fmla="*/ 1104139 w 6858001"/>
              <a:gd name="connsiteY16" fmla="*/ 132455 h 8030691"/>
              <a:gd name="connsiteX17" fmla="*/ 1296163 w 6858001"/>
              <a:gd name="connsiteY17" fmla="*/ 150776 h 8030691"/>
              <a:gd name="connsiteX18" fmla="*/ 1503275 w 6858001"/>
              <a:gd name="connsiteY18" fmla="*/ 167753 h 8030691"/>
              <a:gd name="connsiteX19" fmla="*/ 1719988 w 6858001"/>
              <a:gd name="connsiteY19" fmla="*/ 184058 h 8030691"/>
              <a:gd name="connsiteX20" fmla="*/ 1949045 w 6858001"/>
              <a:gd name="connsiteY20" fmla="*/ 198850 h 8030691"/>
              <a:gd name="connsiteX21" fmla="*/ 2187703 w 6858001"/>
              <a:gd name="connsiteY21" fmla="*/ 212969 h 8030691"/>
              <a:gd name="connsiteX22" fmla="*/ 2436649 w 6858001"/>
              <a:gd name="connsiteY22" fmla="*/ 226249 h 8030691"/>
              <a:gd name="connsiteX23" fmla="*/ 2564208 w 6858001"/>
              <a:gd name="connsiteY23" fmla="*/ 230955 h 8030691"/>
              <a:gd name="connsiteX24" fmla="*/ 2694509 w 6858001"/>
              <a:gd name="connsiteY24" fmla="*/ 236166 h 8030691"/>
              <a:gd name="connsiteX25" fmla="*/ 2826869 w 6858001"/>
              <a:gd name="connsiteY25" fmla="*/ 241040 h 8030691"/>
              <a:gd name="connsiteX26" fmla="*/ 2959914 w 6858001"/>
              <a:gd name="connsiteY26" fmla="*/ 244234 h 8030691"/>
              <a:gd name="connsiteX27" fmla="*/ 3095702 w 6858001"/>
              <a:gd name="connsiteY27" fmla="*/ 247092 h 8030691"/>
              <a:gd name="connsiteX28" fmla="*/ 3232862 w 6858001"/>
              <a:gd name="connsiteY28" fmla="*/ 250117 h 8030691"/>
              <a:gd name="connsiteX29" fmla="*/ 3372766 w 6858001"/>
              <a:gd name="connsiteY29" fmla="*/ 252134 h 8030691"/>
              <a:gd name="connsiteX30" fmla="*/ 3514040 w 6858001"/>
              <a:gd name="connsiteY30" fmla="*/ 252134 h 8030691"/>
              <a:gd name="connsiteX31" fmla="*/ 3656686 w 6858001"/>
              <a:gd name="connsiteY31" fmla="*/ 253143 h 8030691"/>
              <a:gd name="connsiteX32" fmla="*/ 3800705 w 6858001"/>
              <a:gd name="connsiteY32" fmla="*/ 252134 h 8030691"/>
              <a:gd name="connsiteX33" fmla="*/ 3946780 w 6858001"/>
              <a:gd name="connsiteY33" fmla="*/ 250117 h 8030691"/>
              <a:gd name="connsiteX34" fmla="*/ 4092856 w 6858001"/>
              <a:gd name="connsiteY34" fmla="*/ 248268 h 8030691"/>
              <a:gd name="connsiteX35" fmla="*/ 4240988 w 6858001"/>
              <a:gd name="connsiteY35" fmla="*/ 244234 h 8030691"/>
              <a:gd name="connsiteX36" fmla="*/ 4390492 w 6858001"/>
              <a:gd name="connsiteY36" fmla="*/ 240032 h 8030691"/>
              <a:gd name="connsiteX37" fmla="*/ 4539997 w 6858001"/>
              <a:gd name="connsiteY37" fmla="*/ 235157 h 8030691"/>
              <a:gd name="connsiteX38" fmla="*/ 4690873 w 6858001"/>
              <a:gd name="connsiteY38" fmla="*/ 228266 h 8030691"/>
              <a:gd name="connsiteX39" fmla="*/ 4843120 w 6858001"/>
              <a:gd name="connsiteY39" fmla="*/ 220029 h 8030691"/>
              <a:gd name="connsiteX40" fmla="*/ 4996054 w 6858001"/>
              <a:gd name="connsiteY40" fmla="*/ 212129 h 8030691"/>
              <a:gd name="connsiteX41" fmla="*/ 5148987 w 6858001"/>
              <a:gd name="connsiteY41" fmla="*/ 202044 h 8030691"/>
              <a:gd name="connsiteX42" fmla="*/ 5303978 w 6858001"/>
              <a:gd name="connsiteY42" fmla="*/ 189941 h 8030691"/>
              <a:gd name="connsiteX43" fmla="*/ 5456911 w 6858001"/>
              <a:gd name="connsiteY43" fmla="*/ 177839 h 8030691"/>
              <a:gd name="connsiteX44" fmla="*/ 5612588 w 6858001"/>
              <a:gd name="connsiteY44" fmla="*/ 163887 h 8030691"/>
              <a:gd name="connsiteX45" fmla="*/ 5768950 w 6858001"/>
              <a:gd name="connsiteY45" fmla="*/ 148591 h 8030691"/>
              <a:gd name="connsiteX46" fmla="*/ 5923255 w 6858001"/>
              <a:gd name="connsiteY46" fmla="*/ 132455 h 8030691"/>
              <a:gd name="connsiteX47" fmla="*/ 6079618 w 6858001"/>
              <a:gd name="connsiteY47" fmla="*/ 113629 h 8030691"/>
              <a:gd name="connsiteX48" fmla="*/ 6235294 w 6858001"/>
              <a:gd name="connsiteY48" fmla="*/ 93458 h 8030691"/>
              <a:gd name="connsiteX49" fmla="*/ 6391657 w 6858001"/>
              <a:gd name="connsiteY49" fmla="*/ 73455 h 8030691"/>
              <a:gd name="connsiteX50" fmla="*/ 6547333 w 6858001"/>
              <a:gd name="connsiteY50" fmla="*/ 50091 h 8030691"/>
              <a:gd name="connsiteX51" fmla="*/ 6702324 w 6858001"/>
              <a:gd name="connsiteY51" fmla="*/ 26222 h 803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8030691">
                <a:moveTo>
                  <a:pt x="6858001" y="1177"/>
                </a:moveTo>
                <a:lnTo>
                  <a:pt x="6858001" y="1344715"/>
                </a:lnTo>
                <a:lnTo>
                  <a:pt x="6858000" y="1344715"/>
                </a:lnTo>
                <a:lnTo>
                  <a:pt x="6858000" y="8030691"/>
                </a:lnTo>
                <a:lnTo>
                  <a:pt x="0" y="8030690"/>
                </a:lnTo>
                <a:lnTo>
                  <a:pt x="0" y="477747"/>
                </a:lnTo>
                <a:lnTo>
                  <a:pt x="1" y="477747"/>
                </a:lnTo>
                <a:lnTo>
                  <a:pt x="1" y="0"/>
                </a:lnTo>
                <a:lnTo>
                  <a:pt x="40463" y="5883"/>
                </a:lnTo>
                <a:lnTo>
                  <a:pt x="159107" y="23196"/>
                </a:lnTo>
                <a:lnTo>
                  <a:pt x="245518" y="35299"/>
                </a:lnTo>
                <a:lnTo>
                  <a:pt x="348388" y="48074"/>
                </a:lnTo>
                <a:lnTo>
                  <a:pt x="470460" y="63370"/>
                </a:lnTo>
                <a:lnTo>
                  <a:pt x="605563" y="79507"/>
                </a:lnTo>
                <a:lnTo>
                  <a:pt x="757810" y="96484"/>
                </a:lnTo>
                <a:lnTo>
                  <a:pt x="923774" y="114469"/>
                </a:lnTo>
                <a:lnTo>
                  <a:pt x="1104139" y="132455"/>
                </a:lnTo>
                <a:lnTo>
                  <a:pt x="1296163" y="150776"/>
                </a:lnTo>
                <a:lnTo>
                  <a:pt x="1503275" y="167753"/>
                </a:lnTo>
                <a:lnTo>
                  <a:pt x="1719988" y="184058"/>
                </a:lnTo>
                <a:lnTo>
                  <a:pt x="1949045" y="198850"/>
                </a:lnTo>
                <a:lnTo>
                  <a:pt x="2187703" y="212969"/>
                </a:lnTo>
                <a:lnTo>
                  <a:pt x="2436649" y="226249"/>
                </a:lnTo>
                <a:lnTo>
                  <a:pt x="2564208" y="230955"/>
                </a:lnTo>
                <a:lnTo>
                  <a:pt x="2694509" y="236166"/>
                </a:lnTo>
                <a:lnTo>
                  <a:pt x="2826869" y="241040"/>
                </a:lnTo>
                <a:lnTo>
                  <a:pt x="2959914" y="244234"/>
                </a:lnTo>
                <a:lnTo>
                  <a:pt x="3095702" y="247092"/>
                </a:lnTo>
                <a:lnTo>
                  <a:pt x="3232862" y="250117"/>
                </a:lnTo>
                <a:lnTo>
                  <a:pt x="3372766" y="252134"/>
                </a:lnTo>
                <a:lnTo>
                  <a:pt x="3514040" y="252134"/>
                </a:lnTo>
                <a:lnTo>
                  <a:pt x="3656686" y="253143"/>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solidFill>
            <a:srgbClr val="FFFFFF"/>
          </a:solidFill>
          <a:ln>
            <a:noFill/>
          </a:ln>
        </p:spPr>
      </p:sp>
      <p:sp>
        <p:nvSpPr>
          <p:cNvPr id="20" name="Freeform 23">
            <a:extLst>
              <a:ext uri="{FF2B5EF4-FFF2-40B4-BE49-F238E27FC236}">
                <a16:creationId xmlns:a16="http://schemas.microsoft.com/office/drawing/2014/main" xmlns="" id="{1C5D755C-6A9E-4780-8524-22F98BAC1A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22" name="Rectangle 21">
            <a:extLst>
              <a:ext uri="{FF2B5EF4-FFF2-40B4-BE49-F238E27FC236}">
                <a16:creationId xmlns:a16="http://schemas.microsoft.com/office/drawing/2014/main" xmlns="" id="{D8AC099B-3614-4184-BF57-F5447D1541E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olo 1"/>
          <p:cNvSpPr>
            <a:spLocks noGrp="1"/>
          </p:cNvSpPr>
          <p:nvPr>
            <p:ph type="title"/>
          </p:nvPr>
        </p:nvSpPr>
        <p:spPr>
          <a:xfrm rot="10800000" flipV="1">
            <a:off x="12406346" y="1500174"/>
            <a:ext cx="3000396" cy="2928958"/>
          </a:xfrm>
        </p:spPr>
        <p:txBody>
          <a:bodyPr/>
          <a:lstStyle/>
          <a:p>
            <a:endParaRPr lang="it-IT" dirty="0"/>
          </a:p>
        </p:txBody>
      </p:sp>
      <p:sp>
        <p:nvSpPr>
          <p:cNvPr id="3" name="Segnaposto contenuto 2"/>
          <p:cNvSpPr>
            <a:spLocks noGrp="1"/>
          </p:cNvSpPr>
          <p:nvPr>
            <p:ph idx="1"/>
          </p:nvPr>
        </p:nvSpPr>
        <p:spPr>
          <a:xfrm>
            <a:off x="646111" y="3088493"/>
            <a:ext cx="3104751" cy="2931307"/>
          </a:xfrm>
        </p:spPr>
        <p:txBody>
          <a:bodyPr vert="horz" lIns="91440" tIns="45720" rIns="91440" bIns="45720" rtlCol="0">
            <a:normAutofit/>
          </a:bodyPr>
          <a:lstStyle/>
          <a:p>
            <a:r>
              <a:rPr lang="en-US" sz="1600"/>
              <a:t>Sicilian cuisine shows traces of all cultures that have existed on the island over the last two millenia.</a:t>
            </a:r>
          </a:p>
        </p:txBody>
      </p:sp>
      <p:pic>
        <p:nvPicPr>
          <p:cNvPr id="12" name="Immagine 11" descr="Pani-c-a-meusa-pane-con-la-milza-725x545.jpg">
            <a:hlinkClick r:id="" action="ppaction://noaction"/>
          </p:cNvPr>
          <p:cNvPicPr>
            <a:picLocks noChangeAspect="1"/>
          </p:cNvPicPr>
          <p:nvPr/>
        </p:nvPicPr>
        <p:blipFill>
          <a:blip r:embed="rId3" cstate="print"/>
          <a:stretch>
            <a:fillRect/>
          </a:stretch>
        </p:blipFill>
        <p:spPr>
          <a:xfrm>
            <a:off x="5168308" y="1447799"/>
            <a:ext cx="2908310" cy="2188504"/>
          </a:xfrm>
          <a:prstGeom prst="rect">
            <a:avLst/>
          </a:prstGeom>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Immagine 8" descr="foto-cuscus-di-pesce-alla-trapanese-830x625.jpg">
            <a:hlinkClick r:id="" action="ppaction://noaction"/>
          </p:cNvPr>
          <p:cNvPicPr>
            <a:picLocks noChangeAspect="1"/>
          </p:cNvPicPr>
          <p:nvPr/>
        </p:nvPicPr>
        <p:blipFill>
          <a:blip r:embed="rId4" cstate="print"/>
          <a:stretch>
            <a:fillRect/>
          </a:stretch>
        </p:blipFill>
        <p:spPr>
          <a:xfrm>
            <a:off x="8513947" y="1447799"/>
            <a:ext cx="2908310" cy="2188504"/>
          </a:xfrm>
          <a:prstGeom prst="rect">
            <a:avLst/>
          </a:prstGeom>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magine 9" descr="pane-e-panelle.jpg">
            <a:hlinkClick r:id="" action="ppaction://noaction"/>
          </p:cNvPr>
          <p:cNvPicPr>
            <a:picLocks noChangeAspect="1"/>
          </p:cNvPicPr>
          <p:nvPr/>
        </p:nvPicPr>
        <p:blipFill>
          <a:blip r:embed="rId5" cstate="print"/>
          <a:stretch>
            <a:fillRect/>
          </a:stretch>
        </p:blipFill>
        <p:spPr>
          <a:xfrm>
            <a:off x="5048452" y="3874895"/>
            <a:ext cx="3148022" cy="2101305"/>
          </a:xfrm>
          <a:prstGeom prst="rect">
            <a:avLst/>
          </a:prstGeom>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Immagine 12" descr="pasta-con-sarde.jpg">
            <a:hlinkClick r:id="" action="ppaction://noaction"/>
          </p:cNvPr>
          <p:cNvPicPr>
            <a:picLocks noChangeAspect="1"/>
          </p:cNvPicPr>
          <p:nvPr/>
        </p:nvPicPr>
        <p:blipFill>
          <a:blip r:embed="rId6" cstate="print"/>
          <a:stretch>
            <a:fillRect/>
          </a:stretch>
        </p:blipFill>
        <p:spPr>
          <a:xfrm>
            <a:off x="8394091" y="4028361"/>
            <a:ext cx="3148022" cy="1794373"/>
          </a:xfrm>
          <a:prstGeom prst="rect">
            <a:avLst/>
          </a:prstGeom>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wedg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9900">
            <a:alpha val="46000"/>
          </a:srgbClr>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1809720" y="5286364"/>
            <a:ext cx="5286412" cy="1571636"/>
          </a:xfrm>
        </p:spPr>
        <p:txBody>
          <a:bodyPr>
            <a:normAutofit/>
          </a:bodyPr>
          <a:lstStyle/>
          <a:p>
            <a:pPr algn="l"/>
            <a:r>
              <a:rPr lang="en-US" sz="2200" dirty="0">
                <a:solidFill>
                  <a:schemeClr val="bg1"/>
                </a:solidFill>
                <a:latin typeface="+mn-lt"/>
              </a:rPr>
              <a:t>They can be found everywhere, in fixed or itinerant fryers, on busy roads, in popular districts or in the historic center.</a:t>
            </a:r>
          </a:p>
        </p:txBody>
      </p:sp>
      <p:sp>
        <p:nvSpPr>
          <p:cNvPr id="3" name="Segnaposto contenuto 2"/>
          <p:cNvSpPr>
            <a:spLocks noGrp="1"/>
          </p:cNvSpPr>
          <p:nvPr>
            <p:ph idx="1"/>
          </p:nvPr>
        </p:nvSpPr>
        <p:spPr>
          <a:xfrm>
            <a:off x="1524000" y="1214422"/>
            <a:ext cx="5214942" cy="4357718"/>
          </a:xfrm>
        </p:spPr>
        <p:txBody>
          <a:bodyPr>
            <a:normAutofit lnSpcReduction="10000"/>
          </a:bodyPr>
          <a:lstStyle/>
          <a:p>
            <a:pPr>
              <a:buNone/>
            </a:pPr>
            <a:r>
              <a:rPr lang="en-US" dirty="0" err="1">
                <a:solidFill>
                  <a:schemeClr val="bg1"/>
                </a:solidFill>
                <a:latin typeface="Consolas" pitchFamily="49" charset="0"/>
              </a:rPr>
              <a:t>Panelle</a:t>
            </a:r>
            <a:r>
              <a:rPr lang="en-US" dirty="0">
                <a:solidFill>
                  <a:schemeClr val="bg1"/>
                </a:solidFill>
                <a:latin typeface="Consolas" pitchFamily="49" charset="0"/>
              </a:rPr>
              <a:t> are a poor but very tasty food. They are one of Palermo's most renowned street foods, and are the fried variant of chickpea porridge.</a:t>
            </a:r>
            <a:br>
              <a:rPr lang="en-US" dirty="0">
                <a:solidFill>
                  <a:schemeClr val="bg1"/>
                </a:solidFill>
                <a:latin typeface="Consolas" pitchFamily="49" charset="0"/>
              </a:rPr>
            </a:br>
            <a:endParaRPr lang="en-US" dirty="0">
              <a:solidFill>
                <a:schemeClr val="bg1"/>
              </a:solidFill>
              <a:latin typeface="Consolas" pitchFamily="49" charset="0"/>
            </a:endParaRPr>
          </a:p>
          <a:p>
            <a:pPr>
              <a:buNone/>
            </a:pPr>
            <a:r>
              <a:rPr lang="en-US" dirty="0">
                <a:solidFill>
                  <a:schemeClr val="bg1"/>
                </a:solidFill>
                <a:latin typeface="Consolas" pitchFamily="49" charset="0"/>
              </a:rPr>
              <a:t>This sort of small squash testifies the history of the Mediterranean peoples. Already the Arabs mixing chickpea flour with water obtained a sort of dough which, cooked in a pan to obtain a thick and creamy mixture, was crushed and fried in small pieces. </a:t>
            </a:r>
            <a:endParaRPr lang="it-IT" sz="2800" dirty="0">
              <a:solidFill>
                <a:schemeClr val="bg1"/>
              </a:solidFill>
              <a:latin typeface="Consolas" pitchFamily="49" charset="0"/>
            </a:endParaRPr>
          </a:p>
        </p:txBody>
      </p:sp>
      <p:sp>
        <p:nvSpPr>
          <p:cNvPr id="4" name="Freccia a sinistra 3">
            <a:hlinkClick r:id="rId2" action="ppaction://hlinksldjump"/>
          </p:cNvPr>
          <p:cNvSpPr/>
          <p:nvPr/>
        </p:nvSpPr>
        <p:spPr>
          <a:xfrm>
            <a:off x="9882214" y="6429396"/>
            <a:ext cx="428628" cy="21431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it-IT">
              <a:solidFill>
                <a:prstClr val="white"/>
              </a:solidFill>
              <a:latin typeface="Calibri"/>
            </a:endParaRPr>
          </a:p>
        </p:txBody>
      </p:sp>
      <p:sp>
        <p:nvSpPr>
          <p:cNvPr id="5" name="Rettangolo 4"/>
          <p:cNvSpPr/>
          <p:nvPr/>
        </p:nvSpPr>
        <p:spPr>
          <a:xfrm>
            <a:off x="4452926" y="142853"/>
            <a:ext cx="2507288" cy="830997"/>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defTabSz="914400"/>
            <a:r>
              <a:rPr lang="it-IT" sz="4800" b="1" cap="all">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Calibri"/>
              </a:rPr>
              <a:t> </a:t>
            </a:r>
            <a:r>
              <a:rPr lang="it-IT" sz="4800" b="1" cap="all" dirty="0" err="1">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Calibri"/>
              </a:rPr>
              <a:t>panelle</a:t>
            </a:r>
            <a:endParaRPr lang="it-IT" sz="4800" b="1" cap="all"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Calibri"/>
            </a:endParaRPr>
          </a:p>
        </p:txBody>
      </p:sp>
      <p:pic>
        <p:nvPicPr>
          <p:cNvPr id="6" name="Immagine 5" descr="csm_Panelle_palermitane_Cremonesi_a8946a8544.jpg"/>
          <p:cNvPicPr>
            <a:picLocks noChangeAspect="1"/>
          </p:cNvPicPr>
          <p:nvPr/>
        </p:nvPicPr>
        <p:blipFill>
          <a:blip r:embed="rId3" cstate="print"/>
          <a:stretch>
            <a:fillRect/>
          </a:stretch>
        </p:blipFill>
        <p:spPr>
          <a:xfrm>
            <a:off x="6953256" y="1285860"/>
            <a:ext cx="3517898" cy="2208230"/>
          </a:xfrm>
          <a:prstGeom prst="rect">
            <a:avLst/>
          </a:prstGeom>
          <a:ln>
            <a:noFill/>
          </a:ln>
          <a:effectLst>
            <a:softEdge rad="112500"/>
          </a:effectLst>
        </p:spPr>
      </p:pic>
      <p:pic>
        <p:nvPicPr>
          <p:cNvPr id="4098" name="Picture 2" descr="Risultati immagini per panellaro palermo"/>
          <p:cNvPicPr>
            <a:picLocks noChangeAspect="1" noChangeArrowheads="1"/>
          </p:cNvPicPr>
          <p:nvPr/>
        </p:nvPicPr>
        <p:blipFill>
          <a:blip r:embed="rId4" cstate="print"/>
          <a:srcRect/>
          <a:stretch>
            <a:fillRect/>
          </a:stretch>
        </p:blipFill>
        <p:spPr bwMode="auto">
          <a:xfrm>
            <a:off x="7239008" y="3786190"/>
            <a:ext cx="3048000" cy="2038350"/>
          </a:xfrm>
          <a:prstGeom prst="rect">
            <a:avLst/>
          </a:prstGeom>
          <a:ln>
            <a:noFill/>
          </a:ln>
          <a:effectLst>
            <a:softEdge rad="112500"/>
          </a:effectLst>
        </p:spPr>
      </p:pic>
      <p:sp>
        <p:nvSpPr>
          <p:cNvPr id="9" name="CasellaDiTesto 8"/>
          <p:cNvSpPr txBox="1"/>
          <p:nvPr/>
        </p:nvSpPr>
        <p:spPr>
          <a:xfrm>
            <a:off x="8024826" y="5715016"/>
            <a:ext cx="1060868" cy="369332"/>
          </a:xfrm>
          <a:prstGeom prst="rect">
            <a:avLst/>
          </a:prstGeom>
          <a:noFill/>
        </p:spPr>
        <p:txBody>
          <a:bodyPr wrap="none" rtlCol="0">
            <a:spAutoFit/>
          </a:bodyPr>
          <a:lstStyle/>
          <a:p>
            <a:pPr defTabSz="914400"/>
            <a:r>
              <a:rPr lang="it-IT" dirty="0" err="1">
                <a:solidFill>
                  <a:prstClr val="black"/>
                </a:solidFill>
                <a:latin typeface="Calibri"/>
              </a:rPr>
              <a:t>Panellaro</a:t>
            </a:r>
            <a:endParaRPr lang="it-IT" dirty="0">
              <a:solidFill>
                <a:prstClr val="black"/>
              </a:solidFill>
              <a:latin typeface="Calibri"/>
            </a:endParaRPr>
          </a:p>
        </p:txBody>
      </p:sp>
    </p:spTree>
  </p:cSld>
  <p:clrMapOvr>
    <a:masterClrMapping/>
  </p:clrMapOvr>
  <p:transition>
    <p:wedg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C3399">
            <a:alpha val="39000"/>
          </a:srgbClr>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489793" y="4810293"/>
            <a:ext cx="7640513" cy="1462110"/>
          </a:xfrm>
        </p:spPr>
        <p:txBody>
          <a:bodyPr>
            <a:noAutofit/>
          </a:bodyPr>
          <a:lstStyle/>
          <a:p>
            <a:pPr algn="l"/>
            <a:r>
              <a:rPr lang="en-US" sz="2200" dirty="0">
                <a:solidFill>
                  <a:schemeClr val="bg1"/>
                </a:solidFill>
              </a:rPr>
              <a:t>In doing so, the Trapani sailors copied the various stages of preparation of this complex dish and replaced the meats and vegetables used by the Africans with their catch, thus creating this amazing dish called Couscous.</a:t>
            </a:r>
            <a:endParaRPr lang="it-IT" sz="2200" dirty="0">
              <a:solidFill>
                <a:schemeClr val="bg1"/>
              </a:solidFill>
            </a:endParaRPr>
          </a:p>
        </p:txBody>
      </p:sp>
      <p:sp>
        <p:nvSpPr>
          <p:cNvPr id="3" name="Segnaposto contenuto 2"/>
          <p:cNvSpPr>
            <a:spLocks noGrp="1"/>
          </p:cNvSpPr>
          <p:nvPr>
            <p:ph idx="1"/>
          </p:nvPr>
        </p:nvSpPr>
        <p:spPr>
          <a:xfrm>
            <a:off x="1524000" y="1000108"/>
            <a:ext cx="5778506" cy="3783927"/>
          </a:xfrm>
        </p:spPr>
        <p:txBody>
          <a:bodyPr>
            <a:normAutofit fontScale="92500" lnSpcReduction="10000"/>
          </a:bodyPr>
          <a:lstStyle/>
          <a:p>
            <a:pPr>
              <a:buNone/>
            </a:pPr>
            <a:r>
              <a:rPr lang="en-US" sz="2200" dirty="0">
                <a:solidFill>
                  <a:schemeClr val="bg1"/>
                </a:solidFill>
              </a:rPr>
              <a:t>The origins of the </a:t>
            </a:r>
            <a:r>
              <a:rPr lang="en-US" sz="2200" dirty="0" err="1">
                <a:solidFill>
                  <a:schemeClr val="bg1"/>
                </a:solidFill>
              </a:rPr>
              <a:t>Trapanese</a:t>
            </a:r>
            <a:r>
              <a:rPr lang="en-US" sz="2200" dirty="0">
                <a:solidFill>
                  <a:schemeClr val="bg1"/>
                </a:solidFill>
              </a:rPr>
              <a:t> fish couscous date back to the 16th century. When the fishermen moved so much that they started fishing even in North African waters.</a:t>
            </a:r>
            <a:br>
              <a:rPr lang="en-US" sz="2200" dirty="0">
                <a:solidFill>
                  <a:schemeClr val="bg1"/>
                </a:solidFill>
              </a:rPr>
            </a:br>
            <a:endParaRPr lang="en-US" sz="2200" dirty="0">
              <a:solidFill>
                <a:schemeClr val="bg1"/>
              </a:solidFill>
            </a:endParaRPr>
          </a:p>
          <a:p>
            <a:pPr>
              <a:buNone/>
            </a:pPr>
            <a:r>
              <a:rPr lang="en-US" sz="2200" dirty="0">
                <a:solidFill>
                  <a:schemeClr val="bg1"/>
                </a:solidFill>
              </a:rPr>
              <a:t>At that time, the fishermen of Trapani fed on fish soups made with unsold fish, while the African ones fed on a dish, then unknown to the people of Trapani, which was the mixed vegetable couscous combined with lamb or chicken . </a:t>
            </a:r>
            <a:endParaRPr lang="it-IT" sz="2200" dirty="0">
              <a:solidFill>
                <a:schemeClr val="bg1"/>
              </a:solidFill>
            </a:endParaRPr>
          </a:p>
        </p:txBody>
      </p:sp>
      <p:sp>
        <p:nvSpPr>
          <p:cNvPr id="4" name="Freccia a sinistra 3">
            <a:hlinkClick r:id="rId2" action="ppaction://hlinksldjump"/>
          </p:cNvPr>
          <p:cNvSpPr/>
          <p:nvPr/>
        </p:nvSpPr>
        <p:spPr>
          <a:xfrm>
            <a:off x="9882214" y="6357958"/>
            <a:ext cx="500066" cy="28575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it-IT">
              <a:solidFill>
                <a:prstClr val="white"/>
              </a:solidFill>
              <a:latin typeface="Calibri"/>
            </a:endParaRPr>
          </a:p>
        </p:txBody>
      </p:sp>
      <p:sp>
        <p:nvSpPr>
          <p:cNvPr id="5" name="Rettangolo 4"/>
          <p:cNvSpPr/>
          <p:nvPr/>
        </p:nvSpPr>
        <p:spPr>
          <a:xfrm>
            <a:off x="4310050" y="142853"/>
            <a:ext cx="3187732" cy="830997"/>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defTabSz="914400"/>
            <a:r>
              <a:rPr lang="it-IT" sz="4800" b="1" cap="all"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Calibri"/>
              </a:rPr>
              <a:t>COUSCOUS </a:t>
            </a:r>
          </a:p>
        </p:txBody>
      </p:sp>
      <p:pic>
        <p:nvPicPr>
          <p:cNvPr id="3074" name="Picture 2" descr="Risultati immagini per couscous"/>
          <p:cNvPicPr>
            <a:picLocks noChangeAspect="1" noChangeArrowheads="1"/>
          </p:cNvPicPr>
          <p:nvPr/>
        </p:nvPicPr>
        <p:blipFill>
          <a:blip r:embed="rId3" cstate="print"/>
          <a:srcRect/>
          <a:stretch>
            <a:fillRect/>
          </a:stretch>
        </p:blipFill>
        <p:spPr bwMode="auto">
          <a:xfrm>
            <a:off x="7310446" y="1071547"/>
            <a:ext cx="3270638" cy="1834455"/>
          </a:xfrm>
          <a:prstGeom prst="rect">
            <a:avLst/>
          </a:prstGeom>
          <a:ln>
            <a:noFill/>
          </a:ln>
          <a:effectLst>
            <a:softEdge rad="112500"/>
          </a:effectLst>
        </p:spPr>
      </p:pic>
      <p:cxnSp>
        <p:nvCxnSpPr>
          <p:cNvPr id="8" name="Connettore 2 7"/>
          <p:cNvCxnSpPr/>
          <p:nvPr/>
        </p:nvCxnSpPr>
        <p:spPr>
          <a:xfrm rot="5400000">
            <a:off x="8632843" y="3392487"/>
            <a:ext cx="642942"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076" name="Picture 4" descr="Risultati immagini per couscous"/>
          <p:cNvPicPr>
            <a:picLocks noChangeAspect="1" noChangeArrowheads="1"/>
          </p:cNvPicPr>
          <p:nvPr/>
        </p:nvPicPr>
        <p:blipFill>
          <a:blip r:embed="rId4" cstate="print"/>
          <a:srcRect/>
          <a:stretch>
            <a:fillRect/>
          </a:stretch>
        </p:blipFill>
        <p:spPr bwMode="auto">
          <a:xfrm>
            <a:off x="7667636" y="3857628"/>
            <a:ext cx="2766323" cy="2286016"/>
          </a:xfrm>
          <a:prstGeom prst="rect">
            <a:avLst/>
          </a:prstGeom>
          <a:ln>
            <a:noFill/>
          </a:ln>
          <a:effectLst>
            <a:softEdge rad="112500"/>
          </a:effectLst>
        </p:spPr>
      </p:pic>
    </p:spTree>
  </p:cSld>
  <p:clrMapOvr>
    <a:masterClrMapping/>
  </p:clrMapOvr>
  <p:transition>
    <p:wedg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AE23E">
            <a:alpha val="55000"/>
          </a:srgbClr>
        </a:solid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1524000" y="1357298"/>
            <a:ext cx="6143636" cy="5286412"/>
          </a:xfrm>
        </p:spPr>
        <p:txBody>
          <a:bodyPr>
            <a:normAutofit fontScale="55000" lnSpcReduction="20000"/>
          </a:bodyPr>
          <a:lstStyle/>
          <a:p>
            <a:pPr>
              <a:buNone/>
            </a:pPr>
            <a:r>
              <a:rPr lang="en-US" sz="3500" dirty="0">
                <a:solidFill>
                  <a:schemeClr val="bg1"/>
                </a:solidFill>
                <a:latin typeface="Consolas" pitchFamily="49" charset="0"/>
              </a:rPr>
              <a:t>Historians place this dish in the 9th century AD, during the battles in Sicily by Arab Muslims against the Byzantine empire, focusing in particular on </a:t>
            </a:r>
            <a:r>
              <a:rPr lang="en-US" sz="3500" dirty="0" err="1">
                <a:solidFill>
                  <a:schemeClr val="bg1"/>
                </a:solidFill>
                <a:latin typeface="Consolas" pitchFamily="49" charset="0"/>
              </a:rPr>
              <a:t>Eufemio</a:t>
            </a:r>
            <a:r>
              <a:rPr lang="en-US" sz="3500" dirty="0">
                <a:solidFill>
                  <a:schemeClr val="bg1"/>
                </a:solidFill>
                <a:latin typeface="Consolas" pitchFamily="49" charset="0"/>
              </a:rPr>
              <a:t> </a:t>
            </a:r>
            <a:r>
              <a:rPr lang="en-US" sz="3500" dirty="0" err="1">
                <a:solidFill>
                  <a:schemeClr val="bg1"/>
                </a:solidFill>
                <a:latin typeface="Consolas" pitchFamily="49" charset="0"/>
              </a:rPr>
              <a:t>da</a:t>
            </a:r>
            <a:r>
              <a:rPr lang="en-US" sz="3500" dirty="0">
                <a:solidFill>
                  <a:schemeClr val="bg1"/>
                </a:solidFill>
                <a:latin typeface="Consolas" pitchFamily="49" charset="0"/>
              </a:rPr>
              <a:t> Messina, a brilliant commander of the Byzantine fleet.</a:t>
            </a:r>
          </a:p>
          <a:p>
            <a:pPr>
              <a:buNone/>
            </a:pPr>
            <a:endParaRPr lang="en-US" sz="2600" i="1" dirty="0">
              <a:solidFill>
                <a:schemeClr val="bg1"/>
              </a:solidFill>
            </a:endParaRPr>
          </a:p>
          <a:p>
            <a:pPr>
              <a:buNone/>
            </a:pPr>
            <a:r>
              <a:rPr lang="en-US" sz="3500" i="1" dirty="0">
                <a:solidFill>
                  <a:schemeClr val="bg1"/>
                </a:solidFill>
                <a:latin typeface="Consolas" pitchFamily="49" charset="0"/>
              </a:rPr>
              <a:t>Tradition says </a:t>
            </a:r>
            <a:r>
              <a:rPr lang="en-US" sz="3500" dirty="0">
                <a:solidFill>
                  <a:schemeClr val="bg1"/>
                </a:solidFill>
                <a:latin typeface="Consolas" pitchFamily="49" charset="0"/>
              </a:rPr>
              <a:t>that a Saracen chef from </a:t>
            </a:r>
            <a:r>
              <a:rPr lang="en-US" sz="3500" dirty="0" err="1">
                <a:solidFill>
                  <a:schemeClr val="bg1"/>
                </a:solidFill>
                <a:latin typeface="Consolas" pitchFamily="49" charset="0"/>
              </a:rPr>
              <a:t>Eufemio</a:t>
            </a:r>
            <a:r>
              <a:rPr lang="en-US" sz="3500" dirty="0">
                <a:solidFill>
                  <a:schemeClr val="bg1"/>
                </a:solidFill>
                <a:latin typeface="Consolas" pitchFamily="49" charset="0"/>
              </a:rPr>
              <a:t>, in the days following the landing, found himself feeding the sailors and troops exhausted by sieges. Having only sardines not very fresh available, he collected wild fennel plants and used them to cover the strong smell of the fish, finally added pine nuts, saffron and raisins; he combined all these ingredients with pasta.</a:t>
            </a:r>
            <a:endParaRPr lang="it-IT" sz="3500" dirty="0">
              <a:solidFill>
                <a:schemeClr val="bg1"/>
              </a:solidFill>
              <a:latin typeface="Consolas" pitchFamily="49" charset="0"/>
            </a:endParaRPr>
          </a:p>
        </p:txBody>
      </p:sp>
      <p:sp>
        <p:nvSpPr>
          <p:cNvPr id="4" name="Freccia a sinistra 3">
            <a:hlinkClick r:id="rId2" action="ppaction://hlinksldjump"/>
          </p:cNvPr>
          <p:cNvSpPr/>
          <p:nvPr/>
        </p:nvSpPr>
        <p:spPr>
          <a:xfrm>
            <a:off x="10025090" y="6357958"/>
            <a:ext cx="500034" cy="28572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it-IT">
              <a:solidFill>
                <a:prstClr val="white"/>
              </a:solidFill>
              <a:latin typeface="Calibri"/>
            </a:endParaRPr>
          </a:p>
        </p:txBody>
      </p:sp>
      <p:sp>
        <p:nvSpPr>
          <p:cNvPr id="5" name="Rettangolo 4"/>
          <p:cNvSpPr/>
          <p:nvPr/>
        </p:nvSpPr>
        <p:spPr>
          <a:xfrm>
            <a:off x="2952729" y="142853"/>
            <a:ext cx="5710987" cy="830997"/>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defTabSz="914400"/>
            <a:r>
              <a:rPr lang="it-IT" sz="4800" b="1" cap="all"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Calibri"/>
              </a:rPr>
              <a:t>PASTA CON LE SARDE </a:t>
            </a:r>
          </a:p>
        </p:txBody>
      </p:sp>
      <p:pic>
        <p:nvPicPr>
          <p:cNvPr id="2050" name="Picture 2" descr="Greekfire-madridskylitzes1"/>
          <p:cNvPicPr>
            <a:picLocks noChangeAspect="1" noChangeArrowheads="1"/>
          </p:cNvPicPr>
          <p:nvPr/>
        </p:nvPicPr>
        <p:blipFill>
          <a:blip r:embed="rId3" cstate="print"/>
          <a:srcRect/>
          <a:stretch>
            <a:fillRect/>
          </a:stretch>
        </p:blipFill>
        <p:spPr bwMode="auto">
          <a:xfrm>
            <a:off x="7739074" y="1500174"/>
            <a:ext cx="2714612" cy="1388508"/>
          </a:xfrm>
          <a:prstGeom prst="rect">
            <a:avLst/>
          </a:prstGeom>
          <a:ln>
            <a:noFill/>
          </a:ln>
          <a:effectLst>
            <a:softEdge rad="112500"/>
          </a:effectLst>
        </p:spPr>
      </p:pic>
      <p:cxnSp>
        <p:nvCxnSpPr>
          <p:cNvPr id="8" name="Connettore 2 7"/>
          <p:cNvCxnSpPr/>
          <p:nvPr/>
        </p:nvCxnSpPr>
        <p:spPr>
          <a:xfrm rot="5400000">
            <a:off x="8953520" y="3357562"/>
            <a:ext cx="428628"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052" name="Picture 4" descr="Risultati immagini per pasta con le sarde cultura"/>
          <p:cNvPicPr>
            <a:picLocks noChangeAspect="1" noChangeArrowheads="1"/>
          </p:cNvPicPr>
          <p:nvPr/>
        </p:nvPicPr>
        <p:blipFill>
          <a:blip r:embed="rId4" cstate="print"/>
          <a:srcRect/>
          <a:stretch>
            <a:fillRect/>
          </a:stretch>
        </p:blipFill>
        <p:spPr bwMode="auto">
          <a:xfrm>
            <a:off x="7524760" y="3714752"/>
            <a:ext cx="3000364" cy="2000242"/>
          </a:xfrm>
          <a:prstGeom prst="rect">
            <a:avLst/>
          </a:prstGeom>
          <a:ln>
            <a:noFill/>
          </a:ln>
          <a:effectLst>
            <a:softEdge rad="112500"/>
          </a:effectLst>
        </p:spPr>
      </p:pic>
    </p:spTree>
  </p:cSld>
  <p:clrMapOvr>
    <a:masterClrMapping/>
  </p:clrMapOvr>
  <p:transition>
    <p:wedg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99FF">
            <a:alpha val="24000"/>
          </a:srgbClr>
        </a:solid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1524000" y="1142984"/>
            <a:ext cx="5072066" cy="5500726"/>
          </a:xfrm>
        </p:spPr>
        <p:txBody>
          <a:bodyPr>
            <a:normAutofit lnSpcReduction="10000"/>
          </a:bodyPr>
          <a:lstStyle/>
          <a:p>
            <a:pPr>
              <a:buNone/>
            </a:pPr>
            <a:r>
              <a:rPr lang="en-US" sz="2200" dirty="0">
                <a:solidFill>
                  <a:schemeClr val="bg1"/>
                </a:solidFill>
                <a:latin typeface="Consolas" pitchFamily="49" charset="0"/>
              </a:rPr>
              <a:t>It is said that the origin of this </a:t>
            </a:r>
            <a:r>
              <a:rPr lang="en-US" sz="2200" dirty="0" err="1">
                <a:solidFill>
                  <a:schemeClr val="bg1"/>
                </a:solidFill>
                <a:latin typeface="Consolas" pitchFamily="49" charset="0"/>
              </a:rPr>
              <a:t>Palermitan</a:t>
            </a:r>
            <a:r>
              <a:rPr lang="en-US" sz="2200" dirty="0">
                <a:solidFill>
                  <a:schemeClr val="bg1"/>
                </a:solidFill>
                <a:latin typeface="Consolas" pitchFamily="49" charset="0"/>
              </a:rPr>
              <a:t> delicacy dates back to when the Jewish butchers sold the entrails of the animals to the Gentiles. </a:t>
            </a:r>
          </a:p>
          <a:p>
            <a:pPr>
              <a:buNone/>
            </a:pPr>
            <a:endParaRPr lang="en-US" sz="2400" dirty="0">
              <a:solidFill>
                <a:schemeClr val="bg1"/>
              </a:solidFill>
            </a:endParaRPr>
          </a:p>
          <a:p>
            <a:pPr>
              <a:buNone/>
            </a:pPr>
            <a:r>
              <a:rPr lang="en-US" sz="2200" dirty="0">
                <a:solidFill>
                  <a:schemeClr val="bg1"/>
                </a:solidFill>
                <a:latin typeface="Consolas" pitchFamily="49" charset="0"/>
              </a:rPr>
              <a:t>Later, when the Jews were expelled from King Ferdinand II in 1492, the </a:t>
            </a:r>
            <a:r>
              <a:rPr lang="en-US" sz="2200" dirty="0" err="1">
                <a:solidFill>
                  <a:schemeClr val="bg1"/>
                </a:solidFill>
                <a:latin typeface="Consolas" pitchFamily="49" charset="0"/>
              </a:rPr>
              <a:t>Palermitans</a:t>
            </a:r>
            <a:r>
              <a:rPr lang="en-US" sz="2200" dirty="0">
                <a:solidFill>
                  <a:schemeClr val="bg1"/>
                </a:solidFill>
                <a:latin typeface="Consolas" pitchFamily="49" charset="0"/>
              </a:rPr>
              <a:t> developed their particular taste for this delight, which was therefore elaborated with a sandwich covered with sesame seeds, called </a:t>
            </a:r>
            <a:r>
              <a:rPr lang="en-US" sz="2200" dirty="0" err="1">
                <a:solidFill>
                  <a:schemeClr val="bg1"/>
                </a:solidFill>
                <a:latin typeface="Consolas" pitchFamily="49" charset="0"/>
              </a:rPr>
              <a:t>giuggiulena</a:t>
            </a:r>
            <a:r>
              <a:rPr lang="en-US" sz="2200" dirty="0">
                <a:solidFill>
                  <a:schemeClr val="bg1"/>
                </a:solidFill>
                <a:latin typeface="Consolas" pitchFamily="49" charset="0"/>
              </a:rPr>
              <a:t>, by the Arab </a:t>
            </a:r>
            <a:r>
              <a:rPr lang="en-US" sz="2200" dirty="0" err="1">
                <a:solidFill>
                  <a:schemeClr val="bg1"/>
                </a:solidFill>
                <a:latin typeface="Consolas" pitchFamily="49" charset="0"/>
              </a:rPr>
              <a:t>giulgiulan</a:t>
            </a:r>
            <a:r>
              <a:rPr lang="en-US" sz="2200" dirty="0">
                <a:solidFill>
                  <a:schemeClr val="bg1"/>
                </a:solidFill>
                <a:latin typeface="Consolas" pitchFamily="49" charset="0"/>
              </a:rPr>
              <a:t>.</a:t>
            </a:r>
            <a:endParaRPr lang="it-IT" sz="2200" dirty="0">
              <a:solidFill>
                <a:schemeClr val="bg1"/>
              </a:solidFill>
              <a:latin typeface="Consolas" pitchFamily="49" charset="0"/>
            </a:endParaRPr>
          </a:p>
        </p:txBody>
      </p:sp>
      <p:sp>
        <p:nvSpPr>
          <p:cNvPr id="4" name="Freccia a sinistra 3">
            <a:hlinkClick r:id="rId2" action="ppaction://hlinksldjump"/>
          </p:cNvPr>
          <p:cNvSpPr/>
          <p:nvPr/>
        </p:nvSpPr>
        <p:spPr>
          <a:xfrm>
            <a:off x="10025090" y="6357958"/>
            <a:ext cx="428628" cy="28572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it-IT">
              <a:solidFill>
                <a:prstClr val="white"/>
              </a:solidFill>
              <a:latin typeface="Calibri"/>
            </a:endParaRPr>
          </a:p>
        </p:txBody>
      </p:sp>
      <p:sp>
        <p:nvSpPr>
          <p:cNvPr id="5" name="Rettangolo 4"/>
          <p:cNvSpPr/>
          <p:nvPr/>
        </p:nvSpPr>
        <p:spPr>
          <a:xfrm>
            <a:off x="2809852" y="214291"/>
            <a:ext cx="6055632" cy="830997"/>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defTabSz="914400"/>
            <a:r>
              <a:rPr lang="it-IT" sz="4800" b="1" cap="all"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Calibri"/>
              </a:rPr>
              <a:t>PANINO CON LA MILZA</a:t>
            </a:r>
          </a:p>
        </p:txBody>
      </p:sp>
      <p:pic>
        <p:nvPicPr>
          <p:cNvPr id="1026" name="Picture 2" descr="Risultati immagini per panino con la milza preparazione"/>
          <p:cNvPicPr>
            <a:picLocks noChangeAspect="1" noChangeArrowheads="1"/>
          </p:cNvPicPr>
          <p:nvPr/>
        </p:nvPicPr>
        <p:blipFill>
          <a:blip r:embed="rId3" cstate="print"/>
          <a:srcRect/>
          <a:stretch>
            <a:fillRect/>
          </a:stretch>
        </p:blipFill>
        <p:spPr bwMode="auto">
          <a:xfrm>
            <a:off x="7381884" y="1500174"/>
            <a:ext cx="3117912" cy="2071702"/>
          </a:xfrm>
          <a:prstGeom prst="rect">
            <a:avLst/>
          </a:prstGeom>
          <a:ln>
            <a:noFill/>
          </a:ln>
          <a:effectLst>
            <a:softEdge rad="112500"/>
          </a:effectLst>
        </p:spPr>
      </p:pic>
      <p:pic>
        <p:nvPicPr>
          <p:cNvPr id="2" name="Picture 2" descr="Risultati immagini per PANINO CON LA MILZA PALERMO"/>
          <p:cNvPicPr>
            <a:picLocks noChangeAspect="1" noChangeArrowheads="1"/>
          </p:cNvPicPr>
          <p:nvPr/>
        </p:nvPicPr>
        <p:blipFill>
          <a:blip r:embed="rId4" cstate="print"/>
          <a:srcRect/>
          <a:stretch>
            <a:fillRect/>
          </a:stretch>
        </p:blipFill>
        <p:spPr bwMode="auto">
          <a:xfrm>
            <a:off x="6667472" y="3857629"/>
            <a:ext cx="4000528" cy="2326363"/>
          </a:xfrm>
          <a:prstGeom prst="rect">
            <a:avLst/>
          </a:prstGeom>
          <a:ln>
            <a:noFill/>
          </a:ln>
          <a:effectLst>
            <a:softEdge rad="112500"/>
          </a:effectLst>
        </p:spPr>
      </p:pic>
      <p:sp>
        <p:nvSpPr>
          <p:cNvPr id="7" name="Ovale 6">
            <a:hlinkClick r:id="rId5" action="ppaction://hlinksldjump"/>
          </p:cNvPr>
          <p:cNvSpPr/>
          <p:nvPr/>
        </p:nvSpPr>
        <p:spPr>
          <a:xfrm flipH="1" flipV="1">
            <a:off x="10525124" y="6669432"/>
            <a:ext cx="142876" cy="1885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it-IT">
              <a:solidFill>
                <a:prstClr val="white"/>
              </a:solidFill>
              <a:latin typeface="Calibri"/>
            </a:endParaRPr>
          </a:p>
        </p:txBody>
      </p:sp>
    </p:spTree>
  </p:cSld>
  <p:clrMapOvr>
    <a:masterClrMapping/>
  </p:clrMapOvr>
  <p:transition>
    <p:wedg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e">
  <a:themeElements>
    <a:clrScheme name="Ione">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e">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e">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xmlns="" name="Ion" id="{B8441ADB-2E43-4AF7-B97A-BD870242C6A8}" vid="{292E63A9-BB86-4E3D-B92A-7223C6510D2E}"/>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43</TotalTime>
  <Words>2573</Words>
  <Application>Microsoft Office PowerPoint</Application>
  <PresentationFormat>Personalizado</PresentationFormat>
  <Paragraphs>193</Paragraphs>
  <Slides>32</Slides>
  <Notes>2</Notes>
  <HiddenSlides>0</HiddenSlides>
  <MMClips>0</MMClips>
  <ScaleCrop>false</ScaleCrop>
  <HeadingPairs>
    <vt:vector size="4" baseType="variant">
      <vt:variant>
        <vt:lpstr>Tema</vt:lpstr>
      </vt:variant>
      <vt:variant>
        <vt:i4>1</vt:i4>
      </vt:variant>
      <vt:variant>
        <vt:lpstr>Títulos de diapositiva</vt:lpstr>
      </vt:variant>
      <vt:variant>
        <vt:i4>32</vt:i4>
      </vt:variant>
    </vt:vector>
  </HeadingPairs>
  <TitlesOfParts>
    <vt:vector size="33" baseType="lpstr">
      <vt:lpstr>Ione</vt:lpstr>
      <vt:lpstr> </vt:lpstr>
      <vt:lpstr>Presentación de PowerPoint</vt:lpstr>
      <vt:lpstr>Presentación de PowerPoint</vt:lpstr>
      <vt:lpstr>Traditional cuisine is an expression of cultural identity and it reflects our country’s  history. </vt:lpstr>
      <vt:lpstr>Presentación de PowerPoint</vt:lpstr>
      <vt:lpstr>They can be found everywhere, in fixed or itinerant fryers, on busy roads, in popular districts or in the historic center.</vt:lpstr>
      <vt:lpstr>In doing so, the Trapani sailors copied the various stages of preparation of this complex dish and replaced the meats and vegetables used by the Africans with their catch, thus creating this amazing dish called Couscous.</vt:lpstr>
      <vt:lpstr>Presentación de PowerPoint</vt:lpstr>
      <vt:lpstr>Presentación de PowerPoint</vt:lpstr>
      <vt:lpstr>Typical Sicilian Recipes</vt:lpstr>
      <vt:lpstr>Giuggiulena or sesame’s Cubbaita  </vt:lpstr>
      <vt:lpstr>Presentación de PowerPoint</vt:lpstr>
      <vt:lpstr>Cannolo</vt:lpstr>
      <vt:lpstr>Presentación de PowerPoint</vt:lpstr>
      <vt:lpstr>Sicilian Cassata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The Mediterranean Diet</vt:lpstr>
      <vt:lpstr>Presentación de PowerPoint</vt:lpstr>
      <vt:lpstr>WHAT IS IT?</vt:lpstr>
      <vt:lpstr>Presentación de PowerPoint</vt:lpstr>
      <vt:lpstr>OLIVE OIL</vt:lpstr>
      <vt:lpstr>LEMON</vt:lpstr>
      <vt:lpstr>WINE</vt:lpstr>
      <vt:lpstr>HEALTH BENEFITS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project has been funded with support from the European Commission. This publication [communication] reflects the views only of the author, and the Commission cannot be held responsible for any use which may be made of the information contained therein.</dc:title>
  <dc:creator>User</dc:creator>
  <cp:lastModifiedBy>Emilio Guzman</cp:lastModifiedBy>
  <cp:revision>4</cp:revision>
  <dcterms:created xsi:type="dcterms:W3CDTF">2020-02-20T20:06:22Z</dcterms:created>
  <dcterms:modified xsi:type="dcterms:W3CDTF">2021-04-01T11:52:28Z</dcterms:modified>
</cp:coreProperties>
</file>