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60" r:id="rId6"/>
    <p:sldId id="262" r:id="rId7"/>
    <p:sldId id="263" r:id="rId8"/>
    <p:sldId id="264" r:id="rId9"/>
    <p:sldId id="259"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8A9B-586E-431F-A8C3-ED8B825E00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A53974-DA67-4A60-8B58-377390C0C1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7F5862-D0BA-47D7-8A0B-688162B76492}"/>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5" name="Footer Placeholder 4">
            <a:extLst>
              <a:ext uri="{FF2B5EF4-FFF2-40B4-BE49-F238E27FC236}">
                <a16:creationId xmlns:a16="http://schemas.microsoft.com/office/drawing/2014/main" id="{7F359044-FA48-46F2-84F3-76EC01B455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73753F-9727-438F-88EA-FCD0882BEA47}"/>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45068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B51C-9AD5-4D7E-891A-123800ADC0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07B8B5-271D-4750-B574-EBC945E814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F88459-3CBE-4AEF-9473-8C814E94C90A}"/>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5" name="Footer Placeholder 4">
            <a:extLst>
              <a:ext uri="{FF2B5EF4-FFF2-40B4-BE49-F238E27FC236}">
                <a16:creationId xmlns:a16="http://schemas.microsoft.com/office/drawing/2014/main" id="{053E5A08-0A9B-4D73-B7A6-9EC290187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54CD7E-7FE9-4EC5-84C1-6368B1CD7B9E}"/>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120738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DE13F-7850-4C9F-AD6E-FC5BB18612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81C25B-DBF5-4AE3-919C-CA5013F06E5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AE1549-BC52-4274-98A9-C3C52B4C28D5}"/>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5" name="Footer Placeholder 4">
            <a:extLst>
              <a:ext uri="{FF2B5EF4-FFF2-40B4-BE49-F238E27FC236}">
                <a16:creationId xmlns:a16="http://schemas.microsoft.com/office/drawing/2014/main" id="{ABF68348-CA64-4A34-82F0-EF89D77D3A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FD6227-8E2D-4EFB-9471-68AC65150DA5}"/>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3222038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3288-2DA6-49AE-AD23-8C3B37A0D0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E9B5DE-39B9-40B4-90AA-B9F6BB1B79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FEE2DC-64AD-40E7-BA31-081054D3A1DD}"/>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5" name="Footer Placeholder 4">
            <a:extLst>
              <a:ext uri="{FF2B5EF4-FFF2-40B4-BE49-F238E27FC236}">
                <a16:creationId xmlns:a16="http://schemas.microsoft.com/office/drawing/2014/main" id="{263E1ABA-FBA2-4BFB-A040-9AE9CA0A4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EF9FF-888D-418A-ADDC-E6963B76687B}"/>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406847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A04A-BAC8-47DC-B776-1E1273ED5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BC4D8A-8756-47D6-9590-96403D629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6AD4E-9610-4090-9783-A54B95B7B919}"/>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5" name="Footer Placeholder 4">
            <a:extLst>
              <a:ext uri="{FF2B5EF4-FFF2-40B4-BE49-F238E27FC236}">
                <a16:creationId xmlns:a16="http://schemas.microsoft.com/office/drawing/2014/main" id="{52948F6E-2654-4A08-8457-CCEC9A4ACF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E3DB48-C328-4828-9198-9E6CE9CE2852}"/>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248382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BF74-346C-4EEB-AD0C-86D04946C4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57DB35-8318-41E0-8D16-1CC0FCDB98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1F71D0-B988-4E2E-A6EC-C3C9C66D78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D737D0-85D4-4ADA-B9B3-14FF69A62CC9}"/>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6" name="Footer Placeholder 5">
            <a:extLst>
              <a:ext uri="{FF2B5EF4-FFF2-40B4-BE49-F238E27FC236}">
                <a16:creationId xmlns:a16="http://schemas.microsoft.com/office/drawing/2014/main" id="{4C38E9C3-AD22-4F99-B357-E0C6A7F55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6BDA2C-D49E-4E7C-BDA4-3497DACFB433}"/>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135777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8F4AE-F298-463C-9815-0BDF92E5C8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949D04-B6C9-4291-9C52-5C264261C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AC6DAB-277C-4D9A-A40A-6F6D33B6BF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1C9B93-F4C0-49A5-89B1-A5A9E63B1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173D0F-1687-4848-9213-78C1A6EC7A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8D8362-35B3-4CA1-99A9-814477ADB233}"/>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8" name="Footer Placeholder 7">
            <a:extLst>
              <a:ext uri="{FF2B5EF4-FFF2-40B4-BE49-F238E27FC236}">
                <a16:creationId xmlns:a16="http://schemas.microsoft.com/office/drawing/2014/main" id="{0A9AE6D8-A307-4446-A61C-41CB040589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50F74D-E9B4-4CC8-B533-BA8BB5756E53}"/>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39016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7557-3210-4C76-BAD7-29F1893812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19ED08-5209-4961-A227-98077DCCC4C6}"/>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4" name="Footer Placeholder 3">
            <a:extLst>
              <a:ext uri="{FF2B5EF4-FFF2-40B4-BE49-F238E27FC236}">
                <a16:creationId xmlns:a16="http://schemas.microsoft.com/office/drawing/2014/main" id="{2ED52643-F820-4190-9D32-18FD2E8DDA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5E1393-9E98-4FFF-99B1-0B4AD4BD5EFD}"/>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303626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7ECFC1-ED85-4184-9978-02AA5F9AE177}"/>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3" name="Footer Placeholder 2">
            <a:extLst>
              <a:ext uri="{FF2B5EF4-FFF2-40B4-BE49-F238E27FC236}">
                <a16:creationId xmlns:a16="http://schemas.microsoft.com/office/drawing/2014/main" id="{8E8AD7EA-6AA7-49F4-98D3-4BA23D80CE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E0319E-E052-4EEF-A6EC-456360074258}"/>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3875574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814F-B024-4A73-9E97-6C01765D6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E281BE-387A-4FE7-82A8-2934F8D5E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1700D5-091A-46BB-BA0A-9314F7A8F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8330D7-E4E8-48C2-A75E-0FBFC92FDD19}"/>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6" name="Footer Placeholder 5">
            <a:extLst>
              <a:ext uri="{FF2B5EF4-FFF2-40B4-BE49-F238E27FC236}">
                <a16:creationId xmlns:a16="http://schemas.microsoft.com/office/drawing/2014/main" id="{0212A396-F1E5-4EE0-B247-9DF71935AC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FBBA2B-7D0F-4C1C-8CEC-86216AB89EEF}"/>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41430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992F-5243-4103-92EE-7DDA4CE02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BB9B69-C96A-46D9-BEAF-0954E9448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7FF2E3-6F0C-4708-8968-3BBA0B410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A4F458-8F3E-4695-A574-6D9D4160344B}"/>
              </a:ext>
            </a:extLst>
          </p:cNvPr>
          <p:cNvSpPr>
            <a:spLocks noGrp="1"/>
          </p:cNvSpPr>
          <p:nvPr>
            <p:ph type="dt" sz="half" idx="10"/>
          </p:nvPr>
        </p:nvSpPr>
        <p:spPr/>
        <p:txBody>
          <a:bodyPr/>
          <a:lstStyle/>
          <a:p>
            <a:fld id="{58933EFE-AD12-4553-AB67-C955F4DA40DC}" type="datetimeFigureOut">
              <a:rPr lang="en-GB" smtClean="0"/>
              <a:t>08/11/2018</a:t>
            </a:fld>
            <a:endParaRPr lang="en-GB"/>
          </a:p>
        </p:txBody>
      </p:sp>
      <p:sp>
        <p:nvSpPr>
          <p:cNvPr id="6" name="Footer Placeholder 5">
            <a:extLst>
              <a:ext uri="{FF2B5EF4-FFF2-40B4-BE49-F238E27FC236}">
                <a16:creationId xmlns:a16="http://schemas.microsoft.com/office/drawing/2014/main" id="{94205A3E-F26C-4C53-B225-493331E884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AECA01-205D-41B8-A06A-3A2B7497E714}"/>
              </a:ext>
            </a:extLst>
          </p:cNvPr>
          <p:cNvSpPr>
            <a:spLocks noGrp="1"/>
          </p:cNvSpPr>
          <p:nvPr>
            <p:ph type="sldNum" sz="quarter" idx="12"/>
          </p:nvPr>
        </p:nvSpPr>
        <p:spPr/>
        <p:txBody>
          <a:bodyPr/>
          <a:lstStyle/>
          <a:p>
            <a:fld id="{EB263D2E-FADD-4791-8FDA-6B017727E126}" type="slidenum">
              <a:rPr lang="en-GB" smtClean="0"/>
              <a:t>‹#›</a:t>
            </a:fld>
            <a:endParaRPr lang="en-GB"/>
          </a:p>
        </p:txBody>
      </p:sp>
    </p:spTree>
    <p:extLst>
      <p:ext uri="{BB962C8B-B14F-4D97-AF65-F5344CB8AC3E}">
        <p14:creationId xmlns:p14="http://schemas.microsoft.com/office/powerpoint/2010/main" val="356475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4B1748-92EE-4536-A1A0-EC25AC59BD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1E2FF4-F88C-4C4B-87BC-FD5DF39F4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9E87C5-8366-4A3A-A118-C9F321D287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33EFE-AD12-4553-AB67-C955F4DA40DC}" type="datetimeFigureOut">
              <a:rPr lang="en-GB" smtClean="0"/>
              <a:t>08/11/2018</a:t>
            </a:fld>
            <a:endParaRPr lang="en-GB"/>
          </a:p>
        </p:txBody>
      </p:sp>
      <p:sp>
        <p:nvSpPr>
          <p:cNvPr id="5" name="Footer Placeholder 4">
            <a:extLst>
              <a:ext uri="{FF2B5EF4-FFF2-40B4-BE49-F238E27FC236}">
                <a16:creationId xmlns:a16="http://schemas.microsoft.com/office/drawing/2014/main" id="{EC5DC578-B342-4D14-B9B8-5978F4FF77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28AFBD-DC8B-41D8-B9CE-BCEC3EE54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3D2E-FADD-4791-8FDA-6B017727E126}" type="slidenum">
              <a:rPr lang="en-GB" smtClean="0"/>
              <a:t>‹#›</a:t>
            </a:fld>
            <a:endParaRPr lang="en-GB"/>
          </a:p>
        </p:txBody>
      </p:sp>
    </p:spTree>
    <p:extLst>
      <p:ext uri="{BB962C8B-B14F-4D97-AF65-F5344CB8AC3E}">
        <p14:creationId xmlns:p14="http://schemas.microsoft.com/office/powerpoint/2010/main" val="411057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373B-4C23-45C3-BCCC-DBE350270A56}"/>
              </a:ext>
            </a:extLst>
          </p:cNvPr>
          <p:cNvSpPr>
            <a:spLocks noGrp="1"/>
          </p:cNvSpPr>
          <p:nvPr>
            <p:ph type="ctrTitle"/>
          </p:nvPr>
        </p:nvSpPr>
        <p:spPr/>
        <p:txBody>
          <a:bodyPr/>
          <a:lstStyle/>
          <a:p>
            <a:r>
              <a:rPr lang="en-GB" dirty="0" smtClean="0"/>
              <a:t>Erasmus+</a:t>
            </a:r>
            <a:endParaRPr lang="en-GB" dirty="0"/>
          </a:p>
        </p:txBody>
      </p:sp>
      <p:sp>
        <p:nvSpPr>
          <p:cNvPr id="3" name="Subtitle 2">
            <a:extLst>
              <a:ext uri="{FF2B5EF4-FFF2-40B4-BE49-F238E27FC236}">
                <a16:creationId xmlns:a16="http://schemas.microsoft.com/office/drawing/2014/main" id="{1EB24BF8-A81C-483E-97BC-C9FA0DA4786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2711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FD162-B79B-428A-8DC1-7D786790E2AB}"/>
              </a:ext>
            </a:extLst>
          </p:cNvPr>
          <p:cNvPicPr>
            <a:picLocks noChangeAspect="1"/>
          </p:cNvPicPr>
          <p:nvPr/>
        </p:nvPicPr>
        <p:blipFill rotWithShape="1">
          <a:blip r:embed="rId2"/>
          <a:srcRect l="11911" r="9867"/>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7A59E6F-4DE0-4FA6-BF73-66EA35216459}"/>
              </a:ext>
            </a:extLst>
          </p:cNvPr>
          <p:cNvSpPr>
            <a:spLocks noGrp="1"/>
          </p:cNvSpPr>
          <p:nvPr>
            <p:ph type="title"/>
          </p:nvPr>
        </p:nvSpPr>
        <p:spPr>
          <a:xfrm>
            <a:off x="709448" y="1913950"/>
            <a:ext cx="4204137" cy="1342754"/>
          </a:xfrm>
        </p:spPr>
        <p:txBody>
          <a:bodyPr>
            <a:normAutofit/>
          </a:bodyPr>
          <a:lstStyle/>
          <a:p>
            <a:pPr algn="ctr"/>
            <a:r>
              <a:rPr lang="en-GB" sz="3600" dirty="0"/>
              <a:t>Stonehenge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4D573A-B50C-4BBC-A90F-D05673B62B18}"/>
              </a:ext>
            </a:extLst>
          </p:cNvPr>
          <p:cNvSpPr>
            <a:spLocks noGrp="1"/>
          </p:cNvSpPr>
          <p:nvPr>
            <p:ph idx="1"/>
          </p:nvPr>
        </p:nvSpPr>
        <p:spPr>
          <a:xfrm>
            <a:off x="525516" y="3417573"/>
            <a:ext cx="4593021" cy="2619839"/>
          </a:xfrm>
        </p:spPr>
        <p:txBody>
          <a:bodyPr anchor="ctr">
            <a:normAutofit/>
          </a:bodyPr>
          <a:lstStyle/>
          <a:p>
            <a:r>
              <a:rPr lang="en-GB" sz="1800"/>
              <a:t>Stonehenge is a prehistoric monument in Wiltshire, England, 2 miles west of Amesbury. It consists of a ring of standing stones, with each standing stone around 13 feet high, 7 feet wide and weighing around 25 tons. The stones are set within earthworks in the middle of the most dense complex of Neolithic and Bronze Age monuments in England, including several hundred burial mounds</a:t>
            </a:r>
          </a:p>
        </p:txBody>
      </p:sp>
    </p:spTree>
    <p:extLst>
      <p:ext uri="{BB962C8B-B14F-4D97-AF65-F5344CB8AC3E}">
        <p14:creationId xmlns:p14="http://schemas.microsoft.com/office/powerpoint/2010/main" val="233642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360B-EC18-4F04-B75B-DB7BAD5ED33B}"/>
              </a:ext>
            </a:extLst>
          </p:cNvPr>
          <p:cNvSpPr>
            <a:spLocks noGrp="1"/>
          </p:cNvSpPr>
          <p:nvPr>
            <p:ph type="title"/>
          </p:nvPr>
        </p:nvSpPr>
        <p:spPr>
          <a:xfrm>
            <a:off x="838200" y="365125"/>
            <a:ext cx="10515600" cy="1325563"/>
          </a:xfrm>
        </p:spPr>
        <p:txBody>
          <a:bodyPr>
            <a:normAutofit/>
          </a:bodyPr>
          <a:lstStyle/>
          <a:p>
            <a:r>
              <a:rPr lang="en-GB" dirty="0"/>
              <a:t>Houses of parliament</a:t>
            </a:r>
          </a:p>
        </p:txBody>
      </p:sp>
      <p:sp>
        <p:nvSpPr>
          <p:cNvPr id="3" name="Content Placeholder 2">
            <a:extLst>
              <a:ext uri="{FF2B5EF4-FFF2-40B4-BE49-F238E27FC236}">
                <a16:creationId xmlns:a16="http://schemas.microsoft.com/office/drawing/2014/main" id="{21730310-57FA-4D99-924A-D7AD5BA870FC}"/>
              </a:ext>
            </a:extLst>
          </p:cNvPr>
          <p:cNvSpPr>
            <a:spLocks noGrp="1"/>
          </p:cNvSpPr>
          <p:nvPr>
            <p:ph idx="1"/>
          </p:nvPr>
        </p:nvSpPr>
        <p:spPr>
          <a:xfrm>
            <a:off x="395749" y="1501161"/>
            <a:ext cx="3409335" cy="2672634"/>
          </a:xfrm>
        </p:spPr>
        <p:txBody>
          <a:bodyPr>
            <a:normAutofit fontScale="85000" lnSpcReduction="10000"/>
          </a:bodyPr>
          <a:lstStyle/>
          <a:p>
            <a:pPr marL="0" indent="0">
              <a:buNone/>
            </a:pPr>
            <a:endParaRPr lang="en-GB" sz="2000" b="1" dirty="0"/>
          </a:p>
          <a:p>
            <a:pPr marL="0" indent="0">
              <a:buNone/>
            </a:pPr>
            <a:r>
              <a:rPr lang="en-GB" sz="2000" dirty="0"/>
              <a:t>The Palace of Westminster is the meeting place of the House of Commons and the House of Lords, the two houses of the Parliament of the United Kingdom. Commonly known as the Houses of Parliament after its occupants, the Palace lies on the north bank of the River Thames in the City of Westminster, in central London, England.</a:t>
            </a:r>
          </a:p>
          <a:p>
            <a:pPr marL="0" indent="0">
              <a:buNone/>
            </a:pPr>
            <a:endParaRPr lang="en-GB" sz="2000" dirty="0"/>
          </a:p>
          <a:p>
            <a:endParaRPr lang="en-GB" sz="2000" dirty="0"/>
          </a:p>
          <a:p>
            <a:endParaRPr lang="en-GB" sz="2000" dirty="0"/>
          </a:p>
        </p:txBody>
      </p:sp>
      <p:pic>
        <p:nvPicPr>
          <p:cNvPr id="4" name="Picture 3">
            <a:extLst>
              <a:ext uri="{FF2B5EF4-FFF2-40B4-BE49-F238E27FC236}">
                <a16:creationId xmlns:a16="http://schemas.microsoft.com/office/drawing/2014/main" id="{9B1CAB42-C40E-47FA-8A6B-9FC7B1D2E580}"/>
              </a:ext>
            </a:extLst>
          </p:cNvPr>
          <p:cNvPicPr>
            <a:picLocks noChangeAspect="1"/>
          </p:cNvPicPr>
          <p:nvPr/>
        </p:nvPicPr>
        <p:blipFill rotWithShape="1">
          <a:blip r:embed="rId2"/>
          <a:srcRect t="8603" r="1" b="1"/>
          <a:stretch/>
        </p:blipFill>
        <p:spPr>
          <a:xfrm>
            <a:off x="5666331" y="1373339"/>
            <a:ext cx="6233160" cy="4272681"/>
          </a:xfrm>
          <a:prstGeom prst="rect">
            <a:avLst/>
          </a:prstGeom>
        </p:spPr>
      </p:pic>
      <p:sp>
        <p:nvSpPr>
          <p:cNvPr id="5" name="TextBox 4"/>
          <p:cNvSpPr txBox="1"/>
          <p:nvPr/>
        </p:nvSpPr>
        <p:spPr>
          <a:xfrm>
            <a:off x="395749" y="4173795"/>
            <a:ext cx="5002161" cy="1938992"/>
          </a:xfrm>
          <a:prstGeom prst="rect">
            <a:avLst/>
          </a:prstGeom>
          <a:noFill/>
        </p:spPr>
        <p:txBody>
          <a:bodyPr wrap="square" rtlCol="0">
            <a:spAutoFit/>
          </a:bodyPr>
          <a:lstStyle/>
          <a:p>
            <a:r>
              <a:rPr lang="en-GB" sz="2000" dirty="0" smtClean="0"/>
              <a:t>These are symbolic for democracy in our society as all the decisions that make this country what it is are done here. Democracy plays a big role in  our country as it demonstrates that you need to have your own voice and the freedom to express it.</a:t>
            </a:r>
            <a:endParaRPr lang="en-GB" sz="2000" dirty="0"/>
          </a:p>
        </p:txBody>
      </p:sp>
    </p:spTree>
    <p:extLst>
      <p:ext uri="{BB962C8B-B14F-4D97-AF65-F5344CB8AC3E}">
        <p14:creationId xmlns:p14="http://schemas.microsoft.com/office/powerpoint/2010/main" val="850574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Eden Project</a:t>
            </a:r>
            <a:endParaRPr lang="en-GB" dirty="0"/>
          </a:p>
        </p:txBody>
      </p:sp>
      <p:pic>
        <p:nvPicPr>
          <p:cNvPr id="4" name="Content Placeholder 3"/>
          <p:cNvPicPr>
            <a:picLocks noGrp="1" noChangeAspect="1"/>
          </p:cNvPicPr>
          <p:nvPr>
            <p:ph idx="1"/>
          </p:nvPr>
        </p:nvPicPr>
        <p:blipFill>
          <a:blip r:embed="rId2"/>
          <a:stretch>
            <a:fillRect/>
          </a:stretch>
        </p:blipFill>
        <p:spPr>
          <a:xfrm>
            <a:off x="5552016" y="2002606"/>
            <a:ext cx="5801784" cy="4351338"/>
          </a:xfrm>
          <a:prstGeom prst="rect">
            <a:avLst/>
          </a:prstGeom>
        </p:spPr>
      </p:pic>
      <p:sp>
        <p:nvSpPr>
          <p:cNvPr id="5" name="Rectangle 4"/>
          <p:cNvSpPr/>
          <p:nvPr/>
        </p:nvSpPr>
        <p:spPr>
          <a:xfrm>
            <a:off x="304800" y="1402441"/>
            <a:ext cx="6096000" cy="1200329"/>
          </a:xfrm>
          <a:prstGeom prst="rect">
            <a:avLst/>
          </a:prstGeom>
        </p:spPr>
        <p:txBody>
          <a:bodyPr>
            <a:spAutoFit/>
          </a:bodyPr>
          <a:lstStyle/>
          <a:p>
            <a:r>
              <a:rPr lang="en-GB" dirty="0">
                <a:solidFill>
                  <a:srgbClr val="222222"/>
                </a:solidFill>
                <a:latin typeface="arial" panose="020B0604020202020204" pitchFamily="34" charset="0"/>
              </a:rPr>
              <a:t>The Eden Project is a popular visitor attraction in Cornwall, England, UK. Inside the two biomes are plants that are collected from many diverse climates and environments.</a:t>
            </a:r>
            <a:endParaRPr lang="en-GB" dirty="0"/>
          </a:p>
        </p:txBody>
      </p:sp>
      <p:sp>
        <p:nvSpPr>
          <p:cNvPr id="6" name="TextBox 5"/>
          <p:cNvSpPr txBox="1"/>
          <p:nvPr/>
        </p:nvSpPr>
        <p:spPr>
          <a:xfrm>
            <a:off x="304800" y="2713702"/>
            <a:ext cx="5247216" cy="3416320"/>
          </a:xfrm>
          <a:prstGeom prst="rect">
            <a:avLst/>
          </a:prstGeom>
          <a:noFill/>
        </p:spPr>
        <p:txBody>
          <a:bodyPr wrap="square" rtlCol="0">
            <a:spAutoFit/>
          </a:bodyPr>
          <a:lstStyle/>
          <a:p>
            <a:r>
              <a:rPr lang="en-GB" sz="2400" dirty="0" smtClean="0"/>
              <a:t>The Eden project brings world culture and nature to the heart of Cornwall. This has effected us as many primary schools bring their students here. In doing so this has allowed us to develop our knowledge of nature and its history from around the world. It is also located in a china clay pit which has a great deal to do with mining heritage in Cornwall.</a:t>
            </a:r>
            <a:endParaRPr lang="en-GB" sz="2400" dirty="0"/>
          </a:p>
        </p:txBody>
      </p:sp>
    </p:spTree>
    <p:extLst>
      <p:ext uri="{BB962C8B-B14F-4D97-AF65-F5344CB8AC3E}">
        <p14:creationId xmlns:p14="http://schemas.microsoft.com/office/powerpoint/2010/main" val="2572182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F019-1698-4C06-841B-7847915A3650}"/>
              </a:ext>
            </a:extLst>
          </p:cNvPr>
          <p:cNvSpPr>
            <a:spLocks noGrp="1"/>
          </p:cNvSpPr>
          <p:nvPr>
            <p:ph type="title"/>
          </p:nvPr>
        </p:nvSpPr>
        <p:spPr>
          <a:xfrm>
            <a:off x="4965430" y="629268"/>
            <a:ext cx="6586491" cy="1286160"/>
          </a:xfrm>
        </p:spPr>
        <p:txBody>
          <a:bodyPr anchor="b">
            <a:normAutofit/>
          </a:bodyPr>
          <a:lstStyle/>
          <a:p>
            <a:r>
              <a:rPr lang="en-GB" dirty="0"/>
              <a:t>Truro Cathedral</a:t>
            </a:r>
          </a:p>
        </p:txBody>
      </p:sp>
      <p:pic>
        <p:nvPicPr>
          <p:cNvPr id="5" name="Picture 4">
            <a:extLst>
              <a:ext uri="{FF2B5EF4-FFF2-40B4-BE49-F238E27FC236}">
                <a16:creationId xmlns:a16="http://schemas.microsoft.com/office/drawing/2014/main" id="{3D066F27-CF14-4193-B179-ED8F8BF8791A}"/>
              </a:ext>
            </a:extLst>
          </p:cNvPr>
          <p:cNvPicPr>
            <a:picLocks noChangeAspect="1"/>
          </p:cNvPicPr>
          <p:nvPr/>
        </p:nvPicPr>
        <p:blipFill rotWithShape="1">
          <a:blip r:embed="rId2"/>
          <a:srcRect t="161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E855B"/>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92A1F1-DE07-4F33-A445-F9D59EA4B7A3}"/>
              </a:ext>
            </a:extLst>
          </p:cNvPr>
          <p:cNvSpPr>
            <a:spLocks noGrp="1"/>
          </p:cNvSpPr>
          <p:nvPr>
            <p:ph idx="1"/>
          </p:nvPr>
        </p:nvSpPr>
        <p:spPr>
          <a:xfrm>
            <a:off x="4965431" y="2438400"/>
            <a:ext cx="6586489" cy="3785419"/>
          </a:xfrm>
        </p:spPr>
        <p:txBody>
          <a:bodyPr>
            <a:normAutofit/>
          </a:bodyPr>
          <a:lstStyle/>
          <a:p>
            <a:r>
              <a:rPr lang="en-GB" sz="2000" dirty="0"/>
              <a:t>The Cathedral of the Blessed Virgin Mary, Truro is a Church of England cathedral in the city of Truro, Cornwall. It was built between 1880 and 1910 to a Gothic Revival design by John Loughborough Pearson on the site of the parish church of St Mary. It is one of only three cathedrals in the United Kingdom with three spires</a:t>
            </a:r>
            <a:r>
              <a:rPr lang="en-GB" sz="2000" dirty="0" smtClean="0"/>
              <a:t>.</a:t>
            </a:r>
          </a:p>
          <a:p>
            <a:endParaRPr lang="en-GB" sz="2000" dirty="0"/>
          </a:p>
          <a:p>
            <a:r>
              <a:rPr lang="en-GB" sz="2000" dirty="0" smtClean="0"/>
              <a:t>This is the only reason why Truro is a city not a town and why it is also the capital of Cornwall. This gives us pride for where some of us live. Due to it being a place of worship it has affected how we were brought up as most of the schools teach Christianity, along with other faiths.</a:t>
            </a:r>
            <a:endParaRPr lang="en-GB" sz="2000" dirty="0"/>
          </a:p>
        </p:txBody>
      </p:sp>
    </p:spTree>
    <p:extLst>
      <p:ext uri="{BB962C8B-B14F-4D97-AF65-F5344CB8AC3E}">
        <p14:creationId xmlns:p14="http://schemas.microsoft.com/office/powerpoint/2010/main" val="642712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rge body of water&#10;&#10;Description generated with very high confidence">
            <a:extLst>
              <a:ext uri="{FF2B5EF4-FFF2-40B4-BE49-F238E27FC236}">
                <a16:creationId xmlns:a16="http://schemas.microsoft.com/office/drawing/2014/main" id="{4337A16A-0D47-47D3-9EAF-0F2DA2B3557A}"/>
              </a:ext>
            </a:extLst>
          </p:cNvPr>
          <p:cNvPicPr>
            <a:picLocks noChangeAspect="1"/>
          </p:cNvPicPr>
          <p:nvPr/>
        </p:nvPicPr>
        <p:blipFill rotWithShape="1">
          <a:blip r:embed="rId2">
            <a:alphaModFix/>
            <a:extLst/>
          </a:blip>
          <a:srcRect r="878" b="-3"/>
          <a:stretch/>
        </p:blipFill>
        <p:spPr>
          <a:xfrm>
            <a:off x="6083786" y="-168318"/>
            <a:ext cx="6261330" cy="3932313"/>
          </a:xfrm>
          <a:prstGeom prst="rect">
            <a:avLst/>
          </a:prstGeom>
          <a:effectLst>
            <a:softEdge rad="533400"/>
          </a:effectLst>
        </p:spPr>
      </p:pic>
      <p:pic>
        <p:nvPicPr>
          <p:cNvPr id="5" name="Picture 4" descr="A group of people posing for a photo&#10;&#10;Description generated with very high confidence">
            <a:extLst>
              <a:ext uri="{FF2B5EF4-FFF2-40B4-BE49-F238E27FC236}">
                <a16:creationId xmlns:a16="http://schemas.microsoft.com/office/drawing/2014/main" id="{CF9600AA-203C-4D64-A8BB-86E3F4CE5FD4}"/>
              </a:ext>
            </a:extLst>
          </p:cNvPr>
          <p:cNvPicPr>
            <a:picLocks noChangeAspect="1"/>
          </p:cNvPicPr>
          <p:nvPr/>
        </p:nvPicPr>
        <p:blipFill rotWithShape="1">
          <a:blip r:embed="rId3"/>
          <a:srcRect r="6758" b="-2"/>
          <a:stretch/>
        </p:blipFill>
        <p:spPr>
          <a:xfrm>
            <a:off x="6089904" y="2487168"/>
            <a:ext cx="6263640" cy="4215384"/>
          </a:xfrm>
          <a:prstGeom prst="rect">
            <a:avLst/>
          </a:prstGeom>
          <a:effectLst>
            <a:softEdge rad="533400"/>
          </a:effectLst>
        </p:spPr>
      </p:pic>
      <p:pic>
        <p:nvPicPr>
          <p:cNvPr id="10" name="Picture 9">
            <a:extLst>
              <a:ext uri="{FF2B5EF4-FFF2-40B4-BE49-F238E27FC236}">
                <a16:creationId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06F746-5987-4786-B6E9-25B840E7C490}"/>
              </a:ext>
            </a:extLst>
          </p:cNvPr>
          <p:cNvSpPr>
            <a:spLocks noGrp="1"/>
          </p:cNvSpPr>
          <p:nvPr>
            <p:ph type="title"/>
          </p:nvPr>
        </p:nvSpPr>
        <p:spPr>
          <a:xfrm>
            <a:off x="804998" y="0"/>
            <a:ext cx="4803636" cy="1311664"/>
          </a:xfrm>
        </p:spPr>
        <p:txBody>
          <a:bodyPr>
            <a:normAutofit/>
          </a:bodyPr>
          <a:lstStyle/>
          <a:p>
            <a:r>
              <a:rPr lang="en-GB" sz="4000">
                <a:solidFill>
                  <a:srgbClr val="000000"/>
                </a:solidFill>
              </a:rPr>
              <a:t>Cornish Mines</a:t>
            </a:r>
          </a:p>
        </p:txBody>
      </p:sp>
      <p:sp>
        <p:nvSpPr>
          <p:cNvPr id="3" name="Content Placeholder 2">
            <a:extLst>
              <a:ext uri="{FF2B5EF4-FFF2-40B4-BE49-F238E27FC236}">
                <a16:creationId xmlns:a16="http://schemas.microsoft.com/office/drawing/2014/main" id="{45F1CBAF-195F-4B26-85B2-82CFC7C5112A}"/>
              </a:ext>
            </a:extLst>
          </p:cNvPr>
          <p:cNvSpPr>
            <a:spLocks noGrp="1"/>
          </p:cNvSpPr>
          <p:nvPr>
            <p:ph idx="1"/>
          </p:nvPr>
        </p:nvSpPr>
        <p:spPr>
          <a:xfrm>
            <a:off x="804997" y="2272143"/>
            <a:ext cx="4803637" cy="3788830"/>
          </a:xfrm>
        </p:spPr>
        <p:txBody>
          <a:bodyPr anchor="ctr">
            <a:noAutofit/>
          </a:bodyPr>
          <a:lstStyle/>
          <a:p>
            <a:r>
              <a:rPr lang="en-GB" sz="1800" dirty="0">
                <a:solidFill>
                  <a:srgbClr val="000000"/>
                </a:solidFill>
              </a:rPr>
              <a:t>Cornwall and Devon provided most of the United Kingdom's tin, copper, and arsenic until the 20th century. Originally tin was found as alluvial deposits of </a:t>
            </a:r>
            <a:r>
              <a:rPr lang="en-GB" sz="1800" dirty="0" err="1">
                <a:solidFill>
                  <a:srgbClr val="000000"/>
                </a:solidFill>
              </a:rPr>
              <a:t>cassiterite</a:t>
            </a:r>
            <a:r>
              <a:rPr lang="en-GB" sz="1800" dirty="0">
                <a:solidFill>
                  <a:srgbClr val="000000"/>
                </a:solidFill>
              </a:rPr>
              <a:t> in the gravels of stream beds. Eventually tin was mined underground; underground mines sprang up as early as the 16th century. Tin lodes were also found in outcroppings of cliffs.</a:t>
            </a:r>
          </a:p>
          <a:p>
            <a:r>
              <a:rPr lang="en-GB" sz="1800" dirty="0">
                <a:solidFill>
                  <a:srgbClr val="000000"/>
                </a:solidFill>
              </a:rPr>
              <a:t>Mining in Cornwall and Devon, in the southwest of England, began in the early Bronze Age, around 2150 BC, and ended with the closure of South </a:t>
            </a:r>
            <a:r>
              <a:rPr lang="en-GB" sz="1800" dirty="0" err="1">
                <a:solidFill>
                  <a:srgbClr val="000000"/>
                </a:solidFill>
              </a:rPr>
              <a:t>Crofty</a:t>
            </a:r>
            <a:r>
              <a:rPr lang="en-GB" sz="1800" dirty="0">
                <a:solidFill>
                  <a:srgbClr val="000000"/>
                </a:solidFill>
              </a:rPr>
              <a:t> tin mine in Cornwall in 1998. Tin, and later copper, were the most commonly extracted metals. Some tin mining continued long after the mining of other metals had become unprofitable. Historically, tin and copper as well as a few other metals have been mined in Cornwall and Devon. As of 2007 there are no active metalliferous mines remaining. </a:t>
            </a:r>
          </a:p>
        </p:txBody>
      </p:sp>
    </p:spTree>
    <p:extLst>
      <p:ext uri="{BB962C8B-B14F-4D97-AF65-F5344CB8AC3E}">
        <p14:creationId xmlns:p14="http://schemas.microsoft.com/office/powerpoint/2010/main" val="1363450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CFDEB6-513E-4BF4-8A1E-9310CC970C9F}"/>
              </a:ext>
            </a:extLst>
          </p:cNvPr>
          <p:cNvSpPr>
            <a:spLocks noGrp="1"/>
          </p:cNvSpPr>
          <p:nvPr>
            <p:ph type="title"/>
          </p:nvPr>
        </p:nvSpPr>
        <p:spPr>
          <a:xfrm>
            <a:off x="1286932" y="1204109"/>
            <a:ext cx="10023398" cy="857894"/>
          </a:xfrm>
        </p:spPr>
        <p:txBody>
          <a:bodyPr>
            <a:normAutofit/>
          </a:bodyPr>
          <a:lstStyle/>
          <a:p>
            <a:r>
              <a:rPr lang="en-GB" sz="4000">
                <a:solidFill>
                  <a:srgbClr val="FFFFFF"/>
                </a:solidFill>
              </a:rPr>
              <a:t>Olympic Stadium</a:t>
            </a:r>
          </a:p>
        </p:txBody>
      </p:sp>
      <p:sp>
        <p:nvSpPr>
          <p:cNvPr id="3" name="Content Placeholder 2">
            <a:extLst>
              <a:ext uri="{FF2B5EF4-FFF2-40B4-BE49-F238E27FC236}">
                <a16:creationId xmlns:a16="http://schemas.microsoft.com/office/drawing/2014/main" id="{5CB0E1F4-B942-4873-8CA6-0D31E9D36810}"/>
              </a:ext>
            </a:extLst>
          </p:cNvPr>
          <p:cNvSpPr>
            <a:spLocks noGrp="1"/>
          </p:cNvSpPr>
          <p:nvPr>
            <p:ph idx="1"/>
          </p:nvPr>
        </p:nvSpPr>
        <p:spPr>
          <a:xfrm>
            <a:off x="1286930" y="2962451"/>
            <a:ext cx="4052499" cy="2820012"/>
          </a:xfrm>
        </p:spPr>
        <p:txBody>
          <a:bodyPr>
            <a:normAutofit fontScale="92500" lnSpcReduction="20000"/>
          </a:bodyPr>
          <a:lstStyle/>
          <a:p>
            <a:r>
              <a:rPr lang="en-GB" sz="1800" dirty="0"/>
              <a:t>London Stadium in Stratford, London, England, was the home of the 2012 Summer Olympics and Paralympics, hosting the track and field events and opening and closing ceremonies. It was subsequently renovated as a multi-purpose stadium, with its primary tenants being West Ham United Football Club and UK Athletics. The stadium is in the Lower Lea Valley, 6 miles east of central London</a:t>
            </a:r>
            <a:r>
              <a:rPr lang="en-GB" sz="1800" dirty="0" smtClean="0"/>
              <a:t>.</a:t>
            </a:r>
          </a:p>
          <a:p>
            <a:r>
              <a:rPr lang="en-GB" sz="1800" dirty="0" smtClean="0"/>
              <a:t>When the Olympics were occurring it gave us excitement and made us come together as a country to compete as one.</a:t>
            </a:r>
            <a:endParaRPr lang="en-GB" sz="1800" dirty="0"/>
          </a:p>
        </p:txBody>
      </p:sp>
      <p:pic>
        <p:nvPicPr>
          <p:cNvPr id="4" name="Picture 3">
            <a:extLst>
              <a:ext uri="{FF2B5EF4-FFF2-40B4-BE49-F238E27FC236}">
                <a16:creationId xmlns:a16="http://schemas.microsoft.com/office/drawing/2014/main" id="{4B65FB35-473C-4865-BFBF-31680CD557D3}"/>
              </a:ext>
            </a:extLst>
          </p:cNvPr>
          <p:cNvPicPr>
            <a:picLocks noChangeAspect="1"/>
          </p:cNvPicPr>
          <p:nvPr/>
        </p:nvPicPr>
        <p:blipFill>
          <a:blip r:embed="rId2"/>
          <a:stretch>
            <a:fillRect/>
          </a:stretch>
        </p:blipFill>
        <p:spPr>
          <a:xfrm>
            <a:off x="6088195" y="3170584"/>
            <a:ext cx="5141701" cy="2403745"/>
          </a:xfrm>
          <a:prstGeom prst="rect">
            <a:avLst/>
          </a:prstGeom>
        </p:spPr>
      </p:pic>
    </p:spTree>
    <p:extLst>
      <p:ext uri="{BB962C8B-B14F-4D97-AF65-F5344CB8AC3E}">
        <p14:creationId xmlns:p14="http://schemas.microsoft.com/office/powerpoint/2010/main" val="3694954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B3FE-C741-4FBD-BC9C-08742B90CFD7}"/>
              </a:ext>
            </a:extLst>
          </p:cNvPr>
          <p:cNvSpPr>
            <a:spLocks noGrp="1"/>
          </p:cNvSpPr>
          <p:nvPr>
            <p:ph type="title"/>
          </p:nvPr>
        </p:nvSpPr>
        <p:spPr>
          <a:xfrm>
            <a:off x="655320" y="365125"/>
            <a:ext cx="5120114" cy="1692794"/>
          </a:xfrm>
        </p:spPr>
        <p:txBody>
          <a:bodyPr>
            <a:normAutofit/>
          </a:bodyPr>
          <a:lstStyle/>
          <a:p>
            <a:r>
              <a:rPr lang="en-GB" dirty="0"/>
              <a:t>Shakespeare </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C4BA41-DF76-4E29-A022-A7E7ADA6F605}"/>
              </a:ext>
            </a:extLst>
          </p:cNvPr>
          <p:cNvSpPr>
            <a:spLocks noGrp="1"/>
          </p:cNvSpPr>
          <p:nvPr>
            <p:ph idx="1"/>
          </p:nvPr>
        </p:nvSpPr>
        <p:spPr>
          <a:xfrm>
            <a:off x="655321" y="2575034"/>
            <a:ext cx="5120113" cy="3462228"/>
          </a:xfrm>
        </p:spPr>
        <p:txBody>
          <a:bodyPr>
            <a:normAutofit fontScale="92500" lnSpcReduction="20000"/>
          </a:bodyPr>
          <a:lstStyle/>
          <a:p>
            <a:r>
              <a:rPr lang="en-GB" sz="1800" dirty="0"/>
              <a:t>William Shakespeare was an English poet, playwright and actor, widely regarded as both the greatest writer in the English language and the world's pre-eminent dramatist. He is often called England's national poet and the "Bard of Avon". His extant works, including collaborations, consist of approximately 39 plays, 154 sonnets, two long narrative poems, and a few other verses, some of uncertain authorship. His plays have been translated into every major living language and are performed more often than those of any other playwright</a:t>
            </a:r>
            <a:r>
              <a:rPr lang="en-GB" sz="1800" dirty="0" smtClean="0"/>
              <a:t>.</a:t>
            </a:r>
          </a:p>
          <a:p>
            <a:r>
              <a:rPr lang="en-GB" sz="1800" dirty="0" smtClean="0"/>
              <a:t>Shakespeare is always taught in secondary school and at least one of huis works is used in our GSCEs. This has made us appreciate his wok. Additionally, he made up several words that are now widely used in our language.</a:t>
            </a:r>
            <a:endParaRPr lang="en-GB" sz="1800" dirty="0"/>
          </a:p>
        </p:txBody>
      </p:sp>
      <p:pic>
        <p:nvPicPr>
          <p:cNvPr id="4" name="Picture 3">
            <a:extLst>
              <a:ext uri="{FF2B5EF4-FFF2-40B4-BE49-F238E27FC236}">
                <a16:creationId xmlns:a16="http://schemas.microsoft.com/office/drawing/2014/main" id="{2155C17F-A814-445D-864E-1955112D2FBE}"/>
              </a:ext>
            </a:extLst>
          </p:cNvPr>
          <p:cNvPicPr>
            <a:picLocks noChangeAspect="1"/>
          </p:cNvPicPr>
          <p:nvPr/>
        </p:nvPicPr>
        <p:blipFill rotWithShape="1">
          <a:blip r:embed="rId2"/>
          <a:srcRect r="-1" b="657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92346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5B2605-6786-4FAC-80BB-08073D1BDAA4}"/>
              </a:ext>
            </a:extLst>
          </p:cNvPr>
          <p:cNvPicPr>
            <a:picLocks noChangeAspect="1"/>
          </p:cNvPicPr>
          <p:nvPr/>
        </p:nvPicPr>
        <p:blipFill rotWithShape="1">
          <a:blip r:embed="rId2">
            <a:alphaModFix/>
            <a:extLst/>
          </a:blip>
          <a:srcRect r="-2" b="5557"/>
          <a:stretch/>
        </p:blipFill>
        <p:spPr>
          <a:xfrm>
            <a:off x="6083786" y="-168318"/>
            <a:ext cx="6261330" cy="3932313"/>
          </a:xfrm>
          <a:prstGeom prst="rect">
            <a:avLst/>
          </a:prstGeom>
          <a:effectLst>
            <a:softEdge rad="533400"/>
          </a:effectLst>
        </p:spPr>
      </p:pic>
      <p:pic>
        <p:nvPicPr>
          <p:cNvPr id="5" name="Picture 4" descr="A person in a black shirt&#10;&#10;Description generated with very high confidence">
            <a:extLst>
              <a:ext uri="{FF2B5EF4-FFF2-40B4-BE49-F238E27FC236}">
                <a16:creationId xmlns:a16="http://schemas.microsoft.com/office/drawing/2014/main" id="{78E4359F-24F8-47AF-AEAB-9154EA8D9866}"/>
              </a:ext>
            </a:extLst>
          </p:cNvPr>
          <p:cNvPicPr>
            <a:picLocks noChangeAspect="1"/>
          </p:cNvPicPr>
          <p:nvPr/>
        </p:nvPicPr>
        <p:blipFill rotWithShape="1">
          <a:blip r:embed="rId3">
            <a:extLst>
              <a:ext uri="{28A0092B-C50C-407E-A947-70E740481C1C}">
                <a14:useLocalDpi xmlns:a14="http://schemas.microsoft.com/office/drawing/2010/main" val="0"/>
              </a:ext>
            </a:extLst>
          </a:blip>
          <a:srcRect t="15333" r="1" b="39862"/>
          <a:stretch/>
        </p:blipFill>
        <p:spPr>
          <a:xfrm>
            <a:off x="6089904" y="2487168"/>
            <a:ext cx="6263640" cy="4215384"/>
          </a:xfrm>
          <a:prstGeom prst="rect">
            <a:avLst/>
          </a:prstGeom>
          <a:effectLst>
            <a:softEdge rad="533400"/>
          </a:effectLst>
        </p:spPr>
      </p:pic>
      <p:pic>
        <p:nvPicPr>
          <p:cNvPr id="11" name="Picture 10">
            <a:extLst>
              <a:ext uri="{FF2B5EF4-FFF2-40B4-BE49-F238E27FC236}">
                <a16:creationId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EF015E3-ABAB-4E14-9EFF-34F1F2EC07C0}"/>
              </a:ext>
            </a:extLst>
          </p:cNvPr>
          <p:cNvSpPr>
            <a:spLocks noGrp="1"/>
          </p:cNvSpPr>
          <p:nvPr>
            <p:ph type="title"/>
          </p:nvPr>
        </p:nvSpPr>
        <p:spPr>
          <a:xfrm>
            <a:off x="804998" y="798445"/>
            <a:ext cx="4803636" cy="1311664"/>
          </a:xfrm>
        </p:spPr>
        <p:txBody>
          <a:bodyPr>
            <a:normAutofit/>
          </a:bodyPr>
          <a:lstStyle/>
          <a:p>
            <a:r>
              <a:rPr lang="en-GB" sz="4000">
                <a:solidFill>
                  <a:srgbClr val="000000"/>
                </a:solidFill>
              </a:rPr>
              <a:t>JK Rowling </a:t>
            </a:r>
          </a:p>
        </p:txBody>
      </p:sp>
      <p:sp>
        <p:nvSpPr>
          <p:cNvPr id="3" name="Content Placeholder 2">
            <a:extLst>
              <a:ext uri="{FF2B5EF4-FFF2-40B4-BE49-F238E27FC236}">
                <a16:creationId xmlns:a16="http://schemas.microsoft.com/office/drawing/2014/main" id="{DACDC5BB-52CA-478F-B7A4-A5B96288FA1D}"/>
              </a:ext>
            </a:extLst>
          </p:cNvPr>
          <p:cNvSpPr>
            <a:spLocks noGrp="1"/>
          </p:cNvSpPr>
          <p:nvPr>
            <p:ph idx="1"/>
          </p:nvPr>
        </p:nvSpPr>
        <p:spPr>
          <a:xfrm>
            <a:off x="804997" y="2272143"/>
            <a:ext cx="4803637" cy="3788830"/>
          </a:xfrm>
        </p:spPr>
        <p:txBody>
          <a:bodyPr anchor="ctr">
            <a:normAutofit fontScale="92500" lnSpcReduction="10000"/>
          </a:bodyPr>
          <a:lstStyle/>
          <a:p>
            <a:r>
              <a:rPr lang="en-GB" sz="2000" dirty="0">
                <a:solidFill>
                  <a:srgbClr val="000000"/>
                </a:solidFill>
              </a:rPr>
              <a:t>Joanne Rowling, CH, OBE, FRSL, FRCPE, writing under the pen names J. K. Rowling and Robert Galbraith, is a British novelist, philanthropist, film producer, television producer and screenwriter, best known for writing the Harry Potter fantasy series. The books have won multiple awards, and sold more than 500 million copies, becoming the best-selling book series in history. They have also been the basis for a film series, over which Rowling had overall approval on the scripts and was a producer</a:t>
            </a:r>
            <a:r>
              <a:rPr lang="en-GB" sz="2000" dirty="0" smtClean="0">
                <a:solidFill>
                  <a:srgbClr val="000000"/>
                </a:solidFill>
              </a:rPr>
              <a:t>.</a:t>
            </a:r>
          </a:p>
          <a:p>
            <a:r>
              <a:rPr lang="en-GB" sz="2000" dirty="0" smtClean="0">
                <a:solidFill>
                  <a:srgbClr val="000000"/>
                </a:solidFill>
              </a:rPr>
              <a:t>This has affected us , as it has made some of us , particularly Ayana, into avid readers and love books.</a:t>
            </a:r>
            <a:endParaRPr lang="en-GB" sz="2000" dirty="0">
              <a:solidFill>
                <a:srgbClr val="000000"/>
              </a:solidFill>
            </a:endParaRPr>
          </a:p>
        </p:txBody>
      </p:sp>
    </p:spTree>
    <p:extLst>
      <p:ext uri="{BB962C8B-B14F-4D97-AF65-F5344CB8AC3E}">
        <p14:creationId xmlns:p14="http://schemas.microsoft.com/office/powerpoint/2010/main" val="307885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8F417-72F3-4FE5-B9EB-404291CC1CE0}"/>
              </a:ext>
            </a:extLst>
          </p:cNvPr>
          <p:cNvSpPr>
            <a:spLocks noGrp="1"/>
          </p:cNvSpPr>
          <p:nvPr>
            <p:ph type="title"/>
          </p:nvPr>
        </p:nvSpPr>
        <p:spPr>
          <a:xfrm>
            <a:off x="838200" y="365125"/>
            <a:ext cx="6505575" cy="1325563"/>
          </a:xfrm>
        </p:spPr>
        <p:txBody>
          <a:bodyPr>
            <a:normAutofit/>
          </a:bodyPr>
          <a:lstStyle/>
          <a:p>
            <a:r>
              <a:rPr lang="en-GB" dirty="0"/>
              <a:t>Big Ben</a:t>
            </a:r>
          </a:p>
        </p:txBody>
      </p:sp>
      <p:sp>
        <p:nvSpPr>
          <p:cNvPr id="3" name="Content Placeholder 2">
            <a:extLst>
              <a:ext uri="{FF2B5EF4-FFF2-40B4-BE49-F238E27FC236}">
                <a16:creationId xmlns:a16="http://schemas.microsoft.com/office/drawing/2014/main" id="{0EBABB4B-DAB0-48AF-A036-C175D2EFCE07}"/>
              </a:ext>
            </a:extLst>
          </p:cNvPr>
          <p:cNvSpPr>
            <a:spLocks noGrp="1"/>
          </p:cNvSpPr>
          <p:nvPr>
            <p:ph idx="1"/>
          </p:nvPr>
        </p:nvSpPr>
        <p:spPr>
          <a:xfrm>
            <a:off x="838199" y="1966302"/>
            <a:ext cx="6505575" cy="4351338"/>
          </a:xfrm>
        </p:spPr>
        <p:txBody>
          <a:bodyPr>
            <a:normAutofit/>
          </a:bodyPr>
          <a:lstStyle/>
          <a:p>
            <a:r>
              <a:rPr lang="en-GB" dirty="0"/>
              <a:t>Big Ben is the nickname for the Great Bell of the clock at the north end of the Palace of Westminster in London and is usually extended to refer to both the clock and the clock tower. The official name of the tower in which Big Ben is located was originally the Clock Tower, but it was renamed Elizabeth Tower in 2012 to mark the Diamond Jubilee of Elizabeth II.</a:t>
            </a:r>
          </a:p>
        </p:txBody>
      </p:sp>
      <p:pic>
        <p:nvPicPr>
          <p:cNvPr id="4" name="Picture 3">
            <a:extLst>
              <a:ext uri="{FF2B5EF4-FFF2-40B4-BE49-F238E27FC236}">
                <a16:creationId xmlns:a16="http://schemas.microsoft.com/office/drawing/2014/main" id="{7D780B0D-B8A5-4C30-B103-27B13F64B52A}"/>
              </a:ext>
            </a:extLst>
          </p:cNvPr>
          <p:cNvPicPr>
            <a:picLocks noChangeAspect="1"/>
          </p:cNvPicPr>
          <p:nvPr/>
        </p:nvPicPr>
        <p:blipFill rotWithShape="1">
          <a:blip r:embed="rId2"/>
          <a:srcRect t="6926" r="1" b="1"/>
          <a:stretch/>
        </p:blipFill>
        <p:spPr>
          <a:xfrm>
            <a:off x="7737635" y="-1"/>
            <a:ext cx="3555205" cy="6858001"/>
          </a:xfrm>
          <a:prstGeom prst="rect">
            <a:avLst/>
          </a:prstGeom>
        </p:spPr>
      </p:pic>
      <p:sp>
        <p:nvSpPr>
          <p:cNvPr id="9" name="Rectangle 8">
            <a:extLst>
              <a:ext uri="{FF2B5EF4-FFF2-40B4-BE49-F238E27FC236}">
                <a16:creationId xmlns:a16="http://schemas.microsoft.com/office/drawing/2014/main" id="{C413D172-8B6A-47F5-9813-DE455773F3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5348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1019</Words>
  <Application>Microsoft Office PowerPoint</Application>
  <PresentationFormat>Widescreen</PresentationFormat>
  <Paragraphs>29</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vt:lpstr>
      <vt:lpstr>Calibri</vt:lpstr>
      <vt:lpstr>Calibri Light</vt:lpstr>
      <vt:lpstr>Office Theme</vt:lpstr>
      <vt:lpstr>Erasmus+</vt:lpstr>
      <vt:lpstr>Houses of parliament</vt:lpstr>
      <vt:lpstr>Eden Project</vt:lpstr>
      <vt:lpstr>Truro Cathedral</vt:lpstr>
      <vt:lpstr>Cornish Mines</vt:lpstr>
      <vt:lpstr>Olympic Stadium</vt:lpstr>
      <vt:lpstr>Shakespeare </vt:lpstr>
      <vt:lpstr>JK Rowling </vt:lpstr>
      <vt:lpstr>Big Ben</vt:lpstr>
      <vt:lpstr>Stonehenge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dc:title>
  <dc:creator>Lottie</dc:creator>
  <cp:lastModifiedBy>Charlotte Hosking</cp:lastModifiedBy>
  <cp:revision>8</cp:revision>
  <dcterms:created xsi:type="dcterms:W3CDTF">2018-10-28T14:38:03Z</dcterms:created>
  <dcterms:modified xsi:type="dcterms:W3CDTF">2018-11-08T13:31:23Z</dcterms:modified>
</cp:coreProperties>
</file>