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5" name="Sottotito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1" name="Segnaposto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876BE6-7DE4-4AEF-A320-85D34A28D664}" type="datetimeFigureOut">
              <a:rPr lang="it-IT" smtClean="0"/>
              <a:pPr/>
              <a:t>13/11/2018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FFF25D0-42DE-4C7A-9EA4-113F67A8B9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876BE6-7DE4-4AEF-A320-85D34A28D664}" type="datetimeFigureOut">
              <a:rPr lang="it-IT" smtClean="0"/>
              <a:pPr/>
              <a:t>13/11/2018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FF25D0-42DE-4C7A-9EA4-113F67A8B9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8876BE6-7DE4-4AEF-A320-85D34A28D664}" type="datetimeFigureOut">
              <a:rPr lang="it-IT" smtClean="0"/>
              <a:pPr/>
              <a:t>13/11/2018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FFF25D0-42DE-4C7A-9EA4-113F67A8B9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876BE6-7DE4-4AEF-A320-85D34A28D664}" type="datetimeFigureOut">
              <a:rPr lang="it-IT" smtClean="0"/>
              <a:pPr/>
              <a:t>13/11/2018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FF25D0-42DE-4C7A-9EA4-113F67A8B9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876BE6-7DE4-4AEF-A320-85D34A28D664}" type="datetimeFigureOut">
              <a:rPr lang="it-IT" smtClean="0"/>
              <a:pPr/>
              <a:t>13/11/2018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FFF25D0-42DE-4C7A-9EA4-113F67A8B9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876BE6-7DE4-4AEF-A320-85D34A28D664}" type="datetimeFigureOut">
              <a:rPr lang="it-IT" smtClean="0"/>
              <a:pPr/>
              <a:t>13/11/2018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FF25D0-42DE-4C7A-9EA4-113F67A8B9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876BE6-7DE4-4AEF-A320-85D34A28D664}" type="datetimeFigureOut">
              <a:rPr lang="it-IT" smtClean="0"/>
              <a:pPr/>
              <a:t>13/11/2018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FF25D0-42DE-4C7A-9EA4-113F67A8B9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876BE6-7DE4-4AEF-A320-85D34A28D664}" type="datetimeFigureOut">
              <a:rPr lang="it-IT" smtClean="0"/>
              <a:pPr/>
              <a:t>13/11/2018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FF25D0-42DE-4C7A-9EA4-113F67A8B9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876BE6-7DE4-4AEF-A320-85D34A28D664}" type="datetimeFigureOut">
              <a:rPr lang="it-IT" smtClean="0"/>
              <a:pPr/>
              <a:t>13/11/2018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FF25D0-42DE-4C7A-9EA4-113F67A8B9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876BE6-7DE4-4AEF-A320-85D34A28D664}" type="datetimeFigureOut">
              <a:rPr lang="it-IT" smtClean="0"/>
              <a:pPr/>
              <a:t>13/11/2018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FF25D0-42DE-4C7A-9EA4-113F67A8B9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876BE6-7DE4-4AEF-A320-85D34A28D664}" type="datetimeFigureOut">
              <a:rPr lang="it-IT" smtClean="0"/>
              <a:pPr/>
              <a:t>13/11/2018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FF25D0-42DE-4C7A-9EA4-113F67A8B9A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immagin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egnaposto tito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1" name="Segnaposto tes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7" name="Segnaposto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876BE6-7DE4-4AEF-A320-85D34A28D664}" type="datetimeFigureOut">
              <a:rPr lang="it-IT" smtClean="0"/>
              <a:pPr/>
              <a:t>13/11/2018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FFF25D0-42DE-4C7A-9EA4-113F67A8B9A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3888432" y="260648"/>
            <a:ext cx="12924928" cy="1326009"/>
          </a:xfrm>
        </p:spPr>
        <p:txBody>
          <a:bodyPr>
            <a:noAutofit/>
          </a:bodyPr>
          <a:lstStyle/>
          <a:p>
            <a:r>
              <a:rPr lang="it-IT" sz="7000" dirty="0" smtClean="0">
                <a:ln w="5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lgerian" pitchFamily="82" charset="0"/>
              </a:rPr>
              <a:t>Cultural heritage</a:t>
            </a:r>
            <a:endParaRPr lang="it-IT" sz="7000" dirty="0">
              <a:ln w="500"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760" y="5805264"/>
            <a:ext cx="8892480" cy="744488"/>
          </a:xfrm>
        </p:spPr>
        <p:txBody>
          <a:bodyPr>
            <a:normAutofit/>
          </a:bodyPr>
          <a:lstStyle/>
          <a:p>
            <a:pPr algn="ctr"/>
            <a:r>
              <a:rPr lang="it-IT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by</a:t>
            </a:r>
            <a:r>
              <a:rPr lang="it-IT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R. Pace, G. Mazzola, A. </a:t>
            </a:r>
            <a:r>
              <a:rPr lang="it-IT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Tusa</a:t>
            </a:r>
            <a:r>
              <a:rPr lang="it-IT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, R. Di Salvo and D. Pillitteri.</a:t>
            </a:r>
            <a:endParaRPr lang="it-IT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1266" name="Picture 2" descr="Risultati immagini per sicilian flag full h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4824536" cy="319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Risultati immagini per palermo coat of ar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72816"/>
            <a:ext cx="3208927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2500" y="0"/>
            <a:ext cx="7239000" cy="692696"/>
          </a:xfrm>
        </p:spPr>
        <p:txBody>
          <a:bodyPr>
            <a:normAutofit/>
          </a:bodyPr>
          <a:lstStyle/>
          <a:p>
            <a:pPr algn="ctr"/>
            <a:r>
              <a:rPr lang="it-IT" sz="4200" cap="none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SICILIAN LANGUAGE</a:t>
            </a:r>
            <a:endParaRPr lang="it-IT" sz="4200" cap="none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844824"/>
            <a:ext cx="4573016" cy="396044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200" dirty="0" smtClean="0"/>
              <a:t>Every colonization or ruling of Sicily have left an evident linguistic mark on the islands language. Sicilian would probably be classed as an Italic-Romance tongue. However, although great influences on the Sicilian language come from Latin, in many ways Sicilian represents a unique blend of Greek, Arabic, French and Spanish lexis and grammar as well.</a:t>
            </a:r>
          </a:p>
          <a:p>
            <a:pPr marL="0" indent="0">
              <a:buNone/>
            </a:pPr>
            <a:endParaRPr lang="it-IT" sz="2400" dirty="0"/>
          </a:p>
        </p:txBody>
      </p:sp>
      <p:pic>
        <p:nvPicPr>
          <p:cNvPr id="2050" name="Picture 2" descr="Risultati immagini per sicilian langu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8484" y="1340768"/>
            <a:ext cx="3670495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88640"/>
            <a:ext cx="7516688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Together over time the Sicilian language evolved into an independent language, one that could not be given the name of dialect.</a:t>
            </a:r>
            <a:r>
              <a:rPr lang="it-IT" sz="2200" dirty="0" smtClean="0"/>
              <a:t> </a:t>
            </a:r>
            <a:r>
              <a:rPr lang="en-US" sz="2200" dirty="0" smtClean="0"/>
              <a:t>Coming from such a rich history and culture, the Sicilian language deserves the same recognition, respect and equality as any other.</a:t>
            </a:r>
            <a:endParaRPr lang="it-IT" sz="22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564904"/>
            <a:ext cx="4896544" cy="330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0"/>
            <a:ext cx="7485845" cy="822347"/>
          </a:xfrm>
        </p:spPr>
        <p:txBody>
          <a:bodyPr>
            <a:normAutofit/>
          </a:bodyPr>
          <a:lstStyle/>
          <a:p>
            <a:r>
              <a:rPr lang="it-IT" cap="none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SICILY AND SICILIANS</a:t>
            </a:r>
            <a:endParaRPr lang="it-IT" cap="none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1656184"/>
            <a:ext cx="2376264" cy="7029400"/>
          </a:xfrm>
        </p:spPr>
        <p:txBody>
          <a:bodyPr>
            <a:normAutofit/>
          </a:bodyPr>
          <a:lstStyle/>
          <a:p>
            <a:pPr algn="l"/>
            <a:r>
              <a:rPr lang="it-IT" sz="1800" dirty="0" smtClean="0">
                <a:solidFill>
                  <a:schemeClr val="tx1"/>
                </a:solidFill>
              </a:rPr>
              <a:t>The </a:t>
            </a:r>
            <a:r>
              <a:rPr lang="it-IT" sz="1800" dirty="0" err="1" smtClean="0">
                <a:solidFill>
                  <a:schemeClr val="tx1"/>
                </a:solidFill>
              </a:rPr>
              <a:t>Sicilians</a:t>
            </a:r>
            <a:r>
              <a:rPr lang="it-IT" sz="1800" dirty="0" smtClean="0">
                <a:solidFill>
                  <a:schemeClr val="tx1"/>
                </a:solidFill>
              </a:rPr>
              <a:t> are </a:t>
            </a:r>
            <a:r>
              <a:rPr lang="it-IT" sz="1800" dirty="0" err="1" smtClean="0">
                <a:solidFill>
                  <a:schemeClr val="tx1"/>
                </a:solidFill>
              </a:rPr>
              <a:t>very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friendly</a:t>
            </a:r>
            <a:r>
              <a:rPr lang="it-IT" sz="1800" dirty="0" smtClean="0">
                <a:solidFill>
                  <a:schemeClr val="tx1"/>
                </a:solidFill>
              </a:rPr>
              <a:t> and </a:t>
            </a:r>
            <a:r>
              <a:rPr lang="it-IT" sz="1800" dirty="0" err="1" smtClean="0">
                <a:solidFill>
                  <a:schemeClr val="tx1"/>
                </a:solidFill>
              </a:rPr>
              <a:t>hospitable</a:t>
            </a:r>
            <a:r>
              <a:rPr lang="it-IT" sz="1800" dirty="0" smtClean="0">
                <a:solidFill>
                  <a:schemeClr val="tx1"/>
                </a:solidFill>
              </a:rPr>
              <a:t> people </a:t>
            </a:r>
            <a:r>
              <a:rPr lang="it-IT" sz="1800" dirty="0" err="1" smtClean="0">
                <a:solidFill>
                  <a:schemeClr val="tx1"/>
                </a:solidFill>
              </a:rPr>
              <a:t>that</a:t>
            </a:r>
            <a:r>
              <a:rPr lang="it-IT" sz="1800" dirty="0" smtClean="0">
                <a:solidFill>
                  <a:schemeClr val="tx1"/>
                </a:solidFill>
              </a:rPr>
              <a:t> are </a:t>
            </a:r>
            <a:r>
              <a:rPr lang="it-IT" sz="1800" dirty="0" err="1" smtClean="0">
                <a:solidFill>
                  <a:schemeClr val="tx1"/>
                </a:solidFill>
              </a:rPr>
              <a:t>very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proud</a:t>
            </a:r>
            <a:r>
              <a:rPr lang="it-IT" sz="1800" dirty="0" smtClean="0">
                <a:solidFill>
                  <a:schemeClr val="tx1"/>
                </a:solidFill>
              </a:rPr>
              <a:t> of </a:t>
            </a:r>
            <a:r>
              <a:rPr lang="it-IT" sz="1800" dirty="0" err="1" smtClean="0">
                <a:solidFill>
                  <a:schemeClr val="tx1"/>
                </a:solidFill>
              </a:rPr>
              <a:t>their</a:t>
            </a:r>
            <a:r>
              <a:rPr lang="it-IT" sz="1800" dirty="0" smtClean="0">
                <a:solidFill>
                  <a:schemeClr val="tx1"/>
                </a:solidFill>
              </a:rPr>
              <a:t> culture and </a:t>
            </a:r>
            <a:r>
              <a:rPr lang="it-IT" sz="1800" dirty="0" err="1" smtClean="0">
                <a:solidFill>
                  <a:schemeClr val="tx1"/>
                </a:solidFill>
              </a:rPr>
              <a:t>try</a:t>
            </a:r>
            <a:r>
              <a:rPr lang="it-IT" sz="1800" dirty="0" smtClean="0">
                <a:solidFill>
                  <a:schemeClr val="tx1"/>
                </a:solidFill>
              </a:rPr>
              <a:t> to </a:t>
            </a:r>
            <a:r>
              <a:rPr lang="it-IT" sz="1800" dirty="0" err="1" smtClean="0">
                <a:solidFill>
                  <a:schemeClr val="tx1"/>
                </a:solidFill>
              </a:rPr>
              <a:t>give</a:t>
            </a:r>
            <a:r>
              <a:rPr lang="it-IT" sz="1800" dirty="0" smtClean="0">
                <a:solidFill>
                  <a:schemeClr val="tx1"/>
                </a:solidFill>
              </a:rPr>
              <a:t> a </a:t>
            </a:r>
            <a:r>
              <a:rPr lang="it-IT" sz="1800" dirty="0" err="1" smtClean="0">
                <a:solidFill>
                  <a:schemeClr val="tx1"/>
                </a:solidFill>
              </a:rPr>
              <a:t>good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impression</a:t>
            </a:r>
            <a:r>
              <a:rPr lang="it-IT" sz="1800" dirty="0" smtClean="0">
                <a:solidFill>
                  <a:schemeClr val="tx1"/>
                </a:solidFill>
              </a:rPr>
              <a:t> of </a:t>
            </a:r>
            <a:r>
              <a:rPr lang="it-IT" sz="1800" dirty="0" err="1" smtClean="0">
                <a:solidFill>
                  <a:schemeClr val="tx1"/>
                </a:solidFill>
              </a:rPr>
              <a:t>themselves</a:t>
            </a:r>
            <a:r>
              <a:rPr lang="it-IT" sz="1800" dirty="0" smtClean="0">
                <a:solidFill>
                  <a:schemeClr val="tx1"/>
                </a:solidFill>
              </a:rPr>
              <a:t>. The center of </a:t>
            </a:r>
            <a:r>
              <a:rPr lang="it-IT" sz="1800" dirty="0" err="1" smtClean="0">
                <a:solidFill>
                  <a:schemeClr val="tx1"/>
                </a:solidFill>
              </a:rPr>
              <a:t>their</a:t>
            </a:r>
            <a:r>
              <a:rPr lang="it-IT" sz="1800" dirty="0" smtClean="0">
                <a:solidFill>
                  <a:schemeClr val="tx1"/>
                </a:solidFill>
              </a:rPr>
              <a:t> culture and of the family </a:t>
            </a:r>
            <a:r>
              <a:rPr lang="it-IT" sz="1800" dirty="0" err="1" smtClean="0">
                <a:solidFill>
                  <a:schemeClr val="tx1"/>
                </a:solidFill>
              </a:rPr>
              <a:t>is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table</a:t>
            </a:r>
            <a:r>
              <a:rPr lang="it-IT" sz="1800" dirty="0" smtClean="0">
                <a:solidFill>
                  <a:schemeClr val="tx1"/>
                </a:solidFill>
              </a:rPr>
              <a:t> and </a:t>
            </a:r>
            <a:r>
              <a:rPr lang="it-IT" sz="1800" dirty="0" err="1" smtClean="0">
                <a:solidFill>
                  <a:schemeClr val="tx1"/>
                </a:solidFill>
              </a:rPr>
              <a:t>food</a:t>
            </a:r>
            <a:r>
              <a:rPr lang="it-IT" sz="1800" dirty="0" smtClean="0">
                <a:solidFill>
                  <a:schemeClr val="tx1"/>
                </a:solidFill>
              </a:rPr>
              <a:t>.</a:t>
            </a:r>
            <a:endParaRPr lang="it-IT" sz="1800" dirty="0">
              <a:solidFill>
                <a:schemeClr val="tx1"/>
              </a:solidFill>
            </a:endParaRPr>
          </a:p>
        </p:txBody>
      </p:sp>
      <p:pic>
        <p:nvPicPr>
          <p:cNvPr id="4" name="Immagine 3" descr="1580SicilyM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496292"/>
            <a:ext cx="3329469" cy="2292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 descr="220px-Walk_in_Palermo's_streets_(376695370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2348880"/>
            <a:ext cx="2195736" cy="2924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 descr="palermo-castello-a-ma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077072"/>
            <a:ext cx="3879397" cy="253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675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944216"/>
            <a:ext cx="2880320" cy="6597352"/>
          </a:xfrm>
        </p:spPr>
        <p:txBody>
          <a:bodyPr>
            <a:normAutofit/>
          </a:bodyPr>
          <a:lstStyle/>
          <a:p>
            <a:pPr marL="3175" indent="-3175">
              <a:buNone/>
            </a:pPr>
            <a:r>
              <a:rPr lang="it-IT" sz="1800" dirty="0" err="1" smtClean="0"/>
              <a:t>Sicily</a:t>
            </a:r>
            <a:r>
              <a:rPr lang="it-IT" sz="1800" dirty="0" smtClean="0"/>
              <a:t> </a:t>
            </a:r>
            <a:r>
              <a:rPr lang="it-IT" sz="1800" dirty="0" err="1" smtClean="0"/>
              <a:t>has</a:t>
            </a:r>
            <a:r>
              <a:rPr lang="it-IT" sz="1800" dirty="0" smtClean="0"/>
              <a:t> </a:t>
            </a:r>
            <a:r>
              <a:rPr lang="it-IT" sz="1800" dirty="0" err="1" smtClean="0"/>
              <a:t>been</a:t>
            </a:r>
            <a:r>
              <a:rPr lang="it-IT" sz="1800" dirty="0" smtClean="0"/>
              <a:t> </a:t>
            </a:r>
            <a:r>
              <a:rPr lang="it-IT" sz="1800" dirty="0" err="1" smtClean="0"/>
              <a:t>dominated</a:t>
            </a:r>
            <a:r>
              <a:rPr lang="it-IT" sz="1800" dirty="0" smtClean="0"/>
              <a:t> </a:t>
            </a:r>
            <a:r>
              <a:rPr lang="it-IT" sz="1800" dirty="0" err="1" smtClean="0"/>
              <a:t>by</a:t>
            </a:r>
            <a:r>
              <a:rPr lang="it-IT" sz="1800" dirty="0" smtClean="0"/>
              <a:t>  </a:t>
            </a:r>
            <a:r>
              <a:rPr lang="it-IT" sz="1800" dirty="0" err="1" smtClean="0"/>
              <a:t>about</a:t>
            </a:r>
            <a:r>
              <a:rPr lang="it-IT" sz="1800" dirty="0" smtClean="0"/>
              <a:t> 20 </a:t>
            </a:r>
            <a:r>
              <a:rPr lang="it-IT" sz="1800" dirty="0" err="1" smtClean="0"/>
              <a:t>populations</a:t>
            </a:r>
            <a:r>
              <a:rPr lang="it-IT" sz="1800" dirty="0" smtClean="0"/>
              <a:t> </a:t>
            </a:r>
            <a:r>
              <a:rPr lang="it-IT" sz="1800" dirty="0" err="1" smtClean="0"/>
              <a:t>that</a:t>
            </a:r>
            <a:r>
              <a:rPr lang="it-IT" sz="1800" dirty="0" smtClean="0"/>
              <a:t> </a:t>
            </a:r>
            <a:r>
              <a:rPr lang="it-IT" sz="1800" dirty="0" err="1" smtClean="0"/>
              <a:t>have</a:t>
            </a:r>
            <a:r>
              <a:rPr lang="it-IT" sz="1800" dirty="0" smtClean="0"/>
              <a:t> </a:t>
            </a:r>
            <a:r>
              <a:rPr lang="it-IT" sz="1800" dirty="0" err="1" smtClean="0"/>
              <a:t>enriched</a:t>
            </a:r>
            <a:r>
              <a:rPr lang="it-IT" sz="1800" dirty="0" smtClean="0"/>
              <a:t> </a:t>
            </a:r>
            <a:r>
              <a:rPr lang="it-IT" sz="1800" dirty="0" err="1" smtClean="0"/>
              <a:t>it</a:t>
            </a:r>
            <a:r>
              <a:rPr lang="it-IT" sz="1800" dirty="0" smtClean="0"/>
              <a:t> </a:t>
            </a:r>
            <a:r>
              <a:rPr lang="it-IT" sz="1800" dirty="0" err="1" smtClean="0"/>
              <a:t>with</a:t>
            </a:r>
            <a:r>
              <a:rPr lang="it-IT" sz="1800" dirty="0" smtClean="0"/>
              <a:t> </a:t>
            </a:r>
            <a:r>
              <a:rPr lang="it-IT" sz="1800" dirty="0" err="1" smtClean="0"/>
              <a:t>their</a:t>
            </a:r>
            <a:r>
              <a:rPr lang="it-IT" sz="1800" dirty="0" smtClean="0"/>
              <a:t> </a:t>
            </a:r>
            <a:r>
              <a:rPr lang="it-IT" sz="1800" dirty="0" err="1" smtClean="0"/>
              <a:t>cultures</a:t>
            </a:r>
            <a:r>
              <a:rPr lang="it-IT" sz="1800" dirty="0" smtClean="0"/>
              <a:t>. </a:t>
            </a:r>
            <a:r>
              <a:rPr lang="it-IT" sz="1800" dirty="0" err="1" smtClean="0"/>
              <a:t>Still</a:t>
            </a:r>
            <a:r>
              <a:rPr lang="it-IT" sz="1800" dirty="0" smtClean="0"/>
              <a:t> </a:t>
            </a:r>
            <a:r>
              <a:rPr lang="it-IT" sz="1800" dirty="0" err="1" smtClean="0"/>
              <a:t>today</a:t>
            </a:r>
            <a:r>
              <a:rPr lang="it-IT" sz="1800" dirty="0" smtClean="0"/>
              <a:t> in Palermo (capital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Sicily</a:t>
            </a:r>
            <a:r>
              <a:rPr lang="it-IT" sz="1800" dirty="0" smtClean="0"/>
              <a:t>) the </a:t>
            </a:r>
            <a:r>
              <a:rPr lang="it-IT" sz="1800" dirty="0" err="1" smtClean="0"/>
              <a:t>parts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the </a:t>
            </a:r>
            <a:r>
              <a:rPr lang="it-IT" sz="1800" dirty="0" err="1" smtClean="0"/>
              <a:t>historical</a:t>
            </a:r>
            <a:r>
              <a:rPr lang="it-IT" sz="1800" dirty="0" smtClean="0"/>
              <a:t> center are </a:t>
            </a:r>
            <a:r>
              <a:rPr lang="it-IT" sz="1800" dirty="0" err="1" smtClean="0"/>
              <a:t>different</a:t>
            </a:r>
            <a:r>
              <a:rPr lang="it-IT" sz="1800" dirty="0" smtClean="0"/>
              <a:t> </a:t>
            </a:r>
            <a:r>
              <a:rPr lang="it-IT" sz="1800" dirty="0" err="1" smtClean="0"/>
              <a:t>among</a:t>
            </a:r>
            <a:r>
              <a:rPr lang="it-IT" sz="1800" dirty="0" smtClean="0"/>
              <a:t> </a:t>
            </a:r>
            <a:r>
              <a:rPr lang="it-IT" sz="1800" dirty="0" err="1" smtClean="0"/>
              <a:t>them</a:t>
            </a:r>
            <a:r>
              <a:rPr lang="it-IT" sz="1800" dirty="0" smtClean="0"/>
              <a:t> </a:t>
            </a:r>
            <a:r>
              <a:rPr lang="it-IT" sz="1800" dirty="0" err="1" smtClean="0"/>
              <a:t>because</a:t>
            </a:r>
            <a:r>
              <a:rPr lang="it-IT" sz="1800" dirty="0" smtClean="0"/>
              <a:t> </a:t>
            </a:r>
            <a:r>
              <a:rPr lang="it-IT" sz="1800" dirty="0" err="1" smtClean="0"/>
              <a:t>every</a:t>
            </a:r>
            <a:r>
              <a:rPr lang="it-IT" sz="1800" dirty="0" smtClean="0"/>
              <a:t> part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composed</a:t>
            </a:r>
            <a:r>
              <a:rPr lang="it-IT" sz="1800" dirty="0" smtClean="0"/>
              <a:t> </a:t>
            </a:r>
            <a:r>
              <a:rPr lang="it-IT" sz="1800" dirty="0" err="1" smtClean="0"/>
              <a:t>by</a:t>
            </a:r>
            <a:r>
              <a:rPr lang="it-IT" sz="1800" dirty="0" smtClean="0"/>
              <a:t> </a:t>
            </a:r>
            <a:r>
              <a:rPr lang="it-IT" sz="1800" dirty="0" err="1" smtClean="0"/>
              <a:t>monuments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different</a:t>
            </a:r>
            <a:r>
              <a:rPr lang="it-IT" sz="1800" dirty="0" smtClean="0"/>
              <a:t> </a:t>
            </a:r>
            <a:r>
              <a:rPr lang="it-IT" sz="1800" dirty="0" err="1" smtClean="0"/>
              <a:t>arts</a:t>
            </a:r>
            <a:r>
              <a:rPr lang="it-IT" sz="1800" dirty="0" smtClean="0"/>
              <a:t>. </a:t>
            </a:r>
            <a:endParaRPr lang="it-IT" sz="1800" dirty="0"/>
          </a:p>
        </p:txBody>
      </p:sp>
      <p:pic>
        <p:nvPicPr>
          <p:cNvPr id="4" name="Immagine 3" descr="history-of-palermo-arab-muchosol-1024x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8911" y="3789040"/>
            <a:ext cx="3941201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 descr="Palermo_cathedral_c18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548680"/>
            <a:ext cx="4201453" cy="2779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2500" y="1061864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it-IT" sz="4200" cap="none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SICILIAN MUSIC</a:t>
            </a:r>
            <a:endParaRPr lang="it-IT" sz="4200" cap="none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08520" y="2850536"/>
            <a:ext cx="8352928" cy="5475008"/>
          </a:xfrm>
        </p:spPr>
        <p:txBody>
          <a:bodyPr>
            <a:normAutofit/>
          </a:bodyPr>
          <a:lstStyle/>
          <a:p>
            <a:pPr marL="182563" indent="-3175">
              <a:buNone/>
            </a:pPr>
            <a:r>
              <a:rPr lang="en-US" sz="1800" dirty="0" smtClean="0"/>
              <a:t>Sicilian </a:t>
            </a:r>
            <a:r>
              <a:rPr lang="en-US" sz="1800" dirty="0"/>
              <a:t>music was shaped by the island's </a:t>
            </a:r>
            <a:r>
              <a:rPr lang="en-US" sz="1800" dirty="0" smtClean="0"/>
              <a:t>history. Sicily's </a:t>
            </a:r>
            <a:r>
              <a:rPr lang="en-US" sz="1800" dirty="0"/>
              <a:t>historical connections lie not primarily with mainland Italy, but with the Greek, Arab, and Spanish cultures. This music includes lullabies, dance music, festival music, epic storytelling and religious music. The </a:t>
            </a:r>
            <a:r>
              <a:rPr lang="en-US" sz="1800" dirty="0" err="1"/>
              <a:t>Siciliana</a:t>
            </a:r>
            <a:r>
              <a:rPr lang="en-US" sz="1800" dirty="0"/>
              <a:t>, a slow and lilting Italian style of music in triple meter, is loosely but not definitively associated with Sicily since the 1600s.</a:t>
            </a: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252536" y="144016"/>
            <a:ext cx="8424936" cy="2276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1900" dirty="0" smtClean="0"/>
              <a:t>Sicily </a:t>
            </a:r>
            <a:r>
              <a:rPr lang="en-US" sz="1900" dirty="0"/>
              <a:t>is home to several different types of folk music instruments, many of which can also be found in other parts of Southern Italy. Some of these instruments are: </a:t>
            </a:r>
            <a:r>
              <a:rPr lang="en-US" sz="1900" dirty="0" err="1"/>
              <a:t>ciaramedda</a:t>
            </a:r>
            <a:r>
              <a:rPr lang="en-US" sz="1900" dirty="0"/>
              <a:t> (a type of bagpipe), </a:t>
            </a:r>
            <a:r>
              <a:rPr lang="en-US" sz="1900" dirty="0" err="1"/>
              <a:t>friscaleddu</a:t>
            </a:r>
            <a:r>
              <a:rPr lang="en-US" sz="1900" dirty="0"/>
              <a:t> (a type of flute), </a:t>
            </a:r>
            <a:r>
              <a:rPr lang="en-US" sz="1900" dirty="0" err="1"/>
              <a:t>marranzanu</a:t>
            </a:r>
            <a:r>
              <a:rPr lang="en-US" sz="1900" dirty="0"/>
              <a:t> (jaw harp) and </a:t>
            </a:r>
            <a:r>
              <a:rPr lang="en-US" sz="1900" dirty="0" err="1"/>
              <a:t>organetto</a:t>
            </a:r>
            <a:r>
              <a:rPr lang="en-US" sz="1900" dirty="0"/>
              <a:t>, a diatonic folk accordion.</a:t>
            </a:r>
            <a:endParaRPr lang="it-IT" sz="1900" dirty="0"/>
          </a:p>
        </p:txBody>
      </p:sp>
      <p:pic>
        <p:nvPicPr>
          <p:cNvPr id="4" name="Immagine 3" descr="image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988840"/>
            <a:ext cx="3070468" cy="4621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image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857211"/>
            <a:ext cx="4104456" cy="2732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FF5D88F-14D6-44FE-B9CA-B47E15427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79092" y="0"/>
            <a:ext cx="6619244" cy="861421"/>
          </a:xfrm>
        </p:spPr>
        <p:txBody>
          <a:bodyPr/>
          <a:lstStyle/>
          <a:p>
            <a:pPr algn="ctr"/>
            <a:r>
              <a:rPr lang="it-IT" cap="none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SICILIAN CUISINE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B138CE31-AD3D-42A6-B3F7-4BC20587C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823" y="1196752"/>
            <a:ext cx="5832649" cy="2376264"/>
          </a:xfrm>
        </p:spPr>
        <p:txBody>
          <a:bodyPr>
            <a:normAutofit/>
          </a:bodyPr>
          <a:lstStyle/>
          <a:p>
            <a:pPr algn="l"/>
            <a:r>
              <a:rPr lang="en-US" sz="1900" dirty="0">
                <a:solidFill>
                  <a:schemeClr val="tx1"/>
                </a:solidFill>
              </a:rPr>
              <a:t>It shows traces of all cultures that have existed on the island of Sicily over the last two millennia. Although its cuisine has a lot in common with Italian cuisine, Sicilian food also has Greek, Spanish, French and Arab influences. </a:t>
            </a:r>
            <a:endParaRPr lang="it-IT" sz="1900" dirty="0">
              <a:solidFill>
                <a:schemeClr val="tx1"/>
              </a:solidFill>
            </a:endParaRPr>
          </a:p>
        </p:txBody>
      </p:sp>
      <p:pic>
        <p:nvPicPr>
          <p:cNvPr id="1030" name="Picture 6" descr="A plate of pasta with tomatoes, eggplant, basil, and cheese">
            <a:extLst>
              <a:ext uri="{FF2B5EF4-FFF2-40B4-BE49-F238E27FC236}">
                <a16:creationId xmlns:a16="http://schemas.microsoft.com/office/drawing/2014/main" xmlns="" id="{C3C9405A-7366-4939-9223-625A2BB7C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3479776" cy="3093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i immagini per cannolo full hd sicily">
            <a:extLst>
              <a:ext uri="{FF2B5EF4-FFF2-40B4-BE49-F238E27FC236}">
                <a16:creationId xmlns:a16="http://schemas.microsoft.com/office/drawing/2014/main" xmlns="" id="{2C9ADC6B-8CF9-4313-9716-47019EBDC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68960"/>
            <a:ext cx="3038622" cy="270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71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>
            <a:extLst>
              <a:ext uri="{FF2B5EF4-FFF2-40B4-BE49-F238E27FC236}">
                <a16:creationId xmlns:a16="http://schemas.microsoft.com/office/drawing/2014/main" xmlns="" id="{E5AE606D-EBD4-41E8-8CAC-656351F7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191919"/>
            <a:ext cx="3767071" cy="510946"/>
          </a:xfrm>
          <a:solidFill>
            <a:srgbClr val="FF0000"/>
          </a:solidFill>
          <a:ln>
            <a:noFill/>
          </a:ln>
        </p:spPr>
        <p:txBody>
          <a:bodyPr anchor="ctr">
            <a:noAutofit/>
          </a:bodyPr>
          <a:lstStyle/>
          <a:p>
            <a:pPr algn="l"/>
            <a:r>
              <a:rPr lang="it-IT" sz="26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Palermo’s</a:t>
            </a:r>
            <a:r>
              <a:rPr lang="it-IT" sz="2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typical</a:t>
            </a:r>
            <a:r>
              <a:rPr lang="it-IT" sz="2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 food</a:t>
            </a:r>
          </a:p>
        </p:txBody>
      </p:sp>
      <p:pic>
        <p:nvPicPr>
          <p:cNvPr id="2050" name="Picture 2" descr="Risultati immagini per PALERMO FOOD">
            <a:extLst>
              <a:ext uri="{FF2B5EF4-FFF2-40B4-BE49-F238E27FC236}">
                <a16:creationId xmlns:a16="http://schemas.microsoft.com/office/drawing/2014/main" xmlns="" id="{F426AD05-16A7-4CDB-A628-DB3EEE501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732617" cy="2424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PALERMO FOOD">
            <a:extLst>
              <a:ext uri="{FF2B5EF4-FFF2-40B4-BE49-F238E27FC236}">
                <a16:creationId xmlns:a16="http://schemas.microsoft.com/office/drawing/2014/main" xmlns="" id="{4C5CCE1A-1A75-4308-BA5F-35E34B226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36712"/>
            <a:ext cx="3127168" cy="1989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isultati immagini per arancina">
            <a:extLst>
              <a:ext uri="{FF2B5EF4-FFF2-40B4-BE49-F238E27FC236}">
                <a16:creationId xmlns:a16="http://schemas.microsoft.com/office/drawing/2014/main" xmlns="" id="{9B19A76E-49ED-4C48-97B4-176F1F209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73016"/>
            <a:ext cx="3001823" cy="2661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magine correlata">
            <a:extLst>
              <a:ext uri="{FF2B5EF4-FFF2-40B4-BE49-F238E27FC236}">
                <a16:creationId xmlns:a16="http://schemas.microsoft.com/office/drawing/2014/main" xmlns="" id="{4F8F2F0F-79D2-4E90-82AD-45109D4FD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2807358" cy="2452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isultati immagini per frutta martorana palermo">
            <a:extLst>
              <a:ext uri="{FF2B5EF4-FFF2-40B4-BE49-F238E27FC236}">
                <a16:creationId xmlns:a16="http://schemas.microsoft.com/office/drawing/2014/main" xmlns="" id="{22459072-E4EE-4FDF-B956-2E3160362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5570" y="1916832"/>
            <a:ext cx="2648430" cy="221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magine correlata">
            <a:extLst>
              <a:ext uri="{FF2B5EF4-FFF2-40B4-BE49-F238E27FC236}">
                <a16:creationId xmlns:a16="http://schemas.microsoft.com/office/drawing/2014/main" xmlns="" id="{BE941F12-780A-48CF-AEED-1EDB1D1C5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3224" y="4581128"/>
            <a:ext cx="2790776" cy="2093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265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06488" y="-171400"/>
            <a:ext cx="6858000" cy="1081341"/>
          </a:xfrm>
        </p:spPr>
        <p:txBody>
          <a:bodyPr/>
          <a:lstStyle/>
          <a:p>
            <a:r>
              <a:rPr lang="it-IT" cap="none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SOMATIC FEATURES</a:t>
            </a:r>
            <a:endParaRPr lang="it-IT" cap="none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580112" y="1628800"/>
            <a:ext cx="3059832" cy="5184576"/>
          </a:xfrm>
        </p:spPr>
        <p:txBody>
          <a:bodyPr>
            <a:normAutofit/>
          </a:bodyPr>
          <a:lstStyle/>
          <a:p>
            <a:pPr algn="l"/>
            <a:r>
              <a:rPr lang="it-IT" dirty="0" err="1" smtClean="0">
                <a:solidFill>
                  <a:schemeClr val="tx1"/>
                </a:solidFill>
              </a:rPr>
              <a:t>You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may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think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that</a:t>
            </a:r>
            <a:r>
              <a:rPr lang="it-IT" dirty="0" smtClean="0">
                <a:solidFill>
                  <a:schemeClr val="tx1"/>
                </a:solidFill>
              </a:rPr>
              <a:t> a cultural heritage can </a:t>
            </a:r>
            <a:r>
              <a:rPr lang="it-IT" dirty="0" err="1" smtClean="0">
                <a:solidFill>
                  <a:schemeClr val="tx1"/>
                </a:solidFill>
              </a:rPr>
              <a:t>only</a:t>
            </a:r>
            <a:r>
              <a:rPr lang="it-IT" dirty="0" smtClean="0">
                <a:solidFill>
                  <a:schemeClr val="tx1"/>
                </a:solidFill>
              </a:rPr>
              <a:t> be </a:t>
            </a:r>
            <a:r>
              <a:rPr lang="it-IT" dirty="0" err="1" smtClean="0">
                <a:solidFill>
                  <a:schemeClr val="tx1"/>
                </a:solidFill>
              </a:rPr>
              <a:t>tangible</a:t>
            </a:r>
            <a:r>
              <a:rPr lang="it-IT" dirty="0" smtClean="0">
                <a:solidFill>
                  <a:schemeClr val="tx1"/>
                </a:solidFill>
              </a:rPr>
              <a:t>. </a:t>
            </a:r>
            <a:r>
              <a:rPr lang="it-IT" dirty="0" err="1" smtClean="0">
                <a:solidFill>
                  <a:schemeClr val="tx1"/>
                </a:solidFill>
              </a:rPr>
              <a:t>But</a:t>
            </a:r>
            <a:r>
              <a:rPr lang="it-IT" dirty="0" smtClean="0">
                <a:solidFill>
                  <a:schemeClr val="tx1"/>
                </a:solidFill>
              </a:rPr>
              <a:t> the </a:t>
            </a:r>
            <a:r>
              <a:rPr lang="it-IT" dirty="0" err="1" smtClean="0">
                <a:solidFill>
                  <a:schemeClr val="tx1"/>
                </a:solidFill>
              </a:rPr>
              <a:t>somatic</a:t>
            </a:r>
            <a:r>
              <a:rPr lang="it-IT" dirty="0" smtClean="0">
                <a:solidFill>
                  <a:schemeClr val="tx1"/>
                </a:solidFill>
              </a:rPr>
              <a:t> traits of a </a:t>
            </a:r>
            <a:r>
              <a:rPr lang="it-IT" dirty="0" err="1" smtClean="0">
                <a:solidFill>
                  <a:schemeClr val="tx1"/>
                </a:solidFill>
              </a:rPr>
              <a:t>population</a:t>
            </a:r>
            <a:r>
              <a:rPr lang="it-IT" dirty="0" smtClean="0">
                <a:solidFill>
                  <a:schemeClr val="tx1"/>
                </a:solidFill>
              </a:rPr>
              <a:t>, </a:t>
            </a:r>
            <a:r>
              <a:rPr lang="it-IT" dirty="0" err="1" smtClean="0">
                <a:solidFill>
                  <a:schemeClr val="tx1"/>
                </a:solidFill>
              </a:rPr>
              <a:t>their</a:t>
            </a:r>
            <a:r>
              <a:rPr lang="it-IT" dirty="0" smtClean="0">
                <a:solidFill>
                  <a:schemeClr val="tx1"/>
                </a:solidFill>
              </a:rPr>
              <a:t>  </a:t>
            </a:r>
            <a:r>
              <a:rPr lang="it-IT" dirty="0" err="1" smtClean="0">
                <a:solidFill>
                  <a:schemeClr val="tx1"/>
                </a:solidFill>
              </a:rPr>
              <a:t>habits</a:t>
            </a:r>
            <a:r>
              <a:rPr lang="it-IT" dirty="0" smtClean="0">
                <a:solidFill>
                  <a:schemeClr val="tx1"/>
                </a:solidFill>
              </a:rPr>
              <a:t> and </a:t>
            </a:r>
            <a:r>
              <a:rPr lang="it-IT" dirty="0" err="1" smtClean="0">
                <a:solidFill>
                  <a:schemeClr val="tx1"/>
                </a:solidFill>
              </a:rPr>
              <a:t>features</a:t>
            </a:r>
            <a:r>
              <a:rPr lang="it-IT" dirty="0" smtClean="0">
                <a:solidFill>
                  <a:schemeClr val="tx1"/>
                </a:solidFill>
              </a:rPr>
              <a:t> are a cultural heritage </a:t>
            </a:r>
            <a:r>
              <a:rPr lang="it-IT" dirty="0" err="1" smtClean="0">
                <a:solidFill>
                  <a:schemeClr val="tx1"/>
                </a:solidFill>
              </a:rPr>
              <a:t>too</a:t>
            </a:r>
            <a:r>
              <a:rPr lang="it-IT" dirty="0" smtClean="0">
                <a:solidFill>
                  <a:schemeClr val="tx1"/>
                </a:solidFill>
              </a:rPr>
              <a:t>. </a:t>
            </a:r>
            <a:r>
              <a:rPr lang="it-IT" dirty="0" err="1" smtClean="0">
                <a:solidFill>
                  <a:schemeClr val="tx1"/>
                </a:solidFill>
              </a:rPr>
              <a:t>For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example</a:t>
            </a:r>
            <a:r>
              <a:rPr lang="it-IT" dirty="0" smtClean="0">
                <a:solidFill>
                  <a:schemeClr val="tx1"/>
                </a:solidFill>
              </a:rPr>
              <a:t> Italy </a:t>
            </a:r>
            <a:r>
              <a:rPr lang="it-IT" dirty="0" err="1" smtClean="0">
                <a:solidFill>
                  <a:schemeClr val="tx1"/>
                </a:solidFill>
              </a:rPr>
              <a:t>is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one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of</a:t>
            </a:r>
            <a:r>
              <a:rPr lang="it-IT" dirty="0" smtClean="0">
                <a:solidFill>
                  <a:schemeClr val="tx1"/>
                </a:solidFill>
              </a:rPr>
              <a:t> the </a:t>
            </a:r>
            <a:r>
              <a:rPr lang="it-IT" dirty="0" err="1" smtClean="0">
                <a:solidFill>
                  <a:schemeClr val="tx1"/>
                </a:solidFill>
              </a:rPr>
              <a:t>most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varied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country</a:t>
            </a:r>
            <a:r>
              <a:rPr lang="it-IT" dirty="0" smtClean="0">
                <a:solidFill>
                  <a:schemeClr val="tx1"/>
                </a:solidFill>
              </a:rPr>
              <a:t> in the world </a:t>
            </a:r>
            <a:r>
              <a:rPr lang="it-IT" dirty="0" err="1" smtClean="0">
                <a:solidFill>
                  <a:schemeClr val="tx1"/>
                </a:solidFill>
              </a:rPr>
              <a:t>regarding</a:t>
            </a:r>
            <a:r>
              <a:rPr lang="it-IT" dirty="0" smtClean="0">
                <a:solidFill>
                  <a:schemeClr val="tx1"/>
                </a:solidFill>
              </a:rPr>
              <a:t> the </a:t>
            </a:r>
            <a:r>
              <a:rPr lang="it-IT" dirty="0" err="1" smtClean="0">
                <a:solidFill>
                  <a:schemeClr val="tx1"/>
                </a:solidFill>
              </a:rPr>
              <a:t>somatic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feature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7" name="Immagine 6" descr="main-qimg-acfdf84fca98038bfcaae956cc20e7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37650"/>
            <a:ext cx="4392488" cy="3779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925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635646"/>
            <a:ext cx="3563888" cy="35867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dirty="0" smtClean="0"/>
              <a:t>In the </a:t>
            </a:r>
            <a:r>
              <a:rPr lang="it-IT" sz="2200" dirty="0" err="1" smtClean="0"/>
              <a:t>north</a:t>
            </a:r>
            <a:r>
              <a:rPr lang="it-IT" sz="2200" dirty="0" smtClean="0"/>
              <a:t> of Italy for </a:t>
            </a:r>
            <a:r>
              <a:rPr lang="it-IT" sz="2200" dirty="0" err="1" smtClean="0"/>
              <a:t>instance</a:t>
            </a:r>
            <a:r>
              <a:rPr lang="it-IT" sz="2200" dirty="0" smtClean="0"/>
              <a:t> in Friuli, Veneto or Trentino, </a:t>
            </a:r>
            <a:r>
              <a:rPr lang="it-IT" sz="2200" dirty="0" err="1" smtClean="0"/>
              <a:t>prevails</a:t>
            </a:r>
            <a:r>
              <a:rPr lang="it-IT" sz="2200" dirty="0" smtClean="0"/>
              <a:t> the Central </a:t>
            </a:r>
            <a:r>
              <a:rPr lang="it-IT" sz="2200" dirty="0" err="1" smtClean="0"/>
              <a:t>European</a:t>
            </a:r>
            <a:r>
              <a:rPr lang="it-IT" sz="2200" dirty="0" smtClean="0"/>
              <a:t> </a:t>
            </a:r>
            <a:r>
              <a:rPr lang="it-IT" sz="2200" dirty="0" err="1" smtClean="0"/>
              <a:t>type</a:t>
            </a:r>
            <a:r>
              <a:rPr lang="it-IT" sz="2200" dirty="0" smtClean="0"/>
              <a:t> </a:t>
            </a:r>
            <a:r>
              <a:rPr lang="it-IT" sz="2200" dirty="0" err="1" smtClean="0"/>
              <a:t>that</a:t>
            </a:r>
            <a:r>
              <a:rPr lang="it-IT" sz="2200" dirty="0" smtClean="0"/>
              <a:t> </a:t>
            </a:r>
            <a:r>
              <a:rPr lang="it-IT" sz="2200" dirty="0" err="1" smtClean="0"/>
              <a:t>has</a:t>
            </a:r>
            <a:r>
              <a:rPr lang="it-IT" sz="2200" dirty="0" smtClean="0"/>
              <a:t> light </a:t>
            </a:r>
            <a:r>
              <a:rPr lang="it-IT" sz="2200" dirty="0" err="1" smtClean="0"/>
              <a:t>hair</a:t>
            </a:r>
            <a:r>
              <a:rPr lang="it-IT" sz="2200" dirty="0" smtClean="0"/>
              <a:t> and </a:t>
            </a:r>
            <a:r>
              <a:rPr lang="it-IT" sz="2200" dirty="0" err="1" smtClean="0"/>
              <a:t>skin</a:t>
            </a:r>
            <a:r>
              <a:rPr lang="it-IT" sz="2200" dirty="0" smtClean="0"/>
              <a:t>. In the </a:t>
            </a:r>
            <a:r>
              <a:rPr lang="it-IT" sz="2200" dirty="0" err="1" smtClean="0"/>
              <a:t>south</a:t>
            </a:r>
            <a:r>
              <a:rPr lang="it-IT" sz="2200" dirty="0" smtClean="0"/>
              <a:t> </a:t>
            </a:r>
            <a:r>
              <a:rPr lang="it-IT" sz="2200" dirty="0" err="1" smtClean="0"/>
              <a:t>of</a:t>
            </a:r>
            <a:r>
              <a:rPr lang="it-IT" sz="2200" dirty="0" smtClean="0"/>
              <a:t> Italy </a:t>
            </a:r>
            <a:r>
              <a:rPr lang="it-IT" sz="2200" dirty="0" err="1" smtClean="0"/>
              <a:t>prevails</a:t>
            </a:r>
            <a:r>
              <a:rPr lang="it-IT" sz="2200" dirty="0" smtClean="0"/>
              <a:t> the </a:t>
            </a:r>
            <a:r>
              <a:rPr lang="it-IT" sz="2200" dirty="0" err="1" smtClean="0"/>
              <a:t>Mediterranean</a:t>
            </a:r>
            <a:r>
              <a:rPr lang="it-IT" sz="2200" dirty="0" smtClean="0"/>
              <a:t> </a:t>
            </a:r>
            <a:r>
              <a:rPr lang="it-IT" sz="2200" dirty="0" err="1" smtClean="0"/>
              <a:t>type</a:t>
            </a:r>
            <a:r>
              <a:rPr lang="it-IT" sz="2200" dirty="0" smtClean="0"/>
              <a:t> more or </a:t>
            </a:r>
            <a:r>
              <a:rPr lang="it-IT" sz="2200" dirty="0" err="1" smtClean="0"/>
              <a:t>less</a:t>
            </a:r>
            <a:r>
              <a:rPr lang="it-IT" sz="2200" dirty="0" smtClean="0"/>
              <a:t> </a:t>
            </a:r>
            <a:r>
              <a:rPr lang="it-IT" sz="2200" dirty="0" err="1" smtClean="0"/>
              <a:t>like</a:t>
            </a:r>
            <a:r>
              <a:rPr lang="it-IT" sz="2200" dirty="0" smtClean="0"/>
              <a:t> </a:t>
            </a:r>
            <a:r>
              <a:rPr lang="it-IT" sz="2200" dirty="0" err="1" smtClean="0"/>
              <a:t>Greek</a:t>
            </a:r>
            <a:r>
              <a:rPr lang="it-IT" sz="2200" dirty="0" smtClean="0"/>
              <a:t>, </a:t>
            </a:r>
            <a:r>
              <a:rPr lang="it-IT" sz="2200" dirty="0" err="1" smtClean="0"/>
              <a:t>Spanish</a:t>
            </a:r>
            <a:r>
              <a:rPr lang="it-IT" sz="2200" dirty="0" smtClean="0"/>
              <a:t> and </a:t>
            </a:r>
            <a:r>
              <a:rPr lang="it-IT" sz="2200" dirty="0" err="1" smtClean="0"/>
              <a:t>Portuguese</a:t>
            </a:r>
            <a:r>
              <a:rPr lang="it-IT" sz="2200" dirty="0" smtClean="0"/>
              <a:t>.</a:t>
            </a:r>
          </a:p>
          <a:p>
            <a:pPr marL="0" indent="0">
              <a:buNone/>
            </a:pPr>
            <a:endParaRPr lang="it-IT" sz="2200" dirty="0"/>
          </a:p>
        </p:txBody>
      </p:sp>
      <p:pic>
        <p:nvPicPr>
          <p:cNvPr id="8" name="Immagine 7" descr="main-qimg-61edc82d5c7b225d321b3450d436d9f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221088"/>
            <a:ext cx="356735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 descr="8d680f95bd3103e37b7ff514708b79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1418" y="260648"/>
            <a:ext cx="2422790" cy="3699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3267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to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i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i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131</TotalTime>
  <Words>504</Words>
  <Application>Microsoft Office PowerPoint</Application>
  <PresentationFormat>Presentazione su schermo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Mito</vt:lpstr>
      <vt:lpstr>Cultural heritage</vt:lpstr>
      <vt:lpstr>SICILY AND SICILIANS</vt:lpstr>
      <vt:lpstr>Diapositiva 3</vt:lpstr>
      <vt:lpstr>SICILIAN MUSIC</vt:lpstr>
      <vt:lpstr>Diapositiva 5</vt:lpstr>
      <vt:lpstr>SICILIAN CUISINE</vt:lpstr>
      <vt:lpstr>Diapositiva 7</vt:lpstr>
      <vt:lpstr>SOMATIC FEATURES</vt:lpstr>
      <vt:lpstr>Diapositiva 9</vt:lpstr>
      <vt:lpstr>SICILIAN LANGUAGE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HERITAGE</dc:title>
  <dc:creator>Marco Pillitteri</dc:creator>
  <cp:lastModifiedBy>User</cp:lastModifiedBy>
  <cp:revision>15</cp:revision>
  <dcterms:created xsi:type="dcterms:W3CDTF">2018-11-08T15:58:41Z</dcterms:created>
  <dcterms:modified xsi:type="dcterms:W3CDTF">2018-11-13T16:12:26Z</dcterms:modified>
</cp:coreProperties>
</file>