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3" r:id="rId7"/>
    <p:sldId id="261" r:id="rId8"/>
    <p:sldId id="264" r:id="rId9"/>
    <p:sldId id="262" r:id="rId10"/>
    <p:sldId id="266" r:id="rId11"/>
    <p:sldId id="267"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393" autoAdjust="0"/>
  </p:normalViewPr>
  <p:slideViewPr>
    <p:cSldViewPr snapToGrid="0">
      <p:cViewPr varScale="1">
        <p:scale>
          <a:sx n="65" d="100"/>
          <a:sy n="65" d="100"/>
        </p:scale>
        <p:origin x="66"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AAE1D-CBF9-4C37-A630-46661D386844}" type="datetimeFigureOut">
              <a:rPr lang="en-GB" smtClean="0"/>
              <a:t>02/05/2019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734FA-FF85-42B7-B016-5F881343577E}" type="slidenum">
              <a:rPr lang="en-GB" smtClean="0"/>
              <a:t>‹#›</a:t>
            </a:fld>
            <a:endParaRPr lang="en-GB"/>
          </a:p>
        </p:txBody>
      </p:sp>
    </p:spTree>
    <p:extLst>
      <p:ext uri="{BB962C8B-B14F-4D97-AF65-F5344CB8AC3E}">
        <p14:creationId xmlns:p14="http://schemas.microsoft.com/office/powerpoint/2010/main" val="91914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Bok, Hallo, </a:t>
            </a:r>
            <a:r>
              <a:rPr lang="en-GB" sz="1200" kern="1200" dirty="0" err="1">
                <a:solidFill>
                  <a:schemeClr val="tx1"/>
                </a:solidFill>
                <a:effectLst/>
                <a:latin typeface="+mn-lt"/>
                <a:ea typeface="+mn-ea"/>
                <a:cs typeface="+mn-cs"/>
              </a:rPr>
              <a:t>Hei</a:t>
            </a:r>
            <a:r>
              <a:rPr lang="en-GB" sz="1200" kern="1200" dirty="0">
                <a:solidFill>
                  <a:schemeClr val="tx1"/>
                </a:solidFill>
                <a:effectLst/>
                <a:latin typeface="+mn-lt"/>
                <a:ea typeface="+mn-ea"/>
                <a:cs typeface="+mn-cs"/>
              </a:rPr>
              <a:t>, Hola, Ciao and Hello. I’m Harry, this is Olivia, Flora and Sam. Welcome to our presentation on our chosen national writer: Michael Morpurgo. </a:t>
            </a:r>
          </a:p>
          <a:p>
            <a:endParaRPr lang="en-GB" dirty="0"/>
          </a:p>
        </p:txBody>
      </p:sp>
      <p:sp>
        <p:nvSpPr>
          <p:cNvPr id="4" name="Slide Number Placeholder 3"/>
          <p:cNvSpPr>
            <a:spLocks noGrp="1"/>
          </p:cNvSpPr>
          <p:nvPr>
            <p:ph type="sldNum" sz="quarter" idx="5"/>
          </p:nvPr>
        </p:nvSpPr>
        <p:spPr/>
        <p:txBody>
          <a:bodyPr/>
          <a:lstStyle/>
          <a:p>
            <a:fld id="{440734FA-FF85-42B7-B016-5F881343577E}" type="slidenum">
              <a:rPr lang="en-GB" smtClean="0"/>
              <a:t>1</a:t>
            </a:fld>
            <a:endParaRPr lang="en-GB"/>
          </a:p>
        </p:txBody>
      </p:sp>
    </p:spTree>
    <p:extLst>
      <p:ext uri="{BB962C8B-B14F-4D97-AF65-F5344CB8AC3E}">
        <p14:creationId xmlns:p14="http://schemas.microsoft.com/office/powerpoint/2010/main" val="3099098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Thank you for listening to our presentation on Michael Morpurgo.</a:t>
            </a:r>
          </a:p>
          <a:p>
            <a:endParaRPr lang="en-GB" dirty="0"/>
          </a:p>
        </p:txBody>
      </p:sp>
      <p:sp>
        <p:nvSpPr>
          <p:cNvPr id="4" name="Slide Number Placeholder 3"/>
          <p:cNvSpPr>
            <a:spLocks noGrp="1"/>
          </p:cNvSpPr>
          <p:nvPr>
            <p:ph type="sldNum" sz="quarter" idx="5"/>
          </p:nvPr>
        </p:nvSpPr>
        <p:spPr/>
        <p:txBody>
          <a:bodyPr/>
          <a:lstStyle/>
          <a:p>
            <a:fld id="{440734FA-FF85-42B7-B016-5F881343577E}" type="slidenum">
              <a:rPr lang="en-GB" smtClean="0"/>
              <a:t>12</a:t>
            </a:fld>
            <a:endParaRPr lang="en-GB"/>
          </a:p>
        </p:txBody>
      </p:sp>
    </p:spTree>
    <p:extLst>
      <p:ext uri="{BB962C8B-B14F-4D97-AF65-F5344CB8AC3E}">
        <p14:creationId xmlns:p14="http://schemas.microsoft.com/office/powerpoint/2010/main" val="304315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Michael Morpurgo is a highly regarded author in our country, and we want to give you just a flavour of why he is so highly looked upon. </a:t>
            </a:r>
          </a:p>
          <a:p>
            <a:r>
              <a:rPr lang="en-GB" sz="1200" kern="1200" dirty="0">
                <a:solidFill>
                  <a:schemeClr val="tx1"/>
                </a:solidFill>
                <a:effectLst/>
                <a:latin typeface="+mn-lt"/>
                <a:ea typeface="+mn-ea"/>
                <a:cs typeface="+mn-cs"/>
              </a:rPr>
              <a:t>Above, you can see him now on a beach in Cornwall (where we are from). Next to this you can Michael receiving his knighthood in 2018 or becoming a ‘Sir’. Below this are a range of novels and texts published by Morpurgo- a writer renowned for writing stories aimed at children and young adults. As a result of his work, he has won many an award to celebrate his talent with the prime example of being Children’s Laurette in the 2000’s.</a:t>
            </a:r>
          </a:p>
          <a:p>
            <a:endParaRPr lang="en-GB" dirty="0"/>
          </a:p>
        </p:txBody>
      </p:sp>
      <p:sp>
        <p:nvSpPr>
          <p:cNvPr id="4" name="Slide Number Placeholder 3"/>
          <p:cNvSpPr>
            <a:spLocks noGrp="1"/>
          </p:cNvSpPr>
          <p:nvPr>
            <p:ph type="sldNum" sz="quarter" idx="5"/>
          </p:nvPr>
        </p:nvSpPr>
        <p:spPr/>
        <p:txBody>
          <a:bodyPr/>
          <a:lstStyle/>
          <a:p>
            <a:fld id="{440734FA-FF85-42B7-B016-5F881343577E}" type="slidenum">
              <a:rPr lang="en-GB" smtClean="0"/>
              <a:t>2</a:t>
            </a:fld>
            <a:endParaRPr lang="en-GB"/>
          </a:p>
        </p:txBody>
      </p:sp>
    </p:spTree>
    <p:extLst>
      <p:ext uri="{BB962C8B-B14F-4D97-AF65-F5344CB8AC3E}">
        <p14:creationId xmlns:p14="http://schemas.microsoft.com/office/powerpoint/2010/main" val="261064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But, who is he? Well, Michael is now 75 years old and still going strong. Having been born during the war, it is only natural that his father was in the army. Once he was old enough, he too joined the Army. He rose through junior ranks very quickly before realising that he had a passion for teaching. So he left the army and went to university where it applied him with the skills to become a teacher. This led on to him writing books as a profession.</a:t>
            </a:r>
          </a:p>
          <a:p>
            <a:endParaRPr lang="en-GB" dirty="0"/>
          </a:p>
        </p:txBody>
      </p:sp>
      <p:sp>
        <p:nvSpPr>
          <p:cNvPr id="4" name="Slide Number Placeholder 3"/>
          <p:cNvSpPr>
            <a:spLocks noGrp="1"/>
          </p:cNvSpPr>
          <p:nvPr>
            <p:ph type="sldNum" sz="quarter" idx="5"/>
          </p:nvPr>
        </p:nvSpPr>
        <p:spPr/>
        <p:txBody>
          <a:bodyPr/>
          <a:lstStyle/>
          <a:p>
            <a:fld id="{440734FA-FF85-42B7-B016-5F881343577E}" type="slidenum">
              <a:rPr lang="en-GB" smtClean="0"/>
              <a:t>3</a:t>
            </a:fld>
            <a:endParaRPr lang="en-GB"/>
          </a:p>
        </p:txBody>
      </p:sp>
    </p:spTree>
    <p:extLst>
      <p:ext uri="{BB962C8B-B14F-4D97-AF65-F5344CB8AC3E}">
        <p14:creationId xmlns:p14="http://schemas.microsoft.com/office/powerpoint/2010/main" val="213228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are just a few of his most known novels. War Horse from 1982, a story about the connection between horse and soldier in the War. Private Peaceful, a novel highlighting the effects of World War 1. Kensuke’s Kingdom, a story about a stranded boy on an island. Finally, Butterfly Lion; a tale about a young boy growing up in Africa.</a:t>
            </a:r>
          </a:p>
          <a:p>
            <a:endParaRPr lang="en-GB" dirty="0"/>
          </a:p>
        </p:txBody>
      </p:sp>
      <p:sp>
        <p:nvSpPr>
          <p:cNvPr id="4" name="Slide Number Placeholder 3"/>
          <p:cNvSpPr>
            <a:spLocks noGrp="1"/>
          </p:cNvSpPr>
          <p:nvPr>
            <p:ph type="sldNum" sz="quarter" idx="5"/>
          </p:nvPr>
        </p:nvSpPr>
        <p:spPr/>
        <p:txBody>
          <a:bodyPr/>
          <a:lstStyle/>
          <a:p>
            <a:fld id="{440734FA-FF85-42B7-B016-5F881343577E}" type="slidenum">
              <a:rPr lang="en-GB" smtClean="0"/>
              <a:t>4</a:t>
            </a:fld>
            <a:endParaRPr lang="en-GB"/>
          </a:p>
        </p:txBody>
      </p:sp>
    </p:spTree>
    <p:extLst>
      <p:ext uri="{BB962C8B-B14F-4D97-AF65-F5344CB8AC3E}">
        <p14:creationId xmlns:p14="http://schemas.microsoft.com/office/powerpoint/2010/main" val="137568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the book we have chosen to focus on- Shadow. A novel highlighting the many issues that come with migration especially in our country.</a:t>
            </a:r>
          </a:p>
          <a:p>
            <a:endParaRPr lang="en-GB" dirty="0"/>
          </a:p>
        </p:txBody>
      </p:sp>
      <p:sp>
        <p:nvSpPr>
          <p:cNvPr id="4" name="Slide Number Placeholder 3"/>
          <p:cNvSpPr>
            <a:spLocks noGrp="1"/>
          </p:cNvSpPr>
          <p:nvPr>
            <p:ph type="sldNum" sz="quarter" idx="5"/>
          </p:nvPr>
        </p:nvSpPr>
        <p:spPr/>
        <p:txBody>
          <a:bodyPr/>
          <a:lstStyle/>
          <a:p>
            <a:fld id="{440734FA-FF85-42B7-B016-5F881343577E}" type="slidenum">
              <a:rPr lang="en-GB" smtClean="0"/>
              <a:t>5</a:t>
            </a:fld>
            <a:endParaRPr lang="en-GB"/>
          </a:p>
        </p:txBody>
      </p:sp>
    </p:spTree>
    <p:extLst>
      <p:ext uri="{BB962C8B-B14F-4D97-AF65-F5344CB8AC3E}">
        <p14:creationId xmlns:p14="http://schemas.microsoft.com/office/powerpoint/2010/main" val="155889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Michael himself knew what it was like to relocate having been an evacuee himself during WW2. Here are a few pictures showing what it was like within our own country during that time</a:t>
            </a:r>
            <a:endParaRPr lang="en-GB" dirty="0"/>
          </a:p>
        </p:txBody>
      </p:sp>
      <p:sp>
        <p:nvSpPr>
          <p:cNvPr id="4" name="Slide Number Placeholder 3"/>
          <p:cNvSpPr>
            <a:spLocks noGrp="1"/>
          </p:cNvSpPr>
          <p:nvPr>
            <p:ph type="sldNum" sz="quarter" idx="5"/>
          </p:nvPr>
        </p:nvSpPr>
        <p:spPr/>
        <p:txBody>
          <a:bodyPr/>
          <a:lstStyle/>
          <a:p>
            <a:fld id="{440734FA-FF85-42B7-B016-5F881343577E}" type="slidenum">
              <a:rPr lang="en-GB" smtClean="0"/>
              <a:t>6</a:t>
            </a:fld>
            <a:endParaRPr lang="en-GB"/>
          </a:p>
        </p:txBody>
      </p:sp>
    </p:spTree>
    <p:extLst>
      <p:ext uri="{BB962C8B-B14F-4D97-AF65-F5344CB8AC3E}">
        <p14:creationId xmlns:p14="http://schemas.microsoft.com/office/powerpoint/2010/main" val="271833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Above is the story of Shadow in a picture board format. It starts off with Taliban gunmen attacking local Afghans in Afghanistan, in particular Aman and his family. One day, Aman discovers a stray dog (Shadow) nearby that leads them to safety during the conflict. They escape to a cave to hide from the </a:t>
            </a:r>
            <a:r>
              <a:rPr lang="en-GB" sz="1200" kern="1200" dirty="0" err="1">
                <a:solidFill>
                  <a:schemeClr val="tx1"/>
                </a:solidFill>
                <a:effectLst/>
                <a:latin typeface="+mn-lt"/>
                <a:ea typeface="+mn-ea"/>
                <a:cs typeface="+mn-cs"/>
              </a:rPr>
              <a:t>Talibans</a:t>
            </a:r>
            <a:r>
              <a:rPr lang="en-GB" sz="1200" kern="1200" dirty="0">
                <a:solidFill>
                  <a:schemeClr val="tx1"/>
                </a:solidFill>
                <a:effectLst/>
                <a:latin typeface="+mn-lt"/>
                <a:ea typeface="+mn-ea"/>
                <a:cs typeface="+mn-cs"/>
              </a:rPr>
              <a:t>. From here, Aman and his mother have a big decision to make- stay or leave. In the end they decide to leave Afghanistan to flee the conflict with Shadow tagging along the entire way. On the way to a distant relative in Manchester, England, British Army soldiers pick them up and identify Shadow as their own. As a way of saying thanks to Aman and his mother, they take them to the UK to save the struggles of travelling across Europe. Upon entry to the UK, they are locked away in a Migrant Detention centre. After months of pain, anguish and torment the voices of protestors begin to get heard by the government. Aman and his mother are freed and they live a normal life in UK residence.</a:t>
            </a:r>
          </a:p>
          <a:p>
            <a:r>
              <a:rPr lang="en-GB" sz="1200" kern="1200" dirty="0">
                <a:solidFill>
                  <a:schemeClr val="tx1"/>
                </a:solidFill>
                <a:effectLst/>
                <a:latin typeface="+mn-lt"/>
                <a:ea typeface="+mn-ea"/>
                <a:cs typeface="+mn-cs"/>
              </a:rPr>
              <a:t>This an example with a happy ending but unfortunately, the United Kingdom is home to many of these detention centres with thousands of migrants locked away behind their gates. We appear to the outside world as saints but we do have many dark traits.</a:t>
            </a:r>
          </a:p>
          <a:p>
            <a:endParaRPr lang="en-GB" dirty="0"/>
          </a:p>
        </p:txBody>
      </p:sp>
      <p:sp>
        <p:nvSpPr>
          <p:cNvPr id="4" name="Slide Number Placeholder 3"/>
          <p:cNvSpPr>
            <a:spLocks noGrp="1"/>
          </p:cNvSpPr>
          <p:nvPr>
            <p:ph type="sldNum" sz="quarter" idx="5"/>
          </p:nvPr>
        </p:nvSpPr>
        <p:spPr/>
        <p:txBody>
          <a:bodyPr/>
          <a:lstStyle/>
          <a:p>
            <a:fld id="{440734FA-FF85-42B7-B016-5F881343577E}" type="slidenum">
              <a:rPr lang="en-GB" smtClean="0"/>
              <a:t>7</a:t>
            </a:fld>
            <a:endParaRPr lang="en-GB"/>
          </a:p>
        </p:txBody>
      </p:sp>
    </p:spTree>
    <p:extLst>
      <p:ext uri="{BB962C8B-B14F-4D97-AF65-F5344CB8AC3E}">
        <p14:creationId xmlns:p14="http://schemas.microsoft.com/office/powerpoint/2010/main" val="92493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show what Aman and his mother must have struggled through; here are just a few examples of refugees like them.</a:t>
            </a:r>
          </a:p>
          <a:p>
            <a:endParaRPr lang="en-GB" dirty="0"/>
          </a:p>
        </p:txBody>
      </p:sp>
      <p:sp>
        <p:nvSpPr>
          <p:cNvPr id="4" name="Slide Number Placeholder 3"/>
          <p:cNvSpPr>
            <a:spLocks noGrp="1"/>
          </p:cNvSpPr>
          <p:nvPr>
            <p:ph type="sldNum" sz="quarter" idx="5"/>
          </p:nvPr>
        </p:nvSpPr>
        <p:spPr/>
        <p:txBody>
          <a:bodyPr/>
          <a:lstStyle/>
          <a:p>
            <a:fld id="{440734FA-FF85-42B7-B016-5F881343577E}" type="slidenum">
              <a:rPr lang="en-GB" smtClean="0"/>
              <a:t>8</a:t>
            </a:fld>
            <a:endParaRPr lang="en-GB"/>
          </a:p>
        </p:txBody>
      </p:sp>
    </p:spTree>
    <p:extLst>
      <p:ext uri="{BB962C8B-B14F-4D97-AF65-F5344CB8AC3E}">
        <p14:creationId xmlns:p14="http://schemas.microsoft.com/office/powerpoint/2010/main" val="233351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However, Michael Morpurgo doesn’t just sit there and watch what is going on in the world around him. The next 3 slides contain some powerful things that he has had to say about the matter of migration. </a:t>
            </a:r>
          </a:p>
          <a:p>
            <a:endParaRPr lang="en-GB" dirty="0"/>
          </a:p>
        </p:txBody>
      </p:sp>
      <p:sp>
        <p:nvSpPr>
          <p:cNvPr id="4" name="Slide Number Placeholder 3"/>
          <p:cNvSpPr>
            <a:spLocks noGrp="1"/>
          </p:cNvSpPr>
          <p:nvPr>
            <p:ph type="sldNum" sz="quarter" idx="5"/>
          </p:nvPr>
        </p:nvSpPr>
        <p:spPr/>
        <p:txBody>
          <a:bodyPr/>
          <a:lstStyle/>
          <a:p>
            <a:fld id="{440734FA-FF85-42B7-B016-5F881343577E}" type="slidenum">
              <a:rPr lang="en-GB" smtClean="0"/>
              <a:t>9</a:t>
            </a:fld>
            <a:endParaRPr lang="en-GB"/>
          </a:p>
        </p:txBody>
      </p:sp>
    </p:spTree>
    <p:extLst>
      <p:ext uri="{BB962C8B-B14F-4D97-AF65-F5344CB8AC3E}">
        <p14:creationId xmlns:p14="http://schemas.microsoft.com/office/powerpoint/2010/main" val="158450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040E2E-63A9-42AF-B958-CC82656C725E}"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873578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40E2E-63A9-42AF-B958-CC82656C725E}"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130003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40E2E-63A9-42AF-B958-CC82656C725E}"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BA27D-4BAD-4976-8057-82A0D5905E0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04036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40E2E-63A9-42AF-B958-CC82656C725E}"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2630959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40E2E-63A9-42AF-B958-CC82656C725E}"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BA27D-4BAD-4976-8057-82A0D5905E0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918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40E2E-63A9-42AF-B958-CC82656C725E}"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279127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40E2E-63A9-42AF-B958-CC82656C725E}"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2037841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40E2E-63A9-42AF-B958-CC82656C725E}"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18223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40E2E-63A9-42AF-B958-CC82656C725E}"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313609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40E2E-63A9-42AF-B958-CC82656C725E}"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25314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040E2E-63A9-42AF-B958-CC82656C725E}" type="datetimeFigureOut">
              <a:rPr lang="en-GB" smtClean="0"/>
              <a:t>02/05/2019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158296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40E2E-63A9-42AF-B958-CC82656C725E}" type="datetimeFigureOut">
              <a:rPr lang="en-GB" smtClean="0"/>
              <a:t>02/05/2019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340642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040E2E-63A9-42AF-B958-CC82656C725E}" type="datetimeFigureOut">
              <a:rPr lang="en-GB" smtClean="0"/>
              <a:t>02/05/2019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258378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40E2E-63A9-42AF-B958-CC82656C725E}" type="datetimeFigureOut">
              <a:rPr lang="en-GB" smtClean="0"/>
              <a:t>02/05/2019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366733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040E2E-63A9-42AF-B958-CC82656C725E}" type="datetimeFigureOut">
              <a:rPr lang="en-GB" smtClean="0"/>
              <a:t>02/05/2019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307630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40E2E-63A9-42AF-B958-CC82656C725E}" type="datetimeFigureOut">
              <a:rPr lang="en-GB" smtClean="0"/>
              <a:t>02/05/2019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BA27D-4BAD-4976-8057-82A0D5905E07}" type="slidenum">
              <a:rPr lang="en-GB" smtClean="0"/>
              <a:t>‹#›</a:t>
            </a:fld>
            <a:endParaRPr lang="en-GB"/>
          </a:p>
        </p:txBody>
      </p:sp>
    </p:spTree>
    <p:extLst>
      <p:ext uri="{BB962C8B-B14F-4D97-AF65-F5344CB8AC3E}">
        <p14:creationId xmlns:p14="http://schemas.microsoft.com/office/powerpoint/2010/main" val="395160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040E2E-63A9-42AF-B958-CC82656C725E}" type="datetimeFigureOut">
              <a:rPr lang="en-GB" smtClean="0"/>
              <a:t>02/05/2019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1BA27D-4BAD-4976-8057-82A0D5905E07}" type="slidenum">
              <a:rPr lang="en-GB" smtClean="0"/>
              <a:t>‹#›</a:t>
            </a:fld>
            <a:endParaRPr lang="en-GB"/>
          </a:p>
        </p:txBody>
      </p:sp>
    </p:spTree>
    <p:extLst>
      <p:ext uri="{BB962C8B-B14F-4D97-AF65-F5344CB8AC3E}">
        <p14:creationId xmlns:p14="http://schemas.microsoft.com/office/powerpoint/2010/main" val="3759727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1.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c8viv1prhAhUGkxQKHZ2MBXsQjRx6BAgBEAU&amp;url=https://www.telegraph.co.uk/news/2018/05/30/sir-michael-morpurgo-reveals-secret-cancer-battle/&amp;psig=AOvVaw1KXl1282gk3PCnIe6mWPN2&amp;ust=155351322440473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hyperlink" Target="https://www.google.co.uk/url?sa=i&amp;rct=j&amp;q=&amp;esrc=s&amp;source=images&amp;cd=&amp;ved=2ahUKEwjl35zv3JrhAhWC1-AKHf9JCH4QjRx6BAgBEAU&amp;url=https://brand.netflix.com/en/assets/&amp;psig=AOvVaw3U7kXsYfIls0v6Y7FgCn3U&amp;ust=155351509947242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2.jpg"/><Relationship Id="rId4" Type="http://schemas.openxmlformats.org/officeDocument/2006/relationships/image" Target="../media/image7.jp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g"/><Relationship Id="rId7" Type="http://schemas.openxmlformats.org/officeDocument/2006/relationships/hyperlink" Target="https://www.google.co.uk/url?sa=i&amp;rct=j&amp;q=&amp;esrc=s&amp;source=images&amp;cd=&amp;ved=2ahUKEwiL_qmL-JrhAhWM34UKHSyLB4AQjRx6BAgBEAU&amp;url=https://www.theguardian.com/uk/2010/mar/20/judicial-review-yarls-wood-detention&amp;psig=AOvVaw3nljFcSuPC5MjpGflwDs_r&amp;ust=155352236071249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10" Type="http://schemas.openxmlformats.org/officeDocument/2006/relationships/image" Target="../media/image1.gif"/><Relationship Id="rId4" Type="http://schemas.openxmlformats.org/officeDocument/2006/relationships/image" Target="../media/image21.jpg"/><Relationship Id="rId9"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gif"/><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D5AB-79FA-4DC9-AA95-AE5125333729}"/>
              </a:ext>
            </a:extLst>
          </p:cNvPr>
          <p:cNvSpPr>
            <a:spLocks noGrp="1"/>
          </p:cNvSpPr>
          <p:nvPr>
            <p:ph type="ctrTitle"/>
          </p:nvPr>
        </p:nvSpPr>
        <p:spPr>
          <a:xfrm>
            <a:off x="2180492" y="1537253"/>
            <a:ext cx="6970070" cy="2537466"/>
          </a:xfrm>
        </p:spPr>
        <p:txBody>
          <a:bodyPr>
            <a:normAutofit/>
          </a:bodyPr>
          <a:lstStyle/>
          <a:p>
            <a:r>
              <a:rPr lang="en-GB" sz="7200" dirty="0">
                <a:solidFill>
                  <a:schemeClr val="tx1"/>
                </a:solidFill>
                <a:latin typeface="Arial Black" panose="020B0A04020102020204" pitchFamily="34" charset="0"/>
              </a:rPr>
              <a:t>Michael</a:t>
            </a:r>
            <a:r>
              <a:rPr lang="en-GB" sz="7200" dirty="0">
                <a:solidFill>
                  <a:srgbClr val="FFFFFF"/>
                </a:solidFill>
                <a:latin typeface="Arial Black" panose="020B0A04020102020204" pitchFamily="34" charset="0"/>
              </a:rPr>
              <a:t> </a:t>
            </a:r>
            <a:r>
              <a:rPr lang="en-GB" sz="7200" dirty="0">
                <a:solidFill>
                  <a:schemeClr val="tx1"/>
                </a:solidFill>
                <a:latin typeface="Arial Black" panose="020B0A04020102020204" pitchFamily="34" charset="0"/>
              </a:rPr>
              <a:t>Morpurgo</a:t>
            </a:r>
          </a:p>
        </p:txBody>
      </p:sp>
      <p:sp>
        <p:nvSpPr>
          <p:cNvPr id="3" name="Subtitle 2">
            <a:extLst>
              <a:ext uri="{FF2B5EF4-FFF2-40B4-BE49-F238E27FC236}">
                <a16:creationId xmlns:a16="http://schemas.microsoft.com/office/drawing/2014/main" id="{CCAA2551-02F4-48D4-973E-AA2FA420F3B6}"/>
              </a:ext>
            </a:extLst>
          </p:cNvPr>
          <p:cNvSpPr>
            <a:spLocks noGrp="1"/>
          </p:cNvSpPr>
          <p:nvPr>
            <p:ph type="subTitle" idx="1"/>
          </p:nvPr>
        </p:nvSpPr>
        <p:spPr>
          <a:xfrm>
            <a:off x="3045368" y="4074718"/>
            <a:ext cx="6105194" cy="682079"/>
          </a:xfrm>
        </p:spPr>
        <p:txBody>
          <a:bodyPr>
            <a:normAutofit/>
          </a:bodyPr>
          <a:lstStyle/>
          <a:p>
            <a:r>
              <a:rPr lang="en-GB" dirty="0">
                <a:solidFill>
                  <a:schemeClr val="tx1"/>
                </a:solidFill>
              </a:rPr>
              <a:t>By Harry, Flora, Olivia and Sam</a:t>
            </a:r>
          </a:p>
        </p:txBody>
      </p:sp>
      <p:pic>
        <p:nvPicPr>
          <p:cNvPr id="5" name="Picture 4" descr="A close up of a sign&#10;&#10;Description automatically generated">
            <a:extLst>
              <a:ext uri="{FF2B5EF4-FFF2-40B4-BE49-F238E27FC236}">
                <a16:creationId xmlns:a16="http://schemas.microsoft.com/office/drawing/2014/main" id="{40594BC5-3986-4C69-B39B-FBB47E15C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1142"/>
            <a:ext cx="1233714" cy="616857"/>
          </a:xfrm>
          <a:prstGeom prst="rect">
            <a:avLst/>
          </a:prstGeom>
        </p:spPr>
      </p:pic>
    </p:spTree>
    <p:extLst>
      <p:ext uri="{BB962C8B-B14F-4D97-AF65-F5344CB8AC3E}">
        <p14:creationId xmlns:p14="http://schemas.microsoft.com/office/powerpoint/2010/main" val="1863078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2A8F8-327B-4602-B2C1-1917192BC1F3}"/>
              </a:ext>
            </a:extLst>
          </p:cNvPr>
          <p:cNvSpPr>
            <a:spLocks noGrp="1"/>
          </p:cNvSpPr>
          <p:nvPr>
            <p:ph type="title"/>
          </p:nvPr>
        </p:nvSpPr>
        <p:spPr>
          <a:xfrm>
            <a:off x="677334" y="609600"/>
            <a:ext cx="8596668" cy="1320800"/>
          </a:xfrm>
        </p:spPr>
        <p:txBody>
          <a:bodyPr/>
          <a:lstStyle/>
          <a:p>
            <a:r>
              <a:rPr lang="en-GB" dirty="0"/>
              <a:t>Morpurgo’s views on Migration</a:t>
            </a:r>
          </a:p>
        </p:txBody>
      </p:sp>
      <p:pic>
        <p:nvPicPr>
          <p:cNvPr id="7" name="Picture 6" descr="A close up of a sign&#10;&#10;Description automatically generated">
            <a:extLst>
              <a:ext uri="{FF2B5EF4-FFF2-40B4-BE49-F238E27FC236}">
                <a16:creationId xmlns:a16="http://schemas.microsoft.com/office/drawing/2014/main" id="{8048E8E2-A9B0-476B-845B-DCD0366FBCF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3486" y="1335982"/>
            <a:ext cx="1188836" cy="594418"/>
          </a:xfrm>
          <a:prstGeom prst="rect">
            <a:avLst/>
          </a:prstGeom>
        </p:spPr>
      </p:pic>
      <p:pic>
        <p:nvPicPr>
          <p:cNvPr id="15" name="Picture 14" descr="A close up of a logo&#10;&#10;Description automatically generated">
            <a:extLst>
              <a:ext uri="{FF2B5EF4-FFF2-40B4-BE49-F238E27FC236}">
                <a16:creationId xmlns:a16="http://schemas.microsoft.com/office/drawing/2014/main" id="{1DC17F30-9111-425D-A8F8-AA165FC612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3486" y="1985751"/>
            <a:ext cx="1219200" cy="812482"/>
          </a:xfrm>
          <a:prstGeom prst="rect">
            <a:avLst/>
          </a:prstGeom>
        </p:spPr>
      </p:pic>
      <p:pic>
        <p:nvPicPr>
          <p:cNvPr id="16" name="Graphic 15">
            <a:extLst>
              <a:ext uri="{FF2B5EF4-FFF2-40B4-BE49-F238E27FC236}">
                <a16:creationId xmlns:a16="http://schemas.microsoft.com/office/drawing/2014/main" id="{20E2DD71-D4F0-43A9-A703-655265EDCBD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59620" y="2912264"/>
            <a:ext cx="1219200" cy="812800"/>
          </a:xfrm>
          <a:prstGeom prst="rect">
            <a:avLst/>
          </a:prstGeom>
        </p:spPr>
      </p:pic>
      <p:pic>
        <p:nvPicPr>
          <p:cNvPr id="18" name="Picture 17" descr="A close up of a logo&#10;&#10;Description automatically generated">
            <a:extLst>
              <a:ext uri="{FF2B5EF4-FFF2-40B4-BE49-F238E27FC236}">
                <a16:creationId xmlns:a16="http://schemas.microsoft.com/office/drawing/2014/main" id="{6250CEF9-5896-4FE5-ABC3-DF88380682B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48543" y="3848150"/>
            <a:ext cx="1330277" cy="812800"/>
          </a:xfrm>
          <a:prstGeom prst="rect">
            <a:avLst/>
          </a:prstGeom>
        </p:spPr>
      </p:pic>
      <p:pic>
        <p:nvPicPr>
          <p:cNvPr id="20" name="Picture 19">
            <a:extLst>
              <a:ext uri="{FF2B5EF4-FFF2-40B4-BE49-F238E27FC236}">
                <a16:creationId xmlns:a16="http://schemas.microsoft.com/office/drawing/2014/main" id="{9099D83E-3186-4156-8635-4072D105AD4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96725" y="4886876"/>
            <a:ext cx="1282095" cy="769257"/>
          </a:xfrm>
          <a:prstGeom prst="rect">
            <a:avLst/>
          </a:prstGeom>
        </p:spPr>
      </p:pic>
      <p:pic>
        <p:nvPicPr>
          <p:cNvPr id="22" name="Picture 21">
            <a:extLst>
              <a:ext uri="{FF2B5EF4-FFF2-40B4-BE49-F238E27FC236}">
                <a16:creationId xmlns:a16="http://schemas.microsoft.com/office/drawing/2014/main" id="{EB088DDE-F991-4347-BCA9-FF599420C52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86158" y="5767690"/>
            <a:ext cx="1292662" cy="646331"/>
          </a:xfrm>
          <a:prstGeom prst="rect">
            <a:avLst/>
          </a:prstGeom>
        </p:spPr>
      </p:pic>
      <p:sp>
        <p:nvSpPr>
          <p:cNvPr id="3" name="TextBox 2">
            <a:extLst>
              <a:ext uri="{FF2B5EF4-FFF2-40B4-BE49-F238E27FC236}">
                <a16:creationId xmlns:a16="http://schemas.microsoft.com/office/drawing/2014/main" id="{9F72BFAE-09A8-4E5A-BD09-CBE8F7576E4E}"/>
              </a:ext>
            </a:extLst>
          </p:cNvPr>
          <p:cNvSpPr txBox="1"/>
          <p:nvPr/>
        </p:nvSpPr>
        <p:spPr>
          <a:xfrm flipH="1">
            <a:off x="1678820" y="1335982"/>
            <a:ext cx="9308493" cy="646331"/>
          </a:xfrm>
          <a:prstGeom prst="rect">
            <a:avLst/>
          </a:prstGeom>
          <a:noFill/>
        </p:spPr>
        <p:txBody>
          <a:bodyPr wrap="square" rtlCol="0">
            <a:spAutoFit/>
          </a:bodyPr>
          <a:lstStyle/>
          <a:p>
            <a:r>
              <a:rPr lang="en-GB" dirty="0"/>
              <a:t>“The migrant crisis the world faces today is not new. What is hard and uncomfortable to remember and believe, is always salutary and important to acknowledge”</a:t>
            </a:r>
          </a:p>
        </p:txBody>
      </p:sp>
      <p:sp>
        <p:nvSpPr>
          <p:cNvPr id="4" name="TextBox 3">
            <a:extLst>
              <a:ext uri="{FF2B5EF4-FFF2-40B4-BE49-F238E27FC236}">
                <a16:creationId xmlns:a16="http://schemas.microsoft.com/office/drawing/2014/main" id="{05DA4A91-659B-4B2D-A44D-04F768C11638}"/>
              </a:ext>
            </a:extLst>
          </p:cNvPr>
          <p:cNvSpPr txBox="1"/>
          <p:nvPr/>
        </p:nvSpPr>
        <p:spPr>
          <a:xfrm>
            <a:off x="1712686" y="2151902"/>
            <a:ext cx="9121143" cy="646331"/>
          </a:xfrm>
          <a:prstGeom prst="rect">
            <a:avLst/>
          </a:prstGeom>
          <a:noFill/>
        </p:spPr>
        <p:txBody>
          <a:bodyPr wrap="square" rtlCol="0">
            <a:spAutoFit/>
          </a:bodyPr>
          <a:lstStyle/>
          <a:p>
            <a:r>
              <a:rPr lang="es-ES" dirty="0"/>
              <a:t>“La crisis migratoria que enfrenta el mundo hoy en día no es nueva. Lo que es difícil e incómodo recordar y creer, siempre es saludable e importante de reconocer.”</a:t>
            </a:r>
            <a:endParaRPr lang="en-GB" dirty="0"/>
          </a:p>
        </p:txBody>
      </p:sp>
      <p:sp>
        <p:nvSpPr>
          <p:cNvPr id="5" name="TextBox 4">
            <a:extLst>
              <a:ext uri="{FF2B5EF4-FFF2-40B4-BE49-F238E27FC236}">
                <a16:creationId xmlns:a16="http://schemas.microsoft.com/office/drawing/2014/main" id="{2EA5FDE4-9D37-47C6-95F2-40CFAD130106}"/>
              </a:ext>
            </a:extLst>
          </p:cNvPr>
          <p:cNvSpPr txBox="1"/>
          <p:nvPr/>
        </p:nvSpPr>
        <p:spPr>
          <a:xfrm>
            <a:off x="1712686" y="2995498"/>
            <a:ext cx="9308492" cy="646331"/>
          </a:xfrm>
          <a:prstGeom prst="rect">
            <a:avLst/>
          </a:prstGeom>
          <a:noFill/>
        </p:spPr>
        <p:txBody>
          <a:bodyPr wrap="square" rtlCol="0">
            <a:spAutoFit/>
          </a:bodyPr>
          <a:lstStyle/>
          <a:p>
            <a:r>
              <a:rPr lang="it-IT" dirty="0"/>
              <a:t>«La crisi dei migranti che il mondo affronta oggi non è nuova. Ciò che è duro e scomodo da ricordare e credere, è sempre salutare e importante da riconoscere.»</a:t>
            </a:r>
            <a:endParaRPr lang="en-GB" dirty="0"/>
          </a:p>
        </p:txBody>
      </p:sp>
      <p:sp>
        <p:nvSpPr>
          <p:cNvPr id="12" name="TextBox 11">
            <a:extLst>
              <a:ext uri="{FF2B5EF4-FFF2-40B4-BE49-F238E27FC236}">
                <a16:creationId xmlns:a16="http://schemas.microsoft.com/office/drawing/2014/main" id="{36C9C4BB-D35E-4E43-8DF0-13FFB9102806}"/>
              </a:ext>
            </a:extLst>
          </p:cNvPr>
          <p:cNvSpPr txBox="1"/>
          <p:nvPr/>
        </p:nvSpPr>
        <p:spPr>
          <a:xfrm>
            <a:off x="1712686" y="3959796"/>
            <a:ext cx="9274627" cy="646331"/>
          </a:xfrm>
          <a:prstGeom prst="rect">
            <a:avLst/>
          </a:prstGeom>
          <a:noFill/>
        </p:spPr>
        <p:txBody>
          <a:bodyPr wrap="square" rtlCol="0">
            <a:spAutoFit/>
          </a:bodyPr>
          <a:lstStyle/>
          <a:p>
            <a:r>
              <a:rPr lang="fi-FI" dirty="0"/>
              <a:t>”Maahanmuuttajakriisi, johon maailma on vastannut, ei ole uusi. Mikä on vaikeaa ja epämiellyttävää muistaa ja uskoa, on aina tervetullutta ja tärkeää tunnustaa.”</a:t>
            </a:r>
            <a:endParaRPr lang="en-GB" dirty="0"/>
          </a:p>
        </p:txBody>
      </p:sp>
      <p:sp>
        <p:nvSpPr>
          <p:cNvPr id="14" name="TextBox 13">
            <a:extLst>
              <a:ext uri="{FF2B5EF4-FFF2-40B4-BE49-F238E27FC236}">
                <a16:creationId xmlns:a16="http://schemas.microsoft.com/office/drawing/2014/main" id="{12E35377-B687-4C1C-8EA1-950E790E5BB0}"/>
              </a:ext>
            </a:extLst>
          </p:cNvPr>
          <p:cNvSpPr txBox="1"/>
          <p:nvPr/>
        </p:nvSpPr>
        <p:spPr>
          <a:xfrm>
            <a:off x="1712686" y="4809839"/>
            <a:ext cx="9308492" cy="923330"/>
          </a:xfrm>
          <a:prstGeom prst="rect">
            <a:avLst/>
          </a:prstGeom>
          <a:noFill/>
        </p:spPr>
        <p:txBody>
          <a:bodyPr wrap="square" rtlCol="0">
            <a:spAutoFit/>
          </a:bodyPr>
          <a:lstStyle/>
          <a:p>
            <a:r>
              <a:rPr lang="de-DE" dirty="0"/>
              <a:t>„Die Migrationskrise, der die Welt heute gegenübersteht, ist nicht neu. Was schwer und unangenehm ist, sich zu erinnern und zu glauben, ist immer heilsam und wichtig zu erkennen.“</a:t>
            </a:r>
            <a:endParaRPr lang="en-GB" dirty="0"/>
          </a:p>
        </p:txBody>
      </p:sp>
      <p:sp>
        <p:nvSpPr>
          <p:cNvPr id="17" name="TextBox 16">
            <a:extLst>
              <a:ext uri="{FF2B5EF4-FFF2-40B4-BE49-F238E27FC236}">
                <a16:creationId xmlns:a16="http://schemas.microsoft.com/office/drawing/2014/main" id="{06B3C822-0391-4F54-90F6-E0F36EC47DDF}"/>
              </a:ext>
            </a:extLst>
          </p:cNvPr>
          <p:cNvSpPr txBox="1"/>
          <p:nvPr/>
        </p:nvSpPr>
        <p:spPr>
          <a:xfrm>
            <a:off x="1746551" y="5767690"/>
            <a:ext cx="9240762" cy="646331"/>
          </a:xfrm>
          <a:prstGeom prst="rect">
            <a:avLst/>
          </a:prstGeom>
          <a:noFill/>
        </p:spPr>
        <p:txBody>
          <a:bodyPr wrap="square" rtlCol="0">
            <a:spAutoFit/>
          </a:bodyPr>
          <a:lstStyle/>
          <a:p>
            <a:r>
              <a:rPr lang="en-GB" dirty="0"/>
              <a:t>“</a:t>
            </a:r>
            <a:r>
              <a:rPr lang="en-GB" dirty="0" err="1"/>
              <a:t>Migrantska</a:t>
            </a:r>
            <a:r>
              <a:rPr lang="en-GB" dirty="0"/>
              <a:t> </a:t>
            </a:r>
            <a:r>
              <a:rPr lang="en-GB" dirty="0" err="1"/>
              <a:t>kriza</a:t>
            </a:r>
            <a:r>
              <a:rPr lang="en-GB" dirty="0"/>
              <a:t> s </a:t>
            </a:r>
            <a:r>
              <a:rPr lang="en-GB" dirty="0" err="1"/>
              <a:t>kojom</a:t>
            </a:r>
            <a:r>
              <a:rPr lang="en-GB" dirty="0"/>
              <a:t> se </a:t>
            </a:r>
            <a:r>
              <a:rPr lang="en-GB" dirty="0" err="1"/>
              <a:t>svijet</a:t>
            </a:r>
            <a:r>
              <a:rPr lang="en-GB" dirty="0"/>
              <a:t> </a:t>
            </a:r>
            <a:r>
              <a:rPr lang="en-GB" dirty="0" err="1"/>
              <a:t>danas</a:t>
            </a:r>
            <a:r>
              <a:rPr lang="en-GB" dirty="0"/>
              <a:t> </a:t>
            </a:r>
            <a:r>
              <a:rPr lang="en-GB" dirty="0" err="1"/>
              <a:t>suočava</a:t>
            </a:r>
            <a:r>
              <a:rPr lang="en-GB" dirty="0"/>
              <a:t> </a:t>
            </a:r>
            <a:r>
              <a:rPr lang="en-GB" dirty="0" err="1"/>
              <a:t>nije</a:t>
            </a:r>
            <a:r>
              <a:rPr lang="en-GB" dirty="0"/>
              <a:t> nova. Ono </a:t>
            </a:r>
            <a:r>
              <a:rPr lang="en-GB" dirty="0" err="1"/>
              <a:t>što</a:t>
            </a:r>
            <a:r>
              <a:rPr lang="en-GB" dirty="0"/>
              <a:t> je </a:t>
            </a:r>
            <a:r>
              <a:rPr lang="en-GB" dirty="0" err="1"/>
              <a:t>teško</a:t>
            </a:r>
            <a:r>
              <a:rPr lang="en-GB" dirty="0"/>
              <a:t> </a:t>
            </a:r>
            <a:r>
              <a:rPr lang="en-GB" dirty="0" err="1"/>
              <a:t>i</a:t>
            </a:r>
            <a:r>
              <a:rPr lang="en-GB" dirty="0"/>
              <a:t> </a:t>
            </a:r>
            <a:r>
              <a:rPr lang="en-GB" dirty="0" err="1"/>
              <a:t>neugodno</a:t>
            </a:r>
            <a:r>
              <a:rPr lang="en-GB" dirty="0"/>
              <a:t> </a:t>
            </a:r>
            <a:r>
              <a:rPr lang="en-GB" dirty="0" err="1"/>
              <a:t>pamtiti</a:t>
            </a:r>
            <a:r>
              <a:rPr lang="en-GB" dirty="0"/>
              <a:t> </a:t>
            </a:r>
            <a:r>
              <a:rPr lang="en-GB" dirty="0" err="1"/>
              <a:t>i</a:t>
            </a:r>
            <a:r>
              <a:rPr lang="en-GB" dirty="0"/>
              <a:t> </a:t>
            </a:r>
            <a:r>
              <a:rPr lang="en-GB" dirty="0" err="1"/>
              <a:t>vjerovati</a:t>
            </a:r>
            <a:r>
              <a:rPr lang="en-GB" dirty="0"/>
              <a:t>, </a:t>
            </a:r>
            <a:r>
              <a:rPr lang="en-GB" dirty="0" err="1"/>
              <a:t>uvijek</a:t>
            </a:r>
            <a:r>
              <a:rPr lang="en-GB" dirty="0"/>
              <a:t> je </a:t>
            </a:r>
            <a:r>
              <a:rPr lang="en-GB" dirty="0" err="1"/>
              <a:t>korisno</a:t>
            </a:r>
            <a:r>
              <a:rPr lang="en-GB" dirty="0"/>
              <a:t> </a:t>
            </a:r>
            <a:r>
              <a:rPr lang="en-GB" dirty="0" err="1"/>
              <a:t>i</a:t>
            </a:r>
            <a:r>
              <a:rPr lang="en-GB" dirty="0"/>
              <a:t> </a:t>
            </a:r>
            <a:r>
              <a:rPr lang="en-GB" dirty="0" err="1"/>
              <a:t>važno</a:t>
            </a:r>
            <a:r>
              <a:rPr lang="en-GB" dirty="0"/>
              <a:t> </a:t>
            </a:r>
            <a:r>
              <a:rPr lang="en-GB" dirty="0" err="1"/>
              <a:t>priznati</a:t>
            </a:r>
            <a:r>
              <a:rPr lang="en-GB" dirty="0"/>
              <a:t>.”</a:t>
            </a:r>
          </a:p>
        </p:txBody>
      </p:sp>
    </p:spTree>
    <p:extLst>
      <p:ext uri="{BB962C8B-B14F-4D97-AF65-F5344CB8AC3E}">
        <p14:creationId xmlns:p14="http://schemas.microsoft.com/office/powerpoint/2010/main" val="4105165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2A8F8-327B-4602-B2C1-1917192BC1F3}"/>
              </a:ext>
            </a:extLst>
          </p:cNvPr>
          <p:cNvSpPr>
            <a:spLocks noGrp="1"/>
          </p:cNvSpPr>
          <p:nvPr>
            <p:ph type="title"/>
          </p:nvPr>
        </p:nvSpPr>
        <p:spPr/>
        <p:txBody>
          <a:bodyPr/>
          <a:lstStyle/>
          <a:p>
            <a:r>
              <a:rPr lang="en-GB" dirty="0"/>
              <a:t>Morpurgo’s views on Migration</a:t>
            </a:r>
          </a:p>
        </p:txBody>
      </p:sp>
      <p:pic>
        <p:nvPicPr>
          <p:cNvPr id="7" name="Picture 6" descr="A close up of a sign&#10;&#10;Description automatically generated">
            <a:extLst>
              <a:ext uri="{FF2B5EF4-FFF2-40B4-BE49-F238E27FC236}">
                <a16:creationId xmlns:a16="http://schemas.microsoft.com/office/drawing/2014/main" id="{8048E8E2-A9B0-476B-845B-DCD0366FBCF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3486" y="1335982"/>
            <a:ext cx="1188836" cy="594418"/>
          </a:xfrm>
          <a:prstGeom prst="rect">
            <a:avLst/>
          </a:prstGeom>
        </p:spPr>
      </p:pic>
      <p:pic>
        <p:nvPicPr>
          <p:cNvPr id="15" name="Picture 14" descr="A close up of a logo&#10;&#10;Description automatically generated">
            <a:extLst>
              <a:ext uri="{FF2B5EF4-FFF2-40B4-BE49-F238E27FC236}">
                <a16:creationId xmlns:a16="http://schemas.microsoft.com/office/drawing/2014/main" id="{1DC17F30-9111-425D-A8F8-AA165FC612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3403" y="2049036"/>
            <a:ext cx="1219200" cy="812482"/>
          </a:xfrm>
          <a:prstGeom prst="rect">
            <a:avLst/>
          </a:prstGeom>
        </p:spPr>
      </p:pic>
      <p:pic>
        <p:nvPicPr>
          <p:cNvPr id="16" name="Graphic 15">
            <a:extLst>
              <a:ext uri="{FF2B5EF4-FFF2-40B4-BE49-F238E27FC236}">
                <a16:creationId xmlns:a16="http://schemas.microsoft.com/office/drawing/2014/main" id="{20E2DD71-D4F0-43A9-A703-655265EDCBD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36106" y="2980154"/>
            <a:ext cx="1219200" cy="812800"/>
          </a:xfrm>
          <a:prstGeom prst="rect">
            <a:avLst/>
          </a:prstGeom>
        </p:spPr>
      </p:pic>
      <p:pic>
        <p:nvPicPr>
          <p:cNvPr id="18" name="Picture 17" descr="A close up of a logo&#10;&#10;Description automatically generated">
            <a:extLst>
              <a:ext uri="{FF2B5EF4-FFF2-40B4-BE49-F238E27FC236}">
                <a16:creationId xmlns:a16="http://schemas.microsoft.com/office/drawing/2014/main" id="{6250CEF9-5896-4FE5-ABC3-DF88380682B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48543" y="3977917"/>
            <a:ext cx="1330277" cy="812800"/>
          </a:xfrm>
          <a:prstGeom prst="rect">
            <a:avLst/>
          </a:prstGeom>
        </p:spPr>
      </p:pic>
      <p:pic>
        <p:nvPicPr>
          <p:cNvPr id="20" name="Picture 19">
            <a:extLst>
              <a:ext uri="{FF2B5EF4-FFF2-40B4-BE49-F238E27FC236}">
                <a16:creationId xmlns:a16="http://schemas.microsoft.com/office/drawing/2014/main" id="{9099D83E-3186-4156-8635-4072D105AD4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96725" y="5006424"/>
            <a:ext cx="1282095" cy="769257"/>
          </a:xfrm>
          <a:prstGeom prst="rect">
            <a:avLst/>
          </a:prstGeom>
        </p:spPr>
      </p:pic>
      <p:pic>
        <p:nvPicPr>
          <p:cNvPr id="22" name="Picture 21">
            <a:extLst>
              <a:ext uri="{FF2B5EF4-FFF2-40B4-BE49-F238E27FC236}">
                <a16:creationId xmlns:a16="http://schemas.microsoft.com/office/drawing/2014/main" id="{EB088DDE-F991-4347-BCA9-FF599420C52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17324" y="5942310"/>
            <a:ext cx="1292662" cy="646331"/>
          </a:xfrm>
          <a:prstGeom prst="rect">
            <a:avLst/>
          </a:prstGeom>
        </p:spPr>
      </p:pic>
      <p:sp>
        <p:nvSpPr>
          <p:cNvPr id="4" name="TextBox 3">
            <a:extLst>
              <a:ext uri="{FF2B5EF4-FFF2-40B4-BE49-F238E27FC236}">
                <a16:creationId xmlns:a16="http://schemas.microsoft.com/office/drawing/2014/main" id="{ED3DC03C-2AD6-4C1D-9F9E-91F2E2FF967E}"/>
              </a:ext>
            </a:extLst>
          </p:cNvPr>
          <p:cNvSpPr txBox="1"/>
          <p:nvPr/>
        </p:nvSpPr>
        <p:spPr>
          <a:xfrm flipH="1">
            <a:off x="1678820" y="1188697"/>
            <a:ext cx="9982030" cy="923330"/>
          </a:xfrm>
          <a:prstGeom prst="rect">
            <a:avLst/>
          </a:prstGeom>
          <a:noFill/>
        </p:spPr>
        <p:txBody>
          <a:bodyPr wrap="square" rtlCol="0">
            <a:spAutoFit/>
          </a:bodyPr>
          <a:lstStyle/>
          <a:p>
            <a:r>
              <a:rPr lang="en-GB" dirty="0"/>
              <a:t>“Wherever there has been war or hunger, homelessness or poverty, there will be refugees. Among those who suffer most in such circumstances are children, children alone or unwanted in the world.”</a:t>
            </a:r>
          </a:p>
        </p:txBody>
      </p:sp>
      <p:sp>
        <p:nvSpPr>
          <p:cNvPr id="5" name="TextBox 4">
            <a:extLst>
              <a:ext uri="{FF2B5EF4-FFF2-40B4-BE49-F238E27FC236}">
                <a16:creationId xmlns:a16="http://schemas.microsoft.com/office/drawing/2014/main" id="{8EA5CD0E-07ED-408B-8933-359EEDF85FCC}"/>
              </a:ext>
            </a:extLst>
          </p:cNvPr>
          <p:cNvSpPr txBox="1"/>
          <p:nvPr/>
        </p:nvSpPr>
        <p:spPr>
          <a:xfrm>
            <a:off x="1709986" y="1993612"/>
            <a:ext cx="9950864" cy="923330"/>
          </a:xfrm>
          <a:prstGeom prst="rect">
            <a:avLst/>
          </a:prstGeom>
          <a:noFill/>
        </p:spPr>
        <p:txBody>
          <a:bodyPr wrap="square" rtlCol="0">
            <a:spAutoFit/>
          </a:bodyPr>
          <a:lstStyle/>
          <a:p>
            <a:r>
              <a:rPr lang="es-ES" dirty="0"/>
              <a:t>“Dondequiera que haya guerra o hambre, personas sin hogar o pobreza, habrá refugiados. Entre los que más sufren en tales circunstancias están los niños, los niños solos o no deseados en el mundo.”</a:t>
            </a:r>
            <a:endParaRPr lang="en-GB" dirty="0"/>
          </a:p>
        </p:txBody>
      </p:sp>
      <p:sp>
        <p:nvSpPr>
          <p:cNvPr id="12" name="TextBox 11">
            <a:extLst>
              <a:ext uri="{FF2B5EF4-FFF2-40B4-BE49-F238E27FC236}">
                <a16:creationId xmlns:a16="http://schemas.microsoft.com/office/drawing/2014/main" id="{0C7DD0B9-99F4-4BCD-8925-18436C6F35C1}"/>
              </a:ext>
            </a:extLst>
          </p:cNvPr>
          <p:cNvSpPr txBox="1"/>
          <p:nvPr/>
        </p:nvSpPr>
        <p:spPr>
          <a:xfrm>
            <a:off x="1741152" y="3057672"/>
            <a:ext cx="9919698" cy="646331"/>
          </a:xfrm>
          <a:prstGeom prst="rect">
            <a:avLst/>
          </a:prstGeom>
          <a:noFill/>
        </p:spPr>
        <p:txBody>
          <a:bodyPr wrap="square" rtlCol="0">
            <a:spAutoFit/>
          </a:bodyPr>
          <a:lstStyle/>
          <a:p>
            <a:r>
              <a:rPr lang="it-IT" dirty="0"/>
              <a:t>«Ovunque ci sia stata guerra o fame, senzatetto o povertà, ci saranno dei rifugiati. Tra coloro che soffrono di più in tali circostanze ci sono bambini, bambini soli o indesiderati nel mondo.»</a:t>
            </a:r>
            <a:endParaRPr lang="en-GB" dirty="0"/>
          </a:p>
        </p:txBody>
      </p:sp>
      <p:sp>
        <p:nvSpPr>
          <p:cNvPr id="14" name="TextBox 13">
            <a:extLst>
              <a:ext uri="{FF2B5EF4-FFF2-40B4-BE49-F238E27FC236}">
                <a16:creationId xmlns:a16="http://schemas.microsoft.com/office/drawing/2014/main" id="{01BBA0E0-3444-4AE2-9559-EA1A6F88BCB9}"/>
              </a:ext>
            </a:extLst>
          </p:cNvPr>
          <p:cNvSpPr txBox="1"/>
          <p:nvPr/>
        </p:nvSpPr>
        <p:spPr>
          <a:xfrm>
            <a:off x="1692603" y="3940249"/>
            <a:ext cx="9950864" cy="923330"/>
          </a:xfrm>
          <a:prstGeom prst="rect">
            <a:avLst/>
          </a:prstGeom>
          <a:noFill/>
        </p:spPr>
        <p:txBody>
          <a:bodyPr wrap="square" rtlCol="0">
            <a:spAutoFit/>
          </a:bodyPr>
          <a:lstStyle/>
          <a:p>
            <a:r>
              <a:rPr lang="fi-FI" dirty="0"/>
              <a:t>”Siellä missä on ollut sotaa tai nälkää, kodittomuutta tai köyhyyttä, on pakolaisia. Niiden joukossa, jotka kärsivät eniten tällaisissa olosuhteissa, ovat lapset, yksin lapset tai ei-toivotut maailmassa.”</a:t>
            </a:r>
            <a:endParaRPr lang="en-GB" dirty="0"/>
          </a:p>
        </p:txBody>
      </p:sp>
      <p:sp>
        <p:nvSpPr>
          <p:cNvPr id="17" name="TextBox 16">
            <a:extLst>
              <a:ext uri="{FF2B5EF4-FFF2-40B4-BE49-F238E27FC236}">
                <a16:creationId xmlns:a16="http://schemas.microsoft.com/office/drawing/2014/main" id="{DB2674FB-2632-4239-BB9F-76C20F1ACB8E}"/>
              </a:ext>
            </a:extLst>
          </p:cNvPr>
          <p:cNvSpPr txBox="1"/>
          <p:nvPr/>
        </p:nvSpPr>
        <p:spPr>
          <a:xfrm>
            <a:off x="1741152" y="4893628"/>
            <a:ext cx="9902315" cy="923330"/>
          </a:xfrm>
          <a:prstGeom prst="rect">
            <a:avLst/>
          </a:prstGeom>
          <a:noFill/>
        </p:spPr>
        <p:txBody>
          <a:bodyPr wrap="square" rtlCol="0">
            <a:spAutoFit/>
          </a:bodyPr>
          <a:lstStyle/>
          <a:p>
            <a:r>
              <a:rPr lang="de-DE" dirty="0"/>
              <a:t>„Wo es Krieg oder Hunger, Obdachlosigkeit oder Armut gegeben hat, wird es Flüchtlinge geben. Unter denen, die am meisten unter solchen Umständen leiden, sind Kinder, Kinder allein oder unerwünscht auf der Welt.“</a:t>
            </a:r>
            <a:endParaRPr lang="en-GB" dirty="0"/>
          </a:p>
        </p:txBody>
      </p:sp>
      <p:sp>
        <p:nvSpPr>
          <p:cNvPr id="19" name="TextBox 18">
            <a:extLst>
              <a:ext uri="{FF2B5EF4-FFF2-40B4-BE49-F238E27FC236}">
                <a16:creationId xmlns:a16="http://schemas.microsoft.com/office/drawing/2014/main" id="{9E7CA5FC-42EE-491E-B9BF-C3A4861808C7}"/>
              </a:ext>
            </a:extLst>
          </p:cNvPr>
          <p:cNvSpPr txBox="1"/>
          <p:nvPr/>
        </p:nvSpPr>
        <p:spPr>
          <a:xfrm>
            <a:off x="1741152" y="5942310"/>
            <a:ext cx="9902315" cy="646331"/>
          </a:xfrm>
          <a:prstGeom prst="rect">
            <a:avLst/>
          </a:prstGeom>
          <a:noFill/>
        </p:spPr>
        <p:txBody>
          <a:bodyPr wrap="square" rtlCol="0">
            <a:spAutoFit/>
          </a:bodyPr>
          <a:lstStyle/>
          <a:p>
            <a:r>
              <a:rPr lang="en-GB" dirty="0"/>
              <a:t>“</a:t>
            </a:r>
            <a:r>
              <a:rPr lang="en-GB" dirty="0" err="1"/>
              <a:t>Gdje</a:t>
            </a:r>
            <a:r>
              <a:rPr lang="en-GB" dirty="0"/>
              <a:t> god je </a:t>
            </a:r>
            <a:r>
              <a:rPr lang="en-GB" dirty="0" err="1"/>
              <a:t>bilo</a:t>
            </a:r>
            <a:r>
              <a:rPr lang="en-GB" dirty="0"/>
              <a:t> rata </a:t>
            </a:r>
            <a:r>
              <a:rPr lang="en-GB" dirty="0" err="1"/>
              <a:t>ili</a:t>
            </a:r>
            <a:r>
              <a:rPr lang="en-GB" dirty="0"/>
              <a:t> </a:t>
            </a:r>
            <a:r>
              <a:rPr lang="en-GB" dirty="0" err="1"/>
              <a:t>gladi</a:t>
            </a:r>
            <a:r>
              <a:rPr lang="en-GB" dirty="0"/>
              <a:t>, </a:t>
            </a:r>
            <a:r>
              <a:rPr lang="en-GB" dirty="0" err="1"/>
              <a:t>beskućništva</a:t>
            </a:r>
            <a:r>
              <a:rPr lang="en-GB" dirty="0"/>
              <a:t> </a:t>
            </a:r>
            <a:r>
              <a:rPr lang="en-GB" dirty="0" err="1"/>
              <a:t>ili</a:t>
            </a:r>
            <a:r>
              <a:rPr lang="en-GB" dirty="0"/>
              <a:t> </a:t>
            </a:r>
            <a:r>
              <a:rPr lang="en-GB" dirty="0" err="1"/>
              <a:t>siromaštva</a:t>
            </a:r>
            <a:r>
              <a:rPr lang="en-GB" dirty="0"/>
              <a:t>, bit </a:t>
            </a:r>
            <a:r>
              <a:rPr lang="en-GB" dirty="0" err="1"/>
              <a:t>će</a:t>
            </a:r>
            <a:r>
              <a:rPr lang="en-GB" dirty="0"/>
              <a:t> </a:t>
            </a:r>
            <a:r>
              <a:rPr lang="en-GB" dirty="0" err="1"/>
              <a:t>izbjeglica</a:t>
            </a:r>
            <a:r>
              <a:rPr lang="en-GB" dirty="0"/>
              <a:t>. </a:t>
            </a:r>
            <a:r>
              <a:rPr lang="en-GB" dirty="0" err="1"/>
              <a:t>Među</a:t>
            </a:r>
            <a:r>
              <a:rPr lang="en-GB" dirty="0"/>
              <a:t> </a:t>
            </a:r>
            <a:r>
              <a:rPr lang="en-GB" dirty="0" err="1"/>
              <a:t>onima</a:t>
            </a:r>
            <a:r>
              <a:rPr lang="en-GB" dirty="0"/>
              <a:t> </a:t>
            </a:r>
            <a:r>
              <a:rPr lang="en-GB" dirty="0" err="1"/>
              <a:t>koji</a:t>
            </a:r>
            <a:r>
              <a:rPr lang="en-GB" dirty="0"/>
              <a:t> </a:t>
            </a:r>
            <a:r>
              <a:rPr lang="en-GB" dirty="0" err="1"/>
              <a:t>najviše</a:t>
            </a:r>
            <a:r>
              <a:rPr lang="en-GB" dirty="0"/>
              <a:t> </a:t>
            </a:r>
            <a:r>
              <a:rPr lang="en-GB" dirty="0" err="1"/>
              <a:t>trpe</a:t>
            </a:r>
            <a:r>
              <a:rPr lang="en-GB" dirty="0"/>
              <a:t> u </a:t>
            </a:r>
            <a:r>
              <a:rPr lang="en-GB" dirty="0" err="1"/>
              <a:t>takvim</a:t>
            </a:r>
            <a:r>
              <a:rPr lang="en-GB" dirty="0"/>
              <a:t> </a:t>
            </a:r>
            <a:r>
              <a:rPr lang="en-GB" dirty="0" err="1"/>
              <a:t>okolnostima</a:t>
            </a:r>
            <a:r>
              <a:rPr lang="en-GB" dirty="0"/>
              <a:t> </a:t>
            </a:r>
            <a:r>
              <a:rPr lang="en-GB" dirty="0" err="1"/>
              <a:t>su</a:t>
            </a:r>
            <a:r>
              <a:rPr lang="en-GB" dirty="0"/>
              <a:t> </a:t>
            </a:r>
            <a:r>
              <a:rPr lang="en-GB" dirty="0" err="1"/>
              <a:t>djeca</a:t>
            </a:r>
            <a:r>
              <a:rPr lang="en-GB" dirty="0"/>
              <a:t>, </a:t>
            </a:r>
            <a:r>
              <a:rPr lang="en-GB" dirty="0" err="1"/>
              <a:t>djeca</a:t>
            </a:r>
            <a:r>
              <a:rPr lang="en-GB" dirty="0"/>
              <a:t> </a:t>
            </a:r>
            <a:r>
              <a:rPr lang="en-GB" dirty="0" err="1"/>
              <a:t>sama</a:t>
            </a:r>
            <a:r>
              <a:rPr lang="en-GB" dirty="0"/>
              <a:t> </a:t>
            </a:r>
            <a:r>
              <a:rPr lang="en-GB" dirty="0" err="1"/>
              <a:t>ili</a:t>
            </a:r>
            <a:r>
              <a:rPr lang="en-GB" dirty="0"/>
              <a:t> </a:t>
            </a:r>
            <a:r>
              <a:rPr lang="en-GB" dirty="0" err="1"/>
              <a:t>neželjena</a:t>
            </a:r>
            <a:r>
              <a:rPr lang="en-GB" dirty="0"/>
              <a:t> u </a:t>
            </a:r>
            <a:r>
              <a:rPr lang="en-GB" dirty="0" err="1"/>
              <a:t>svijetu</a:t>
            </a:r>
            <a:r>
              <a:rPr lang="en-GB" dirty="0"/>
              <a:t>.”</a:t>
            </a:r>
          </a:p>
        </p:txBody>
      </p:sp>
    </p:spTree>
    <p:extLst>
      <p:ext uri="{BB962C8B-B14F-4D97-AF65-F5344CB8AC3E}">
        <p14:creationId xmlns:p14="http://schemas.microsoft.com/office/powerpoint/2010/main" val="3038705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 name="Rectangle 18">
            <a:extLst>
              <a:ext uri="{FF2B5EF4-FFF2-40B4-BE49-F238E27FC236}">
                <a16:creationId xmlns:a16="http://schemas.microsoft.com/office/drawing/2014/main" id="{9B8A5A16-7BE9-4AA1-9B5E-00FAFA5C86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55D27F9-7623-4A6E-89FF-87E6C4E0D90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67B7CFC0-1E17-41C5-BF93-16E99B1F897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8640594F-E37B-4D91-8E95-9DA62A9B96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93C9D004-5359-4937-9D4B-EC89888063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0DE8B4BF-A71A-4324-A033-7886CF70A07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5697F627-1058-435C-96D4-98AB552C6A1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492EF457-D744-4C61-8670-518EC1D2D5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8" name="Rectangle 29">
              <a:extLst>
                <a:ext uri="{FF2B5EF4-FFF2-40B4-BE49-F238E27FC236}">
                  <a16:creationId xmlns:a16="http://schemas.microsoft.com/office/drawing/2014/main" id="{49E61018-BC96-47DC-B47F-FFBA96BAD8D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3CA434EC-618C-4787-86BA-1BF47478EE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29">
              <a:extLst>
                <a:ext uri="{FF2B5EF4-FFF2-40B4-BE49-F238E27FC236}">
                  <a16:creationId xmlns:a16="http://schemas.microsoft.com/office/drawing/2014/main" id="{97378863-CDB3-4B0F-A65C-98A1252DD0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3F88967-3B84-4CEF-9088-221625192EF7}"/>
              </a:ext>
            </a:extLst>
          </p:cNvPr>
          <p:cNvSpPr>
            <a:spLocks noGrp="1"/>
          </p:cNvSpPr>
          <p:nvPr>
            <p:ph type="title"/>
          </p:nvPr>
        </p:nvSpPr>
        <p:spPr>
          <a:xfrm>
            <a:off x="6579499" y="3571772"/>
            <a:ext cx="3540860" cy="1002836"/>
          </a:xfrm>
        </p:spPr>
        <p:txBody>
          <a:bodyPr vert="horz" lIns="91440" tIns="45720" rIns="91440" bIns="45720" rtlCol="0" anchor="b">
            <a:normAutofit/>
          </a:bodyPr>
          <a:lstStyle/>
          <a:p>
            <a:pPr algn="r"/>
            <a:r>
              <a:rPr lang="en-US" sz="5400" dirty="0">
                <a:solidFill>
                  <a:srgbClr val="FFFFFF"/>
                </a:solidFill>
              </a:rPr>
              <a:t>Thank You</a:t>
            </a:r>
          </a:p>
        </p:txBody>
      </p:sp>
      <p:sp>
        <p:nvSpPr>
          <p:cNvPr id="18" name="TextBox 17">
            <a:extLst>
              <a:ext uri="{FF2B5EF4-FFF2-40B4-BE49-F238E27FC236}">
                <a16:creationId xmlns:a16="http://schemas.microsoft.com/office/drawing/2014/main" id="{F1E177AD-0D8D-4394-A0D3-000F7295EEB5}"/>
              </a:ext>
            </a:extLst>
          </p:cNvPr>
          <p:cNvSpPr txBox="1"/>
          <p:nvPr/>
        </p:nvSpPr>
        <p:spPr>
          <a:xfrm>
            <a:off x="842597" y="707624"/>
            <a:ext cx="4400247" cy="923330"/>
          </a:xfrm>
          <a:prstGeom prst="rect">
            <a:avLst/>
          </a:prstGeom>
          <a:noFill/>
        </p:spPr>
        <p:txBody>
          <a:bodyPr wrap="square" rtlCol="0">
            <a:spAutoFit/>
          </a:bodyPr>
          <a:lstStyle/>
          <a:p>
            <a:r>
              <a:rPr lang="hr-HR" sz="5400" dirty="0">
                <a:solidFill>
                  <a:schemeClr val="bg1"/>
                </a:solidFill>
              </a:rPr>
              <a:t>Hvala vam</a:t>
            </a:r>
            <a:endParaRPr lang="en-GB" sz="5400" dirty="0">
              <a:solidFill>
                <a:schemeClr val="bg1"/>
              </a:solidFill>
            </a:endParaRPr>
          </a:p>
        </p:txBody>
      </p:sp>
      <p:sp>
        <p:nvSpPr>
          <p:cNvPr id="20" name="TextBox 19">
            <a:extLst>
              <a:ext uri="{FF2B5EF4-FFF2-40B4-BE49-F238E27FC236}">
                <a16:creationId xmlns:a16="http://schemas.microsoft.com/office/drawing/2014/main" id="{027A6C30-1545-4956-A721-B886612348EC}"/>
              </a:ext>
            </a:extLst>
          </p:cNvPr>
          <p:cNvSpPr txBox="1"/>
          <p:nvPr/>
        </p:nvSpPr>
        <p:spPr>
          <a:xfrm>
            <a:off x="5768973" y="1140458"/>
            <a:ext cx="3137591" cy="923330"/>
          </a:xfrm>
          <a:prstGeom prst="rect">
            <a:avLst/>
          </a:prstGeom>
          <a:noFill/>
        </p:spPr>
        <p:txBody>
          <a:bodyPr wrap="square" rtlCol="0">
            <a:spAutoFit/>
          </a:bodyPr>
          <a:lstStyle/>
          <a:p>
            <a:r>
              <a:rPr lang="de-DE" sz="5400" dirty="0">
                <a:solidFill>
                  <a:schemeClr val="bg1"/>
                </a:solidFill>
              </a:rPr>
              <a:t>Danke dir</a:t>
            </a:r>
            <a:endParaRPr lang="en-GB" sz="5400" dirty="0">
              <a:solidFill>
                <a:schemeClr val="bg1"/>
              </a:solidFill>
            </a:endParaRPr>
          </a:p>
        </p:txBody>
      </p:sp>
      <p:sp>
        <p:nvSpPr>
          <p:cNvPr id="32" name="TextBox 31">
            <a:extLst>
              <a:ext uri="{FF2B5EF4-FFF2-40B4-BE49-F238E27FC236}">
                <a16:creationId xmlns:a16="http://schemas.microsoft.com/office/drawing/2014/main" id="{AEE4F976-162A-492B-B49E-1B7CE59C3FFC}"/>
              </a:ext>
            </a:extLst>
          </p:cNvPr>
          <p:cNvSpPr txBox="1"/>
          <p:nvPr/>
        </p:nvSpPr>
        <p:spPr>
          <a:xfrm>
            <a:off x="3817057" y="2528416"/>
            <a:ext cx="3259667" cy="923330"/>
          </a:xfrm>
          <a:prstGeom prst="rect">
            <a:avLst/>
          </a:prstGeom>
          <a:noFill/>
        </p:spPr>
        <p:txBody>
          <a:bodyPr wrap="square" rtlCol="0">
            <a:spAutoFit/>
          </a:bodyPr>
          <a:lstStyle/>
          <a:p>
            <a:r>
              <a:rPr lang="fi-FI" sz="5400" dirty="0">
                <a:solidFill>
                  <a:schemeClr val="bg1"/>
                </a:solidFill>
              </a:rPr>
              <a:t>Kiitos</a:t>
            </a:r>
            <a:endParaRPr lang="en-GB" sz="5400" dirty="0">
              <a:solidFill>
                <a:schemeClr val="bg1"/>
              </a:solidFill>
            </a:endParaRPr>
          </a:p>
        </p:txBody>
      </p:sp>
      <p:sp>
        <p:nvSpPr>
          <p:cNvPr id="34" name="TextBox 33">
            <a:extLst>
              <a:ext uri="{FF2B5EF4-FFF2-40B4-BE49-F238E27FC236}">
                <a16:creationId xmlns:a16="http://schemas.microsoft.com/office/drawing/2014/main" id="{84B8FD0C-3AD7-45BB-96BF-9646DB8BC1E9}"/>
              </a:ext>
            </a:extLst>
          </p:cNvPr>
          <p:cNvSpPr txBox="1"/>
          <p:nvPr/>
        </p:nvSpPr>
        <p:spPr>
          <a:xfrm>
            <a:off x="751550" y="3681413"/>
            <a:ext cx="2628849" cy="923330"/>
          </a:xfrm>
          <a:prstGeom prst="rect">
            <a:avLst/>
          </a:prstGeom>
          <a:noFill/>
        </p:spPr>
        <p:txBody>
          <a:bodyPr wrap="square" rtlCol="0">
            <a:spAutoFit/>
          </a:bodyPr>
          <a:lstStyle/>
          <a:p>
            <a:r>
              <a:rPr lang="it-IT" sz="5400" dirty="0">
                <a:solidFill>
                  <a:schemeClr val="bg1"/>
                </a:solidFill>
              </a:rPr>
              <a:t>Grazie</a:t>
            </a:r>
            <a:endParaRPr lang="en-GB" sz="5400" dirty="0">
              <a:solidFill>
                <a:schemeClr val="bg1"/>
              </a:solidFill>
            </a:endParaRPr>
          </a:p>
        </p:txBody>
      </p:sp>
      <p:sp>
        <p:nvSpPr>
          <p:cNvPr id="36" name="TextBox 35">
            <a:extLst>
              <a:ext uri="{FF2B5EF4-FFF2-40B4-BE49-F238E27FC236}">
                <a16:creationId xmlns:a16="http://schemas.microsoft.com/office/drawing/2014/main" id="{34E8855F-9B98-4C63-8A8D-0D49F49FA789}"/>
              </a:ext>
            </a:extLst>
          </p:cNvPr>
          <p:cNvSpPr txBox="1"/>
          <p:nvPr/>
        </p:nvSpPr>
        <p:spPr>
          <a:xfrm>
            <a:off x="4409048" y="5204489"/>
            <a:ext cx="2741307" cy="923330"/>
          </a:xfrm>
          <a:prstGeom prst="rect">
            <a:avLst/>
          </a:prstGeom>
          <a:noFill/>
        </p:spPr>
        <p:txBody>
          <a:bodyPr wrap="square" rtlCol="0">
            <a:spAutoFit/>
          </a:bodyPr>
          <a:lstStyle/>
          <a:p>
            <a:r>
              <a:rPr lang="en-GB" sz="5400" dirty="0">
                <a:solidFill>
                  <a:schemeClr val="bg1"/>
                </a:solidFill>
              </a:rPr>
              <a:t>Gracias</a:t>
            </a:r>
          </a:p>
        </p:txBody>
      </p:sp>
      <p:pic>
        <p:nvPicPr>
          <p:cNvPr id="45" name="Picture 44">
            <a:extLst>
              <a:ext uri="{FF2B5EF4-FFF2-40B4-BE49-F238E27FC236}">
                <a16:creationId xmlns:a16="http://schemas.microsoft.com/office/drawing/2014/main" id="{1A9F0F2F-12BC-41A8-B771-1763C80DC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7746" y="-29756"/>
            <a:ext cx="3137591" cy="2353193"/>
          </a:xfrm>
          <a:prstGeom prst="rect">
            <a:avLst/>
          </a:prstGeom>
        </p:spPr>
      </p:pic>
    </p:spTree>
    <p:extLst>
      <p:ext uri="{BB962C8B-B14F-4D97-AF65-F5344CB8AC3E}">
        <p14:creationId xmlns:p14="http://schemas.microsoft.com/office/powerpoint/2010/main" val="160221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ichael morpurgo">
            <a:hlinkClick r:id="rId3"/>
            <a:extLst>
              <a:ext uri="{FF2B5EF4-FFF2-40B4-BE49-F238E27FC236}">
                <a16:creationId xmlns:a16="http://schemas.microsoft.com/office/drawing/2014/main" id="{9A5C5499-9162-490C-87BD-3DB67AF56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96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wearing a suit and tie talking on a cell phone&#10;&#10;Description automatically generated">
            <a:extLst>
              <a:ext uri="{FF2B5EF4-FFF2-40B4-BE49-F238E27FC236}">
                <a16:creationId xmlns:a16="http://schemas.microsoft.com/office/drawing/2014/main" id="{A6FC2317-78C3-4A9C-A01E-F99C4B41E8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
            <a:ext cx="2535382" cy="3810000"/>
          </a:xfrm>
          <a:prstGeom prst="rect">
            <a:avLst/>
          </a:prstGeom>
        </p:spPr>
      </p:pic>
      <p:pic>
        <p:nvPicPr>
          <p:cNvPr id="8" name="Picture 7" descr="A close up of a newspaper&#10;&#10;Description automatically generated">
            <a:extLst>
              <a:ext uri="{FF2B5EF4-FFF2-40B4-BE49-F238E27FC236}">
                <a16:creationId xmlns:a16="http://schemas.microsoft.com/office/drawing/2014/main" id="{CE54ABA5-4871-4742-AD83-B2CAFDC25EAC}"/>
              </a:ext>
            </a:extLst>
          </p:cNvPr>
          <p:cNvPicPr>
            <a:picLocks noChangeAspect="1"/>
          </p:cNvPicPr>
          <p:nvPr/>
        </p:nvPicPr>
        <p:blipFill rotWithShape="1">
          <a:blip r:embed="rId6">
            <a:extLst>
              <a:ext uri="{28A0092B-C50C-407E-A947-70E740481C1C}">
                <a14:useLocalDpi xmlns:a14="http://schemas.microsoft.com/office/drawing/2010/main" val="0"/>
              </a:ext>
            </a:extLst>
          </a:blip>
          <a:srcRect l="1" t="14276" r="236" b="16674"/>
          <a:stretch/>
        </p:blipFill>
        <p:spPr>
          <a:xfrm>
            <a:off x="-1" y="3819378"/>
            <a:ext cx="6096000" cy="3038622"/>
          </a:xfrm>
          <a:prstGeom prst="rect">
            <a:avLst/>
          </a:prstGeom>
        </p:spPr>
      </p:pic>
      <p:sp>
        <p:nvSpPr>
          <p:cNvPr id="9" name="TextBox 8">
            <a:extLst>
              <a:ext uri="{FF2B5EF4-FFF2-40B4-BE49-F238E27FC236}">
                <a16:creationId xmlns:a16="http://schemas.microsoft.com/office/drawing/2014/main" id="{38E9EF9E-FA43-4196-94D1-606069C2B1AA}"/>
              </a:ext>
            </a:extLst>
          </p:cNvPr>
          <p:cNvSpPr txBox="1"/>
          <p:nvPr/>
        </p:nvSpPr>
        <p:spPr>
          <a:xfrm>
            <a:off x="6639339" y="4432851"/>
            <a:ext cx="5009322" cy="2308324"/>
          </a:xfrm>
          <a:prstGeom prst="rect">
            <a:avLst/>
          </a:prstGeom>
          <a:noFill/>
        </p:spPr>
        <p:txBody>
          <a:bodyPr wrap="square" rtlCol="0">
            <a:spAutoFit/>
          </a:bodyPr>
          <a:lstStyle/>
          <a:p>
            <a:r>
              <a:rPr lang="en-GB" sz="2400" u="sng" dirty="0">
                <a:latin typeface="Arial Black" panose="020B0A04020102020204" pitchFamily="34" charset="0"/>
              </a:rPr>
              <a:t>Sir Michael Morpurgo:</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Children’s Laurette from 2003 to 2005</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MBE in 1999</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OBE in 2006</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Knighted (made ‘Sir’) in 2018</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474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814B53D-7244-4D62-97ED-478C17C1CED7}"/>
              </a:ext>
            </a:extLst>
          </p:cNvPr>
          <p:cNvSpPr>
            <a:spLocks noGrp="1"/>
          </p:cNvSpPr>
          <p:nvPr>
            <p:ph type="title"/>
          </p:nvPr>
        </p:nvSpPr>
        <p:spPr>
          <a:xfrm>
            <a:off x="7181723" y="609600"/>
            <a:ext cx="4512989" cy="2227730"/>
          </a:xfrm>
        </p:spPr>
        <p:txBody>
          <a:bodyPr anchor="ctr">
            <a:normAutofit/>
          </a:bodyPr>
          <a:lstStyle/>
          <a:p>
            <a:r>
              <a:rPr lang="en-GB" dirty="0">
                <a:solidFill>
                  <a:srgbClr val="FFFFFF"/>
                </a:solidFill>
              </a:rPr>
              <a:t>Who is he?</a:t>
            </a:r>
          </a:p>
        </p:txBody>
      </p:sp>
      <p:pic>
        <p:nvPicPr>
          <p:cNvPr id="5" name="Picture 4" descr="A drawing of a person&#10;&#10;Description automatically generated">
            <a:extLst>
              <a:ext uri="{FF2B5EF4-FFF2-40B4-BE49-F238E27FC236}">
                <a16:creationId xmlns:a16="http://schemas.microsoft.com/office/drawing/2014/main" id="{F56797FC-EBCB-427F-BABB-38A47AA87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22" y="1533378"/>
            <a:ext cx="4165503" cy="3612407"/>
          </a:xfrm>
          <a:prstGeom prst="rect">
            <a:avLst/>
          </a:prstGeom>
        </p:spPr>
      </p:pic>
      <p:sp>
        <p:nvSpPr>
          <p:cNvPr id="7" name="Content Placeholder 6">
            <a:extLst>
              <a:ext uri="{FF2B5EF4-FFF2-40B4-BE49-F238E27FC236}">
                <a16:creationId xmlns:a16="http://schemas.microsoft.com/office/drawing/2014/main" id="{46668C88-D1EB-4973-93FF-D2E88624DB37}"/>
              </a:ext>
            </a:extLst>
          </p:cNvPr>
          <p:cNvSpPr>
            <a:spLocks noGrp="1"/>
          </p:cNvSpPr>
          <p:nvPr>
            <p:ph idx="1"/>
          </p:nvPr>
        </p:nvSpPr>
        <p:spPr>
          <a:xfrm>
            <a:off x="7416831" y="2367627"/>
            <a:ext cx="3889034" cy="4105744"/>
          </a:xfrm>
        </p:spPr>
        <p:txBody>
          <a:bodyPr/>
          <a:lstStyle/>
          <a:p>
            <a:pPr>
              <a:buClr>
                <a:schemeClr val="bg1"/>
              </a:buClr>
            </a:pPr>
            <a:r>
              <a:rPr lang="en-GB" sz="2400" dirty="0">
                <a:solidFill>
                  <a:schemeClr val="bg1"/>
                </a:solidFill>
              </a:rPr>
              <a:t>75 </a:t>
            </a:r>
            <a:r>
              <a:rPr lang="en-GB" sz="2400" dirty="0" smtClean="0">
                <a:solidFill>
                  <a:schemeClr val="bg1"/>
                </a:solidFill>
              </a:rPr>
              <a:t>years </a:t>
            </a:r>
            <a:r>
              <a:rPr lang="en-GB" sz="2400" dirty="0">
                <a:solidFill>
                  <a:schemeClr val="bg1"/>
                </a:solidFill>
              </a:rPr>
              <a:t>o</a:t>
            </a:r>
            <a:r>
              <a:rPr lang="en-GB" sz="2400" dirty="0" smtClean="0">
                <a:solidFill>
                  <a:schemeClr val="bg1"/>
                </a:solidFill>
              </a:rPr>
              <a:t>ld- </a:t>
            </a:r>
            <a:r>
              <a:rPr lang="en-GB" sz="2400" dirty="0">
                <a:solidFill>
                  <a:schemeClr val="bg1"/>
                </a:solidFill>
              </a:rPr>
              <a:t>b</a:t>
            </a:r>
            <a:r>
              <a:rPr lang="en-GB" sz="2400" dirty="0" smtClean="0">
                <a:solidFill>
                  <a:schemeClr val="bg1"/>
                </a:solidFill>
              </a:rPr>
              <a:t>orn </a:t>
            </a:r>
            <a:r>
              <a:rPr lang="en-GB" sz="2400" dirty="0">
                <a:solidFill>
                  <a:schemeClr val="bg1"/>
                </a:solidFill>
              </a:rPr>
              <a:t>5</a:t>
            </a:r>
            <a:r>
              <a:rPr lang="en-GB" sz="2400" baseline="30000" dirty="0">
                <a:solidFill>
                  <a:schemeClr val="bg1"/>
                </a:solidFill>
              </a:rPr>
              <a:t>th</a:t>
            </a:r>
            <a:r>
              <a:rPr lang="en-GB" sz="2400" dirty="0">
                <a:solidFill>
                  <a:schemeClr val="bg1"/>
                </a:solidFill>
              </a:rPr>
              <a:t> October 1943</a:t>
            </a:r>
          </a:p>
          <a:p>
            <a:pPr>
              <a:buClr>
                <a:schemeClr val="bg1"/>
              </a:buClr>
            </a:pPr>
            <a:r>
              <a:rPr lang="en-GB" sz="2400" dirty="0">
                <a:solidFill>
                  <a:schemeClr val="bg1"/>
                </a:solidFill>
              </a:rPr>
              <a:t>His </a:t>
            </a:r>
            <a:r>
              <a:rPr lang="en-GB" sz="2400" dirty="0" smtClean="0">
                <a:solidFill>
                  <a:schemeClr val="bg1"/>
                </a:solidFill>
              </a:rPr>
              <a:t>father </a:t>
            </a:r>
            <a:r>
              <a:rPr lang="en-GB" sz="2400" dirty="0">
                <a:solidFill>
                  <a:schemeClr val="bg1"/>
                </a:solidFill>
              </a:rPr>
              <a:t>was in the Army</a:t>
            </a:r>
          </a:p>
          <a:p>
            <a:pPr>
              <a:buClr>
                <a:schemeClr val="bg1"/>
              </a:buClr>
            </a:pPr>
            <a:r>
              <a:rPr lang="en-GB" sz="2400" dirty="0">
                <a:solidFill>
                  <a:schemeClr val="bg1"/>
                </a:solidFill>
              </a:rPr>
              <a:t>Michael joined Army</a:t>
            </a:r>
          </a:p>
          <a:p>
            <a:pPr>
              <a:buClr>
                <a:schemeClr val="bg1"/>
              </a:buClr>
            </a:pPr>
            <a:r>
              <a:rPr lang="en-GB" sz="2400" dirty="0">
                <a:solidFill>
                  <a:schemeClr val="bg1"/>
                </a:solidFill>
              </a:rPr>
              <a:t>Went to </a:t>
            </a:r>
            <a:r>
              <a:rPr lang="en-GB" sz="2400" dirty="0" smtClean="0">
                <a:solidFill>
                  <a:schemeClr val="bg1"/>
                </a:solidFill>
              </a:rPr>
              <a:t>university</a:t>
            </a:r>
            <a:endParaRPr lang="en-GB" sz="2400" dirty="0">
              <a:solidFill>
                <a:schemeClr val="bg1"/>
              </a:solidFill>
            </a:endParaRPr>
          </a:p>
          <a:p>
            <a:pPr>
              <a:buClr>
                <a:schemeClr val="bg1"/>
              </a:buClr>
            </a:pPr>
            <a:r>
              <a:rPr lang="en-GB" sz="2400" dirty="0">
                <a:solidFill>
                  <a:schemeClr val="bg1"/>
                </a:solidFill>
              </a:rPr>
              <a:t>Became a teacher</a:t>
            </a:r>
          </a:p>
          <a:p>
            <a:pPr>
              <a:buClr>
                <a:schemeClr val="bg1"/>
              </a:buClr>
            </a:pPr>
            <a:r>
              <a:rPr lang="en-GB" sz="2400" dirty="0">
                <a:solidFill>
                  <a:schemeClr val="bg1"/>
                </a:solidFill>
              </a:rPr>
              <a:t>Began writing books</a:t>
            </a:r>
            <a:endParaRPr lang="en-GB" dirty="0">
              <a:solidFill>
                <a:schemeClr val="bg1"/>
              </a:solidFill>
            </a:endParaRPr>
          </a:p>
        </p:txBody>
      </p:sp>
    </p:spTree>
    <p:extLst>
      <p:ext uri="{BB962C8B-B14F-4D97-AF65-F5344CB8AC3E}">
        <p14:creationId xmlns:p14="http://schemas.microsoft.com/office/powerpoint/2010/main" val="2352523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9F90-3178-49DA-A0E0-42378AA67B11}"/>
              </a:ext>
            </a:extLst>
          </p:cNvPr>
          <p:cNvSpPr>
            <a:spLocks noGrp="1"/>
          </p:cNvSpPr>
          <p:nvPr>
            <p:ph type="title"/>
          </p:nvPr>
        </p:nvSpPr>
        <p:spPr>
          <a:xfrm>
            <a:off x="677334" y="609600"/>
            <a:ext cx="8596668" cy="1320800"/>
          </a:xfrm>
        </p:spPr>
        <p:txBody>
          <a:bodyPr/>
          <a:lstStyle/>
          <a:p>
            <a:r>
              <a:rPr lang="en-GB"/>
              <a:t>His work</a:t>
            </a:r>
            <a:endParaRPr lang="en-GB" dirty="0"/>
          </a:p>
        </p:txBody>
      </p:sp>
      <p:pic>
        <p:nvPicPr>
          <p:cNvPr id="5" name="Picture 4" descr="A picture containing text, book&#10;&#10;Description automatically generated">
            <a:extLst>
              <a:ext uri="{FF2B5EF4-FFF2-40B4-BE49-F238E27FC236}">
                <a16:creationId xmlns:a16="http://schemas.microsoft.com/office/drawing/2014/main" id="{6D5AA4C2-FE94-4FAE-95EE-8C0A486607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4019" y="1463040"/>
            <a:ext cx="1814859" cy="2785404"/>
          </a:xfrm>
          <a:prstGeom prst="rect">
            <a:avLst/>
          </a:prstGeom>
        </p:spPr>
      </p:pic>
      <p:pic>
        <p:nvPicPr>
          <p:cNvPr id="7" name="Picture 6" descr="A person with long hair and a sunset in the background&#10;&#10;Description automatically generated">
            <a:extLst>
              <a:ext uri="{FF2B5EF4-FFF2-40B4-BE49-F238E27FC236}">
                <a16:creationId xmlns:a16="http://schemas.microsoft.com/office/drawing/2014/main" id="{0675FFDD-E8D9-4FEE-AD8E-4DE6B3171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018" y="4313911"/>
            <a:ext cx="3843728" cy="2162097"/>
          </a:xfrm>
          <a:prstGeom prst="rect">
            <a:avLst/>
          </a:prstGeom>
        </p:spPr>
      </p:pic>
      <p:sp>
        <p:nvSpPr>
          <p:cNvPr id="8" name="TextBox 7">
            <a:extLst>
              <a:ext uri="{FF2B5EF4-FFF2-40B4-BE49-F238E27FC236}">
                <a16:creationId xmlns:a16="http://schemas.microsoft.com/office/drawing/2014/main" id="{913A160C-E18E-48EB-B419-69B2F162C1C2}"/>
              </a:ext>
            </a:extLst>
          </p:cNvPr>
          <p:cNvSpPr txBox="1"/>
          <p:nvPr/>
        </p:nvSpPr>
        <p:spPr>
          <a:xfrm>
            <a:off x="2208877" y="2268025"/>
            <a:ext cx="2028869" cy="1569660"/>
          </a:xfrm>
          <a:prstGeom prst="rect">
            <a:avLst/>
          </a:prstGeom>
          <a:noFill/>
        </p:spPr>
        <p:txBody>
          <a:bodyPr wrap="square" rtlCol="0">
            <a:spAutoFit/>
          </a:bodyPr>
          <a:lstStyle/>
          <a:p>
            <a:pPr algn="ctr"/>
            <a:r>
              <a:rPr lang="en-GB" sz="2400" b="1" dirty="0">
                <a:latin typeface="Arial Black" panose="020B0A04020102020204" pitchFamily="34" charset="0"/>
              </a:rPr>
              <a:t>War Horse</a:t>
            </a:r>
          </a:p>
          <a:p>
            <a:r>
              <a:rPr lang="en-GB" dirty="0"/>
              <a:t>&lt;- Book (1982)</a:t>
            </a:r>
          </a:p>
          <a:p>
            <a:endParaRPr lang="en-GB" dirty="0"/>
          </a:p>
          <a:p>
            <a:pPr algn="r"/>
            <a:r>
              <a:rPr lang="en-GB" dirty="0"/>
              <a:t>Film Adapted version (2011)</a:t>
            </a:r>
          </a:p>
        </p:txBody>
      </p:sp>
      <p:cxnSp>
        <p:nvCxnSpPr>
          <p:cNvPr id="10" name="Straight Arrow Connector 9">
            <a:extLst>
              <a:ext uri="{FF2B5EF4-FFF2-40B4-BE49-F238E27FC236}">
                <a16:creationId xmlns:a16="http://schemas.microsoft.com/office/drawing/2014/main" id="{F3405329-022D-4C92-86C3-EC724B2DEE2C}"/>
              </a:ext>
            </a:extLst>
          </p:cNvPr>
          <p:cNvCxnSpPr>
            <a:stCxn id="8" idx="2"/>
          </p:cNvCxnSpPr>
          <p:nvPr/>
        </p:nvCxnSpPr>
        <p:spPr>
          <a:xfrm flipH="1">
            <a:off x="3223311" y="3837685"/>
            <a:ext cx="1" cy="4107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descr="A close up of a sign&#10;&#10;Description automatically generated">
            <a:extLst>
              <a:ext uri="{FF2B5EF4-FFF2-40B4-BE49-F238E27FC236}">
                <a16:creationId xmlns:a16="http://schemas.microsoft.com/office/drawing/2014/main" id="{2E2E63F2-4EF3-4B16-8244-2556A28294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5888" y="129490"/>
            <a:ext cx="2028869" cy="3077221"/>
          </a:xfrm>
          <a:prstGeom prst="rect">
            <a:avLst/>
          </a:prstGeom>
        </p:spPr>
      </p:pic>
      <p:pic>
        <p:nvPicPr>
          <p:cNvPr id="26" name="Picture 25" descr="A person wearing a hat and holding a gun&#10;&#10;Description automatically generated">
            <a:extLst>
              <a:ext uri="{FF2B5EF4-FFF2-40B4-BE49-F238E27FC236}">
                <a16:creationId xmlns:a16="http://schemas.microsoft.com/office/drawing/2014/main" id="{61B0696E-04F0-44B9-AACD-D221BE35E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3797" y="73465"/>
            <a:ext cx="3898652" cy="2197193"/>
          </a:xfrm>
          <a:prstGeom prst="rect">
            <a:avLst/>
          </a:prstGeom>
        </p:spPr>
      </p:pic>
      <p:sp>
        <p:nvSpPr>
          <p:cNvPr id="27" name="TextBox 26">
            <a:extLst>
              <a:ext uri="{FF2B5EF4-FFF2-40B4-BE49-F238E27FC236}">
                <a16:creationId xmlns:a16="http://schemas.microsoft.com/office/drawing/2014/main" id="{8387683A-3CAC-4EFB-B4AC-CB6B18F8A3FC}"/>
              </a:ext>
            </a:extLst>
          </p:cNvPr>
          <p:cNvSpPr txBox="1"/>
          <p:nvPr/>
        </p:nvSpPr>
        <p:spPr>
          <a:xfrm>
            <a:off x="8033797" y="2405575"/>
            <a:ext cx="3377970" cy="1015663"/>
          </a:xfrm>
          <a:prstGeom prst="rect">
            <a:avLst/>
          </a:prstGeom>
          <a:noFill/>
        </p:spPr>
        <p:txBody>
          <a:bodyPr wrap="square" rtlCol="0">
            <a:spAutoFit/>
          </a:bodyPr>
          <a:lstStyle/>
          <a:p>
            <a:r>
              <a:rPr lang="en-GB" sz="2400" dirty="0">
                <a:latin typeface="Arial Black" panose="020B0A04020102020204" pitchFamily="34" charset="0"/>
              </a:rPr>
              <a:t>Private Peaceful</a:t>
            </a:r>
          </a:p>
          <a:p>
            <a:r>
              <a:rPr lang="en-GB" dirty="0"/>
              <a:t>Book (2003)</a:t>
            </a:r>
          </a:p>
          <a:p>
            <a:pPr algn="r"/>
            <a:r>
              <a:rPr lang="en-GB" dirty="0"/>
              <a:t>Film (2012)</a:t>
            </a:r>
          </a:p>
        </p:txBody>
      </p:sp>
      <p:cxnSp>
        <p:nvCxnSpPr>
          <p:cNvPr id="29" name="Straight Arrow Connector 28">
            <a:extLst>
              <a:ext uri="{FF2B5EF4-FFF2-40B4-BE49-F238E27FC236}">
                <a16:creationId xmlns:a16="http://schemas.microsoft.com/office/drawing/2014/main" id="{D2D600E9-82F4-4C28-BD14-0EC92188A104}"/>
              </a:ext>
            </a:extLst>
          </p:cNvPr>
          <p:cNvCxnSpPr/>
          <p:nvPr/>
        </p:nvCxnSpPr>
        <p:spPr>
          <a:xfrm flipV="1">
            <a:off x="11085342" y="2405575"/>
            <a:ext cx="196947" cy="5908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result for netflix">
            <a:hlinkClick r:id="rId7"/>
            <a:extLst>
              <a:ext uri="{FF2B5EF4-FFF2-40B4-BE49-F238E27FC236}">
                <a16:creationId xmlns:a16="http://schemas.microsoft.com/office/drawing/2014/main" id="{1D67A438-3DC0-4F57-8790-D61747F93B4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932" t="28082" r="17196" b="28554"/>
          <a:stretch/>
        </p:blipFill>
        <p:spPr bwMode="auto">
          <a:xfrm>
            <a:off x="8033797" y="56932"/>
            <a:ext cx="1113180" cy="42482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0C69B102-E5BB-4E20-9645-0BBDB4C96F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51169" y="3532260"/>
            <a:ext cx="2131120" cy="3252275"/>
          </a:xfrm>
          <a:prstGeom prst="rect">
            <a:avLst/>
          </a:prstGeom>
        </p:spPr>
      </p:pic>
      <p:sp>
        <p:nvSpPr>
          <p:cNvPr id="2048" name="TextBox 2047">
            <a:extLst>
              <a:ext uri="{FF2B5EF4-FFF2-40B4-BE49-F238E27FC236}">
                <a16:creationId xmlns:a16="http://schemas.microsoft.com/office/drawing/2014/main" id="{3FA28911-F31E-4768-9D45-D0FBC6268613}"/>
              </a:ext>
            </a:extLst>
          </p:cNvPr>
          <p:cNvSpPr txBox="1"/>
          <p:nvPr/>
        </p:nvSpPr>
        <p:spPr>
          <a:xfrm>
            <a:off x="6447931" y="3844468"/>
            <a:ext cx="2736692" cy="1107996"/>
          </a:xfrm>
          <a:prstGeom prst="rect">
            <a:avLst/>
          </a:prstGeom>
          <a:noFill/>
        </p:spPr>
        <p:txBody>
          <a:bodyPr wrap="square" rtlCol="0">
            <a:spAutoFit/>
          </a:bodyPr>
          <a:lstStyle/>
          <a:p>
            <a:pPr algn="ctr"/>
            <a:r>
              <a:rPr lang="en-GB" sz="2400" dirty="0">
                <a:latin typeface="Arial Black" panose="020B0A04020102020204" pitchFamily="34" charset="0"/>
              </a:rPr>
              <a:t>Kensuke’s Kingdom</a:t>
            </a:r>
          </a:p>
          <a:p>
            <a:pPr algn="r"/>
            <a:r>
              <a:rPr lang="en-GB" dirty="0">
                <a:latin typeface="Arial" panose="020B0604020202020204" pitchFamily="34" charset="0"/>
                <a:cs typeface="Arial" panose="020B0604020202020204" pitchFamily="34" charset="0"/>
              </a:rPr>
              <a:t>Book (1999)</a:t>
            </a:r>
          </a:p>
        </p:txBody>
      </p:sp>
      <p:pic>
        <p:nvPicPr>
          <p:cNvPr id="2051" name="Picture 2050" descr="A picture containing text, book&#10;&#10;Description automatically generated">
            <a:extLst>
              <a:ext uri="{FF2B5EF4-FFF2-40B4-BE49-F238E27FC236}">
                <a16:creationId xmlns:a16="http://schemas.microsoft.com/office/drawing/2014/main" id="{1873AF4B-3CEC-4D52-A92C-B5B6F5C94E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8377" y="3891050"/>
            <a:ext cx="1852072" cy="2809069"/>
          </a:xfrm>
          <a:prstGeom prst="rect">
            <a:avLst/>
          </a:prstGeom>
        </p:spPr>
      </p:pic>
      <p:sp>
        <p:nvSpPr>
          <p:cNvPr id="2052" name="TextBox 2051">
            <a:extLst>
              <a:ext uri="{FF2B5EF4-FFF2-40B4-BE49-F238E27FC236}">
                <a16:creationId xmlns:a16="http://schemas.microsoft.com/office/drawing/2014/main" id="{CC12A3E8-2E30-476D-88EC-7C01D9B29FCA}"/>
              </a:ext>
            </a:extLst>
          </p:cNvPr>
          <p:cNvSpPr txBox="1"/>
          <p:nvPr/>
        </p:nvSpPr>
        <p:spPr>
          <a:xfrm>
            <a:off x="6447931" y="5464383"/>
            <a:ext cx="1852072" cy="1107996"/>
          </a:xfrm>
          <a:prstGeom prst="rect">
            <a:avLst/>
          </a:prstGeom>
          <a:noFill/>
        </p:spPr>
        <p:txBody>
          <a:bodyPr wrap="square" rtlCol="0">
            <a:spAutoFit/>
          </a:bodyPr>
          <a:lstStyle/>
          <a:p>
            <a:r>
              <a:rPr lang="en-GB" sz="2400" dirty="0">
                <a:latin typeface="Arial Black" panose="020B0A04020102020204" pitchFamily="34" charset="0"/>
              </a:rPr>
              <a:t>Butterfly Lion</a:t>
            </a:r>
          </a:p>
          <a:p>
            <a:r>
              <a:rPr lang="en-GB" dirty="0"/>
              <a:t>Book (1996)</a:t>
            </a:r>
          </a:p>
        </p:txBody>
      </p:sp>
    </p:spTree>
    <p:extLst>
      <p:ext uri="{BB962C8B-B14F-4D97-AF65-F5344CB8AC3E}">
        <p14:creationId xmlns:p14="http://schemas.microsoft.com/office/powerpoint/2010/main" val="38986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80">
                                          <p:stCondLst>
                                            <p:cond delay="0"/>
                                          </p:stCondLst>
                                        </p:cTn>
                                        <p:tgtEl>
                                          <p:spTgt spid="23"/>
                                        </p:tgtEl>
                                      </p:cBhvr>
                                    </p:animEffect>
                                    <p:anim calcmode="lin" valueType="num">
                                      <p:cBhvr>
                                        <p:cTn id="2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1" dur="26">
                                          <p:stCondLst>
                                            <p:cond delay="650"/>
                                          </p:stCondLst>
                                        </p:cTn>
                                        <p:tgtEl>
                                          <p:spTgt spid="23"/>
                                        </p:tgtEl>
                                      </p:cBhvr>
                                      <p:to x="100000" y="60000"/>
                                    </p:animScale>
                                    <p:animScale>
                                      <p:cBhvr>
                                        <p:cTn id="32" dur="166" decel="50000">
                                          <p:stCondLst>
                                            <p:cond delay="676"/>
                                          </p:stCondLst>
                                        </p:cTn>
                                        <p:tgtEl>
                                          <p:spTgt spid="23"/>
                                        </p:tgtEl>
                                      </p:cBhvr>
                                      <p:to x="100000" y="100000"/>
                                    </p:animScale>
                                    <p:animScale>
                                      <p:cBhvr>
                                        <p:cTn id="33" dur="26">
                                          <p:stCondLst>
                                            <p:cond delay="1312"/>
                                          </p:stCondLst>
                                        </p:cTn>
                                        <p:tgtEl>
                                          <p:spTgt spid="23"/>
                                        </p:tgtEl>
                                      </p:cBhvr>
                                      <p:to x="100000" y="80000"/>
                                    </p:animScale>
                                    <p:animScale>
                                      <p:cBhvr>
                                        <p:cTn id="34" dur="166" decel="50000">
                                          <p:stCondLst>
                                            <p:cond delay="1338"/>
                                          </p:stCondLst>
                                        </p:cTn>
                                        <p:tgtEl>
                                          <p:spTgt spid="23"/>
                                        </p:tgtEl>
                                      </p:cBhvr>
                                      <p:to x="100000" y="100000"/>
                                    </p:animScale>
                                    <p:animScale>
                                      <p:cBhvr>
                                        <p:cTn id="35" dur="26">
                                          <p:stCondLst>
                                            <p:cond delay="1642"/>
                                          </p:stCondLst>
                                        </p:cTn>
                                        <p:tgtEl>
                                          <p:spTgt spid="23"/>
                                        </p:tgtEl>
                                      </p:cBhvr>
                                      <p:to x="100000" y="90000"/>
                                    </p:animScale>
                                    <p:animScale>
                                      <p:cBhvr>
                                        <p:cTn id="36" dur="166" decel="50000">
                                          <p:stCondLst>
                                            <p:cond delay="1668"/>
                                          </p:stCondLst>
                                        </p:cTn>
                                        <p:tgtEl>
                                          <p:spTgt spid="23"/>
                                        </p:tgtEl>
                                      </p:cBhvr>
                                      <p:to x="100000" y="100000"/>
                                    </p:animScale>
                                    <p:animScale>
                                      <p:cBhvr>
                                        <p:cTn id="37" dur="26">
                                          <p:stCondLst>
                                            <p:cond delay="1808"/>
                                          </p:stCondLst>
                                        </p:cTn>
                                        <p:tgtEl>
                                          <p:spTgt spid="23"/>
                                        </p:tgtEl>
                                      </p:cBhvr>
                                      <p:to x="100000" y="95000"/>
                                    </p:animScale>
                                    <p:animScale>
                                      <p:cBhvr>
                                        <p:cTn id="38" dur="166" decel="50000">
                                          <p:stCondLst>
                                            <p:cond delay="1834"/>
                                          </p:stCondLst>
                                        </p:cTn>
                                        <p:tgtEl>
                                          <p:spTgt spid="23"/>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80">
                                          <p:stCondLst>
                                            <p:cond delay="0"/>
                                          </p:stCondLst>
                                        </p:cTn>
                                        <p:tgtEl>
                                          <p:spTgt spid="26"/>
                                        </p:tgtEl>
                                      </p:cBhvr>
                                    </p:animEffect>
                                    <p:anim calcmode="lin" valueType="num">
                                      <p:cBhvr>
                                        <p:cTn id="4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7" dur="26">
                                          <p:stCondLst>
                                            <p:cond delay="650"/>
                                          </p:stCondLst>
                                        </p:cTn>
                                        <p:tgtEl>
                                          <p:spTgt spid="26"/>
                                        </p:tgtEl>
                                      </p:cBhvr>
                                      <p:to x="100000" y="60000"/>
                                    </p:animScale>
                                    <p:animScale>
                                      <p:cBhvr>
                                        <p:cTn id="48" dur="166" decel="50000">
                                          <p:stCondLst>
                                            <p:cond delay="676"/>
                                          </p:stCondLst>
                                        </p:cTn>
                                        <p:tgtEl>
                                          <p:spTgt spid="26"/>
                                        </p:tgtEl>
                                      </p:cBhvr>
                                      <p:to x="100000" y="100000"/>
                                    </p:animScale>
                                    <p:animScale>
                                      <p:cBhvr>
                                        <p:cTn id="49" dur="26">
                                          <p:stCondLst>
                                            <p:cond delay="1312"/>
                                          </p:stCondLst>
                                        </p:cTn>
                                        <p:tgtEl>
                                          <p:spTgt spid="26"/>
                                        </p:tgtEl>
                                      </p:cBhvr>
                                      <p:to x="100000" y="80000"/>
                                    </p:animScale>
                                    <p:animScale>
                                      <p:cBhvr>
                                        <p:cTn id="50" dur="166" decel="50000">
                                          <p:stCondLst>
                                            <p:cond delay="1338"/>
                                          </p:stCondLst>
                                        </p:cTn>
                                        <p:tgtEl>
                                          <p:spTgt spid="26"/>
                                        </p:tgtEl>
                                      </p:cBhvr>
                                      <p:to x="100000" y="100000"/>
                                    </p:animScale>
                                    <p:animScale>
                                      <p:cBhvr>
                                        <p:cTn id="51" dur="26">
                                          <p:stCondLst>
                                            <p:cond delay="1642"/>
                                          </p:stCondLst>
                                        </p:cTn>
                                        <p:tgtEl>
                                          <p:spTgt spid="26"/>
                                        </p:tgtEl>
                                      </p:cBhvr>
                                      <p:to x="100000" y="90000"/>
                                    </p:animScale>
                                    <p:animScale>
                                      <p:cBhvr>
                                        <p:cTn id="52" dur="166" decel="50000">
                                          <p:stCondLst>
                                            <p:cond delay="1668"/>
                                          </p:stCondLst>
                                        </p:cTn>
                                        <p:tgtEl>
                                          <p:spTgt spid="26"/>
                                        </p:tgtEl>
                                      </p:cBhvr>
                                      <p:to x="100000" y="100000"/>
                                    </p:animScale>
                                    <p:animScale>
                                      <p:cBhvr>
                                        <p:cTn id="53" dur="26">
                                          <p:stCondLst>
                                            <p:cond delay="1808"/>
                                          </p:stCondLst>
                                        </p:cTn>
                                        <p:tgtEl>
                                          <p:spTgt spid="26"/>
                                        </p:tgtEl>
                                      </p:cBhvr>
                                      <p:to x="100000" y="95000"/>
                                    </p:animScale>
                                    <p:animScale>
                                      <p:cBhvr>
                                        <p:cTn id="54" dur="166" decel="50000">
                                          <p:stCondLst>
                                            <p:cond delay="1834"/>
                                          </p:stCondLst>
                                        </p:cTn>
                                        <p:tgtEl>
                                          <p:spTgt spid="2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80">
                                          <p:stCondLst>
                                            <p:cond delay="0"/>
                                          </p:stCondLst>
                                        </p:cTn>
                                        <p:tgtEl>
                                          <p:spTgt spid="27"/>
                                        </p:tgtEl>
                                      </p:cBhvr>
                                    </p:animEffect>
                                    <p:anim calcmode="lin" valueType="num">
                                      <p:cBhvr>
                                        <p:cTn id="5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63" dur="26">
                                          <p:stCondLst>
                                            <p:cond delay="650"/>
                                          </p:stCondLst>
                                        </p:cTn>
                                        <p:tgtEl>
                                          <p:spTgt spid="27"/>
                                        </p:tgtEl>
                                      </p:cBhvr>
                                      <p:to x="100000" y="60000"/>
                                    </p:animScale>
                                    <p:animScale>
                                      <p:cBhvr>
                                        <p:cTn id="64" dur="166" decel="50000">
                                          <p:stCondLst>
                                            <p:cond delay="676"/>
                                          </p:stCondLst>
                                        </p:cTn>
                                        <p:tgtEl>
                                          <p:spTgt spid="27"/>
                                        </p:tgtEl>
                                      </p:cBhvr>
                                      <p:to x="100000" y="100000"/>
                                    </p:animScale>
                                    <p:animScale>
                                      <p:cBhvr>
                                        <p:cTn id="65" dur="26">
                                          <p:stCondLst>
                                            <p:cond delay="1312"/>
                                          </p:stCondLst>
                                        </p:cTn>
                                        <p:tgtEl>
                                          <p:spTgt spid="27"/>
                                        </p:tgtEl>
                                      </p:cBhvr>
                                      <p:to x="100000" y="80000"/>
                                    </p:animScale>
                                    <p:animScale>
                                      <p:cBhvr>
                                        <p:cTn id="66" dur="166" decel="50000">
                                          <p:stCondLst>
                                            <p:cond delay="1338"/>
                                          </p:stCondLst>
                                        </p:cTn>
                                        <p:tgtEl>
                                          <p:spTgt spid="27"/>
                                        </p:tgtEl>
                                      </p:cBhvr>
                                      <p:to x="100000" y="100000"/>
                                    </p:animScale>
                                    <p:animScale>
                                      <p:cBhvr>
                                        <p:cTn id="67" dur="26">
                                          <p:stCondLst>
                                            <p:cond delay="1642"/>
                                          </p:stCondLst>
                                        </p:cTn>
                                        <p:tgtEl>
                                          <p:spTgt spid="27"/>
                                        </p:tgtEl>
                                      </p:cBhvr>
                                      <p:to x="100000" y="90000"/>
                                    </p:animScale>
                                    <p:animScale>
                                      <p:cBhvr>
                                        <p:cTn id="68" dur="166" decel="50000">
                                          <p:stCondLst>
                                            <p:cond delay="1668"/>
                                          </p:stCondLst>
                                        </p:cTn>
                                        <p:tgtEl>
                                          <p:spTgt spid="27"/>
                                        </p:tgtEl>
                                      </p:cBhvr>
                                      <p:to x="100000" y="100000"/>
                                    </p:animScale>
                                    <p:animScale>
                                      <p:cBhvr>
                                        <p:cTn id="69" dur="26">
                                          <p:stCondLst>
                                            <p:cond delay="1808"/>
                                          </p:stCondLst>
                                        </p:cTn>
                                        <p:tgtEl>
                                          <p:spTgt spid="27"/>
                                        </p:tgtEl>
                                      </p:cBhvr>
                                      <p:to x="100000" y="95000"/>
                                    </p:animScale>
                                    <p:animScale>
                                      <p:cBhvr>
                                        <p:cTn id="70" dur="166" decel="50000">
                                          <p:stCondLst>
                                            <p:cond delay="1834"/>
                                          </p:stCondLst>
                                        </p:cTn>
                                        <p:tgtEl>
                                          <p:spTgt spid="27"/>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down)">
                                      <p:cBhvr>
                                        <p:cTn id="73" dur="580">
                                          <p:stCondLst>
                                            <p:cond delay="0"/>
                                          </p:stCondLst>
                                        </p:cTn>
                                        <p:tgtEl>
                                          <p:spTgt spid="29"/>
                                        </p:tgtEl>
                                      </p:cBhvr>
                                    </p:animEffect>
                                    <p:anim calcmode="lin" valueType="num">
                                      <p:cBhvr>
                                        <p:cTn id="7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79" dur="26">
                                          <p:stCondLst>
                                            <p:cond delay="650"/>
                                          </p:stCondLst>
                                        </p:cTn>
                                        <p:tgtEl>
                                          <p:spTgt spid="29"/>
                                        </p:tgtEl>
                                      </p:cBhvr>
                                      <p:to x="100000" y="60000"/>
                                    </p:animScale>
                                    <p:animScale>
                                      <p:cBhvr>
                                        <p:cTn id="80" dur="166" decel="50000">
                                          <p:stCondLst>
                                            <p:cond delay="676"/>
                                          </p:stCondLst>
                                        </p:cTn>
                                        <p:tgtEl>
                                          <p:spTgt spid="29"/>
                                        </p:tgtEl>
                                      </p:cBhvr>
                                      <p:to x="100000" y="100000"/>
                                    </p:animScale>
                                    <p:animScale>
                                      <p:cBhvr>
                                        <p:cTn id="81" dur="26">
                                          <p:stCondLst>
                                            <p:cond delay="1312"/>
                                          </p:stCondLst>
                                        </p:cTn>
                                        <p:tgtEl>
                                          <p:spTgt spid="29"/>
                                        </p:tgtEl>
                                      </p:cBhvr>
                                      <p:to x="100000" y="80000"/>
                                    </p:animScale>
                                    <p:animScale>
                                      <p:cBhvr>
                                        <p:cTn id="82" dur="166" decel="50000">
                                          <p:stCondLst>
                                            <p:cond delay="1338"/>
                                          </p:stCondLst>
                                        </p:cTn>
                                        <p:tgtEl>
                                          <p:spTgt spid="29"/>
                                        </p:tgtEl>
                                      </p:cBhvr>
                                      <p:to x="100000" y="100000"/>
                                    </p:animScale>
                                    <p:animScale>
                                      <p:cBhvr>
                                        <p:cTn id="83" dur="26">
                                          <p:stCondLst>
                                            <p:cond delay="1642"/>
                                          </p:stCondLst>
                                        </p:cTn>
                                        <p:tgtEl>
                                          <p:spTgt spid="29"/>
                                        </p:tgtEl>
                                      </p:cBhvr>
                                      <p:to x="100000" y="90000"/>
                                    </p:animScale>
                                    <p:animScale>
                                      <p:cBhvr>
                                        <p:cTn id="84" dur="166" decel="50000">
                                          <p:stCondLst>
                                            <p:cond delay="1668"/>
                                          </p:stCondLst>
                                        </p:cTn>
                                        <p:tgtEl>
                                          <p:spTgt spid="29"/>
                                        </p:tgtEl>
                                      </p:cBhvr>
                                      <p:to x="100000" y="100000"/>
                                    </p:animScale>
                                    <p:animScale>
                                      <p:cBhvr>
                                        <p:cTn id="85" dur="26">
                                          <p:stCondLst>
                                            <p:cond delay="1808"/>
                                          </p:stCondLst>
                                        </p:cTn>
                                        <p:tgtEl>
                                          <p:spTgt spid="29"/>
                                        </p:tgtEl>
                                      </p:cBhvr>
                                      <p:to x="100000" y="95000"/>
                                    </p:animScale>
                                    <p:animScale>
                                      <p:cBhvr>
                                        <p:cTn id="86" dur="166" decel="50000">
                                          <p:stCondLst>
                                            <p:cond delay="1834"/>
                                          </p:stCondLst>
                                        </p:cTn>
                                        <p:tgtEl>
                                          <p:spTgt spid="29"/>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2050"/>
                                        </p:tgtEl>
                                        <p:attrNameLst>
                                          <p:attrName>style.visibility</p:attrName>
                                        </p:attrNameLst>
                                      </p:cBhvr>
                                      <p:to>
                                        <p:strVal val="visible"/>
                                      </p:to>
                                    </p:set>
                                    <p:animEffect transition="in" filter="wipe(down)">
                                      <p:cBhvr>
                                        <p:cTn id="89" dur="580">
                                          <p:stCondLst>
                                            <p:cond delay="0"/>
                                          </p:stCondLst>
                                        </p:cTn>
                                        <p:tgtEl>
                                          <p:spTgt spid="2050"/>
                                        </p:tgtEl>
                                      </p:cBhvr>
                                    </p:animEffect>
                                    <p:anim calcmode="lin" valueType="num">
                                      <p:cBhvr>
                                        <p:cTn id="90"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95" dur="26">
                                          <p:stCondLst>
                                            <p:cond delay="650"/>
                                          </p:stCondLst>
                                        </p:cTn>
                                        <p:tgtEl>
                                          <p:spTgt spid="2050"/>
                                        </p:tgtEl>
                                      </p:cBhvr>
                                      <p:to x="100000" y="60000"/>
                                    </p:animScale>
                                    <p:animScale>
                                      <p:cBhvr>
                                        <p:cTn id="96" dur="166" decel="50000">
                                          <p:stCondLst>
                                            <p:cond delay="676"/>
                                          </p:stCondLst>
                                        </p:cTn>
                                        <p:tgtEl>
                                          <p:spTgt spid="2050"/>
                                        </p:tgtEl>
                                      </p:cBhvr>
                                      <p:to x="100000" y="100000"/>
                                    </p:animScale>
                                    <p:animScale>
                                      <p:cBhvr>
                                        <p:cTn id="97" dur="26">
                                          <p:stCondLst>
                                            <p:cond delay="1312"/>
                                          </p:stCondLst>
                                        </p:cTn>
                                        <p:tgtEl>
                                          <p:spTgt spid="2050"/>
                                        </p:tgtEl>
                                      </p:cBhvr>
                                      <p:to x="100000" y="80000"/>
                                    </p:animScale>
                                    <p:animScale>
                                      <p:cBhvr>
                                        <p:cTn id="98" dur="166" decel="50000">
                                          <p:stCondLst>
                                            <p:cond delay="1338"/>
                                          </p:stCondLst>
                                        </p:cTn>
                                        <p:tgtEl>
                                          <p:spTgt spid="2050"/>
                                        </p:tgtEl>
                                      </p:cBhvr>
                                      <p:to x="100000" y="100000"/>
                                    </p:animScale>
                                    <p:animScale>
                                      <p:cBhvr>
                                        <p:cTn id="99" dur="26">
                                          <p:stCondLst>
                                            <p:cond delay="1642"/>
                                          </p:stCondLst>
                                        </p:cTn>
                                        <p:tgtEl>
                                          <p:spTgt spid="2050"/>
                                        </p:tgtEl>
                                      </p:cBhvr>
                                      <p:to x="100000" y="90000"/>
                                    </p:animScale>
                                    <p:animScale>
                                      <p:cBhvr>
                                        <p:cTn id="100" dur="166" decel="50000">
                                          <p:stCondLst>
                                            <p:cond delay="1668"/>
                                          </p:stCondLst>
                                        </p:cTn>
                                        <p:tgtEl>
                                          <p:spTgt spid="2050"/>
                                        </p:tgtEl>
                                      </p:cBhvr>
                                      <p:to x="100000" y="100000"/>
                                    </p:animScale>
                                    <p:animScale>
                                      <p:cBhvr>
                                        <p:cTn id="101" dur="26">
                                          <p:stCondLst>
                                            <p:cond delay="1808"/>
                                          </p:stCondLst>
                                        </p:cTn>
                                        <p:tgtEl>
                                          <p:spTgt spid="2050"/>
                                        </p:tgtEl>
                                      </p:cBhvr>
                                      <p:to x="100000" y="95000"/>
                                    </p:animScale>
                                    <p:animScale>
                                      <p:cBhvr>
                                        <p:cTn id="102" dur="166" decel="50000">
                                          <p:stCondLst>
                                            <p:cond delay="1834"/>
                                          </p:stCondLst>
                                        </p:cTn>
                                        <p:tgtEl>
                                          <p:spTgt spid="2050"/>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p:cTn id="107" dur="500" fill="hold"/>
                                        <p:tgtEl>
                                          <p:spTgt spid="31"/>
                                        </p:tgtEl>
                                        <p:attrNameLst>
                                          <p:attrName>ppt_w</p:attrName>
                                        </p:attrNameLst>
                                      </p:cBhvr>
                                      <p:tavLst>
                                        <p:tav tm="0">
                                          <p:val>
                                            <p:fltVal val="0"/>
                                          </p:val>
                                        </p:tav>
                                        <p:tav tm="100000">
                                          <p:val>
                                            <p:strVal val="#ppt_w"/>
                                          </p:val>
                                        </p:tav>
                                      </p:tavLst>
                                    </p:anim>
                                    <p:anim calcmode="lin" valueType="num">
                                      <p:cBhvr>
                                        <p:cTn id="108" dur="500" fill="hold"/>
                                        <p:tgtEl>
                                          <p:spTgt spid="31"/>
                                        </p:tgtEl>
                                        <p:attrNameLst>
                                          <p:attrName>ppt_h</p:attrName>
                                        </p:attrNameLst>
                                      </p:cBhvr>
                                      <p:tavLst>
                                        <p:tav tm="0">
                                          <p:val>
                                            <p:fltVal val="0"/>
                                          </p:val>
                                        </p:tav>
                                        <p:tav tm="100000">
                                          <p:val>
                                            <p:strVal val="#ppt_h"/>
                                          </p:val>
                                        </p:tav>
                                      </p:tavLst>
                                    </p:anim>
                                    <p:animEffect transition="in" filter="fade">
                                      <p:cBhvr>
                                        <p:cTn id="109" dur="500"/>
                                        <p:tgtEl>
                                          <p:spTgt spid="31"/>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048"/>
                                        </p:tgtEl>
                                        <p:attrNameLst>
                                          <p:attrName>style.visibility</p:attrName>
                                        </p:attrNameLst>
                                      </p:cBhvr>
                                      <p:to>
                                        <p:strVal val="visible"/>
                                      </p:to>
                                    </p:set>
                                    <p:anim calcmode="lin" valueType="num">
                                      <p:cBhvr>
                                        <p:cTn id="112" dur="500" fill="hold"/>
                                        <p:tgtEl>
                                          <p:spTgt spid="2048"/>
                                        </p:tgtEl>
                                        <p:attrNameLst>
                                          <p:attrName>ppt_w</p:attrName>
                                        </p:attrNameLst>
                                      </p:cBhvr>
                                      <p:tavLst>
                                        <p:tav tm="0">
                                          <p:val>
                                            <p:fltVal val="0"/>
                                          </p:val>
                                        </p:tav>
                                        <p:tav tm="100000">
                                          <p:val>
                                            <p:strVal val="#ppt_w"/>
                                          </p:val>
                                        </p:tav>
                                      </p:tavLst>
                                    </p:anim>
                                    <p:anim calcmode="lin" valueType="num">
                                      <p:cBhvr>
                                        <p:cTn id="113" dur="500" fill="hold"/>
                                        <p:tgtEl>
                                          <p:spTgt spid="2048"/>
                                        </p:tgtEl>
                                        <p:attrNameLst>
                                          <p:attrName>ppt_h</p:attrName>
                                        </p:attrNameLst>
                                      </p:cBhvr>
                                      <p:tavLst>
                                        <p:tav tm="0">
                                          <p:val>
                                            <p:fltVal val="0"/>
                                          </p:val>
                                        </p:tav>
                                        <p:tav tm="100000">
                                          <p:val>
                                            <p:strVal val="#ppt_h"/>
                                          </p:val>
                                        </p:tav>
                                      </p:tavLst>
                                    </p:anim>
                                    <p:animEffect transition="in" filter="fade">
                                      <p:cBhvr>
                                        <p:cTn id="114" dur="500"/>
                                        <p:tgtEl>
                                          <p:spTgt spid="2048"/>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052"/>
                                        </p:tgtEl>
                                        <p:attrNameLst>
                                          <p:attrName>style.visibility</p:attrName>
                                        </p:attrNameLst>
                                      </p:cBhvr>
                                      <p:to>
                                        <p:strVal val="visible"/>
                                      </p:to>
                                    </p:set>
                                    <p:animEffect transition="in" filter="fade">
                                      <p:cBhvr>
                                        <p:cTn id="119" dur="1000"/>
                                        <p:tgtEl>
                                          <p:spTgt spid="2052"/>
                                        </p:tgtEl>
                                      </p:cBhvr>
                                    </p:animEffect>
                                    <p:anim calcmode="lin" valueType="num">
                                      <p:cBhvr>
                                        <p:cTn id="120" dur="1000" fill="hold"/>
                                        <p:tgtEl>
                                          <p:spTgt spid="2052"/>
                                        </p:tgtEl>
                                        <p:attrNameLst>
                                          <p:attrName>ppt_x</p:attrName>
                                        </p:attrNameLst>
                                      </p:cBhvr>
                                      <p:tavLst>
                                        <p:tav tm="0">
                                          <p:val>
                                            <p:strVal val="#ppt_x"/>
                                          </p:val>
                                        </p:tav>
                                        <p:tav tm="100000">
                                          <p:val>
                                            <p:strVal val="#ppt_x"/>
                                          </p:val>
                                        </p:tav>
                                      </p:tavLst>
                                    </p:anim>
                                    <p:anim calcmode="lin" valueType="num">
                                      <p:cBhvr>
                                        <p:cTn id="12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2051"/>
                                        </p:tgtEl>
                                        <p:attrNameLst>
                                          <p:attrName>style.visibility</p:attrName>
                                        </p:attrNameLst>
                                      </p:cBhvr>
                                      <p:to>
                                        <p:strVal val="visible"/>
                                      </p:to>
                                    </p:set>
                                    <p:animEffect transition="in" filter="fade">
                                      <p:cBhvr>
                                        <p:cTn id="126" dur="1000"/>
                                        <p:tgtEl>
                                          <p:spTgt spid="2051"/>
                                        </p:tgtEl>
                                      </p:cBhvr>
                                    </p:animEffect>
                                    <p:anim calcmode="lin" valueType="num">
                                      <p:cBhvr>
                                        <p:cTn id="127" dur="1000" fill="hold"/>
                                        <p:tgtEl>
                                          <p:spTgt spid="2051"/>
                                        </p:tgtEl>
                                        <p:attrNameLst>
                                          <p:attrName>ppt_x</p:attrName>
                                        </p:attrNameLst>
                                      </p:cBhvr>
                                      <p:tavLst>
                                        <p:tav tm="0">
                                          <p:val>
                                            <p:strVal val="#ppt_x"/>
                                          </p:val>
                                        </p:tav>
                                        <p:tav tm="100000">
                                          <p:val>
                                            <p:strVal val="#ppt_x"/>
                                          </p:val>
                                        </p:tav>
                                      </p:tavLst>
                                    </p:anim>
                                    <p:anim calcmode="lin" valueType="num">
                                      <p:cBhvr>
                                        <p:cTn id="128"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048" grpId="0"/>
      <p:bldP spid="20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62E3-9F91-4354-990F-87722557CF1E}"/>
              </a:ext>
            </a:extLst>
          </p:cNvPr>
          <p:cNvSpPr>
            <a:spLocks noGrp="1"/>
          </p:cNvSpPr>
          <p:nvPr>
            <p:ph type="title"/>
          </p:nvPr>
        </p:nvSpPr>
        <p:spPr>
          <a:xfrm>
            <a:off x="5580277" y="188686"/>
            <a:ext cx="3737268" cy="769257"/>
          </a:xfrm>
        </p:spPr>
        <p:txBody>
          <a:bodyPr>
            <a:normAutofit/>
          </a:bodyPr>
          <a:lstStyle/>
          <a:p>
            <a:r>
              <a:rPr lang="en-GB" sz="4400" dirty="0">
                <a:solidFill>
                  <a:schemeClr val="tx1"/>
                </a:solidFill>
                <a:latin typeface="Arial Black" panose="020B0A04020102020204" pitchFamily="34" charset="0"/>
              </a:rPr>
              <a:t>Shadow</a:t>
            </a:r>
          </a:p>
        </p:txBody>
      </p:sp>
      <p:pic>
        <p:nvPicPr>
          <p:cNvPr id="7" name="Content Placeholder 4" descr="A brown and white dog looking at the camera&#10;&#10;Description automatically generated">
            <a:extLst>
              <a:ext uri="{FF2B5EF4-FFF2-40B4-BE49-F238E27FC236}">
                <a16:creationId xmlns:a16="http://schemas.microsoft.com/office/drawing/2014/main" id="{B45CC6E8-1BAD-4E1D-B6A8-FBE70AD3843A}"/>
              </a:ext>
            </a:extLst>
          </p:cNvPr>
          <p:cNvPicPr>
            <a:picLocks noChangeAspect="1"/>
          </p:cNvPicPr>
          <p:nvPr/>
        </p:nvPicPr>
        <p:blipFill rotWithShape="1">
          <a:blip r:embed="rId3">
            <a:extLst>
              <a:ext uri="{28A0092B-C50C-407E-A947-70E740481C1C}">
                <a14:useLocalDpi xmlns:a14="http://schemas.microsoft.com/office/drawing/2010/main" val="0"/>
              </a:ext>
            </a:extLst>
          </a:blip>
          <a:srcRect r="-2" b="13558"/>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3" name="Isosceles Triangle 12">
            <a:extLst>
              <a:ext uri="{FF2B5EF4-FFF2-40B4-BE49-F238E27FC236}">
                <a16:creationId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9" name="Content Placeholder 8" descr="A brown and white dog looking at the camera&#10;&#10;Description automatically generated">
            <a:extLst>
              <a:ext uri="{FF2B5EF4-FFF2-40B4-BE49-F238E27FC236}">
                <a16:creationId xmlns:a16="http://schemas.microsoft.com/office/drawing/2014/main" id="{85CC048A-B9FC-446E-BD5B-93AC8A4FD4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5394940" cy="7938271"/>
          </a:xfrm>
        </p:spPr>
      </p:pic>
      <p:pic>
        <p:nvPicPr>
          <p:cNvPr id="12" name="Picture 11" descr="A picture containing text, map&#10;&#10;Description automatically generated">
            <a:extLst>
              <a:ext uri="{FF2B5EF4-FFF2-40B4-BE49-F238E27FC236}">
                <a16:creationId xmlns:a16="http://schemas.microsoft.com/office/drawing/2014/main" id="{50FF9175-3D0A-4F1C-A0F8-2B99ADF5CA8D}"/>
              </a:ext>
            </a:extLst>
          </p:cNvPr>
          <p:cNvPicPr>
            <a:picLocks noChangeAspect="1"/>
          </p:cNvPicPr>
          <p:nvPr/>
        </p:nvPicPr>
        <p:blipFill rotWithShape="1">
          <a:blip r:embed="rId4">
            <a:extLst>
              <a:ext uri="{28A0092B-C50C-407E-A947-70E740481C1C}">
                <a14:useLocalDpi xmlns:a14="http://schemas.microsoft.com/office/drawing/2010/main" val="0"/>
              </a:ext>
            </a:extLst>
          </a:blip>
          <a:srcRect l="1648" t="2752" r="1145" b="6032"/>
          <a:stretch/>
        </p:blipFill>
        <p:spPr>
          <a:xfrm>
            <a:off x="5394940" y="957943"/>
            <a:ext cx="6797040" cy="3804577"/>
          </a:xfrm>
          <a:prstGeom prst="rect">
            <a:avLst/>
          </a:prstGeom>
        </p:spPr>
      </p:pic>
      <p:cxnSp>
        <p:nvCxnSpPr>
          <p:cNvPr id="15" name="Connector: Curved 14">
            <a:extLst>
              <a:ext uri="{FF2B5EF4-FFF2-40B4-BE49-F238E27FC236}">
                <a16:creationId xmlns:a16="http://schemas.microsoft.com/office/drawing/2014/main" id="{24258B3B-3EE0-4965-806F-F6DC8C0E346C}"/>
              </a:ext>
            </a:extLst>
          </p:cNvPr>
          <p:cNvCxnSpPr>
            <a:cxnSpLocks/>
          </p:cNvCxnSpPr>
          <p:nvPr/>
        </p:nvCxnSpPr>
        <p:spPr>
          <a:xfrm rot="10800000">
            <a:off x="8302172" y="1872343"/>
            <a:ext cx="1335315" cy="420916"/>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BD9F381-508E-4AB4-AB1E-3931ED8D2668}"/>
              </a:ext>
            </a:extLst>
          </p:cNvPr>
          <p:cNvSpPr txBox="1"/>
          <p:nvPr/>
        </p:nvSpPr>
        <p:spPr>
          <a:xfrm>
            <a:off x="5580277" y="4905829"/>
            <a:ext cx="3854009" cy="923330"/>
          </a:xfrm>
          <a:prstGeom prst="rect">
            <a:avLst/>
          </a:prstGeom>
          <a:noFill/>
        </p:spPr>
        <p:txBody>
          <a:bodyPr wrap="square" rtlCol="0">
            <a:spAutoFit/>
          </a:bodyPr>
          <a:lstStyle/>
          <a:p>
            <a:r>
              <a:rPr lang="en-GB" dirty="0"/>
              <a:t>Aman and his mother flee to the UK, seeking refuge from the </a:t>
            </a:r>
            <a:r>
              <a:rPr lang="en-GB" dirty="0" err="1"/>
              <a:t>Talibans</a:t>
            </a:r>
            <a:r>
              <a:rPr lang="en-GB" dirty="0"/>
              <a:t> in Afghanistan</a:t>
            </a:r>
          </a:p>
        </p:txBody>
      </p:sp>
    </p:spTree>
    <p:extLst>
      <p:ext uri="{BB962C8B-B14F-4D97-AF65-F5344CB8AC3E}">
        <p14:creationId xmlns:p14="http://schemas.microsoft.com/office/powerpoint/2010/main" val="4103685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EAA5-7132-40BB-9376-1EAF885010BC}"/>
              </a:ext>
            </a:extLst>
          </p:cNvPr>
          <p:cNvSpPr>
            <a:spLocks noGrp="1"/>
          </p:cNvSpPr>
          <p:nvPr>
            <p:ph type="title"/>
          </p:nvPr>
        </p:nvSpPr>
        <p:spPr>
          <a:xfrm>
            <a:off x="677334" y="420914"/>
            <a:ext cx="8596668" cy="1320800"/>
          </a:xfrm>
        </p:spPr>
        <p:txBody>
          <a:bodyPr>
            <a:normAutofit fontScale="90000"/>
          </a:bodyPr>
          <a:lstStyle/>
          <a:p>
            <a:pPr algn="ctr"/>
            <a:r>
              <a:rPr lang="en-GB" dirty="0"/>
              <a:t>Morpurgo was an </a:t>
            </a:r>
            <a:r>
              <a:rPr lang="en-GB" dirty="0" smtClean="0"/>
              <a:t>evacuee </a:t>
            </a:r>
            <a:r>
              <a:rPr lang="en-GB" dirty="0"/>
              <a:t>so knew what it was like to relocate, migrate and adapt to new environments.</a:t>
            </a:r>
          </a:p>
        </p:txBody>
      </p:sp>
      <p:pic>
        <p:nvPicPr>
          <p:cNvPr id="5" name="Content Placeholder 4" descr="A group of people posing for a photo&#10;&#10;Description automatically generated">
            <a:extLst>
              <a:ext uri="{FF2B5EF4-FFF2-40B4-BE49-F238E27FC236}">
                <a16:creationId xmlns:a16="http://schemas.microsoft.com/office/drawing/2014/main" id="{42BF463C-6BD1-4874-81EE-BB766AA918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429000"/>
            <a:ext cx="4610419" cy="3429000"/>
          </a:xfrm>
        </p:spPr>
      </p:pic>
      <p:pic>
        <p:nvPicPr>
          <p:cNvPr id="9" name="Picture 8" descr="A group of people posing for a photo&#10;&#10;Description automatically generated">
            <a:extLst>
              <a:ext uri="{FF2B5EF4-FFF2-40B4-BE49-F238E27FC236}">
                <a16:creationId xmlns:a16="http://schemas.microsoft.com/office/drawing/2014/main" id="{23836F04-8938-4984-BF49-A73CE9A10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419" y="4731718"/>
            <a:ext cx="3584303" cy="2126282"/>
          </a:xfrm>
          <a:prstGeom prst="rect">
            <a:avLst/>
          </a:prstGeom>
        </p:spPr>
      </p:pic>
      <p:pic>
        <p:nvPicPr>
          <p:cNvPr id="11" name="Picture 10" descr="A group of people posing for a photo&#10;&#10;Description automatically generated">
            <a:extLst>
              <a:ext uri="{FF2B5EF4-FFF2-40B4-BE49-F238E27FC236}">
                <a16:creationId xmlns:a16="http://schemas.microsoft.com/office/drawing/2014/main" id="{02818DB5-43F5-484A-92A5-5AE8708FA0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4722" y="3840782"/>
            <a:ext cx="4022957" cy="3017218"/>
          </a:xfrm>
          <a:prstGeom prst="rect">
            <a:avLst/>
          </a:prstGeom>
        </p:spPr>
      </p:pic>
      <p:pic>
        <p:nvPicPr>
          <p:cNvPr id="13" name="Picture 12" descr="A group of people posing for a photo&#10;&#10;Description automatically generated">
            <a:extLst>
              <a:ext uri="{FF2B5EF4-FFF2-40B4-BE49-F238E27FC236}">
                <a16:creationId xmlns:a16="http://schemas.microsoft.com/office/drawing/2014/main" id="{33ADABB9-7607-4C7D-A9BA-D3896D0869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0418" y="1980765"/>
            <a:ext cx="3584303" cy="2750953"/>
          </a:xfrm>
          <a:prstGeom prst="rect">
            <a:avLst/>
          </a:prstGeom>
        </p:spPr>
      </p:pic>
      <p:pic>
        <p:nvPicPr>
          <p:cNvPr id="15" name="Picture 14" descr="A group of people posing for a photo&#10;&#10;Description automatically generated">
            <a:extLst>
              <a:ext uri="{FF2B5EF4-FFF2-40B4-BE49-F238E27FC236}">
                <a16:creationId xmlns:a16="http://schemas.microsoft.com/office/drawing/2014/main" id="{F55A268B-0F7A-40CF-8618-FBF7FDD011D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382197" y="1404083"/>
            <a:ext cx="3648006" cy="2436699"/>
          </a:xfrm>
          <a:prstGeom prst="rect">
            <a:avLst/>
          </a:prstGeom>
        </p:spPr>
      </p:pic>
      <p:sp>
        <p:nvSpPr>
          <p:cNvPr id="16" name="TextBox 15">
            <a:extLst>
              <a:ext uri="{FF2B5EF4-FFF2-40B4-BE49-F238E27FC236}">
                <a16:creationId xmlns:a16="http://schemas.microsoft.com/office/drawing/2014/main" id="{9C0C5CEA-5618-4ADB-A62A-B97B64FE5A23}"/>
              </a:ext>
            </a:extLst>
          </p:cNvPr>
          <p:cNvSpPr txBox="1"/>
          <p:nvPr/>
        </p:nvSpPr>
        <p:spPr>
          <a:xfrm>
            <a:off x="1089755" y="2896898"/>
            <a:ext cx="3885913" cy="369332"/>
          </a:xfrm>
          <a:prstGeom prst="rect">
            <a:avLst/>
          </a:prstGeom>
          <a:noFill/>
        </p:spPr>
        <p:txBody>
          <a:bodyPr wrap="square" rtlCol="0">
            <a:spAutoFit/>
          </a:bodyPr>
          <a:lstStyle/>
          <a:p>
            <a:r>
              <a:rPr lang="en-GB" dirty="0">
                <a:latin typeface="Arial Black" panose="020B0A04020102020204" pitchFamily="34" charset="0"/>
              </a:rPr>
              <a:t>British Evacuees in WW2</a:t>
            </a:r>
          </a:p>
        </p:txBody>
      </p:sp>
    </p:spTree>
    <p:extLst>
      <p:ext uri="{BB962C8B-B14F-4D97-AF65-F5344CB8AC3E}">
        <p14:creationId xmlns:p14="http://schemas.microsoft.com/office/powerpoint/2010/main" val="3815326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DE8DE2B-61C1-46D5-BEB8-521321C182C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E012C92A-B902-4B69-BDCF-CCA3021FCB4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2BDBC14-42A0-4182-BFBA-0751F6350CB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902DC474-5BCC-4188-ACDC-AD63E6B187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7B427019-8592-4032-931B-4F27104C9DE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1D6E2CEA-A5BB-4CF7-B907-AE4DBF6748E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8D09D5A-29CC-4B32-9CE1-72E607558A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6DF3A3FC-950B-40B0-923D-0F0BC1A542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BCA0F2E1-CD3D-4521-9CCB-41A5CC6C54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BA4F16A-21DC-462A-AD37-0A93C8B79E1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FB75EBDD-038D-4572-A372-11493829570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3" name="Picture 12" descr="A person holding a gun&#10;&#10;Description automatically generated">
            <a:extLst>
              <a:ext uri="{FF2B5EF4-FFF2-40B4-BE49-F238E27FC236}">
                <a16:creationId xmlns:a16="http://schemas.microsoft.com/office/drawing/2014/main" id="{BA89F9BA-FC20-4687-8A90-291EC41EFF2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595097"/>
            <a:ext cx="4102683" cy="2307760"/>
          </a:xfrm>
          <a:prstGeom prst="rect">
            <a:avLst/>
          </a:prstGeom>
        </p:spPr>
      </p:pic>
      <p:sp>
        <p:nvSpPr>
          <p:cNvPr id="30" name="Freeform: Shape 29">
            <a:extLst>
              <a:ext uri="{FF2B5EF4-FFF2-40B4-BE49-F238E27FC236}">
                <a16:creationId xmlns:a16="http://schemas.microsoft.com/office/drawing/2014/main" id="{85C2136B-77EC-41E9-BDB6-58A4AE1429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2" name="Straight Connector 31">
            <a:extLst>
              <a:ext uri="{FF2B5EF4-FFF2-40B4-BE49-F238E27FC236}">
                <a16:creationId xmlns:a16="http://schemas.microsoft.com/office/drawing/2014/main" id="{E55891F3-A5E2-4418-8950-25FA2B73120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B1FCEB1-A7E1-417C-A7EF-AA30D5A0859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Shape 35">
            <a:extLst>
              <a:ext uri="{FF2B5EF4-FFF2-40B4-BE49-F238E27FC236}">
                <a16:creationId xmlns:a16="http://schemas.microsoft.com/office/drawing/2014/main" id="{7FBCF2A6-1F18-4B68-B5D2-5B763ED415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FF3A27FB-A693-4A75-951E-0C77CD98F0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descr="A brown and white dog&#10;&#10;Description automatically generated">
            <a:extLst>
              <a:ext uri="{FF2B5EF4-FFF2-40B4-BE49-F238E27FC236}">
                <a16:creationId xmlns:a16="http://schemas.microsoft.com/office/drawing/2014/main" id="{749BD26E-A02A-4B65-BDD5-70A870A6B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703" y="796477"/>
            <a:ext cx="1905000" cy="1905000"/>
          </a:xfrm>
          <a:prstGeom prst="rect">
            <a:avLst/>
          </a:prstGeom>
        </p:spPr>
      </p:pic>
      <p:pic>
        <p:nvPicPr>
          <p:cNvPr id="17" name="Picture 16" descr="A group of people sitting on a rock&#10;&#10;Description automatically generated">
            <a:extLst>
              <a:ext uri="{FF2B5EF4-FFF2-40B4-BE49-F238E27FC236}">
                <a16:creationId xmlns:a16="http://schemas.microsoft.com/office/drawing/2014/main" id="{51E4BD71-2959-49F9-94B8-ED30B4D8F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516" y="595098"/>
            <a:ext cx="4192155" cy="2359040"/>
          </a:xfrm>
          <a:prstGeom prst="rect">
            <a:avLst/>
          </a:prstGeom>
        </p:spPr>
      </p:pic>
      <p:pic>
        <p:nvPicPr>
          <p:cNvPr id="35" name="Picture 34" descr="A group of people on a beach&#10;&#10;Description automatically generated">
            <a:extLst>
              <a:ext uri="{FF2B5EF4-FFF2-40B4-BE49-F238E27FC236}">
                <a16:creationId xmlns:a16="http://schemas.microsoft.com/office/drawing/2014/main" id="{889E516A-627C-4ECA-B9D9-0C2421DFDF6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27922" y="3587551"/>
            <a:ext cx="3972940" cy="2649383"/>
          </a:xfrm>
          <a:prstGeom prst="rect">
            <a:avLst/>
          </a:prstGeom>
        </p:spPr>
      </p:pic>
      <p:pic>
        <p:nvPicPr>
          <p:cNvPr id="39" name="Picture 38" descr="A brown and white dog&#10;&#10;Description automatically generated">
            <a:extLst>
              <a:ext uri="{FF2B5EF4-FFF2-40B4-BE49-F238E27FC236}">
                <a16:creationId xmlns:a16="http://schemas.microsoft.com/office/drawing/2014/main" id="{3CFD3446-7CBD-4046-9AC3-F2E99999489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49670" y="4999909"/>
            <a:ext cx="1191518" cy="1191518"/>
          </a:xfrm>
          <a:prstGeom prst="rect">
            <a:avLst/>
          </a:prstGeom>
        </p:spPr>
      </p:pic>
      <p:pic>
        <p:nvPicPr>
          <p:cNvPr id="3074" name="Picture 2" descr="Image result for yarls wood">
            <a:hlinkClick r:id="rId7"/>
            <a:extLst>
              <a:ext uri="{FF2B5EF4-FFF2-40B4-BE49-F238E27FC236}">
                <a16:creationId xmlns:a16="http://schemas.microsoft.com/office/drawing/2014/main" id="{B3D9465A-2B6E-4783-BFFE-C7B5FB2B72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1625" y="3597955"/>
            <a:ext cx="4398298" cy="263897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A group of people looking at a sign&#10;&#10;Description automatically generated">
            <a:extLst>
              <a:ext uri="{FF2B5EF4-FFF2-40B4-BE49-F238E27FC236}">
                <a16:creationId xmlns:a16="http://schemas.microsoft.com/office/drawing/2014/main" id="{A311C78D-831D-4517-8F1C-CC59C7005725}"/>
              </a:ext>
            </a:extLst>
          </p:cNvPr>
          <p:cNvPicPr>
            <a:picLocks noChangeAspect="1"/>
          </p:cNvPicPr>
          <p:nvPr/>
        </p:nvPicPr>
        <p:blipFill rotWithShape="1">
          <a:blip r:embed="rId9">
            <a:extLst>
              <a:ext uri="{28A0092B-C50C-407E-A947-70E740481C1C}">
                <a14:useLocalDpi xmlns:a14="http://schemas.microsoft.com/office/drawing/2010/main" val="0"/>
              </a:ext>
            </a:extLst>
          </a:blip>
          <a:srcRect r="25312"/>
          <a:stretch/>
        </p:blipFill>
        <p:spPr>
          <a:xfrm>
            <a:off x="102724" y="3587551"/>
            <a:ext cx="3066299" cy="2307761"/>
          </a:xfrm>
          <a:prstGeom prst="rect">
            <a:avLst/>
          </a:prstGeom>
        </p:spPr>
      </p:pic>
      <p:sp>
        <p:nvSpPr>
          <p:cNvPr id="43" name="TextBox 42">
            <a:extLst>
              <a:ext uri="{FF2B5EF4-FFF2-40B4-BE49-F238E27FC236}">
                <a16:creationId xmlns:a16="http://schemas.microsoft.com/office/drawing/2014/main" id="{44CFB0A2-CEB7-4B7E-A71F-2318341FC94F}"/>
              </a:ext>
            </a:extLst>
          </p:cNvPr>
          <p:cNvSpPr txBox="1"/>
          <p:nvPr/>
        </p:nvSpPr>
        <p:spPr>
          <a:xfrm>
            <a:off x="3647538" y="69202"/>
            <a:ext cx="4192155" cy="584775"/>
          </a:xfrm>
          <a:prstGeom prst="rect">
            <a:avLst/>
          </a:prstGeom>
          <a:noFill/>
        </p:spPr>
        <p:txBody>
          <a:bodyPr wrap="square" rtlCol="0">
            <a:spAutoFit/>
          </a:bodyPr>
          <a:lstStyle/>
          <a:p>
            <a:pPr algn="ctr"/>
            <a:r>
              <a:rPr lang="en-GB" sz="3200" dirty="0">
                <a:latin typeface="Arial Black" panose="020B0A04020102020204" pitchFamily="34" charset="0"/>
              </a:rPr>
              <a:t>Shadow </a:t>
            </a:r>
            <a:r>
              <a:rPr lang="en-GB" sz="3200" dirty="0" smtClean="0">
                <a:latin typeface="Arial Black" panose="020B0A04020102020204" pitchFamily="34" charset="0"/>
              </a:rPr>
              <a:t>storyline</a:t>
            </a:r>
            <a:endParaRPr lang="en-GB" sz="3200" dirty="0">
              <a:latin typeface="Arial Black" panose="020B0A04020102020204" pitchFamily="34" charset="0"/>
            </a:endParaRPr>
          </a:p>
        </p:txBody>
      </p:sp>
      <p:cxnSp>
        <p:nvCxnSpPr>
          <p:cNvPr id="45" name="Straight Arrow Connector 44">
            <a:extLst>
              <a:ext uri="{FF2B5EF4-FFF2-40B4-BE49-F238E27FC236}">
                <a16:creationId xmlns:a16="http://schemas.microsoft.com/office/drawing/2014/main" id="{5E1EAC9C-1E1D-4CFA-B098-70A73ACBA96A}"/>
              </a:ext>
            </a:extLst>
          </p:cNvPr>
          <p:cNvCxnSpPr>
            <a:endCxn id="15" idx="1"/>
          </p:cNvCxnSpPr>
          <p:nvPr/>
        </p:nvCxnSpPr>
        <p:spPr>
          <a:xfrm>
            <a:off x="3647538" y="1748977"/>
            <a:ext cx="72216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4D44420-C55B-4D3F-A90B-C6006CC4212B}"/>
              </a:ext>
            </a:extLst>
          </p:cNvPr>
          <p:cNvCxnSpPr/>
          <p:nvPr/>
        </p:nvCxnSpPr>
        <p:spPr>
          <a:xfrm>
            <a:off x="6415797" y="1803652"/>
            <a:ext cx="72216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CB84508-A84E-42F1-876E-DED1A03982EF}"/>
              </a:ext>
            </a:extLst>
          </p:cNvPr>
          <p:cNvCxnSpPr>
            <a:cxnSpLocks/>
          </p:cNvCxnSpPr>
          <p:nvPr/>
        </p:nvCxnSpPr>
        <p:spPr>
          <a:xfrm>
            <a:off x="9953248" y="2842768"/>
            <a:ext cx="194058" cy="8345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C985A27-0C7E-4C88-9030-15054490D61B}"/>
              </a:ext>
            </a:extLst>
          </p:cNvPr>
          <p:cNvCxnSpPr>
            <a:cxnSpLocks/>
          </p:cNvCxnSpPr>
          <p:nvPr/>
        </p:nvCxnSpPr>
        <p:spPr>
          <a:xfrm flipH="1">
            <a:off x="7626601" y="4999909"/>
            <a:ext cx="79040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7A569A9-8979-4C83-BC9E-B7A0F09151F4}"/>
              </a:ext>
            </a:extLst>
          </p:cNvPr>
          <p:cNvCxnSpPr>
            <a:cxnSpLocks/>
          </p:cNvCxnSpPr>
          <p:nvPr/>
        </p:nvCxnSpPr>
        <p:spPr>
          <a:xfrm flipH="1">
            <a:off x="2728686" y="4999909"/>
            <a:ext cx="84156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descr="A brown and white dog&#10;&#10;Description automatically generated">
            <a:extLst>
              <a:ext uri="{FF2B5EF4-FFF2-40B4-BE49-F238E27FC236}">
                <a16:creationId xmlns:a16="http://schemas.microsoft.com/office/drawing/2014/main" id="{C0B4D7BD-335E-44F7-A280-8A760FEDEC4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2875" y="1770777"/>
            <a:ext cx="1191518" cy="1191518"/>
          </a:xfrm>
          <a:prstGeom prst="rect">
            <a:avLst/>
          </a:prstGeom>
        </p:spPr>
      </p:pic>
      <p:pic>
        <p:nvPicPr>
          <p:cNvPr id="56" name="Picture 55" descr="A close up of a sign&#10;&#10;Description automatically generated">
            <a:extLst>
              <a:ext uri="{FF2B5EF4-FFF2-40B4-BE49-F238E27FC236}">
                <a16:creationId xmlns:a16="http://schemas.microsoft.com/office/drawing/2014/main" id="{16296C84-6C45-40FA-A66B-6358DA032A1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407022" y="3620508"/>
            <a:ext cx="827348" cy="413674"/>
          </a:xfrm>
          <a:prstGeom prst="rect">
            <a:avLst/>
          </a:prstGeom>
        </p:spPr>
      </p:pic>
      <p:pic>
        <p:nvPicPr>
          <p:cNvPr id="57" name="Picture 56" descr="A close up of a sign&#10;&#10;Description automatically generated">
            <a:extLst>
              <a:ext uri="{FF2B5EF4-FFF2-40B4-BE49-F238E27FC236}">
                <a16:creationId xmlns:a16="http://schemas.microsoft.com/office/drawing/2014/main" id="{EFEB1ABD-86D4-49E9-8D39-350EF24E5BC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9550" y="3570515"/>
            <a:ext cx="769258" cy="384629"/>
          </a:xfrm>
          <a:prstGeom prst="rect">
            <a:avLst/>
          </a:prstGeom>
        </p:spPr>
      </p:pic>
    </p:spTree>
    <p:extLst>
      <p:ext uri="{BB962C8B-B14F-4D97-AF65-F5344CB8AC3E}">
        <p14:creationId xmlns:p14="http://schemas.microsoft.com/office/powerpoint/2010/main" val="59056797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15">
            <a:extLst>
              <a:ext uri="{FF2B5EF4-FFF2-40B4-BE49-F238E27FC236}">
                <a16:creationId xmlns:a16="http://schemas.microsoft.com/office/drawing/2014/main" id="{4098A4C6-4FFB-4EF4-8317-8110224DBB6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 name="Straight Connector 16">
              <a:extLst>
                <a:ext uri="{FF2B5EF4-FFF2-40B4-BE49-F238E27FC236}">
                  <a16:creationId xmlns:a16="http://schemas.microsoft.com/office/drawing/2014/main" id="{4A415072-93F3-4FDA-96B8-7DFD2874C5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8C2D828-7FBF-4467-B527-793E0E978C2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B9D10F1D-AB99-42AD-8720-CDF3499591B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5BF01F05-8464-452A-A278-4A40757B65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BCC0363-6CA5-4B64-A66F-4787325575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CBACBAB2-7577-4339-B610-7245E449D3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DFCB19D4-D4D4-4AFD-9ECC-A6D0E4AE21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3B32E423-85B7-4B28-B5C3-AB63224A46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3DC38A14-94ED-496F-851A-CA6A988988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4E862E4-F307-4A50-A3A9-0A79FD36D0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1" name="Picture 10" descr="A group of people posing for the camera&#10;&#10;Description automatically generated">
            <a:extLst>
              <a:ext uri="{FF2B5EF4-FFF2-40B4-BE49-F238E27FC236}">
                <a16:creationId xmlns:a16="http://schemas.microsoft.com/office/drawing/2014/main" id="{BF1BF922-55DA-4043-807C-902EB42C1F31}"/>
              </a:ext>
            </a:extLst>
          </p:cNvPr>
          <p:cNvPicPr>
            <a:picLocks noChangeAspect="1"/>
          </p:cNvPicPr>
          <p:nvPr/>
        </p:nvPicPr>
        <p:blipFill rotWithShape="1">
          <a:blip r:embed="rId3">
            <a:extLst>
              <a:ext uri="{28A0092B-C50C-407E-A947-70E740481C1C}">
                <a14:useLocalDpi xmlns:a14="http://schemas.microsoft.com/office/drawing/2010/main" val="0"/>
              </a:ext>
            </a:extLst>
          </a:blip>
          <a:srcRect l="52306" r="5812"/>
          <a:stretch/>
        </p:blipFill>
        <p:spPr>
          <a:xfrm>
            <a:off x="1" y="10"/>
            <a:ext cx="4319259" cy="6857990"/>
          </a:xfrm>
          <a:custGeom>
            <a:avLst/>
            <a:gdLst>
              <a:gd name="connsiteX0" fmla="*/ 0 w 4319259"/>
              <a:gd name="connsiteY0" fmla="*/ 0 h 6858000"/>
              <a:gd name="connsiteX1" fmla="*/ 4319259 w 4319259"/>
              <a:gd name="connsiteY1" fmla="*/ 0 h 6858000"/>
              <a:gd name="connsiteX2" fmla="*/ 4290943 w 4319259"/>
              <a:gd name="connsiteY2" fmla="*/ 189570 h 6858000"/>
              <a:gd name="connsiteX3" fmla="*/ 4287560 w 4319259"/>
              <a:gd name="connsiteY3" fmla="*/ 189570 h 6858000"/>
              <a:gd name="connsiteX4" fmla="*/ 3291496 w 4319259"/>
              <a:gd name="connsiteY4" fmla="*/ 6858000 h 6858000"/>
              <a:gd name="connsiteX5" fmla="*/ 0 w 431925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9259" h="6858000">
                <a:moveTo>
                  <a:pt x="0" y="0"/>
                </a:moveTo>
                <a:lnTo>
                  <a:pt x="4319259" y="0"/>
                </a:lnTo>
                <a:lnTo>
                  <a:pt x="4290943" y="189570"/>
                </a:lnTo>
                <a:lnTo>
                  <a:pt x="4287560" y="189570"/>
                </a:lnTo>
                <a:lnTo>
                  <a:pt x="3291496" y="6858000"/>
                </a:lnTo>
                <a:lnTo>
                  <a:pt x="0" y="6858000"/>
                </a:lnTo>
                <a:close/>
              </a:path>
            </a:pathLst>
          </a:custGeom>
        </p:spPr>
      </p:pic>
      <p:sp>
        <p:nvSpPr>
          <p:cNvPr id="51" name="Isosceles Triangle 30">
            <a:extLst>
              <a:ext uri="{FF2B5EF4-FFF2-40B4-BE49-F238E27FC236}">
                <a16:creationId xmlns:a16="http://schemas.microsoft.com/office/drawing/2014/main" id="{B9002EAF-B6A2-4CEB-B7C3-046A663700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descr="A crowd of people&#10;&#10;Description automatically generated">
            <a:extLst>
              <a:ext uri="{FF2B5EF4-FFF2-40B4-BE49-F238E27FC236}">
                <a16:creationId xmlns:a16="http://schemas.microsoft.com/office/drawing/2014/main" id="{EA128F30-6A3A-4743-8EDD-E69CBB2470EF}"/>
              </a:ext>
            </a:extLst>
          </p:cNvPr>
          <p:cNvPicPr>
            <a:picLocks noChangeAspect="1"/>
          </p:cNvPicPr>
          <p:nvPr/>
        </p:nvPicPr>
        <p:blipFill rotWithShape="1">
          <a:blip r:embed="rId4">
            <a:extLst>
              <a:ext uri="{28A0092B-C50C-407E-A947-70E740481C1C}">
                <a14:useLocalDpi xmlns:a14="http://schemas.microsoft.com/office/drawing/2010/main" val="0"/>
              </a:ext>
            </a:extLst>
          </a:blip>
          <a:srcRect l="30643" r="22433" b="-1"/>
          <a:stretch/>
        </p:blipFill>
        <p:spPr>
          <a:xfrm>
            <a:off x="3294151" y="10"/>
            <a:ext cx="4820935" cy="6857990"/>
          </a:xfrm>
          <a:custGeom>
            <a:avLst/>
            <a:gdLst>
              <a:gd name="connsiteX0" fmla="*/ 1027763 w 4820935"/>
              <a:gd name="connsiteY0" fmla="*/ 0 h 6858000"/>
              <a:gd name="connsiteX1" fmla="*/ 4820935 w 4820935"/>
              <a:gd name="connsiteY1" fmla="*/ 0 h 6858000"/>
              <a:gd name="connsiteX2" fmla="*/ 4792619 w 4820935"/>
              <a:gd name="connsiteY2" fmla="*/ 189570 h 6858000"/>
              <a:gd name="connsiteX3" fmla="*/ 4789235 w 4820935"/>
              <a:gd name="connsiteY3" fmla="*/ 189570 h 6858000"/>
              <a:gd name="connsiteX4" fmla="*/ 3793172 w 4820935"/>
              <a:gd name="connsiteY4" fmla="*/ 6858000 h 6858000"/>
              <a:gd name="connsiteX5" fmla="*/ 0 w 4820935"/>
              <a:gd name="connsiteY5" fmla="*/ 6858000 h 6858000"/>
              <a:gd name="connsiteX6" fmla="*/ 26598 w 4820935"/>
              <a:gd name="connsiteY6" fmla="*/ 6679936 h 6858000"/>
              <a:gd name="connsiteX7" fmla="*/ 29982 w 4820935"/>
              <a:gd name="connsiteY7" fmla="*/ 66799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0935" h="6858000">
                <a:moveTo>
                  <a:pt x="1027763" y="0"/>
                </a:moveTo>
                <a:lnTo>
                  <a:pt x="4820935" y="0"/>
                </a:lnTo>
                <a:lnTo>
                  <a:pt x="4792619" y="189570"/>
                </a:lnTo>
                <a:lnTo>
                  <a:pt x="4789235" y="189570"/>
                </a:lnTo>
                <a:lnTo>
                  <a:pt x="3793172" y="6858000"/>
                </a:lnTo>
                <a:lnTo>
                  <a:pt x="0" y="6858000"/>
                </a:lnTo>
                <a:lnTo>
                  <a:pt x="26598" y="6679936"/>
                </a:lnTo>
                <a:lnTo>
                  <a:pt x="29982" y="6679936"/>
                </a:lnTo>
                <a:close/>
              </a:path>
            </a:pathLst>
          </a:custGeom>
        </p:spPr>
      </p:pic>
      <p:pic>
        <p:nvPicPr>
          <p:cNvPr id="7" name="Picture 6" descr="A group of people standing in front of a crowd&#10;&#10;Description automatically generated">
            <a:extLst>
              <a:ext uri="{FF2B5EF4-FFF2-40B4-BE49-F238E27FC236}">
                <a16:creationId xmlns:a16="http://schemas.microsoft.com/office/drawing/2014/main" id="{25B80FC1-BCE3-41D2-BDDC-AE64B7D0D743}"/>
              </a:ext>
            </a:extLst>
          </p:cNvPr>
          <p:cNvPicPr>
            <a:picLocks noChangeAspect="1"/>
          </p:cNvPicPr>
          <p:nvPr/>
        </p:nvPicPr>
        <p:blipFill rotWithShape="1">
          <a:blip r:embed="rId5"/>
          <a:srcRect l="30791" r="27335"/>
          <a:stretch/>
        </p:blipFill>
        <p:spPr>
          <a:xfrm>
            <a:off x="7086750" y="10"/>
            <a:ext cx="5105250" cy="6857990"/>
          </a:xfrm>
          <a:custGeom>
            <a:avLst/>
            <a:gdLst>
              <a:gd name="connsiteX0" fmla="*/ 1027763 w 5105250"/>
              <a:gd name="connsiteY0" fmla="*/ 0 h 6858000"/>
              <a:gd name="connsiteX1" fmla="*/ 5105250 w 5105250"/>
              <a:gd name="connsiteY1" fmla="*/ 0 h 6858000"/>
              <a:gd name="connsiteX2" fmla="*/ 5105250 w 5105250"/>
              <a:gd name="connsiteY2" fmla="*/ 6858000 h 6858000"/>
              <a:gd name="connsiteX3" fmla="*/ 0 w 5105250"/>
              <a:gd name="connsiteY3" fmla="*/ 6858000 h 6858000"/>
              <a:gd name="connsiteX4" fmla="*/ 26597 w 5105250"/>
              <a:gd name="connsiteY4" fmla="*/ 6679936 h 6858000"/>
              <a:gd name="connsiteX5" fmla="*/ 29981 w 5105250"/>
              <a:gd name="connsiteY5" fmla="*/ 66799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5250" h="6858000">
                <a:moveTo>
                  <a:pt x="1027763" y="0"/>
                </a:moveTo>
                <a:lnTo>
                  <a:pt x="5105250" y="0"/>
                </a:lnTo>
                <a:lnTo>
                  <a:pt x="5105250" y="6858000"/>
                </a:lnTo>
                <a:lnTo>
                  <a:pt x="0" y="6858000"/>
                </a:lnTo>
                <a:lnTo>
                  <a:pt x="26597" y="6679936"/>
                </a:lnTo>
                <a:lnTo>
                  <a:pt x="29981" y="6679936"/>
                </a:lnTo>
                <a:close/>
              </a:path>
            </a:pathLst>
          </a:custGeom>
        </p:spPr>
      </p:pic>
      <p:sp>
        <p:nvSpPr>
          <p:cNvPr id="52" name="Parallelogram 29">
            <a:extLst>
              <a:ext uri="{FF2B5EF4-FFF2-40B4-BE49-F238E27FC236}">
                <a16:creationId xmlns:a16="http://schemas.microsoft.com/office/drawing/2014/main" id="{8D43764A-2473-4067-8426-76E5351EE3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0821" y="3589867"/>
            <a:ext cx="9786780" cy="2177879"/>
          </a:xfrm>
          <a:prstGeom prst="parallelogram">
            <a:avLst>
              <a:gd name="adj" fmla="val 14777"/>
            </a:avLst>
          </a:prstGeom>
          <a:solidFill>
            <a:schemeClr val="tx1">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31">
            <a:extLst>
              <a:ext uri="{FF2B5EF4-FFF2-40B4-BE49-F238E27FC236}">
                <a16:creationId xmlns:a16="http://schemas.microsoft.com/office/drawing/2014/main" id="{1601A579-3988-4B38-B46D-55D3745E6EB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33">
            <a:extLst>
              <a:ext uri="{FF2B5EF4-FFF2-40B4-BE49-F238E27FC236}">
                <a16:creationId xmlns:a16="http://schemas.microsoft.com/office/drawing/2014/main" id="{CEEEE88E-5032-4E25-9538-D0E92E1A08E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A76BF92E-BE3D-4DE9-A0B1-5FD574D3CA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5">
            <a:extLst>
              <a:ext uri="{FF2B5EF4-FFF2-40B4-BE49-F238E27FC236}">
                <a16:creationId xmlns:a16="http://schemas.microsoft.com/office/drawing/2014/main" id="{AF01EA00-AAF8-475F-92F5-DF36D6885C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24">
            <a:extLst>
              <a:ext uri="{FF2B5EF4-FFF2-40B4-BE49-F238E27FC236}">
                <a16:creationId xmlns:a16="http://schemas.microsoft.com/office/drawing/2014/main" id="{FB72B760-8AEC-48D0-BC53-C4194CA9CE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2BF97D-BFDD-4466-B33F-F52A08291551}"/>
              </a:ext>
            </a:extLst>
          </p:cNvPr>
          <p:cNvSpPr>
            <a:spLocks noGrp="1"/>
          </p:cNvSpPr>
          <p:nvPr>
            <p:ph type="title"/>
          </p:nvPr>
        </p:nvSpPr>
        <p:spPr>
          <a:xfrm>
            <a:off x="2147355" y="4113470"/>
            <a:ext cx="7126648" cy="765867"/>
          </a:xfrm>
        </p:spPr>
        <p:txBody>
          <a:bodyPr vert="horz" lIns="91440" tIns="45720" rIns="91440" bIns="45720" rtlCol="0" anchor="b">
            <a:normAutofit/>
          </a:bodyPr>
          <a:lstStyle/>
          <a:p>
            <a:pPr algn="r"/>
            <a:r>
              <a:rPr lang="en-US" sz="4400" dirty="0"/>
              <a:t>Afghanistan </a:t>
            </a:r>
            <a:r>
              <a:rPr lang="en-US" sz="4400" dirty="0" smtClean="0"/>
              <a:t>refugees</a:t>
            </a:r>
            <a:endParaRPr lang="en-US" sz="4400" dirty="0"/>
          </a:p>
        </p:txBody>
      </p:sp>
      <p:sp>
        <p:nvSpPr>
          <p:cNvPr id="58" name="Rectangle 27">
            <a:extLst>
              <a:ext uri="{FF2B5EF4-FFF2-40B4-BE49-F238E27FC236}">
                <a16:creationId xmlns:a16="http://schemas.microsoft.com/office/drawing/2014/main" id="{DC83F42D-85C4-479E-90CC-2030AAC99E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8">
            <a:extLst>
              <a:ext uri="{FF2B5EF4-FFF2-40B4-BE49-F238E27FC236}">
                <a16:creationId xmlns:a16="http://schemas.microsoft.com/office/drawing/2014/main" id="{3855FC48-B29E-4D80-8DA3-497A52536F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9">
            <a:extLst>
              <a:ext uri="{FF2B5EF4-FFF2-40B4-BE49-F238E27FC236}">
                <a16:creationId xmlns:a16="http://schemas.microsoft.com/office/drawing/2014/main" id="{3A46435C-1731-46DE-8250-D7EFF7CD1E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29">
            <a:extLst>
              <a:ext uri="{FF2B5EF4-FFF2-40B4-BE49-F238E27FC236}">
                <a16:creationId xmlns:a16="http://schemas.microsoft.com/office/drawing/2014/main" id="{B42AA8BF-4B06-4E7A-A0E5-90DF943882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85067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2A8F8-327B-4602-B2C1-1917192BC1F3}"/>
              </a:ext>
            </a:extLst>
          </p:cNvPr>
          <p:cNvSpPr>
            <a:spLocks noGrp="1"/>
          </p:cNvSpPr>
          <p:nvPr>
            <p:ph type="title"/>
          </p:nvPr>
        </p:nvSpPr>
        <p:spPr/>
        <p:txBody>
          <a:bodyPr/>
          <a:lstStyle/>
          <a:p>
            <a:r>
              <a:rPr lang="en-GB" dirty="0"/>
              <a:t>Morpurgo’s views on Migration</a:t>
            </a:r>
          </a:p>
        </p:txBody>
      </p:sp>
      <p:sp>
        <p:nvSpPr>
          <p:cNvPr id="6" name="TextBox 5">
            <a:extLst>
              <a:ext uri="{FF2B5EF4-FFF2-40B4-BE49-F238E27FC236}">
                <a16:creationId xmlns:a16="http://schemas.microsoft.com/office/drawing/2014/main" id="{EAB33DB4-CEA7-4E28-BF5F-C95297797112}"/>
              </a:ext>
            </a:extLst>
          </p:cNvPr>
          <p:cNvSpPr txBox="1"/>
          <p:nvPr/>
        </p:nvSpPr>
        <p:spPr>
          <a:xfrm>
            <a:off x="1712686" y="1382492"/>
            <a:ext cx="7561316" cy="646331"/>
          </a:xfrm>
          <a:prstGeom prst="rect">
            <a:avLst/>
          </a:prstGeom>
          <a:noFill/>
        </p:spPr>
        <p:txBody>
          <a:bodyPr wrap="square" rtlCol="0">
            <a:spAutoFit/>
          </a:bodyPr>
          <a:lstStyle/>
          <a:p>
            <a:r>
              <a:rPr lang="en-GB" dirty="0"/>
              <a:t>“They came here fleeing from tyranny and hoping this would never happen again. We should love having them here and welcome them”</a:t>
            </a:r>
          </a:p>
        </p:txBody>
      </p:sp>
      <p:pic>
        <p:nvPicPr>
          <p:cNvPr id="7" name="Picture 6" descr="A close up of a sign&#10;&#10;Description automatically generated">
            <a:extLst>
              <a:ext uri="{FF2B5EF4-FFF2-40B4-BE49-F238E27FC236}">
                <a16:creationId xmlns:a16="http://schemas.microsoft.com/office/drawing/2014/main" id="{8048E8E2-A9B0-476B-845B-DCD0366FBCF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3486" y="1335982"/>
            <a:ext cx="1188836" cy="594418"/>
          </a:xfrm>
          <a:prstGeom prst="rect">
            <a:avLst/>
          </a:prstGeom>
        </p:spPr>
      </p:pic>
      <p:sp>
        <p:nvSpPr>
          <p:cNvPr id="8" name="TextBox 7">
            <a:extLst>
              <a:ext uri="{FF2B5EF4-FFF2-40B4-BE49-F238E27FC236}">
                <a16:creationId xmlns:a16="http://schemas.microsoft.com/office/drawing/2014/main" id="{087A29D3-7E7F-4EC9-838E-0673BF32B737}"/>
              </a:ext>
            </a:extLst>
          </p:cNvPr>
          <p:cNvSpPr txBox="1"/>
          <p:nvPr/>
        </p:nvSpPr>
        <p:spPr>
          <a:xfrm>
            <a:off x="1712686" y="2044005"/>
            <a:ext cx="7344228" cy="923330"/>
          </a:xfrm>
          <a:prstGeom prst="rect">
            <a:avLst/>
          </a:prstGeom>
          <a:noFill/>
        </p:spPr>
        <p:txBody>
          <a:bodyPr wrap="square" rtlCol="0">
            <a:spAutoFit/>
          </a:bodyPr>
          <a:lstStyle/>
          <a:p>
            <a:r>
              <a:rPr lang="es-ES" dirty="0"/>
              <a:t>“Vinieron aquí huyendo de la tiranía y esperando que esto nunca volviera a suceder. Deberíamos amar tenerlos aquí y darles la bienvenida "</a:t>
            </a:r>
            <a:endParaRPr lang="en-GB" dirty="0"/>
          </a:p>
        </p:txBody>
      </p:sp>
      <p:sp>
        <p:nvSpPr>
          <p:cNvPr id="9" name="TextBox 8">
            <a:extLst>
              <a:ext uri="{FF2B5EF4-FFF2-40B4-BE49-F238E27FC236}">
                <a16:creationId xmlns:a16="http://schemas.microsoft.com/office/drawing/2014/main" id="{52723186-6F87-4EAE-BB59-D39F90FBF41E}"/>
              </a:ext>
            </a:extLst>
          </p:cNvPr>
          <p:cNvSpPr txBox="1"/>
          <p:nvPr/>
        </p:nvSpPr>
        <p:spPr>
          <a:xfrm>
            <a:off x="1712686" y="2912264"/>
            <a:ext cx="7344228" cy="923330"/>
          </a:xfrm>
          <a:prstGeom prst="rect">
            <a:avLst/>
          </a:prstGeom>
          <a:noFill/>
        </p:spPr>
        <p:txBody>
          <a:bodyPr wrap="square" rtlCol="0">
            <a:spAutoFit/>
          </a:bodyPr>
          <a:lstStyle/>
          <a:p>
            <a:r>
              <a:rPr lang="it-IT" dirty="0"/>
              <a:t>«Sono venuti qui fuggendo dalla tirannia e sperando che questo non sarebbe mai più accaduto. Dovremmo amare averli qui e dargli il benvenuto»</a:t>
            </a:r>
            <a:endParaRPr lang="en-GB" dirty="0"/>
          </a:p>
        </p:txBody>
      </p:sp>
      <p:sp>
        <p:nvSpPr>
          <p:cNvPr id="10" name="TextBox 9">
            <a:extLst>
              <a:ext uri="{FF2B5EF4-FFF2-40B4-BE49-F238E27FC236}">
                <a16:creationId xmlns:a16="http://schemas.microsoft.com/office/drawing/2014/main" id="{87441417-6410-41DB-8F78-AB949B56DFEF}"/>
              </a:ext>
            </a:extLst>
          </p:cNvPr>
          <p:cNvSpPr txBox="1"/>
          <p:nvPr/>
        </p:nvSpPr>
        <p:spPr>
          <a:xfrm>
            <a:off x="1678820" y="3905848"/>
            <a:ext cx="7378094" cy="923330"/>
          </a:xfrm>
          <a:prstGeom prst="rect">
            <a:avLst/>
          </a:prstGeom>
          <a:noFill/>
        </p:spPr>
        <p:txBody>
          <a:bodyPr wrap="square" rtlCol="0">
            <a:spAutoFit/>
          </a:bodyPr>
          <a:lstStyle/>
          <a:p>
            <a:r>
              <a:rPr lang="fi-FI" dirty="0"/>
              <a:t>”He tulivat tänne pakenemaan tyranniasta ja toivoen, että näin ei koskaan tapahtuisi. Meidän pitäisi rakastaa saada ne tänne ja toivottaa heidät tervetulleiksi.</a:t>
            </a:r>
            <a:endParaRPr lang="en-GB" dirty="0"/>
          </a:p>
        </p:txBody>
      </p:sp>
      <p:sp>
        <p:nvSpPr>
          <p:cNvPr id="11" name="TextBox 10">
            <a:extLst>
              <a:ext uri="{FF2B5EF4-FFF2-40B4-BE49-F238E27FC236}">
                <a16:creationId xmlns:a16="http://schemas.microsoft.com/office/drawing/2014/main" id="{E8BE1642-4152-4B38-BA74-CEF5D24FA3FC}"/>
              </a:ext>
            </a:extLst>
          </p:cNvPr>
          <p:cNvSpPr txBox="1"/>
          <p:nvPr/>
        </p:nvSpPr>
        <p:spPr>
          <a:xfrm>
            <a:off x="1712686" y="4844360"/>
            <a:ext cx="7344228" cy="923330"/>
          </a:xfrm>
          <a:prstGeom prst="rect">
            <a:avLst/>
          </a:prstGeom>
          <a:noFill/>
        </p:spPr>
        <p:txBody>
          <a:bodyPr wrap="square" rtlCol="0">
            <a:spAutoFit/>
          </a:bodyPr>
          <a:lstStyle/>
          <a:p>
            <a:r>
              <a:rPr lang="de-DE" dirty="0"/>
              <a:t>„Sie kamen vor der Tyrannei hierher geflüchtet und hofften, dass dies nie wieder passieren würde. Wir sollten es lieben, sie hier zu haben und sie willkommen zu heißen. “</a:t>
            </a:r>
            <a:endParaRPr lang="en-GB" dirty="0"/>
          </a:p>
        </p:txBody>
      </p:sp>
      <p:sp>
        <p:nvSpPr>
          <p:cNvPr id="13" name="TextBox 12">
            <a:extLst>
              <a:ext uri="{FF2B5EF4-FFF2-40B4-BE49-F238E27FC236}">
                <a16:creationId xmlns:a16="http://schemas.microsoft.com/office/drawing/2014/main" id="{D83EADD9-EADC-45AE-B731-2B336996CE82}"/>
              </a:ext>
            </a:extLst>
          </p:cNvPr>
          <p:cNvSpPr txBox="1"/>
          <p:nvPr/>
        </p:nvSpPr>
        <p:spPr>
          <a:xfrm>
            <a:off x="1678820" y="5782872"/>
            <a:ext cx="7378094" cy="646331"/>
          </a:xfrm>
          <a:prstGeom prst="rect">
            <a:avLst/>
          </a:prstGeom>
          <a:noFill/>
        </p:spPr>
        <p:txBody>
          <a:bodyPr wrap="square" rtlCol="0">
            <a:spAutoFit/>
          </a:bodyPr>
          <a:lstStyle/>
          <a:p>
            <a:r>
              <a:rPr lang="en-GB" dirty="0"/>
              <a:t>"</a:t>
            </a:r>
            <a:r>
              <a:rPr lang="en-GB" dirty="0" err="1"/>
              <a:t>Došli</a:t>
            </a:r>
            <a:r>
              <a:rPr lang="en-GB" dirty="0"/>
              <a:t> </a:t>
            </a:r>
            <a:r>
              <a:rPr lang="en-GB" dirty="0" err="1"/>
              <a:t>su</a:t>
            </a:r>
            <a:r>
              <a:rPr lang="en-GB" dirty="0"/>
              <a:t> </a:t>
            </a:r>
            <a:r>
              <a:rPr lang="en-GB" dirty="0" err="1"/>
              <a:t>ovamo</a:t>
            </a:r>
            <a:r>
              <a:rPr lang="en-GB" dirty="0"/>
              <a:t> </a:t>
            </a:r>
            <a:r>
              <a:rPr lang="en-GB" dirty="0" err="1"/>
              <a:t>bježeći</a:t>
            </a:r>
            <a:r>
              <a:rPr lang="en-GB" dirty="0"/>
              <a:t> od </a:t>
            </a:r>
            <a:r>
              <a:rPr lang="en-GB" dirty="0" err="1"/>
              <a:t>tiranije</a:t>
            </a:r>
            <a:r>
              <a:rPr lang="en-GB" dirty="0"/>
              <a:t> </a:t>
            </a:r>
            <a:r>
              <a:rPr lang="en-GB" dirty="0" err="1"/>
              <a:t>i</a:t>
            </a:r>
            <a:r>
              <a:rPr lang="en-GB" dirty="0"/>
              <a:t> </a:t>
            </a:r>
            <a:r>
              <a:rPr lang="en-GB" dirty="0" err="1"/>
              <a:t>nadajući</a:t>
            </a:r>
            <a:r>
              <a:rPr lang="en-GB" dirty="0"/>
              <a:t> se da se to </a:t>
            </a:r>
            <a:r>
              <a:rPr lang="en-GB" dirty="0" err="1"/>
              <a:t>više</a:t>
            </a:r>
            <a:r>
              <a:rPr lang="en-GB" dirty="0"/>
              <a:t> </a:t>
            </a:r>
            <a:r>
              <a:rPr lang="en-GB" dirty="0" err="1"/>
              <a:t>nikada</a:t>
            </a:r>
            <a:r>
              <a:rPr lang="en-GB" dirty="0"/>
              <a:t> </a:t>
            </a:r>
            <a:r>
              <a:rPr lang="en-GB" dirty="0" err="1"/>
              <a:t>neće</a:t>
            </a:r>
            <a:r>
              <a:rPr lang="en-GB" dirty="0"/>
              <a:t> </a:t>
            </a:r>
            <a:r>
              <a:rPr lang="en-GB" dirty="0" err="1"/>
              <a:t>dogoditi</a:t>
            </a:r>
            <a:r>
              <a:rPr lang="en-GB" dirty="0"/>
              <a:t>." </a:t>
            </a:r>
            <a:r>
              <a:rPr lang="en-GB" dirty="0" err="1"/>
              <a:t>Trebali</a:t>
            </a:r>
            <a:r>
              <a:rPr lang="en-GB" dirty="0"/>
              <a:t> </a:t>
            </a:r>
            <a:r>
              <a:rPr lang="en-GB" dirty="0" err="1"/>
              <a:t>bismo</a:t>
            </a:r>
            <a:r>
              <a:rPr lang="en-GB" dirty="0"/>
              <a:t> </a:t>
            </a:r>
            <a:r>
              <a:rPr lang="en-GB" dirty="0" err="1"/>
              <a:t>ih</a:t>
            </a:r>
            <a:r>
              <a:rPr lang="en-GB" dirty="0"/>
              <a:t> </a:t>
            </a:r>
            <a:r>
              <a:rPr lang="en-GB" dirty="0" err="1"/>
              <a:t>voljeti</a:t>
            </a:r>
            <a:r>
              <a:rPr lang="en-GB" dirty="0"/>
              <a:t> </a:t>
            </a:r>
            <a:r>
              <a:rPr lang="en-GB" dirty="0" err="1"/>
              <a:t>ovdje</a:t>
            </a:r>
            <a:r>
              <a:rPr lang="en-GB" dirty="0"/>
              <a:t> </a:t>
            </a:r>
            <a:r>
              <a:rPr lang="en-GB" dirty="0" err="1"/>
              <a:t>i</a:t>
            </a:r>
            <a:r>
              <a:rPr lang="en-GB" dirty="0"/>
              <a:t> </a:t>
            </a:r>
            <a:r>
              <a:rPr lang="en-GB" dirty="0" err="1"/>
              <a:t>pozdraviti</a:t>
            </a:r>
            <a:r>
              <a:rPr lang="en-GB" dirty="0"/>
              <a:t> </a:t>
            </a:r>
            <a:r>
              <a:rPr lang="en-GB" dirty="0" err="1"/>
              <a:t>ih</a:t>
            </a:r>
            <a:r>
              <a:rPr lang="en-GB" dirty="0"/>
              <a:t>”</a:t>
            </a:r>
          </a:p>
        </p:txBody>
      </p:sp>
      <p:pic>
        <p:nvPicPr>
          <p:cNvPr id="15" name="Picture 14" descr="A close up of a logo&#10;&#10;Description automatically generated">
            <a:extLst>
              <a:ext uri="{FF2B5EF4-FFF2-40B4-BE49-F238E27FC236}">
                <a16:creationId xmlns:a16="http://schemas.microsoft.com/office/drawing/2014/main" id="{1DC17F30-9111-425D-A8F8-AA165FC612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3486" y="1985751"/>
            <a:ext cx="1219200" cy="812482"/>
          </a:xfrm>
          <a:prstGeom prst="rect">
            <a:avLst/>
          </a:prstGeom>
        </p:spPr>
      </p:pic>
      <p:pic>
        <p:nvPicPr>
          <p:cNvPr id="16" name="Graphic 15">
            <a:extLst>
              <a:ext uri="{FF2B5EF4-FFF2-40B4-BE49-F238E27FC236}">
                <a16:creationId xmlns:a16="http://schemas.microsoft.com/office/drawing/2014/main" id="{20E2DD71-D4F0-43A9-A703-655265EDCBD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59620" y="2912264"/>
            <a:ext cx="1219200" cy="812800"/>
          </a:xfrm>
          <a:prstGeom prst="rect">
            <a:avLst/>
          </a:prstGeom>
        </p:spPr>
      </p:pic>
      <p:pic>
        <p:nvPicPr>
          <p:cNvPr id="18" name="Picture 17" descr="A close up of a logo&#10;&#10;Description automatically generated">
            <a:extLst>
              <a:ext uri="{FF2B5EF4-FFF2-40B4-BE49-F238E27FC236}">
                <a16:creationId xmlns:a16="http://schemas.microsoft.com/office/drawing/2014/main" id="{6250CEF9-5896-4FE5-ABC3-DF88380682B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48543" y="3848150"/>
            <a:ext cx="1330277" cy="812800"/>
          </a:xfrm>
          <a:prstGeom prst="rect">
            <a:avLst/>
          </a:prstGeom>
        </p:spPr>
      </p:pic>
      <p:pic>
        <p:nvPicPr>
          <p:cNvPr id="20" name="Picture 19">
            <a:extLst>
              <a:ext uri="{FF2B5EF4-FFF2-40B4-BE49-F238E27FC236}">
                <a16:creationId xmlns:a16="http://schemas.microsoft.com/office/drawing/2014/main" id="{9099D83E-3186-4156-8635-4072D105AD4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96725" y="4886876"/>
            <a:ext cx="1282095" cy="769257"/>
          </a:xfrm>
          <a:prstGeom prst="rect">
            <a:avLst/>
          </a:prstGeom>
        </p:spPr>
      </p:pic>
      <p:pic>
        <p:nvPicPr>
          <p:cNvPr id="22" name="Picture 21">
            <a:extLst>
              <a:ext uri="{FF2B5EF4-FFF2-40B4-BE49-F238E27FC236}">
                <a16:creationId xmlns:a16="http://schemas.microsoft.com/office/drawing/2014/main" id="{EB088DDE-F991-4347-BCA9-FF599420C52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86158" y="5767690"/>
            <a:ext cx="1292662" cy="646331"/>
          </a:xfrm>
          <a:prstGeom prst="rect">
            <a:avLst/>
          </a:prstGeom>
        </p:spPr>
      </p:pic>
    </p:spTree>
    <p:extLst>
      <p:ext uri="{BB962C8B-B14F-4D97-AF65-F5344CB8AC3E}">
        <p14:creationId xmlns:p14="http://schemas.microsoft.com/office/powerpoint/2010/main" val="3908937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p:bldP spid="13" grpId="0"/>
    </p:bld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1460</Words>
  <Application>Microsoft Office PowerPoint</Application>
  <PresentationFormat>Widescreen</PresentationFormat>
  <Paragraphs>83</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Trebuchet MS</vt:lpstr>
      <vt:lpstr>Wingdings 3</vt:lpstr>
      <vt:lpstr>Facet</vt:lpstr>
      <vt:lpstr>Michael Morpurgo</vt:lpstr>
      <vt:lpstr>PowerPoint Presentation</vt:lpstr>
      <vt:lpstr>Who is he?</vt:lpstr>
      <vt:lpstr>His work</vt:lpstr>
      <vt:lpstr>Shadow</vt:lpstr>
      <vt:lpstr>Morpurgo was an evacuee so knew what it was like to relocate, migrate and adapt to new environments.</vt:lpstr>
      <vt:lpstr>PowerPoint Presentation</vt:lpstr>
      <vt:lpstr>Afghanistan refugees</vt:lpstr>
      <vt:lpstr>Morpurgo’s views on Migration</vt:lpstr>
      <vt:lpstr>Morpurgo’s views on Migration</vt:lpstr>
      <vt:lpstr>Morpurgo’s views on Migration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Michael Morpurgo</dc:title>
  <dc:creator>Harry Perfect</dc:creator>
  <cp:lastModifiedBy>Carmel Henry</cp:lastModifiedBy>
  <cp:revision>9</cp:revision>
  <dcterms:created xsi:type="dcterms:W3CDTF">2019-03-24T14:29:20Z</dcterms:created>
  <dcterms:modified xsi:type="dcterms:W3CDTF">2019-05-02T12:15:31Z</dcterms:modified>
</cp:coreProperties>
</file>