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8" r:id="rId5"/>
    <p:sldId id="259" r:id="rId6"/>
    <p:sldId id="273" r:id="rId7"/>
    <p:sldId id="274" r:id="rId8"/>
    <p:sldId id="275" r:id="rId9"/>
    <p:sldId id="266" r:id="rId10"/>
    <p:sldId id="267" r:id="rId11"/>
    <p:sldId id="276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9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0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78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54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2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97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09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73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80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27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89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08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00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9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2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97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24E8-8DB5-4810-B753-66DDCD0FCFC3}" type="datetimeFigureOut">
              <a:rPr lang="hr-HR" smtClean="0"/>
              <a:t>29.8.2019.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3ADD9C-7815-444E-B9B0-B48346B607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12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81926"/>
            <a:ext cx="7766936" cy="1007390"/>
          </a:xfrm>
        </p:spPr>
        <p:txBody>
          <a:bodyPr/>
          <a:lstStyle/>
          <a:p>
            <a:r>
              <a:rPr lang="hr-HR" dirty="0" smtClean="0"/>
              <a:t>Migracije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353409"/>
            <a:ext cx="9775699" cy="2535947"/>
          </a:xfrm>
        </p:spPr>
        <p:txBody>
          <a:bodyPr>
            <a:normAutofit/>
          </a:bodyPr>
          <a:lstStyle/>
          <a:p>
            <a:pPr algn="just"/>
            <a:r>
              <a:rPr lang="hr-HR" sz="3600" dirty="0" smtClean="0"/>
              <a:t>S  teritorija RH bilo je u povijesti velikih migracija </a:t>
            </a:r>
            <a:r>
              <a:rPr lang="hr-HR" sz="3600" dirty="0" smtClean="0"/>
              <a:t>stanovništva. Trenutno </a:t>
            </a:r>
            <a:r>
              <a:rPr lang="hr-HR" sz="3600" dirty="0" smtClean="0"/>
              <a:t>više stanovnika s ovih teritorija živi </a:t>
            </a:r>
            <a:r>
              <a:rPr lang="hr-HR" sz="3600" dirty="0" smtClean="0"/>
              <a:t>izvan </a:t>
            </a:r>
            <a:r>
              <a:rPr lang="hr-HR" sz="3600" dirty="0" smtClean="0"/>
              <a:t>RH</a:t>
            </a:r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4" name="AutoShape 2" descr="Slikovni rezultat za tehniÄka Å¡kola nikole tesle vukova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01" y="32837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40" y="3354790"/>
            <a:ext cx="5254815" cy="3503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1194"/>
            <a:ext cx="9353770" cy="158920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Nakon vojnoredarstvene akcije Oluja, veliki broj stanovnika s Banije, Like i korduna otišao je živjeti u druge krajeve bivše Jugoslavije, ali se nakon mirne reintegracije određeni broj vratio da živi u svome gradu. Danas je i </a:t>
            </a:r>
            <a:r>
              <a:rPr lang="hr-HR" dirty="0" smtClean="0"/>
              <a:t>Vukovar </a:t>
            </a:r>
            <a:r>
              <a:rPr lang="hr-HR" dirty="0" smtClean="0"/>
              <a:t>sasvim drugačiji nego što je bio devedesetih...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12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12" y="3691503"/>
            <a:ext cx="5326251" cy="2996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67" y="501111"/>
            <a:ext cx="11453247" cy="5264259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Danas se iz RH iseljava veliki broj mladih i stručnih ljudi. Zemlje u koje se ide su Irska, Njemačka, Norveška... Tome je najviše doprinijelo ekonomsko stanje u RH, ali i ulazak RH u EU. Veliki problem ove migracije je taj da odlaze cijele obitelji te u ruralnim sredinama ostaje uglavnom starije stanovništvo.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6603"/>
            <a:ext cx="8596668" cy="164379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Dnevna migracija</a:t>
            </a:r>
            <a:br>
              <a:rPr lang="hr-HR" dirty="0" smtClean="0"/>
            </a:br>
            <a:r>
              <a:rPr lang="hr-HR" dirty="0" smtClean="0"/>
              <a:t>Odnosi se na migracije na kraće udaljenosti koje su uglavnom iz manjih mjesta u gradove u kojima je razvijenija industrija, ali često se kretanja stanovništva iz jednog grada u drugi. </a:t>
            </a:r>
            <a:br>
              <a:rPr lang="hr-HR" dirty="0" smtClean="0"/>
            </a:br>
            <a:r>
              <a:rPr lang="hr-HR" dirty="0" smtClean="0"/>
              <a:t>Veliki broj učenika i studenata putuje u druge gradove u škole u na fakultete</a:t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2" y="3816044"/>
            <a:ext cx="5069927" cy="30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62702" cy="1320800"/>
          </a:xfrm>
        </p:spPr>
        <p:txBody>
          <a:bodyPr>
            <a:noAutofit/>
          </a:bodyPr>
          <a:lstStyle/>
          <a:p>
            <a:r>
              <a:rPr lang="hr-HR" dirty="0"/>
              <a:t>Tjedne </a:t>
            </a:r>
            <a:r>
              <a:rPr lang="hr-HR" dirty="0" smtClean="0"/>
              <a:t>migracije </a:t>
            </a:r>
            <a:r>
              <a:rPr lang="hr-HR" dirty="0" smtClean="0"/>
              <a:t>slične </a:t>
            </a:r>
            <a:r>
              <a:rPr lang="hr-HR" dirty="0" smtClean="0"/>
              <a:t>su motivacije </a:t>
            </a:r>
            <a:r>
              <a:rPr lang="hr-HR" dirty="0" smtClean="0"/>
              <a:t>kao i dnevne , </a:t>
            </a:r>
            <a:r>
              <a:rPr lang="hr-HR" dirty="0"/>
              <a:t>ali su udaljenosti nešto veće.</a:t>
            </a:r>
            <a:br>
              <a:rPr lang="hr-HR" dirty="0"/>
            </a:br>
            <a:r>
              <a:rPr lang="hr-HR" dirty="0"/>
              <a:t>Privremene migracije mogu biti pozitivne, ali i negativne za promjene društveno ekonomske </a:t>
            </a:r>
            <a:r>
              <a:rPr lang="hr-HR" dirty="0" smtClean="0"/>
              <a:t>strukture </a:t>
            </a:r>
            <a:r>
              <a:rPr lang="hr-HR" dirty="0"/>
              <a:t>ruralnog područja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05" y="3580534"/>
            <a:ext cx="4916337" cy="31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2291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Da je migracija svakodnevan proces govori činjenica da u glavni grad RH Zagreb, koji broji  oko 800000 stanovnika, svakog dana doseli 37,7  i iseli 34,9 stanovnika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562066"/>
            <a:ext cx="8596668" cy="247929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9" y="3194833"/>
            <a:ext cx="5111765" cy="3028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60" y="2714648"/>
            <a:ext cx="6271668" cy="38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Danas preko teritorija RH svakodnevno prolaze migranti bježeći iz  nestabilnih i ekonomski osiromašenih zemalja bliskog istoka i zapadne </a:t>
            </a:r>
            <a:r>
              <a:rPr lang="hr-HR" dirty="0" smtClean="0"/>
              <a:t>Azije</a:t>
            </a:r>
            <a:r>
              <a:rPr lang="hr-HR" dirty="0" smtClean="0"/>
              <a:t>. Uglavnom se govori o ekonomskim </a:t>
            </a:r>
            <a:r>
              <a:rPr lang="hr-HR" dirty="0" smtClean="0"/>
              <a:t>migrantima</a:t>
            </a:r>
            <a:r>
              <a:rPr lang="hr-HR" dirty="0"/>
              <a:t>.</a:t>
            </a:r>
            <a:r>
              <a:rPr lang="hr-HR" dirty="0" smtClean="0"/>
              <a:t> Poželjne </a:t>
            </a:r>
            <a:r>
              <a:rPr lang="hr-HR" dirty="0" smtClean="0"/>
              <a:t>destinacije </a:t>
            </a:r>
            <a:r>
              <a:rPr lang="hr-HR" dirty="0" smtClean="0"/>
              <a:t>su im Njemačka</a:t>
            </a:r>
            <a:r>
              <a:rPr lang="hr-HR" dirty="0" smtClean="0"/>
              <a:t>, Švedska i Belgija.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60" y="3714679"/>
            <a:ext cx="6286642" cy="31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Hvala na pažnji </a:t>
            </a:r>
            <a:br>
              <a:rPr lang="hr-HR" dirty="0" smtClean="0"/>
            </a:br>
            <a:r>
              <a:rPr lang="hr-HR" dirty="0" smtClean="0"/>
              <a:t>Učenici Tehničke škole Nikole Tesle iz Vukovara</a:t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30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9433"/>
            <a:ext cx="8596668" cy="1520967"/>
          </a:xfrm>
        </p:spPr>
        <p:txBody>
          <a:bodyPr/>
          <a:lstStyle/>
          <a:p>
            <a:r>
              <a:rPr lang="hr-HR" dirty="0" smtClean="0"/>
              <a:t>Migracije u srednjem vijeku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392072"/>
            <a:ext cx="4592291" cy="1345172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/>
              <a:t>Dolaskom Turaka na Balkan, došlo je doseobe naroda prema zapadu 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392072"/>
            <a:ext cx="5256620" cy="1345173"/>
          </a:xfrm>
        </p:spPr>
        <p:txBody>
          <a:bodyPr/>
          <a:lstStyle/>
          <a:p>
            <a:r>
              <a:rPr lang="pl-PL" dirty="0"/>
              <a:t>Pri tome je došlo i do promjene nacionalne strukture stanovništva. </a:t>
            </a: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5483634" cy="3304117"/>
          </a:xfrm>
        </p:spPr>
        <p:txBody>
          <a:bodyPr>
            <a:noAutofit/>
          </a:bodyPr>
          <a:lstStyle/>
          <a:p>
            <a:r>
              <a:rPr lang="hr-HR" sz="2400" dirty="0" smtClean="0"/>
              <a:t>Slabljenjem Otomanskog carstva  postupno  jača utjecaj Austrije i Mađarske, te  razvojem zanata i trgovine dolazi do naseljavanja pojedinih dijelova Hrvatske stanovništvom drugih regija Europe.</a:t>
            </a:r>
            <a:endParaRPr lang="hr-H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31" y="3495958"/>
            <a:ext cx="3698116" cy="28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Doseljavanje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Dok su se jedni iseljavali , u pojedine krajeve RH doselio se veliki broj, najčešće siromašnih, ali i stručnih osoba iz ostalih dijelova Austrougarske. Krajem devetnaestog i početkom dvadesetog stoljeća doseljenici su 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Česi, Mađari, Slovaci, Nijemci i </a:t>
            </a:r>
            <a:r>
              <a:rPr lang="it-IT" dirty="0" smtClean="0">
                <a:solidFill>
                  <a:schemeClr val="tx1"/>
                </a:solidFill>
              </a:rPr>
              <a:t>Talijani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17" y="3521137"/>
            <a:ext cx="5958683" cy="333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30" y="568655"/>
            <a:ext cx="11000524" cy="576390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Početkom </a:t>
            </a:r>
            <a:r>
              <a:rPr lang="hr-HR" dirty="0" smtClean="0">
                <a:solidFill>
                  <a:schemeClr val="tx1"/>
                </a:solidFill>
              </a:rPr>
              <a:t>prošlog stoljeća  </a:t>
            </a:r>
            <a:r>
              <a:rPr lang="hr-HR" dirty="0" smtClean="0">
                <a:solidFill>
                  <a:schemeClr val="tx1"/>
                </a:solidFill>
              </a:rPr>
              <a:t>migranti su uglavnom bili </a:t>
            </a:r>
            <a:r>
              <a:rPr lang="hr-HR" dirty="0" smtClean="0">
                <a:solidFill>
                  <a:schemeClr val="tx1"/>
                </a:solidFill>
              </a:rPr>
              <a:t>ekonomski migranti i veliki broj ih je otišao trbuhom za kruhom u prekooceanske </a:t>
            </a:r>
            <a:r>
              <a:rPr lang="hr-HR" dirty="0" smtClean="0">
                <a:solidFill>
                  <a:schemeClr val="tx1"/>
                </a:solidFill>
              </a:rPr>
              <a:t>zemlje kao što su Sjeverna i južna A</a:t>
            </a:r>
            <a:r>
              <a:rPr lang="hr-HR" dirty="0" smtClean="0">
                <a:solidFill>
                  <a:schemeClr val="tx1"/>
                </a:solidFill>
              </a:rPr>
              <a:t>merika </a:t>
            </a:r>
            <a:r>
              <a:rPr lang="hr-HR" dirty="0">
                <a:solidFill>
                  <a:schemeClr val="tx1"/>
                </a:solidFill>
              </a:rPr>
              <a:t>Australija. Na čuvenom Titaniku, </a:t>
            </a:r>
            <a:r>
              <a:rPr lang="hr-HR" dirty="0" smtClean="0">
                <a:solidFill>
                  <a:schemeClr val="tx1"/>
                </a:solidFill>
              </a:rPr>
              <a:t>bilo </a:t>
            </a:r>
            <a:r>
              <a:rPr lang="hr-HR" dirty="0">
                <a:solidFill>
                  <a:schemeClr val="tx1"/>
                </a:solidFill>
              </a:rPr>
              <a:t>je tridesetak iseljenika </a:t>
            </a:r>
            <a:r>
              <a:rPr lang="hr-HR" dirty="0" smtClean="0">
                <a:solidFill>
                  <a:schemeClr val="tx1"/>
                </a:solidFill>
              </a:rPr>
              <a:t>iz </a:t>
            </a:r>
            <a:r>
              <a:rPr lang="hr-HR" dirty="0">
                <a:solidFill>
                  <a:schemeClr val="tx1"/>
                </a:solidFill>
              </a:rPr>
              <a:t>Hrvatske od kojih </a:t>
            </a:r>
            <a:r>
              <a:rPr lang="hr-HR" dirty="0" smtClean="0">
                <a:solidFill>
                  <a:schemeClr val="tx1"/>
                </a:solidFill>
              </a:rPr>
              <a:t>je  troje preživjelo.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46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13278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Iseljavalo se uglavnom poljoprivredno stanovništvo kao i iz ostalih dijelova Europe. </a:t>
            </a:r>
            <a:r>
              <a:rPr lang="hr-HR" dirty="0" smtClean="0"/>
              <a:t>Tome je doprinijela i smanjena stopa mortaliteta i povećan prirast stanovništva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52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2373"/>
            <a:ext cx="9691032" cy="4878989"/>
          </a:xfrm>
        </p:spPr>
        <p:txBody>
          <a:bodyPr>
            <a:noAutofit/>
          </a:bodyPr>
          <a:lstStyle/>
          <a:p>
            <a:r>
              <a:rPr lang="hr-HR" sz="3600" dirty="0" smtClean="0"/>
              <a:t>Drugi svjetski rat pokrenuo je novi val iseljavanja iz Hrvatske. Taj kontigent činile su različite skupine kao što su izbjeglice, osobe koje su ostale u inozemstvu kao ratni zarobljenici, otanti, poražene vojne snage, pripadnici nacionalnih skupina i prebjezi...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8043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39005" cy="13208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Pedesetih godina prošlog stoljeća u  Slavoniju se iz pasivnih krajeve doselio veliki broj stanovnika. Taj val se nazivao osma ofanziva.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742" y="1711629"/>
            <a:ext cx="5407628" cy="3485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3" y="2229956"/>
            <a:ext cx="4817272" cy="3165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49" y="4019539"/>
            <a:ext cx="4418040" cy="27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2" y="464949"/>
            <a:ext cx="11205274" cy="5638408"/>
          </a:xfrm>
        </p:spPr>
        <p:txBody>
          <a:bodyPr/>
          <a:lstStyle/>
          <a:p>
            <a:r>
              <a:rPr lang="hr-HR" sz="3200" dirty="0" smtClean="0"/>
              <a:t>Osamdesetih godina prošlog stoljeća migracija stanovništva bila je uglavnom ekonomska. Odlazilo se u zemlje zapadne Europe (Njemačka, Nizozemska, Švedska) s idejom da se poslije privremenog rada od nekoliko godina vrate doma svojim obiteljima. Najčešće je to ipak bilo tek kad se zaradila mirovina. Uglavnom su se družili u </a:t>
            </a:r>
          </a:p>
          <a:p>
            <a:pPr marL="0" indent="0">
              <a:buNone/>
            </a:pPr>
            <a:r>
              <a:rPr lang="hr-HR" sz="3200" dirty="0" smtClean="0"/>
              <a:t>  klubovima, a malo su se nakon </a:t>
            </a:r>
          </a:p>
          <a:p>
            <a:pPr marL="0" indent="0">
              <a:buNone/>
            </a:pPr>
            <a:r>
              <a:rPr lang="hr-HR" sz="3200" dirty="0" smtClean="0"/>
              <a:t>  posla družili s domicilnim </a:t>
            </a:r>
          </a:p>
          <a:p>
            <a:pPr marL="0" indent="0">
              <a:buNone/>
            </a:pPr>
            <a:r>
              <a:rPr lang="hr-HR" sz="3200" dirty="0"/>
              <a:t> </a:t>
            </a:r>
            <a:r>
              <a:rPr lang="hr-HR" sz="3200" dirty="0" smtClean="0"/>
              <a:t> stanovništvom.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65" y="3721951"/>
            <a:ext cx="5261505" cy="29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Migracije tijekom i nakon ratnih dejstava u našoj državi bile su izuzetno velike. Iz Vukovara je  1991. godine otišao veliki broj stanovnika jer </a:t>
            </a:r>
            <a:r>
              <a:rPr lang="hr-HR" dirty="0" smtClean="0"/>
              <a:t>su elementarni </a:t>
            </a:r>
            <a:r>
              <a:rPr lang="hr-HR" dirty="0" smtClean="0"/>
              <a:t>uvjeti za normalan život </a:t>
            </a:r>
            <a:r>
              <a:rPr lang="hr-HR" dirty="0" smtClean="0"/>
              <a:t> </a:t>
            </a:r>
            <a:r>
              <a:rPr lang="hr-HR" dirty="0" smtClean="0"/>
              <a:t>bili ugroženi.</a:t>
            </a:r>
            <a:br>
              <a:rPr lang="hr-HR" dirty="0" smtClean="0"/>
            </a:b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75" y="3213703"/>
            <a:ext cx="4988328" cy="3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485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Migracije </vt:lpstr>
      <vt:lpstr>Migracije u srednjem vijeku</vt:lpstr>
      <vt:lpstr>Doseljavanje Dok su se jedni iseljavali , u pojedine krajeve RH doselio se veliki broj, najčešće siromašnih, ali i stručnih osoba iz ostalih dijelova Austrougarske. Krajem devetnaestog i početkom dvadesetog stoljeća doseljenici su  Česi, Mađari, Slovaci, Nijemci i Talijani.</vt:lpstr>
      <vt:lpstr>Početkom prošlog stoljeća  migranti su uglavnom bili ekonomski migranti i veliki broj ih je otišao trbuhom za kruhom u prekooceanske zemlje kao što su Sjeverna i južna Amerika Australija. Na čuvenom Titaniku, bilo je tridesetak iseljenika iz Hrvatske od kojih je  troje preživjelo. </vt:lpstr>
      <vt:lpstr>  Iseljavalo se uglavnom poljoprivredno stanovništvo kao i iz ostalih dijelova Europe. Tome je doprinijela i smanjena stopa mortaliteta i povećan prirast stanovništva </vt:lpstr>
      <vt:lpstr>PowerPoint Presentation</vt:lpstr>
      <vt:lpstr>Pedesetih godina prošlog stoljeća u  Slavoniju se iz pasivnih krajeve doselio veliki broj stanovnika. Taj val se nazivao osma ofanziva. </vt:lpstr>
      <vt:lpstr>PowerPoint Presentation</vt:lpstr>
      <vt:lpstr>Migracije tijekom i nakon ratnih dejstava u našoj državi bile su izuzetno velike. Iz Vukovara je  1991. godine otišao veliki broj stanovnika jer su elementarni uvjeti za normalan život  bili ugroženi.  </vt:lpstr>
      <vt:lpstr>Nakon vojnoredarstvene akcije Oluja, veliki broj stanovnika s Banije, Like i korduna otišao je živjeti u druge krajeve bivše Jugoslavije, ali se nakon mirne reintegracije određeni broj vratio da živi u svome gradu. Danas je i Vukovar sasvim drugačiji nego što je bio devedesetih...</vt:lpstr>
      <vt:lpstr>Danas se iz RH iseljava veliki broj mladih i stručnih ljudi. Zemlje u koje se ide su Irska, Njemačka, Norveška... Tome je najviše doprinijelo ekonomsko stanje u RH, ali i ulazak RH u EU. Veliki problem ove migracije je taj da odlaze cijele obitelji te u ruralnim sredinama ostaje uglavnom starije stanovništvo.</vt:lpstr>
      <vt:lpstr>Dnevna migracija Odnosi se na migracije na kraće udaljenosti koje su uglavnom iz manjih mjesta u gradove u kojima je razvijenija industrija, ali često se kretanja stanovništva iz jednog grada u drugi.  Veliki broj učenika i studenata putuje u druge gradove u škole u na fakultete   </vt:lpstr>
      <vt:lpstr>Tjedne migracije slične su motivacije kao i dnevne , ali su udaljenosti nešto veće. Privremene migracije mogu biti pozitivne, ali i negativne za promjene društveno ekonomske strukture ruralnog područja</vt:lpstr>
      <vt:lpstr>Da je migracija svakodnevan proces govori činjenica da u glavni grad RH Zagreb, koji broji  oko 800000 stanovnika, svakog dana doseli 37,7  i iseli 34,9 stanovnika</vt:lpstr>
      <vt:lpstr>Danas preko teritorija RH svakodnevno prolaze migranti bježeći iz  nestabilnih i ekonomski osiromašenih zemalja bliskog istoka i zapadne Azije. Uglavnom se govori o ekonomskim migrantima. Poželjne destinacije su im Njemačka, Švedska i Belgija.   </vt:lpstr>
      <vt:lpstr>Hvala na pažnji  Učenici Tehničke škole Nikole Tesle iz Vukovara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Migracije</dc:title>
  <dc:creator>DAVOR</dc:creator>
  <cp:lastModifiedBy>DAVOR</cp:lastModifiedBy>
  <cp:revision>22</cp:revision>
  <dcterms:created xsi:type="dcterms:W3CDTF">2019-08-28T17:04:51Z</dcterms:created>
  <dcterms:modified xsi:type="dcterms:W3CDTF">2019-08-29T20:10:16Z</dcterms:modified>
</cp:coreProperties>
</file>