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9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10.jpeg" ContentType="image/jpeg"/>
  <Override PartName="/ppt/media/image4.jpeg" ContentType="image/jpe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sr-Latn-RS" sz="60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36E3E2B-236D-41F1-BE5A-8AB068CA00B3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16/06/21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77F2AD2-1250-4717-8659-A280D02BFDEA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Peta razina stilove teksta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DE3C947-3371-4190-BD3C-604B32FD1E65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16/06/21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E9EA8E6-B896-4873-88C3-E43D3C1778F2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Peta razina stilove teksta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Peta razina stilove teksta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C0ABE46-03E5-4D08-99DB-DBD0A2BF5668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16/06/21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E069C39-CF26-44DE-8042-5C7018BD687E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0" y="0"/>
            <a:ext cx="4923360" cy="2180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1" lang="sr-Latn-RS" sz="6000" spc="-1" strike="noStrike">
                <a:solidFill>
                  <a:srgbClr val="ffffff"/>
                </a:solidFill>
                <a:latin typeface="Castellar"/>
              </a:rPr>
              <a:t>Croatian legends </a:t>
            </a:r>
            <a:endParaRPr b="0" lang="sr-Latn-R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0" y="27579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1800" spc="-1" strike="noStrike">
                <a:solidFill>
                  <a:srgbClr val="ffffff"/>
                </a:solidFill>
                <a:latin typeface="Copperplate Gothic Bold"/>
              </a:rPr>
              <a:t>-Borna Živić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1800" spc="-1" strike="noStrike">
                <a:solidFill>
                  <a:srgbClr val="ffffff"/>
                </a:solidFill>
                <a:latin typeface="Copperplate Gothic Bold"/>
              </a:rPr>
              <a:t>-Tamara Mikić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1800" spc="-1" strike="noStrike">
                <a:solidFill>
                  <a:srgbClr val="ffffff"/>
                </a:solidFill>
                <a:latin typeface="Copperplate Gothic Bold"/>
              </a:rPr>
              <a:t>-Ines Gadanec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1800" spc="-1" strike="noStrike">
                <a:solidFill>
                  <a:srgbClr val="ffffff"/>
                </a:solidFill>
                <a:latin typeface="Copperplate Gothic Bold"/>
              </a:rPr>
              <a:t>-Vanesa Ivanković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sr-Latn-RS" sz="3200" spc="-1" strike="noStrike">
                <a:solidFill>
                  <a:srgbClr val="ffffff"/>
                </a:solidFill>
                <a:latin typeface="Copperplate Gothic Bold"/>
              </a:rPr>
              <a:t>THE LEGEND OF ARŠANJ WITCHES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ffffff"/>
                </a:solidFill>
                <a:latin typeface="Copperplate Gothic Bold"/>
              </a:rPr>
              <a:t>Near Baranja there is Haršanj hill. On that hill, every night, at midnight, witches gather. 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ffffff"/>
                </a:solidFill>
                <a:latin typeface="Copperplate Gothic Bold"/>
              </a:rPr>
              <a:t>The main witch, white and disheveled, sits on the throne waiting for vassals.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Rezervirano mjesto sadržaja 5" descr=""/>
          <p:cNvPicPr/>
          <p:nvPr/>
        </p:nvPicPr>
        <p:blipFill>
          <a:blip r:embed="rId1"/>
          <a:stretch/>
        </p:blipFill>
        <p:spPr>
          <a:xfrm>
            <a:off x="6172200" y="1825560"/>
            <a:ext cx="5491440" cy="4118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lang="sr-Latn-RS" sz="3200" spc="-1" strike="noStrike">
                <a:solidFill>
                  <a:srgbClr val="ffffff"/>
                </a:solidFill>
                <a:latin typeface="Copperplate Gothic Bold"/>
              </a:rPr>
              <a:t>Thank you very much for you attention!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r-Latn-RS" sz="3200" spc="-1" strike="noStrike">
                <a:solidFill>
                  <a:srgbClr val="ffffff"/>
                </a:solidFill>
                <a:latin typeface="Copperplate Gothic Bold"/>
              </a:rPr>
              <a:t>Legend of Đurđevački Picoki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ffffff"/>
                </a:solidFill>
                <a:latin typeface="Copperplate Gothic Bold"/>
              </a:rPr>
              <a:t>It's an old story about a long siege of Osman army of Ulam-beg and his intention to keep people of Đurđevo trapped  in the old town so they  would surrender because  of starvation.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ffffff"/>
                </a:solidFill>
                <a:latin typeface="Copperplate Gothic Bold"/>
              </a:rPr>
              <a:t>Over 40 years people of Đurđevo have a festival to relive the legend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54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609480" y="4385160"/>
            <a:ext cx="10923120" cy="1317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Slika 6" descr=""/>
          <p:cNvPicPr/>
          <p:nvPr/>
        </p:nvPicPr>
        <p:blipFill>
          <a:blip r:embed="rId1"/>
          <a:srcRect l="3130" t="0" r="827" b="0"/>
          <a:stretch/>
        </p:blipFill>
        <p:spPr>
          <a:xfrm>
            <a:off x="0" y="0"/>
            <a:ext cx="6095520" cy="4252320"/>
          </a:xfrm>
          <a:prstGeom prst="rect">
            <a:avLst/>
          </a:prstGeom>
          <a:ln>
            <a:noFill/>
          </a:ln>
        </p:spPr>
      </p:pic>
      <p:pic>
        <p:nvPicPr>
          <p:cNvPr id="130" name="Rezervirano mjesto sadržaja 4" descr=""/>
          <p:cNvPicPr/>
          <p:nvPr/>
        </p:nvPicPr>
        <p:blipFill>
          <a:blip r:embed="rId2"/>
          <a:srcRect l="0" t="0" r="3971" b="0"/>
          <a:stretch/>
        </p:blipFill>
        <p:spPr>
          <a:xfrm>
            <a:off x="6095880" y="-720"/>
            <a:ext cx="6095520" cy="4252680"/>
          </a:xfrm>
          <a:prstGeom prst="rect">
            <a:avLst/>
          </a:prstGeom>
          <a:ln>
            <a:noFill/>
          </a:ln>
        </p:spPr>
      </p:pic>
      <p:sp>
        <p:nvSpPr>
          <p:cNvPr id="131" name="Line 2"/>
          <p:cNvSpPr/>
          <p:nvPr/>
        </p:nvSpPr>
        <p:spPr>
          <a:xfrm>
            <a:off x="6095880" y="-360"/>
            <a:ext cx="0" cy="4242240"/>
          </a:xfrm>
          <a:prstGeom prst="line">
            <a:avLst/>
          </a:prstGeom>
          <a:ln w="1015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Line 3"/>
          <p:cNvSpPr/>
          <p:nvPr/>
        </p:nvSpPr>
        <p:spPr>
          <a:xfrm>
            <a:off x="0" y="4241880"/>
            <a:ext cx="12191760" cy="0"/>
          </a:xfrm>
          <a:prstGeom prst="line">
            <a:avLst/>
          </a:prstGeom>
          <a:ln w="1015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r-Latn-RS" sz="3200" spc="-1" strike="noStrike">
                <a:solidFill>
                  <a:srgbClr val="ffffff"/>
                </a:solidFill>
                <a:latin typeface="Copperplate Gothic Bold"/>
              </a:rPr>
              <a:t>Rusalke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ffffff"/>
                </a:solidFill>
                <a:latin typeface="Copperplate Gothic Bold"/>
              </a:rPr>
              <a:t>Ruslalke were seductive water nymphes familiar by their beautiful voice. 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ffffff"/>
                </a:solidFill>
                <a:latin typeface="Copperplate Gothic Bold"/>
              </a:rPr>
              <a:t>One of the oldest tales says that one Rusalka left her life in the water because she was in love with a prince (Mortal).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ffffff"/>
                </a:solidFill>
                <a:latin typeface="Copperplate Gothic Bold"/>
              </a:rPr>
              <a:t>To survive on dry land she had to give away her voice. 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Rezervirano mjesto sadržaja 4" descr=""/>
          <p:cNvPicPr/>
          <p:nvPr/>
        </p:nvPicPr>
        <p:blipFill>
          <a:blip r:embed="rId1"/>
          <a:srcRect l="0" t="3162" r="0" b="22576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sr-Latn-RS" sz="3200" spc="-1" strike="noStrike">
                <a:solidFill>
                  <a:srgbClr val="ffffff"/>
                </a:solidFill>
                <a:latin typeface="Copperplate Gothic Bold"/>
              </a:rPr>
              <a:t>Water spirits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ffffff"/>
                </a:solidFill>
                <a:latin typeface="Copperplate Gothic Bold"/>
              </a:rPr>
              <a:t>Such as Rusalke, water spirits and Malics lived in lakes, and specially the ones alongside watermills in which they had a tendency to sort fish by sending eels to regular migrations. 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ffffff"/>
                </a:solidFill>
                <a:latin typeface="Copperplate Gothic Bold"/>
              </a:rPr>
              <a:t>Young miller assistant was in love with the miller's daughter but the miller wanted his daughter to marry a rich man from a nearby castle. 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Rezervirano mjesto sadržaja 8" descr=""/>
          <p:cNvPicPr/>
          <p:nvPr/>
        </p:nvPicPr>
        <p:blipFill>
          <a:blip r:embed="rId1"/>
          <a:stretch/>
        </p:blipFill>
        <p:spPr>
          <a:xfrm>
            <a:off x="0" y="-179280"/>
            <a:ext cx="6095520" cy="7036920"/>
          </a:xfrm>
          <a:prstGeom prst="rect">
            <a:avLst/>
          </a:prstGeom>
          <a:ln>
            <a:noFill/>
          </a:ln>
        </p:spPr>
      </p:pic>
      <p:pic>
        <p:nvPicPr>
          <p:cNvPr id="140" name="Slika 10" descr=""/>
          <p:cNvPicPr/>
          <p:nvPr/>
        </p:nvPicPr>
        <p:blipFill>
          <a:blip r:embed="rId2"/>
          <a:stretch/>
        </p:blipFill>
        <p:spPr>
          <a:xfrm>
            <a:off x="6095880" y="23400"/>
            <a:ext cx="6095520" cy="683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838080" y="37188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sr-Latn-RS" sz="3200" spc="-1" strike="noStrike">
                <a:solidFill>
                  <a:srgbClr val="ffffff"/>
                </a:solidFill>
                <a:latin typeface="Copperplate Gothic Bold"/>
              </a:rPr>
              <a:t>Hitchhiker from tunnel Učka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914400" y="1707480"/>
            <a:ext cx="5181120" cy="4782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600" spc="-1" strike="noStrike">
                <a:solidFill>
                  <a:srgbClr val="ffffff"/>
                </a:solidFill>
                <a:latin typeface="Copperplate Gothic Bold"/>
              </a:rPr>
              <a:t>She stands by the road towards the tunnel waiting for a car where the driver is alone...raises her thumb. Her etherical beauty and dark long hair cannot be resisted.</a:t>
            </a:r>
            <a:endParaRPr b="0" lang="sr-Latn-RS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600" spc="-1" strike="noStrike">
                <a:solidFill>
                  <a:srgbClr val="ffffff"/>
                </a:solidFill>
                <a:latin typeface="Copperplate Gothic Bold"/>
              </a:rPr>
              <a:t>This story has had a large influence on people and the media in Croatia.</a:t>
            </a:r>
            <a:endParaRPr b="0" lang="sr-Latn-RS" sz="1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600" spc="-1" strike="noStrike">
                <a:solidFill>
                  <a:srgbClr val="ffffff"/>
                </a:solidFill>
                <a:latin typeface="Copperplate Gothic Bold"/>
              </a:rPr>
              <a:t>Even some reporters from italy came to Učka to investigate this story.</a:t>
            </a:r>
            <a:endParaRPr b="0" lang="sr-Latn-R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Shape 3"/>
          <p:cNvSpPr txBox="1"/>
          <p:nvPr/>
        </p:nvSpPr>
        <p:spPr>
          <a:xfrm>
            <a:off x="6095880" y="170748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838080" y="1213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sr-Latn-RS" sz="3200" spc="-1" strike="noStrike">
                <a:solidFill>
                  <a:srgbClr val="ffffff"/>
                </a:solidFill>
                <a:latin typeface="Copperplate Gothic Bold"/>
              </a:rPr>
              <a:t>Legend of the rock Gorostas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838080" y="1446840"/>
            <a:ext cx="5181120" cy="5045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ffffff"/>
                </a:solidFill>
                <a:latin typeface="Copperplate Gothic Bold"/>
              </a:rPr>
              <a:t>The story is about a good girl who decided to take her own life because she was accused of imorality. 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ffffff"/>
                </a:solidFill>
                <a:latin typeface="Copperplate Gothic Bold"/>
              </a:rPr>
              <a:t>Today we have Istrian spa at that place and much before that old romans had a spa on that exact spot.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Rezervirano mjesto sadržaja 5" descr=""/>
          <p:cNvPicPr/>
          <p:nvPr/>
        </p:nvPicPr>
        <p:blipFill>
          <a:blip r:embed="rId1"/>
          <a:stretch/>
        </p:blipFill>
        <p:spPr>
          <a:xfrm>
            <a:off x="6305400" y="1446840"/>
            <a:ext cx="5655960" cy="3766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Application>LibreOffice/6.2.8.2$Linux_x86 LibreOffice_project/20$Build-2</Application>
  <Words>350</Words>
  <Paragraphs>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2019-10-15T16:19:18Z</dcterms:created>
  <dc:creator>Borna Živić</dc:creator>
  <dc:description/>
  <dc:language>es-ES</dc:language>
  <cp:lastModifiedBy>Borna Živić</cp:lastModifiedBy>
  <dcterms:modified xsi:type="dcterms:W3CDTF">2019-10-20T10:07:00Z</dcterms:modified>
  <cp:revision>6</cp:revision>
  <dc:subject/>
  <dc:title>Croatian legends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