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4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5/4/2019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Franklin Gothic Medium"/>
                <a:ea typeface="Batang"/>
              </a:rPr>
              <a:t>Ivan gundulić </a:t>
            </a:r>
            <a:br>
              <a:rPr lang="en-US" sz="4800" dirty="0">
                <a:latin typeface="Franklin Gothic Medium"/>
              </a:rPr>
            </a:br>
            <a:r>
              <a:rPr lang="en-US" sz="4800" dirty="0">
                <a:latin typeface="Franklin Gothic Medium"/>
                <a:ea typeface="Batang"/>
              </a:rPr>
              <a:t>and </a:t>
            </a:r>
            <a:br>
              <a:rPr lang="en-US" sz="4800" dirty="0">
                <a:latin typeface="Franklin Gothic Medium"/>
              </a:rPr>
            </a:br>
            <a:r>
              <a:rPr lang="en-US" sz="4800" err="1">
                <a:latin typeface="Franklin Gothic Medium"/>
                <a:ea typeface="Batang"/>
              </a:rPr>
              <a:t>Silvije</a:t>
            </a:r>
            <a:r>
              <a:rPr lang="en-US" sz="4800" dirty="0">
                <a:latin typeface="Franklin Gothic Medium"/>
                <a:ea typeface="Batang"/>
              </a:rPr>
              <a:t> </a:t>
            </a:r>
            <a:r>
              <a:rPr lang="en-US" sz="4800">
                <a:latin typeface="Franklin Gothic Medium"/>
                <a:ea typeface="Batang"/>
              </a:rPr>
              <a:t>strahimir krančević</a:t>
            </a:r>
            <a:endParaRPr lang="en-US" sz="4800" dirty="0">
              <a:latin typeface="Franklin Gothic Medium"/>
              <a:ea typeface="Batang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91440" rIns="91440" bIns="91440" rtlCol="0" anchor="t">
            <a:normAutofit/>
          </a:bodyPr>
          <a:lstStyle/>
          <a:p>
            <a:r>
              <a:rPr lang="en-US"/>
              <a:t>treasure of Croatian literature</a:t>
            </a:r>
            <a:endParaRPr lang="sr-Latn-RS"/>
          </a:p>
          <a:p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32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F0405-3A1D-4EE3-9173-77A98F95E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6195784" cy="3450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sr-Latn-RS" sz="1700"/>
              <a:t>His first poetry book, Bugarkinje (1884), was published in his native Senj. It already announced his three main themes: Homeland, Man and Universe.</a:t>
            </a:r>
          </a:p>
          <a:p>
            <a:pPr>
              <a:lnSpc>
                <a:spcPct val="110000"/>
              </a:lnSpc>
            </a:pPr>
            <a:r>
              <a:rPr lang="sr-Latn-RS" sz="1700"/>
              <a:t>His next poetry book, Selected Poems, came more than a decade later, in 1898.</a:t>
            </a:r>
          </a:p>
          <a:p>
            <a:pPr>
              <a:lnSpc>
                <a:spcPct val="110000"/>
              </a:lnSpc>
            </a:pPr>
            <a:r>
              <a:rPr lang="sr-Latn-RS" sz="1700"/>
              <a:t>The 1890s marked the zenith of his poetic work.</a:t>
            </a:r>
          </a:p>
          <a:p>
            <a:pPr>
              <a:lnSpc>
                <a:spcPct val="110000"/>
              </a:lnSpc>
            </a:pPr>
            <a:r>
              <a:rPr lang="sr-Latn-RS" sz="1700"/>
              <a:t>It would be followed by two more books, Trzaji(Quivers) in 1902 and Poems in 1908.</a:t>
            </a:r>
          </a:p>
          <a:p>
            <a:pPr>
              <a:lnSpc>
                <a:spcPct val="110000"/>
              </a:lnSpc>
            </a:pPr>
            <a:r>
              <a:rPr lang="sr-Latn-RS" sz="1700"/>
              <a:t>One of the most beautiful croatian patriotic songs at all is Moj Dom (My Home) </a:t>
            </a:r>
          </a:p>
          <a:p>
            <a:pPr>
              <a:lnSpc>
                <a:spcPct val="110000"/>
              </a:lnSpc>
            </a:pPr>
            <a:endParaRPr lang="sr-Latn-RS" sz="17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3AD9018-2DBA-4C62-A23F-455561F0B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8494" y="2015734"/>
            <a:ext cx="2246622" cy="345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188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3B20B-7FF4-43DD-BB02-8D7B19375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4369060" cy="394047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sr-Latn-RS" u="sng"/>
              <a:t>MOJ DOM</a:t>
            </a:r>
            <a:endParaRPr lang="sr-Latn-RS"/>
          </a:p>
          <a:p>
            <a:pPr algn="ctr">
              <a:buNone/>
            </a:pPr>
            <a:r>
              <a:rPr lang="sr-Latn-RS"/>
              <a:t>Ja domovinu imam; tek u srcu je nosim,</a:t>
            </a:r>
          </a:p>
          <a:p>
            <a:pPr algn="ctr">
              <a:buNone/>
            </a:pPr>
            <a:r>
              <a:rPr lang="sr-Latn-RS"/>
              <a:t>I brda joj i dol;</a:t>
            </a:r>
          </a:p>
          <a:p>
            <a:pPr algn="ctr">
              <a:buNone/>
            </a:pPr>
            <a:r>
              <a:rPr lang="sr-Latn-RS"/>
              <a:t>Gdje raj da ovaj prostrem, uzalud svijet prosim</a:t>
            </a:r>
          </a:p>
          <a:p>
            <a:pPr algn="ctr">
              <a:buNone/>
            </a:pPr>
            <a:r>
              <a:rPr lang="sr-Latn-RS"/>
              <a:t>I... gutam svoju bol!</a:t>
            </a:r>
          </a:p>
          <a:p>
            <a:pPr algn="ctr">
              <a:buNone/>
            </a:pPr>
            <a:endParaRPr lang="sr-Latn-RS"/>
          </a:p>
          <a:p>
            <a:pPr algn="ctr">
              <a:buNone/>
            </a:pPr>
            <a:r>
              <a:rPr lang="sr-Latn-RS"/>
              <a:t>  .....</a:t>
            </a:r>
          </a:p>
          <a:p>
            <a:pPr algn="ctr">
              <a:buNone/>
            </a:pPr>
            <a:endParaRPr lang="sr-Latn-RS"/>
          </a:p>
          <a:p>
            <a:pPr algn="ctr">
              <a:buNone/>
            </a:pPr>
            <a:r>
              <a:rPr lang="sr-Latn-RS"/>
              <a:t>Kroz požar, koji suklja, da oprži mi krila,</a:t>
            </a:r>
          </a:p>
          <a:p>
            <a:pPr algn="ctr">
              <a:buNone/>
            </a:pPr>
            <a:r>
              <a:rPr lang="sr-Latn-RS"/>
              <a:t>Ja obraz pronijeh njen;</a:t>
            </a:r>
          </a:p>
          <a:p>
            <a:pPr algn="ctr">
              <a:buNone/>
            </a:pPr>
            <a:r>
              <a:rPr lang="sr-Latn-RS"/>
              <a:t>Na svojem srcu grijem već klonula joj bila</a:t>
            </a:r>
          </a:p>
          <a:p>
            <a:pPr marL="0" indent="0" algn="ctr">
              <a:buNone/>
            </a:pPr>
            <a:r>
              <a:rPr lang="sr-Latn-RS"/>
              <a:t>I ljubim njenu sjenu.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6BDDBA-4AB2-4CD7-A192-D71C8976DFC0}"/>
              </a:ext>
            </a:extLst>
          </p:cNvPr>
          <p:cNvSpPr txBox="1"/>
          <p:nvPr/>
        </p:nvSpPr>
        <p:spPr>
          <a:xfrm>
            <a:off x="5994401" y="2111828"/>
            <a:ext cx="5609769" cy="26930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r-Latn-RS" sz="1300" u="sng"/>
              <a:t>MY HOME</a:t>
            </a:r>
            <a:endParaRPr lang="sr-Latn-RS" sz="1300" dirty="0"/>
          </a:p>
          <a:p>
            <a:pPr algn="ctr"/>
            <a:endParaRPr lang="sr-Latn-RS" sz="1300" u="sng" dirty="0"/>
          </a:p>
          <a:p>
            <a:pPr algn="ctr"/>
            <a:r>
              <a:rPr lang="sr-Latn-RS" sz="1300"/>
              <a:t>I have a homeland; only in the heart i carry her,</a:t>
            </a:r>
            <a:endParaRPr lang="sr-Latn-RS" sz="1300" dirty="0"/>
          </a:p>
          <a:p>
            <a:pPr algn="ctr"/>
            <a:r>
              <a:rPr lang="sr-Latn-RS" sz="1300"/>
              <a:t>And her hills and her valleys;</a:t>
            </a:r>
            <a:endParaRPr lang="sr-Latn-RS" sz="1300" dirty="0"/>
          </a:p>
          <a:p>
            <a:pPr algn="ctr"/>
            <a:r>
              <a:rPr lang="sr-Latn-RS" sz="1300"/>
              <a:t>Where tospread this paradise, in vain I beg the world</a:t>
            </a:r>
            <a:endParaRPr lang="sr-Latn-RS" sz="1300" dirty="0"/>
          </a:p>
          <a:p>
            <a:pPr algn="ctr"/>
            <a:r>
              <a:rPr lang="sr-Latn-RS" sz="1300"/>
              <a:t>And...swallow my pain!</a:t>
            </a:r>
            <a:endParaRPr lang="sr-Latn-RS" sz="1300" dirty="0"/>
          </a:p>
          <a:p>
            <a:pPr algn="ctr"/>
            <a:endParaRPr lang="sr-Latn-RS" sz="1300" dirty="0"/>
          </a:p>
          <a:p>
            <a:pPr algn="ctr"/>
            <a:r>
              <a:rPr lang="sr-Latn-RS" sz="1300"/>
              <a:t>  .....</a:t>
            </a:r>
            <a:endParaRPr lang="sr-Latn-RS" sz="1300" dirty="0"/>
          </a:p>
          <a:p>
            <a:pPr algn="ctr"/>
            <a:endParaRPr lang="sr-Latn-RS" sz="1300" dirty="0"/>
          </a:p>
          <a:p>
            <a:pPr algn="ctr"/>
            <a:r>
              <a:rPr lang="sr-Latn-RS" sz="1300"/>
              <a:t>Trought the fire, which gushing, to sear my wings,</a:t>
            </a:r>
            <a:endParaRPr lang="sr-Latn-RS" sz="1300" dirty="0"/>
          </a:p>
          <a:p>
            <a:pPr algn="ctr"/>
            <a:r>
              <a:rPr lang="sr-Latn-RS" sz="1300"/>
              <a:t>I took her cheek;</a:t>
            </a:r>
            <a:endParaRPr lang="sr-Latn-RS" sz="1300" dirty="0"/>
          </a:p>
          <a:p>
            <a:pPr algn="ctr"/>
            <a:r>
              <a:rPr lang="sr-Latn-RS" sz="1300"/>
              <a:t>On my heart I already heating her weary pulse</a:t>
            </a:r>
            <a:endParaRPr lang="sr-Latn-RS" sz="1300" dirty="0"/>
          </a:p>
          <a:p>
            <a:pPr algn="ctr"/>
            <a:r>
              <a:rPr lang="sr-Latn-RS" sz="1300"/>
              <a:t>And I kiss her shadow.</a:t>
            </a:r>
            <a:endParaRPr lang="sr-Latn-RS" sz="1300" dirty="0"/>
          </a:p>
        </p:txBody>
      </p:sp>
    </p:spTree>
    <p:extLst>
      <p:ext uri="{BB962C8B-B14F-4D97-AF65-F5344CB8AC3E}">
        <p14:creationId xmlns:p14="http://schemas.microsoft.com/office/powerpoint/2010/main" val="151383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8147A-B2AF-4A78-9BA4-8C9FCCA2E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sr-Latn-RS"/>
              <a:t>Tehnical school of Nikola Tesla Vukovar, Croatia</a:t>
            </a:r>
          </a:p>
          <a:p>
            <a:pPr marL="0" indent="0" algn="r">
              <a:buNone/>
            </a:pPr>
            <a:r>
              <a:rPr lang="sr-Latn-RS"/>
              <a:t>Palermo, Italy 2019</a:t>
            </a:r>
          </a:p>
          <a:p>
            <a:pPr marL="0" indent="0" algn="r">
              <a:buNone/>
            </a:pPr>
            <a:endParaRPr lang="sr-Latn-RS" dirty="0"/>
          </a:p>
          <a:p>
            <a:pPr marL="0" indent="0" algn="r">
              <a:buNone/>
            </a:pPr>
            <a:r>
              <a:rPr lang="sr-Latn-RS" sz="1600"/>
              <a:t>Andrea Ožvat</a:t>
            </a:r>
          </a:p>
          <a:p>
            <a:pPr marL="0" indent="0" algn="r">
              <a:buNone/>
            </a:pPr>
            <a:r>
              <a:rPr lang="sr-Latn-RS" sz="1600"/>
              <a:t>Dominik Požarko </a:t>
            </a:r>
          </a:p>
          <a:p>
            <a:pPr marL="0" indent="0" algn="r">
              <a:buNone/>
            </a:pPr>
            <a:r>
              <a:rPr lang="sr-Latn-RS" sz="1600"/>
              <a:t>Mateo Pipinić</a:t>
            </a:r>
          </a:p>
          <a:p>
            <a:pPr marL="0" indent="0" algn="r">
              <a:buNone/>
            </a:pPr>
            <a:r>
              <a:rPr lang="sr-Latn-RS" sz="1600"/>
              <a:t>Sergej Karas</a:t>
            </a:r>
          </a:p>
        </p:txBody>
      </p:sp>
      <p:pic>
        <p:nvPicPr>
          <p:cNvPr id="4" name="Picture 4" descr="Slika na kojoj se prikazuje glazba, limena&#10;&#10;Opis je generiran uz visoku pouzdanost">
            <a:extLst>
              <a:ext uri="{FF2B5EF4-FFF2-40B4-BE49-F238E27FC236}">
                <a16:creationId xmlns:a16="http://schemas.microsoft.com/office/drawing/2014/main" id="{330A857F-DD3A-4D13-BA83-D12C5B3F3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362" y="2281852"/>
            <a:ext cx="3850255" cy="291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842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20075-8A3E-492A-AC80-8A1327CB1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sr-Latn-RS" dirty="0"/>
              <a:t>Ivan </a:t>
            </a:r>
            <a:r>
              <a:rPr lang="sr-Latn-RS"/>
              <a:t>gundulić</a:t>
            </a:r>
            <a:endParaRPr lang="sr-Latn-R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4E593-C1ED-41B9-B158-78311BBEA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6195784" cy="345061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sr-Latn-RS" sz="1900" dirty="0"/>
              <a:t>       </a:t>
            </a:r>
            <a:r>
              <a:rPr lang="sr-Latn-RS" sz="1900" u="sng"/>
              <a:t>LIFE</a:t>
            </a:r>
            <a:endParaRPr lang="sr-Latn-RS" sz="1900"/>
          </a:p>
          <a:p>
            <a:pPr>
              <a:lnSpc>
                <a:spcPct val="110000"/>
              </a:lnSpc>
            </a:pPr>
            <a:r>
              <a:rPr lang="sr-Latn-RS" sz="1900" dirty="0"/>
              <a:t>Ivan </a:t>
            </a:r>
            <a:r>
              <a:rPr lang="sr-Latn-RS" sz="1900"/>
              <a:t>Gundulić</a:t>
            </a:r>
            <a:r>
              <a:rPr lang="sr-Latn-RS" sz="1900" dirty="0"/>
              <a:t> (</a:t>
            </a:r>
            <a:r>
              <a:rPr lang="sr-Latn-RS" sz="1900" err="1"/>
              <a:t>also</a:t>
            </a:r>
            <a:r>
              <a:rPr lang="sr-Latn-RS" sz="1900" dirty="0"/>
              <a:t> </a:t>
            </a:r>
            <a:r>
              <a:rPr lang="sr-Latn-RS" sz="1900" err="1"/>
              <a:t>Gianfrancesco</a:t>
            </a:r>
            <a:r>
              <a:rPr lang="sr-Latn-RS" sz="1900" dirty="0"/>
              <a:t> Gondola) </a:t>
            </a:r>
            <a:r>
              <a:rPr lang="sr-Latn-RS" sz="1900" err="1"/>
              <a:t>was</a:t>
            </a:r>
            <a:r>
              <a:rPr lang="sr-Latn-RS" sz="1900" dirty="0"/>
              <a:t> </a:t>
            </a:r>
            <a:r>
              <a:rPr lang="sr-Latn-RS" sz="1900" err="1"/>
              <a:t>the</a:t>
            </a:r>
            <a:r>
              <a:rPr lang="sr-Latn-RS" sz="1900" dirty="0"/>
              <a:t> most </a:t>
            </a:r>
            <a:r>
              <a:rPr lang="sr-Latn-RS" sz="1900" err="1"/>
              <a:t>prominent</a:t>
            </a:r>
            <a:r>
              <a:rPr lang="sr-Latn-RS" sz="1900" dirty="0"/>
              <a:t> </a:t>
            </a:r>
            <a:r>
              <a:rPr lang="sr-Latn-RS" sz="1900" err="1"/>
              <a:t>Baroque</a:t>
            </a:r>
            <a:r>
              <a:rPr lang="sr-Latn-RS" sz="1900" dirty="0"/>
              <a:t> </a:t>
            </a:r>
            <a:r>
              <a:rPr lang="sr-Latn-RS" sz="1900" err="1"/>
              <a:t>poet</a:t>
            </a:r>
            <a:r>
              <a:rPr lang="sr-Latn-RS" sz="1900" dirty="0"/>
              <a:t> from </a:t>
            </a:r>
            <a:r>
              <a:rPr lang="sr-Latn-RS" sz="1900" err="1"/>
              <a:t>the</a:t>
            </a:r>
            <a:r>
              <a:rPr lang="sr-Latn-RS" sz="1900" dirty="0"/>
              <a:t> </a:t>
            </a:r>
            <a:r>
              <a:rPr lang="sr-Latn-RS" sz="1900" err="1"/>
              <a:t>Republic</a:t>
            </a:r>
            <a:r>
              <a:rPr lang="sr-Latn-RS" sz="1900" dirty="0"/>
              <a:t> </a:t>
            </a:r>
            <a:r>
              <a:rPr lang="sr-Latn-RS" sz="1900" err="1"/>
              <a:t>of</a:t>
            </a:r>
            <a:r>
              <a:rPr lang="sr-Latn-RS" sz="1900" dirty="0"/>
              <a:t> </a:t>
            </a:r>
            <a:r>
              <a:rPr lang="sr-Latn-RS" sz="1900" err="1"/>
              <a:t>Ragusa</a:t>
            </a:r>
            <a:r>
              <a:rPr lang="sr-Latn-RS" sz="1900" dirty="0"/>
              <a:t>.</a:t>
            </a:r>
          </a:p>
          <a:p>
            <a:pPr>
              <a:lnSpc>
                <a:spcPct val="110000"/>
              </a:lnSpc>
            </a:pPr>
            <a:r>
              <a:rPr lang="sr-Latn-RS" sz="1900" dirty="0"/>
              <a:t>His </a:t>
            </a:r>
            <a:r>
              <a:rPr lang="sr-Latn-RS" sz="1900" dirty="0" err="1"/>
              <a:t>work</a:t>
            </a:r>
            <a:r>
              <a:rPr lang="sr-Latn-RS" sz="1900" dirty="0"/>
              <a:t> </a:t>
            </a:r>
            <a:r>
              <a:rPr lang="sr-Latn-RS" sz="1900" dirty="0" err="1"/>
              <a:t>embodies</a:t>
            </a:r>
            <a:r>
              <a:rPr lang="sr-Latn-RS" sz="1900" dirty="0"/>
              <a:t> </a:t>
            </a:r>
            <a:r>
              <a:rPr lang="sr-Latn-RS" sz="1900" dirty="0" err="1"/>
              <a:t>central</a:t>
            </a:r>
            <a:r>
              <a:rPr lang="sr-Latn-RS" sz="1900" dirty="0"/>
              <a:t> </a:t>
            </a:r>
            <a:r>
              <a:rPr lang="sr-Latn-RS" sz="1900" dirty="0" err="1"/>
              <a:t>characteristics</a:t>
            </a:r>
            <a:r>
              <a:rPr lang="sr-Latn-RS" sz="1900" dirty="0"/>
              <a:t> </a:t>
            </a:r>
            <a:r>
              <a:rPr lang="sr-Latn-RS" sz="1900" dirty="0" err="1"/>
              <a:t>of</a:t>
            </a:r>
            <a:r>
              <a:rPr lang="sr-Latn-RS" sz="1900" dirty="0"/>
              <a:t> Roman </a:t>
            </a:r>
            <a:r>
              <a:rPr lang="sr-Latn-RS" sz="1900" dirty="0" err="1"/>
              <a:t>Catholic</a:t>
            </a:r>
            <a:r>
              <a:rPr lang="sr-Latn-RS" sz="1900" dirty="0"/>
              <a:t> </a:t>
            </a:r>
            <a:r>
              <a:rPr lang="sr-Latn-RS" sz="1900" dirty="0" err="1"/>
              <a:t>Counter-Reformation</a:t>
            </a:r>
            <a:r>
              <a:rPr lang="sr-Latn-RS" sz="1900" dirty="0"/>
              <a:t>: </a:t>
            </a:r>
            <a:r>
              <a:rPr lang="sr-Latn-RS" sz="1900" dirty="0" err="1"/>
              <a:t>religious</a:t>
            </a:r>
            <a:r>
              <a:rPr lang="sr-Latn-RS" sz="1900" dirty="0"/>
              <a:t> </a:t>
            </a:r>
            <a:r>
              <a:rPr lang="sr-Latn-RS" sz="1900" dirty="0" err="1"/>
              <a:t>fervor</a:t>
            </a:r>
            <a:r>
              <a:rPr lang="sr-Latn-RS" sz="1900" dirty="0"/>
              <a:t>, </a:t>
            </a:r>
            <a:r>
              <a:rPr lang="sr-Latn-RS" sz="1900" dirty="0" err="1"/>
              <a:t>insistence</a:t>
            </a:r>
            <a:r>
              <a:rPr lang="sr-Latn-RS" sz="1900" dirty="0"/>
              <a:t> on "</a:t>
            </a:r>
            <a:r>
              <a:rPr lang="sr-Latn-RS" sz="1900" dirty="0" err="1"/>
              <a:t>vanity</a:t>
            </a:r>
            <a:r>
              <a:rPr lang="sr-Latn-RS" sz="1900" dirty="0"/>
              <a:t> </a:t>
            </a:r>
            <a:r>
              <a:rPr lang="sr-Latn-RS" sz="1900" dirty="0" err="1"/>
              <a:t>of</a:t>
            </a:r>
            <a:r>
              <a:rPr lang="sr-Latn-RS" sz="1900" dirty="0"/>
              <a:t> </a:t>
            </a:r>
            <a:r>
              <a:rPr lang="sr-Latn-RS" sz="1900" dirty="0" err="1"/>
              <a:t>this</a:t>
            </a:r>
            <a:r>
              <a:rPr lang="sr-Latn-RS" sz="1900" dirty="0"/>
              <a:t> </a:t>
            </a:r>
            <a:r>
              <a:rPr lang="sr-Latn-RS" sz="1900" dirty="0" err="1"/>
              <a:t>world</a:t>
            </a:r>
            <a:r>
              <a:rPr lang="sr-Latn-RS" sz="1900" dirty="0"/>
              <a:t>" </a:t>
            </a:r>
            <a:r>
              <a:rPr lang="sr-Latn-RS" sz="1900" dirty="0" err="1"/>
              <a:t>and</a:t>
            </a:r>
            <a:r>
              <a:rPr lang="sr-Latn-RS" sz="1900" dirty="0"/>
              <a:t> </a:t>
            </a:r>
            <a:r>
              <a:rPr lang="sr-Latn-RS" sz="1900" dirty="0" err="1"/>
              <a:t>zeal</a:t>
            </a:r>
            <a:r>
              <a:rPr lang="sr-Latn-RS" sz="1900" dirty="0"/>
              <a:t> in </a:t>
            </a:r>
            <a:r>
              <a:rPr lang="sr-Latn-RS" sz="1900" dirty="0" err="1"/>
              <a:t>opposition</a:t>
            </a:r>
            <a:r>
              <a:rPr lang="sr-Latn-RS" sz="1900" dirty="0"/>
              <a:t> to "</a:t>
            </a:r>
            <a:r>
              <a:rPr lang="sr-Latn-RS" sz="1900" dirty="0" err="1"/>
              <a:t>infidels</a:t>
            </a:r>
            <a:r>
              <a:rPr lang="sr-Latn-RS" sz="1900" dirty="0"/>
              <a:t>".</a:t>
            </a:r>
          </a:p>
          <a:p>
            <a:pPr>
              <a:lnSpc>
                <a:spcPct val="110000"/>
              </a:lnSpc>
            </a:pPr>
            <a:r>
              <a:rPr lang="sr-Latn-RS" sz="1900"/>
              <a:t>Gundulić</a:t>
            </a:r>
            <a:r>
              <a:rPr lang="sr-Latn-RS" sz="1900" dirty="0"/>
              <a:t> </a:t>
            </a:r>
            <a:r>
              <a:rPr lang="sr-Latn-RS" sz="1900" err="1"/>
              <a:t>was</a:t>
            </a:r>
            <a:r>
              <a:rPr lang="sr-Latn-RS" sz="1900" dirty="0"/>
              <a:t> </a:t>
            </a:r>
            <a:r>
              <a:rPr lang="sr-Latn-RS" sz="1900" err="1"/>
              <a:t>born</a:t>
            </a:r>
            <a:r>
              <a:rPr lang="sr-Latn-RS" sz="1900" dirty="0"/>
              <a:t> in Dubrovnik </a:t>
            </a:r>
            <a:r>
              <a:rPr lang="sr-Latn-RS" sz="1900" err="1"/>
              <a:t>into</a:t>
            </a:r>
            <a:r>
              <a:rPr lang="sr-Latn-RS" sz="1900" dirty="0"/>
              <a:t> a </a:t>
            </a:r>
            <a:r>
              <a:rPr lang="sr-Latn-RS" sz="1900" err="1"/>
              <a:t>wealthy</a:t>
            </a:r>
            <a:r>
              <a:rPr lang="sr-Latn-RS" sz="1900" dirty="0"/>
              <a:t> </a:t>
            </a:r>
            <a:r>
              <a:rPr lang="sr-Latn-RS" sz="1900" err="1"/>
              <a:t>Ragusan</a:t>
            </a:r>
            <a:r>
              <a:rPr lang="sr-Latn-RS" sz="1900" dirty="0"/>
              <a:t> </a:t>
            </a:r>
            <a:r>
              <a:rPr lang="sr-Latn-RS" sz="1900" err="1"/>
              <a:t>noble</a:t>
            </a:r>
            <a:r>
              <a:rPr lang="sr-Latn-RS" sz="1900" dirty="0"/>
              <a:t> </a:t>
            </a:r>
            <a:r>
              <a:rPr lang="sr-Latn-RS" sz="1900" err="1"/>
              <a:t>familiy</a:t>
            </a:r>
            <a:r>
              <a:rPr lang="sr-Latn-RS" sz="1900" dirty="0"/>
              <a:t> on 8 </a:t>
            </a:r>
            <a:r>
              <a:rPr lang="sr-Latn-RS" sz="1900" err="1"/>
              <a:t>January</a:t>
            </a:r>
            <a:r>
              <a:rPr lang="sr-Latn-RS" sz="1900" dirty="0"/>
              <a:t> 1589.</a:t>
            </a:r>
          </a:p>
          <a:p>
            <a:pPr marL="0" indent="0">
              <a:lnSpc>
                <a:spcPct val="110000"/>
              </a:lnSpc>
              <a:buNone/>
            </a:pPr>
            <a:endParaRPr lang="sr-Latn-RS" sz="19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1DE2B48-41C2-4B04-A153-30C9B2F87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1097" y="2015734"/>
            <a:ext cx="2561416" cy="345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553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20C91-CFE2-4712-A181-4B5C7A32E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sr-Latn-RS" dirty="0"/>
              <a:t>He </a:t>
            </a:r>
            <a:r>
              <a:rPr lang="sr-Latn-RS" dirty="0" err="1"/>
              <a:t>recived</a:t>
            </a:r>
            <a:r>
              <a:rPr lang="sr-Latn-RS" dirty="0"/>
              <a:t> </a:t>
            </a:r>
            <a:r>
              <a:rPr lang="sr-Latn-RS" dirty="0" err="1"/>
              <a:t>an</a:t>
            </a:r>
            <a:r>
              <a:rPr lang="sr-Latn-RS" dirty="0"/>
              <a:t> </a:t>
            </a:r>
            <a:r>
              <a:rPr lang="sr-Latn-RS" dirty="0" err="1"/>
              <a:t>excellent</a:t>
            </a:r>
            <a:r>
              <a:rPr lang="sr-Latn-RS" dirty="0"/>
              <a:t> </a:t>
            </a:r>
            <a:r>
              <a:rPr lang="sr-Latn-RS" dirty="0" err="1"/>
              <a:t>education</a:t>
            </a:r>
            <a:r>
              <a:rPr lang="sr-Latn-RS" dirty="0"/>
              <a:t>.</a:t>
            </a: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r-Latn-RS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sr-Latn-RS" dirty="0"/>
              <a:t>He </a:t>
            </a:r>
            <a:r>
              <a:rPr lang="sr-Latn-RS" dirty="0" err="1"/>
              <a:t>probably</a:t>
            </a:r>
            <a:r>
              <a:rPr lang="sr-Latn-RS" dirty="0"/>
              <a:t> </a:t>
            </a:r>
            <a:r>
              <a:rPr lang="sr-Latn-RS" dirty="0" err="1"/>
              <a:t>studied</a:t>
            </a:r>
            <a:r>
              <a:rPr lang="sr-Latn-RS" dirty="0"/>
              <a:t> </a:t>
            </a:r>
            <a:r>
              <a:rPr lang="sr-Latn-RS" dirty="0" err="1"/>
              <a:t>the</a:t>
            </a:r>
            <a:r>
              <a:rPr lang="sr-Latn-RS" dirty="0"/>
              <a:t> </a:t>
            </a:r>
            <a:r>
              <a:rPr lang="sr-Latn-RS" dirty="0" err="1"/>
              <a:t>humanities</a:t>
            </a:r>
            <a:r>
              <a:rPr lang="sr-Latn-RS" dirty="0"/>
              <a:t> </a:t>
            </a:r>
            <a:r>
              <a:rPr lang="sr-Latn-RS" dirty="0" err="1"/>
              <a:t>and</a:t>
            </a:r>
            <a:r>
              <a:rPr lang="sr-Latn-RS" dirty="0"/>
              <a:t> </a:t>
            </a:r>
            <a:r>
              <a:rPr lang="sr-Latn-RS" dirty="0" err="1"/>
              <a:t>philosophy</a:t>
            </a:r>
            <a:r>
              <a:rPr lang="sr-Latn-RS" dirty="0"/>
              <a:t>.</a:t>
            </a:r>
            <a:endParaRPr lang="en-US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endParaRPr lang="sr-Latn-RS" dirty="0"/>
          </a:p>
          <a:p>
            <a:pPr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sr-Latn-RS" dirty="0"/>
              <a:t> </a:t>
            </a:r>
            <a:r>
              <a:rPr lang="sr-Latn-RS" dirty="0" err="1"/>
              <a:t>After</a:t>
            </a:r>
            <a:r>
              <a:rPr lang="sr-Latn-RS" dirty="0"/>
              <a:t> </a:t>
            </a:r>
            <a:r>
              <a:rPr lang="sr-Latn-RS" dirty="0" err="1"/>
              <a:t>that</a:t>
            </a:r>
            <a:r>
              <a:rPr lang="sr-Latn-RS" dirty="0"/>
              <a:t> he </a:t>
            </a:r>
            <a:r>
              <a:rPr lang="sr-Latn-RS" dirty="0" err="1"/>
              <a:t>studied</a:t>
            </a:r>
            <a:r>
              <a:rPr lang="sr-Latn-RS" dirty="0"/>
              <a:t> Roman </a:t>
            </a:r>
            <a:r>
              <a:rPr lang="sr-Latn-RS" dirty="0" err="1"/>
              <a:t>law</a:t>
            </a:r>
            <a:r>
              <a:rPr lang="sr-Latn-RS" dirty="0"/>
              <a:t> </a:t>
            </a:r>
            <a:r>
              <a:rPr lang="sr-Latn-RS" dirty="0" err="1"/>
              <a:t>and</a:t>
            </a:r>
            <a:r>
              <a:rPr lang="sr-Latn-RS" dirty="0"/>
              <a:t> </a:t>
            </a:r>
            <a:r>
              <a:rPr lang="sr-Latn-RS" dirty="0" err="1"/>
              <a:t>jurisprudance</a:t>
            </a:r>
            <a:r>
              <a:rPr lang="sr-Latn-RS" dirty="0"/>
              <a:t> in general, </a:t>
            </a:r>
            <a:r>
              <a:rPr lang="sr-Latn-RS" dirty="0" err="1"/>
              <a:t>where</a:t>
            </a:r>
            <a:r>
              <a:rPr lang="sr-Latn-RS" dirty="0"/>
              <a:t> he </a:t>
            </a:r>
            <a:r>
              <a:rPr lang="sr-Latn-RS" dirty="0" err="1"/>
              <a:t>held</a:t>
            </a:r>
            <a:r>
              <a:rPr lang="sr-Latn-RS" dirty="0"/>
              <a:t> </a:t>
            </a: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Latn-RS" dirty="0"/>
              <a:t>    </a:t>
            </a:r>
            <a:r>
              <a:rPr lang="sr-Latn-RS" dirty="0" err="1"/>
              <a:t>numerous</a:t>
            </a:r>
            <a:r>
              <a:rPr lang="sr-Latn-RS" dirty="0"/>
              <a:t> </a:t>
            </a:r>
            <a:r>
              <a:rPr lang="sr-Latn-RS" dirty="0" err="1"/>
              <a:t>offices</a:t>
            </a:r>
            <a:r>
              <a:rPr lang="sr-Latn-RS" dirty="0"/>
              <a:t> </a:t>
            </a:r>
            <a:r>
              <a:rPr lang="sr-Latn-RS" dirty="0" err="1"/>
              <a:t>for</a:t>
            </a:r>
            <a:r>
              <a:rPr lang="sr-Latn-RS" dirty="0"/>
              <a:t> </a:t>
            </a:r>
            <a:r>
              <a:rPr lang="sr-Latn-RS" dirty="0" err="1"/>
              <a:t>the</a:t>
            </a:r>
            <a:r>
              <a:rPr lang="sr-Latn-RS" dirty="0"/>
              <a:t> </a:t>
            </a:r>
            <a:r>
              <a:rPr lang="sr-Latn-RS" dirty="0" err="1"/>
              <a:t>Great</a:t>
            </a:r>
            <a:r>
              <a:rPr lang="sr-Latn-RS" dirty="0"/>
              <a:t> </a:t>
            </a:r>
            <a:r>
              <a:rPr lang="sr-Latn-RS" dirty="0" err="1"/>
              <a:t>Council</a:t>
            </a:r>
            <a:r>
              <a:rPr lang="sr-Latn-RS" dirty="0"/>
              <a:t> </a:t>
            </a:r>
            <a:r>
              <a:rPr lang="sr-Latn-RS" dirty="0" err="1"/>
              <a:t>of</a:t>
            </a:r>
            <a:r>
              <a:rPr lang="sr-Latn-RS" dirty="0"/>
              <a:t> </a:t>
            </a:r>
            <a:r>
              <a:rPr lang="sr-Latn-RS" dirty="0" err="1"/>
              <a:t>the</a:t>
            </a:r>
            <a:r>
              <a:rPr lang="sr-Latn-RS" dirty="0"/>
              <a:t> </a:t>
            </a:r>
            <a:r>
              <a:rPr lang="sr-Latn-RS" dirty="0" err="1"/>
              <a:t>Republic</a:t>
            </a:r>
            <a:r>
              <a:rPr lang="sr-Latn-RS" dirty="0"/>
              <a:t>.</a:t>
            </a: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r-Latn-RS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sr-Latn-RS" dirty="0"/>
              <a:t>At </a:t>
            </a:r>
            <a:r>
              <a:rPr lang="sr-Latn-RS" dirty="0" err="1"/>
              <a:t>the</a:t>
            </a:r>
            <a:r>
              <a:rPr lang="sr-Latn-RS" dirty="0"/>
              <a:t> age </a:t>
            </a:r>
            <a:r>
              <a:rPr lang="sr-Latn-RS" dirty="0" err="1"/>
              <a:t>of</a:t>
            </a:r>
            <a:r>
              <a:rPr lang="sr-Latn-RS" dirty="0"/>
              <a:t> </a:t>
            </a:r>
            <a:r>
              <a:rPr lang="sr-Latn-RS" dirty="0" err="1"/>
              <a:t>nineteen</a:t>
            </a:r>
            <a:r>
              <a:rPr lang="sr-Latn-RS" dirty="0"/>
              <a:t>, he </a:t>
            </a:r>
            <a:r>
              <a:rPr lang="sr-Latn-RS" dirty="0" err="1"/>
              <a:t>became</a:t>
            </a:r>
            <a:r>
              <a:rPr lang="sr-Latn-RS" dirty="0"/>
              <a:t> a </a:t>
            </a:r>
            <a:r>
              <a:rPr lang="sr-Latn-RS" dirty="0" err="1"/>
              <a:t>member</a:t>
            </a:r>
            <a:r>
              <a:rPr lang="sr-Latn-RS" dirty="0"/>
              <a:t> </a:t>
            </a:r>
            <a:r>
              <a:rPr lang="sr-Latn-RS" dirty="0" err="1"/>
              <a:t>of</a:t>
            </a:r>
            <a:r>
              <a:rPr lang="sr-Latn-RS" dirty="0"/>
              <a:t> </a:t>
            </a:r>
            <a:r>
              <a:rPr lang="sr-Latn-RS" dirty="0" err="1"/>
              <a:t>Great</a:t>
            </a:r>
            <a:r>
              <a:rPr lang="sr-Latn-RS" dirty="0"/>
              <a:t> </a:t>
            </a:r>
            <a:r>
              <a:rPr lang="sr-Latn-RS" dirty="0" err="1"/>
              <a:t>Council</a:t>
            </a:r>
            <a:r>
              <a:rPr lang="sr-Latn-RS" dirty="0"/>
              <a:t>.</a:t>
            </a: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r-Latn-R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r-Latn-RS" dirty="0" err="1"/>
              <a:t>Twice</a:t>
            </a:r>
            <a:r>
              <a:rPr lang="sr-Latn-RS" dirty="0"/>
              <a:t>, in 1615 </a:t>
            </a:r>
            <a:r>
              <a:rPr lang="sr-Latn-RS" dirty="0" err="1"/>
              <a:t>and</a:t>
            </a:r>
            <a:r>
              <a:rPr lang="sr-Latn-RS" dirty="0"/>
              <a:t> 1619, he </a:t>
            </a:r>
            <a:r>
              <a:rPr lang="sr-Latn-RS" dirty="0" err="1"/>
              <a:t>held</a:t>
            </a:r>
            <a:r>
              <a:rPr lang="sr-Latn-RS" dirty="0"/>
              <a:t> </a:t>
            </a:r>
            <a:r>
              <a:rPr lang="sr-Latn-RS" dirty="0" err="1"/>
              <a:t>the</a:t>
            </a:r>
            <a:r>
              <a:rPr lang="sr-Latn-RS" dirty="0"/>
              <a:t> </a:t>
            </a:r>
            <a:r>
              <a:rPr lang="sr-Latn-RS" dirty="0" err="1"/>
              <a:t>temporary</a:t>
            </a:r>
            <a:r>
              <a:rPr lang="sr-Latn-RS" dirty="0"/>
              <a:t> </a:t>
            </a:r>
            <a:r>
              <a:rPr lang="sr-Latn-RS" dirty="0" err="1"/>
              <a:t>function</a:t>
            </a:r>
            <a:r>
              <a:rPr lang="sr-Latn-RS" dirty="0"/>
              <a:t> </a:t>
            </a:r>
            <a:r>
              <a:rPr lang="sr-Latn-RS" dirty="0" err="1"/>
              <a:t>of</a:t>
            </a:r>
            <a:r>
              <a:rPr lang="sr-Latn-RS" dirty="0"/>
              <a:t> </a:t>
            </a:r>
            <a:r>
              <a:rPr lang="sr-Latn-RS" dirty="0" err="1"/>
              <a:t>governor</a:t>
            </a:r>
            <a:r>
              <a:rPr lang="sr-Latn-RS" dirty="0"/>
              <a:t> </a:t>
            </a:r>
            <a:r>
              <a:rPr lang="sr-Latn-RS" dirty="0" err="1"/>
              <a:t>of</a:t>
            </a:r>
            <a:r>
              <a:rPr lang="sr-Latn-RS" dirty="0"/>
              <a:t> </a:t>
            </a:r>
            <a:r>
              <a:rPr lang="sr-Latn-RS" dirty="0" err="1"/>
              <a:t>Konavle</a:t>
            </a:r>
            <a:r>
              <a:rPr lang="sr-Latn-RS" dirty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sr-Latn-R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r-Latn-RS" dirty="0"/>
              <a:t>At he age </a:t>
            </a:r>
            <a:r>
              <a:rPr lang="sr-Latn-RS"/>
              <a:t>of</a:t>
            </a:r>
            <a:r>
              <a:rPr lang="sr-Latn-RS" dirty="0"/>
              <a:t> </a:t>
            </a:r>
            <a:r>
              <a:rPr lang="sr-Latn-RS" err="1"/>
              <a:t>thirty</a:t>
            </a:r>
            <a:r>
              <a:rPr lang="sr-Latn-RS" dirty="0"/>
              <a:t> he </a:t>
            </a:r>
            <a:r>
              <a:rPr lang="sr-Latn-RS" err="1"/>
              <a:t>married</a:t>
            </a:r>
            <a:r>
              <a:rPr lang="sr-Latn-RS" dirty="0"/>
              <a:t> </a:t>
            </a:r>
            <a:r>
              <a:rPr lang="sr-Latn-RS"/>
              <a:t>with </a:t>
            </a:r>
            <a:r>
              <a:rPr lang="sr-Latn-RS" err="1"/>
              <a:t>Nicoleta</a:t>
            </a:r>
            <a:r>
              <a:rPr lang="sr-Latn-RS" dirty="0"/>
              <a:t> </a:t>
            </a:r>
            <a:r>
              <a:rPr lang="sr-Latn-RS" err="1"/>
              <a:t>Sorkočević</a:t>
            </a:r>
            <a:r>
              <a:rPr lang="sr-Latn-RS" dirty="0"/>
              <a:t> </a:t>
            </a:r>
            <a:r>
              <a:rPr lang="sr-Latn-RS" err="1"/>
              <a:t>who</a:t>
            </a:r>
            <a:r>
              <a:rPr lang="sr-Latn-RS"/>
              <a:t> bore </a:t>
            </a:r>
            <a:r>
              <a:rPr lang="sr-Latn-RS" err="1"/>
              <a:t>him</a:t>
            </a:r>
            <a:r>
              <a:rPr lang="sr-Latn-RS" dirty="0"/>
              <a:t> </a:t>
            </a:r>
            <a:r>
              <a:rPr lang="sr-Latn-RS" err="1"/>
              <a:t>three</a:t>
            </a:r>
            <a:r>
              <a:rPr lang="sr-Latn-RS" dirty="0"/>
              <a:t> </a:t>
            </a:r>
            <a:r>
              <a:rPr lang="sr-Latn-RS" err="1"/>
              <a:t>sons</a:t>
            </a:r>
            <a:r>
              <a:rPr lang="sr-Latn-RS"/>
              <a:t>, </a:t>
            </a:r>
            <a:r>
              <a:rPr lang="sr-Latn-RS" err="1"/>
              <a:t>Francesco</a:t>
            </a:r>
            <a:r>
              <a:rPr lang="sr-Latn-RS"/>
              <a:t>, Mato, </a:t>
            </a:r>
            <a:r>
              <a:rPr lang="sr-Latn-RS" err="1"/>
              <a:t>and</a:t>
            </a:r>
            <a:r>
              <a:rPr lang="sr-Latn-RS" dirty="0"/>
              <a:t> </a:t>
            </a:r>
            <a:r>
              <a:rPr lang="sr-Latn-RS" err="1"/>
              <a:t>two</a:t>
            </a:r>
            <a:r>
              <a:rPr lang="sr-Latn-RS" dirty="0"/>
              <a:t> </a:t>
            </a:r>
            <a:r>
              <a:rPr lang="sr-Latn-RS" err="1"/>
              <a:t>doughters</a:t>
            </a:r>
            <a:r>
              <a:rPr lang="sr-Latn-RS"/>
              <a:t>, Mara </a:t>
            </a:r>
            <a:r>
              <a:rPr lang="sr-Latn-RS" err="1"/>
              <a:t>and</a:t>
            </a:r>
            <a:r>
              <a:rPr lang="sr-Latn-RS" dirty="0"/>
              <a:t> </a:t>
            </a:r>
            <a:r>
              <a:rPr lang="sr-Latn-RS" err="1"/>
              <a:t>Giovanna</a:t>
            </a:r>
            <a:r>
              <a:rPr lang="sr-Latn-RS" dirty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sr-Latn-R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r-Latn-RS"/>
              <a:t>Gundulić </a:t>
            </a:r>
            <a:r>
              <a:rPr lang="sr-Latn-RS" err="1"/>
              <a:t>died</a:t>
            </a:r>
            <a:r>
              <a:rPr lang="sr-Latn-RS"/>
              <a:t> on 8 </a:t>
            </a:r>
            <a:r>
              <a:rPr lang="sr-Latn-RS" err="1"/>
              <a:t>December</a:t>
            </a:r>
            <a:r>
              <a:rPr lang="sr-Latn-RS" dirty="0"/>
              <a:t> 1638 in Dubrovnik.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sr-Latn-RS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108526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F0299-6B4D-47CF-AB1B-64E4E6CB8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6195784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dirty="0"/>
              <a:t>       </a:t>
            </a:r>
            <a:r>
              <a:rPr lang="sr-Latn-RS" u="sng" dirty="0"/>
              <a:t>WRITING</a:t>
            </a:r>
          </a:p>
          <a:p>
            <a:r>
              <a:rPr lang="sr-Latn-RS" dirty="0"/>
              <a:t>He </a:t>
            </a:r>
            <a:r>
              <a:rPr lang="sr-Latn-RS" dirty="0" err="1"/>
              <a:t>began</a:t>
            </a:r>
            <a:r>
              <a:rPr lang="sr-Latn-RS" dirty="0"/>
              <a:t> </a:t>
            </a:r>
            <a:r>
              <a:rPr lang="sr-Latn-RS" dirty="0" err="1"/>
              <a:t>his</a:t>
            </a:r>
            <a:r>
              <a:rPr lang="sr-Latn-RS" dirty="0"/>
              <a:t> </a:t>
            </a:r>
            <a:r>
              <a:rPr lang="sr-Latn-RS" dirty="0" err="1"/>
              <a:t>literary</a:t>
            </a:r>
            <a:r>
              <a:rPr lang="sr-Latn-RS" dirty="0"/>
              <a:t> </a:t>
            </a:r>
            <a:r>
              <a:rPr lang="sr-Latn-RS" dirty="0" err="1"/>
              <a:t>career</a:t>
            </a:r>
            <a:r>
              <a:rPr lang="sr-Latn-RS" dirty="0"/>
              <a:t> </a:t>
            </a:r>
            <a:r>
              <a:rPr lang="sr-Latn-RS" dirty="0" err="1"/>
              <a:t>by</a:t>
            </a:r>
            <a:r>
              <a:rPr lang="sr-Latn-RS" dirty="0"/>
              <a:t> </a:t>
            </a:r>
            <a:r>
              <a:rPr lang="sr-Latn-RS" dirty="0" err="1"/>
              <a:t>writing</a:t>
            </a:r>
            <a:r>
              <a:rPr lang="sr-Latn-RS" dirty="0"/>
              <a:t> </a:t>
            </a:r>
            <a:r>
              <a:rPr lang="sr-Latn-RS" dirty="0" err="1"/>
              <a:t>poems</a:t>
            </a:r>
            <a:r>
              <a:rPr lang="sr-Latn-RS" dirty="0"/>
              <a:t> </a:t>
            </a:r>
            <a:r>
              <a:rPr lang="sr-Latn-RS" dirty="0" err="1"/>
              <a:t>and</a:t>
            </a:r>
            <a:r>
              <a:rPr lang="sr-Latn-RS" dirty="0"/>
              <a:t> </a:t>
            </a:r>
            <a:r>
              <a:rPr lang="sr-Latn-RS" dirty="0" err="1"/>
              <a:t>staging</a:t>
            </a:r>
            <a:r>
              <a:rPr lang="sr-Latn-RS" dirty="0"/>
              <a:t> </a:t>
            </a:r>
            <a:r>
              <a:rPr lang="sr-Latn-RS" dirty="0" err="1"/>
              <a:t>melodramas</a:t>
            </a:r>
            <a:r>
              <a:rPr lang="sr-Latn-RS" dirty="0"/>
              <a:t> </a:t>
            </a:r>
            <a:r>
              <a:rPr lang="sr-Latn-RS" dirty="0" err="1"/>
              <a:t>that</a:t>
            </a:r>
            <a:r>
              <a:rPr lang="sr-Latn-RS" dirty="0"/>
              <a:t> </a:t>
            </a:r>
            <a:r>
              <a:rPr lang="sr-Latn-RS" dirty="0" err="1"/>
              <a:t>become</a:t>
            </a:r>
            <a:r>
              <a:rPr lang="sr-Latn-RS" dirty="0"/>
              <a:t> </a:t>
            </a:r>
            <a:r>
              <a:rPr lang="sr-Latn-RS" dirty="0" err="1"/>
              <a:t>popular</a:t>
            </a:r>
            <a:r>
              <a:rPr lang="sr-Latn-RS" dirty="0"/>
              <a:t> in </a:t>
            </a:r>
            <a:r>
              <a:rPr lang="sr-Latn-RS" dirty="0" err="1"/>
              <a:t>Duborvnik</a:t>
            </a:r>
            <a:r>
              <a:rPr lang="sr-Latn-RS" dirty="0"/>
              <a:t>.</a:t>
            </a:r>
          </a:p>
          <a:p>
            <a:r>
              <a:rPr lang="sr-Latn-RS" dirty="0"/>
              <a:t>But </a:t>
            </a:r>
            <a:r>
              <a:rPr lang="sr-Latn-RS"/>
              <a:t>Gundulić</a:t>
            </a:r>
            <a:r>
              <a:rPr lang="sr-Latn-RS" dirty="0"/>
              <a:t> </a:t>
            </a:r>
            <a:r>
              <a:rPr lang="sr-Latn-RS" err="1"/>
              <a:t>published</a:t>
            </a:r>
            <a:r>
              <a:rPr lang="sr-Latn-RS" dirty="0"/>
              <a:t> </a:t>
            </a:r>
            <a:r>
              <a:rPr lang="sr-Latn-RS" err="1"/>
              <a:t>only</a:t>
            </a:r>
            <a:r>
              <a:rPr lang="sr-Latn-RS" dirty="0"/>
              <a:t> </a:t>
            </a:r>
            <a:r>
              <a:rPr lang="sr-Latn-RS" err="1"/>
              <a:t>his</a:t>
            </a:r>
            <a:r>
              <a:rPr lang="sr-Latn-RS" dirty="0"/>
              <a:t> </a:t>
            </a:r>
            <a:r>
              <a:rPr lang="sr-Latn-RS" err="1"/>
              <a:t>larger</a:t>
            </a:r>
            <a:r>
              <a:rPr lang="sr-Latn-RS" dirty="0"/>
              <a:t> </a:t>
            </a:r>
            <a:r>
              <a:rPr lang="sr-Latn-RS" err="1"/>
              <a:t>works</a:t>
            </a:r>
            <a:r>
              <a:rPr lang="sr-Latn-RS" dirty="0"/>
              <a:t>.</a:t>
            </a:r>
          </a:p>
          <a:p>
            <a:r>
              <a:rPr lang="sr-Latn-RS" dirty="0" err="1"/>
              <a:t>Gundulić's</a:t>
            </a:r>
            <a:r>
              <a:rPr lang="sr-Latn-RS" dirty="0"/>
              <a:t> most </a:t>
            </a:r>
            <a:r>
              <a:rPr lang="sr-Latn-RS" dirty="0" err="1"/>
              <a:t>famous</a:t>
            </a:r>
            <a:r>
              <a:rPr lang="sr-Latn-RS" dirty="0"/>
              <a:t> </a:t>
            </a:r>
            <a:r>
              <a:rPr lang="sr-Latn-RS" dirty="0" err="1"/>
              <a:t>play</a:t>
            </a:r>
            <a:r>
              <a:rPr lang="sr-Latn-RS" dirty="0"/>
              <a:t> is Dubravka, a </a:t>
            </a:r>
            <a:r>
              <a:rPr lang="sr-Latn-RS" dirty="0" err="1"/>
              <a:t>pastoral</a:t>
            </a:r>
            <a:r>
              <a:rPr lang="sr-Latn-RS" dirty="0"/>
              <a:t> </a:t>
            </a:r>
            <a:r>
              <a:rPr lang="sr-Latn-RS" dirty="0" err="1"/>
              <a:t>written</a:t>
            </a:r>
            <a:r>
              <a:rPr lang="sr-Latn-RS" dirty="0"/>
              <a:t> in 1628, </a:t>
            </a:r>
            <a:r>
              <a:rPr lang="sr-Latn-RS" dirty="0" err="1"/>
              <a:t>where</a:t>
            </a:r>
            <a:r>
              <a:rPr lang="sr-Latn-RS" dirty="0"/>
              <a:t> he </a:t>
            </a:r>
            <a:r>
              <a:rPr lang="sr-Latn-RS" dirty="0" err="1"/>
              <a:t>rhapsodies</a:t>
            </a:r>
            <a:r>
              <a:rPr lang="sr-Latn-RS" dirty="0"/>
              <a:t> on </a:t>
            </a:r>
            <a:r>
              <a:rPr lang="sr-Latn-RS" dirty="0" err="1"/>
              <a:t>the</a:t>
            </a:r>
            <a:r>
              <a:rPr lang="sr-Latn-RS" dirty="0"/>
              <a:t> </a:t>
            </a:r>
            <a:r>
              <a:rPr lang="sr-Latn-RS" dirty="0" err="1"/>
              <a:t>former</a:t>
            </a:r>
            <a:r>
              <a:rPr lang="sr-Latn-RS" dirty="0"/>
              <a:t> </a:t>
            </a:r>
            <a:r>
              <a:rPr lang="sr-Latn-RS" dirty="0" err="1"/>
              <a:t>glory</a:t>
            </a:r>
            <a:r>
              <a:rPr lang="sr-Latn-RS" dirty="0"/>
              <a:t> </a:t>
            </a:r>
            <a:r>
              <a:rPr lang="sr-Latn-RS" dirty="0" err="1"/>
              <a:t>of</a:t>
            </a:r>
            <a:r>
              <a:rPr lang="sr-Latn-RS" dirty="0"/>
              <a:t> Dubrovnik </a:t>
            </a:r>
            <a:r>
              <a:rPr lang="sr-Latn-RS" dirty="0" err="1"/>
              <a:t>and</a:t>
            </a:r>
            <a:r>
              <a:rPr lang="sr-Latn-RS" dirty="0"/>
              <a:t> </a:t>
            </a:r>
            <a:r>
              <a:rPr lang="sr-Latn-RS" dirty="0" err="1"/>
              <a:t>contains</a:t>
            </a:r>
            <a:r>
              <a:rPr lang="sr-Latn-RS" dirty="0"/>
              <a:t> some </a:t>
            </a:r>
            <a:r>
              <a:rPr lang="sr-Latn-RS" dirty="0" err="1"/>
              <a:t>of</a:t>
            </a:r>
            <a:r>
              <a:rPr lang="sr-Latn-RS" dirty="0"/>
              <a:t> </a:t>
            </a:r>
            <a:r>
              <a:rPr lang="sr-Latn-RS" dirty="0" err="1"/>
              <a:t>the</a:t>
            </a:r>
            <a:r>
              <a:rPr lang="sr-Latn-RS" dirty="0"/>
              <a:t> most </a:t>
            </a:r>
            <a:r>
              <a:rPr lang="sr-Latn-RS" dirty="0" err="1"/>
              <a:t>famous</a:t>
            </a:r>
            <a:r>
              <a:rPr lang="sr-Latn-RS" dirty="0"/>
              <a:t> </a:t>
            </a:r>
            <a:r>
              <a:rPr lang="sr-Latn-RS" dirty="0" err="1"/>
              <a:t>verses</a:t>
            </a:r>
            <a:r>
              <a:rPr lang="sr-Latn-RS" dirty="0"/>
              <a:t> in </a:t>
            </a:r>
            <a:r>
              <a:rPr lang="sr-Latn-RS" dirty="0" err="1"/>
              <a:t>Croatian</a:t>
            </a:r>
            <a:r>
              <a:rPr lang="sr-Latn-RS" dirty="0"/>
              <a:t> literature:</a:t>
            </a:r>
          </a:p>
        </p:txBody>
      </p:sp>
      <p:pic>
        <p:nvPicPr>
          <p:cNvPr id="4" name="Picture 4" descr="Slika na kojoj se prikazuje elektronički, strujni krug&#10;&#10;Opis je generiran uz visoku pouzdanost">
            <a:extLst>
              <a:ext uri="{FF2B5EF4-FFF2-40B4-BE49-F238E27FC236}">
                <a16:creationId xmlns:a16="http://schemas.microsoft.com/office/drawing/2014/main" id="{2C9C1A47-8E2B-440C-98CC-B577C9170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7825" y="2015734"/>
            <a:ext cx="2587959" cy="345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698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137C41-FB3D-46FE-8BFB-DDB7B4982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4002442" cy="39710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Latn-RS" dirty="0"/>
              <a:t>  </a:t>
            </a:r>
            <a:r>
              <a:rPr lang="sr-Latn-RS" sz="1500" u="sng"/>
              <a:t>ODA SLOBODI</a:t>
            </a:r>
          </a:p>
          <a:p>
            <a:pPr algn="ctr">
              <a:buNone/>
            </a:pPr>
            <a:r>
              <a:rPr lang="sr-Latn-RS" sz="1500" dirty="0"/>
              <a:t>O </a:t>
            </a:r>
            <a:r>
              <a:rPr lang="sr-Latn-RS" sz="1500" err="1"/>
              <a:t>lijepa</a:t>
            </a:r>
            <a:r>
              <a:rPr lang="sr-Latn-RS" sz="1500" dirty="0"/>
              <a:t>, o draga, o slatka slobodo,</a:t>
            </a:r>
          </a:p>
          <a:p>
            <a:pPr algn="ctr">
              <a:buNone/>
            </a:pPr>
            <a:r>
              <a:rPr lang="sr-Latn-RS" sz="1500" dirty="0"/>
              <a:t>dar u kom sva blaga višnji nam Bog je do.</a:t>
            </a:r>
          </a:p>
          <a:p>
            <a:pPr algn="ctr">
              <a:buNone/>
            </a:pPr>
            <a:r>
              <a:rPr lang="sr-Latn-RS" sz="1500"/>
              <a:t>Uzroče</a:t>
            </a:r>
            <a:r>
              <a:rPr lang="sr-Latn-RS" sz="1500" dirty="0"/>
              <a:t> istini od naše sve slave,</a:t>
            </a:r>
          </a:p>
          <a:p>
            <a:pPr algn="ctr">
              <a:buNone/>
            </a:pPr>
            <a:r>
              <a:rPr lang="sr-Latn-RS" sz="1500" dirty="0"/>
              <a:t>uresu jedini od ove Dubrave.</a:t>
            </a:r>
          </a:p>
          <a:p>
            <a:pPr algn="ctr">
              <a:buNone/>
            </a:pPr>
            <a:r>
              <a:rPr lang="sr-Latn-RS" sz="1500" dirty="0"/>
              <a:t>Sva srebra, sva zlata, svi ljudski životi</a:t>
            </a:r>
          </a:p>
          <a:p>
            <a:pPr marL="0" indent="0" algn="ctr">
              <a:buNone/>
            </a:pPr>
            <a:r>
              <a:rPr lang="sr-Latn-RS" sz="1500" dirty="0"/>
              <a:t>ne mogu bit plata tvoj čistoj </a:t>
            </a:r>
            <a:r>
              <a:rPr lang="sr-Latn-RS" sz="1500" err="1"/>
              <a:t>ljepoti</a:t>
            </a:r>
            <a:r>
              <a:rPr lang="sr-Latn-RS" sz="1500" dirty="0"/>
              <a:t>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8BB5AC-4088-414F-960C-ED05F3394CEA}"/>
              </a:ext>
            </a:extLst>
          </p:cNvPr>
          <p:cNvSpPr txBox="1"/>
          <p:nvPr/>
        </p:nvSpPr>
        <p:spPr>
          <a:xfrm>
            <a:off x="6181361" y="2103863"/>
            <a:ext cx="4594434" cy="22621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r-Latn-RS" u="sng" dirty="0"/>
              <a:t> </a:t>
            </a:r>
            <a:r>
              <a:rPr lang="sr-Latn-RS" sz="1500" u="sng" dirty="0"/>
              <a:t>FREEDOM ANTHEM</a:t>
            </a:r>
          </a:p>
          <a:p>
            <a:pPr algn="ctr"/>
            <a:endParaRPr lang="sr-Latn-RS" sz="1500" dirty="0"/>
          </a:p>
          <a:p>
            <a:pPr algn="ctr"/>
            <a:r>
              <a:rPr lang="sr-Latn-RS" sz="1500" dirty="0"/>
              <a:t>Oh </a:t>
            </a:r>
            <a:r>
              <a:rPr lang="sr-Latn-RS" sz="1500" err="1"/>
              <a:t>beautiful</a:t>
            </a:r>
            <a:r>
              <a:rPr lang="sr-Latn-RS" sz="1500" dirty="0"/>
              <a:t>, oh </a:t>
            </a:r>
            <a:r>
              <a:rPr lang="sr-Latn-RS" sz="1500" err="1"/>
              <a:t>dear</a:t>
            </a:r>
            <a:r>
              <a:rPr lang="sr-Latn-RS" sz="1500" dirty="0"/>
              <a:t>, oh </a:t>
            </a:r>
            <a:r>
              <a:rPr lang="sr-Latn-RS" sz="1500" err="1"/>
              <a:t>sweet</a:t>
            </a:r>
            <a:r>
              <a:rPr lang="sr-Latn-RS" sz="1500" dirty="0"/>
              <a:t> </a:t>
            </a:r>
            <a:r>
              <a:rPr lang="sr-Latn-RS" sz="1500" err="1"/>
              <a:t>freedom</a:t>
            </a:r>
            <a:r>
              <a:rPr lang="sr-Latn-RS" sz="1500" dirty="0"/>
              <a:t>,</a:t>
            </a:r>
          </a:p>
          <a:p>
            <a:pPr algn="ctr"/>
            <a:r>
              <a:rPr lang="sr-Latn-RS" sz="1500" err="1"/>
              <a:t>the</a:t>
            </a:r>
            <a:r>
              <a:rPr lang="sr-Latn-RS" sz="1500" dirty="0"/>
              <a:t> </a:t>
            </a:r>
            <a:r>
              <a:rPr lang="sr-Latn-RS" sz="1500" err="1"/>
              <a:t>gift</a:t>
            </a:r>
            <a:r>
              <a:rPr lang="sr-Latn-RS" sz="1500" dirty="0"/>
              <a:t> </a:t>
            </a:r>
            <a:r>
              <a:rPr lang="sr-Latn-RS" sz="1500" err="1"/>
              <a:t>of</a:t>
            </a:r>
            <a:r>
              <a:rPr lang="sr-Latn-RS" sz="1500" dirty="0"/>
              <a:t> </a:t>
            </a:r>
            <a:r>
              <a:rPr lang="sr-Latn-RS" sz="1500" err="1"/>
              <a:t>which</a:t>
            </a:r>
            <a:r>
              <a:rPr lang="sr-Latn-RS" sz="1500" dirty="0"/>
              <a:t> </a:t>
            </a:r>
            <a:r>
              <a:rPr lang="sr-Latn-RS" sz="1500" err="1"/>
              <a:t>all</a:t>
            </a:r>
            <a:r>
              <a:rPr lang="sr-Latn-RS" sz="1500" dirty="0"/>
              <a:t> </a:t>
            </a:r>
            <a:r>
              <a:rPr lang="sr-Latn-RS" sz="1500" err="1"/>
              <a:t>treasures</a:t>
            </a:r>
            <a:r>
              <a:rPr lang="sr-Latn-RS" sz="1500" dirty="0"/>
              <a:t> from God </a:t>
            </a:r>
            <a:r>
              <a:rPr lang="sr-Latn-RS" sz="1500" err="1"/>
              <a:t>don't</a:t>
            </a:r>
            <a:r>
              <a:rPr lang="sr-Latn-RS" sz="1500" dirty="0"/>
              <a:t> </a:t>
            </a:r>
            <a:r>
              <a:rPr lang="sr-Latn-RS" sz="1500" err="1"/>
              <a:t>compare</a:t>
            </a:r>
            <a:r>
              <a:rPr lang="sr-Latn-RS" sz="1500" dirty="0"/>
              <a:t>.</a:t>
            </a:r>
          </a:p>
          <a:p>
            <a:pPr algn="ctr"/>
            <a:r>
              <a:rPr lang="sr-Latn-RS" sz="1500" err="1"/>
              <a:t>The</a:t>
            </a:r>
            <a:r>
              <a:rPr lang="sr-Latn-RS" sz="1500" dirty="0"/>
              <a:t> </a:t>
            </a:r>
            <a:r>
              <a:rPr lang="sr-Latn-RS" sz="1500" err="1"/>
              <a:t>cause</a:t>
            </a:r>
            <a:r>
              <a:rPr lang="sr-Latn-RS" sz="1500" dirty="0"/>
              <a:t> </a:t>
            </a:r>
            <a:r>
              <a:rPr lang="sr-Latn-RS" sz="1500" err="1"/>
              <a:t>of</a:t>
            </a:r>
            <a:r>
              <a:rPr lang="sr-Latn-RS" sz="1500" dirty="0"/>
              <a:t> </a:t>
            </a:r>
            <a:r>
              <a:rPr lang="sr-Latn-RS" sz="1500" err="1"/>
              <a:t>truth</a:t>
            </a:r>
            <a:r>
              <a:rPr lang="sr-Latn-RS" sz="1500" dirty="0"/>
              <a:t> </a:t>
            </a:r>
            <a:r>
              <a:rPr lang="sr-Latn-RS" sz="1500" err="1"/>
              <a:t>of</a:t>
            </a:r>
            <a:r>
              <a:rPr lang="sr-Latn-RS" sz="1500" dirty="0"/>
              <a:t> </a:t>
            </a:r>
            <a:r>
              <a:rPr lang="sr-Latn-RS" sz="1500" err="1"/>
              <a:t>all</a:t>
            </a:r>
            <a:r>
              <a:rPr lang="sr-Latn-RS" sz="1500" dirty="0"/>
              <a:t> </a:t>
            </a:r>
            <a:r>
              <a:rPr lang="sr-Latn-RS" sz="1500" err="1"/>
              <a:t>our</a:t>
            </a:r>
            <a:r>
              <a:rPr lang="sr-Latn-RS" sz="1500" dirty="0"/>
              <a:t> </a:t>
            </a:r>
            <a:r>
              <a:rPr lang="sr-Latn-RS" sz="1500" err="1"/>
              <a:t>glory</a:t>
            </a:r>
            <a:r>
              <a:rPr lang="sr-Latn-RS" sz="1500" dirty="0"/>
              <a:t>,</a:t>
            </a:r>
          </a:p>
          <a:p>
            <a:pPr algn="ctr"/>
            <a:r>
              <a:rPr lang="sr-Latn-RS" sz="1500" err="1"/>
              <a:t>the</a:t>
            </a:r>
            <a:r>
              <a:rPr lang="sr-Latn-RS" sz="1500" dirty="0"/>
              <a:t> </a:t>
            </a:r>
            <a:r>
              <a:rPr lang="sr-Latn-RS" sz="1500" err="1"/>
              <a:t>only</a:t>
            </a:r>
            <a:r>
              <a:rPr lang="sr-Latn-RS" sz="1500" dirty="0"/>
              <a:t> </a:t>
            </a:r>
            <a:r>
              <a:rPr lang="sr-Latn-RS" sz="1500" err="1"/>
              <a:t>beauty</a:t>
            </a:r>
            <a:r>
              <a:rPr lang="sr-Latn-RS" sz="1500" dirty="0"/>
              <a:t> </a:t>
            </a:r>
            <a:r>
              <a:rPr lang="sr-Latn-RS" sz="1500" err="1"/>
              <a:t>of</a:t>
            </a:r>
            <a:r>
              <a:rPr lang="sr-Latn-RS" sz="1500" dirty="0"/>
              <a:t> </a:t>
            </a:r>
            <a:r>
              <a:rPr lang="sr-Latn-RS" sz="1500" err="1"/>
              <a:t>this</a:t>
            </a:r>
            <a:r>
              <a:rPr lang="sr-Latn-RS" sz="1500" dirty="0"/>
              <a:t> Dubrava.</a:t>
            </a:r>
          </a:p>
          <a:p>
            <a:pPr algn="ctr"/>
            <a:r>
              <a:rPr lang="sr-Latn-RS" sz="1500" err="1"/>
              <a:t>All</a:t>
            </a:r>
            <a:r>
              <a:rPr lang="sr-Latn-RS" sz="1500" dirty="0"/>
              <a:t> </a:t>
            </a:r>
            <a:r>
              <a:rPr lang="sr-Latn-RS" sz="1500" err="1"/>
              <a:t>the</a:t>
            </a:r>
            <a:r>
              <a:rPr lang="sr-Latn-RS" sz="1500" dirty="0"/>
              <a:t> silver, </a:t>
            </a:r>
            <a:r>
              <a:rPr lang="sr-Latn-RS" sz="1500" err="1"/>
              <a:t>all</a:t>
            </a:r>
            <a:r>
              <a:rPr lang="sr-Latn-RS" sz="1500" dirty="0"/>
              <a:t> </a:t>
            </a:r>
            <a:r>
              <a:rPr lang="sr-Latn-RS" sz="1500" err="1"/>
              <a:t>the</a:t>
            </a:r>
            <a:r>
              <a:rPr lang="sr-Latn-RS" sz="1500" dirty="0"/>
              <a:t> </a:t>
            </a:r>
            <a:r>
              <a:rPr lang="sr-Latn-RS" sz="1500" err="1"/>
              <a:t>gold</a:t>
            </a:r>
            <a:r>
              <a:rPr lang="sr-Latn-RS" sz="1500" dirty="0"/>
              <a:t>, </a:t>
            </a:r>
            <a:r>
              <a:rPr lang="sr-Latn-RS" sz="1500" err="1"/>
              <a:t>all</a:t>
            </a:r>
            <a:r>
              <a:rPr lang="sr-Latn-RS" sz="1500" dirty="0"/>
              <a:t> </a:t>
            </a:r>
            <a:r>
              <a:rPr lang="sr-Latn-RS" sz="1500" err="1"/>
              <a:t>the</a:t>
            </a:r>
            <a:r>
              <a:rPr lang="sr-Latn-RS" sz="1500" dirty="0"/>
              <a:t> </a:t>
            </a:r>
            <a:r>
              <a:rPr lang="sr-Latn-RS" sz="1500" err="1"/>
              <a:t>humans</a:t>
            </a:r>
            <a:r>
              <a:rPr lang="sr-Latn-RS" sz="1500" dirty="0"/>
              <a:t> </a:t>
            </a:r>
            <a:r>
              <a:rPr lang="sr-Latn-RS" sz="1500" err="1"/>
              <a:t>lives</a:t>
            </a:r>
            <a:r>
              <a:rPr lang="sr-Latn-RS" sz="1500" dirty="0"/>
              <a:t>,</a:t>
            </a:r>
          </a:p>
          <a:p>
            <a:pPr algn="ctr"/>
            <a:r>
              <a:rPr lang="sr-Latn-RS" sz="1500" err="1"/>
              <a:t>can't</a:t>
            </a:r>
            <a:r>
              <a:rPr lang="sr-Latn-RS" sz="1500" dirty="0"/>
              <a:t> be ornament </a:t>
            </a:r>
            <a:r>
              <a:rPr lang="sr-Latn-RS" sz="1500" err="1"/>
              <a:t>of</a:t>
            </a:r>
            <a:r>
              <a:rPr lang="sr-Latn-RS" sz="1500" dirty="0"/>
              <a:t> </a:t>
            </a:r>
            <a:r>
              <a:rPr lang="sr-Latn-RS" sz="1500" err="1"/>
              <a:t>your</a:t>
            </a:r>
            <a:r>
              <a:rPr lang="sr-Latn-RS" sz="1500" dirty="0"/>
              <a:t> pure </a:t>
            </a:r>
            <a:r>
              <a:rPr lang="sr-Latn-RS" sz="1500" err="1"/>
              <a:t>beauty</a:t>
            </a:r>
            <a:r>
              <a:rPr lang="sr-Latn-RS" sz="1500" dirty="0"/>
              <a:t>.</a:t>
            </a:r>
          </a:p>
          <a:p>
            <a:pPr algn="ctr"/>
            <a:r>
              <a:rPr lang="sr-Latn-RS" dirty="0"/>
              <a:t>       </a:t>
            </a:r>
            <a:endParaRPr lang="sr-Latn-RS" u="sng" dirty="0"/>
          </a:p>
        </p:txBody>
      </p:sp>
    </p:spTree>
    <p:extLst>
      <p:ext uri="{BB962C8B-B14F-4D97-AF65-F5344CB8AC3E}">
        <p14:creationId xmlns:p14="http://schemas.microsoft.com/office/powerpoint/2010/main" val="701749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28BE2-45CA-475B-BE74-DE81F8D31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33F20-658C-4738-AE3A-4B97067F6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5622284" cy="3450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sr-Latn-RS" sz="1600" dirty="0"/>
              <a:t>In </a:t>
            </a:r>
            <a:r>
              <a:rPr lang="sr-Latn-RS" sz="1600" dirty="0" err="1"/>
              <a:t>his</a:t>
            </a:r>
            <a:r>
              <a:rPr lang="sr-Latn-RS" sz="1600" dirty="0"/>
              <a:t> </a:t>
            </a:r>
            <a:r>
              <a:rPr lang="sr-Latn-RS" sz="1600" dirty="0" err="1"/>
              <a:t>greatest</a:t>
            </a:r>
            <a:r>
              <a:rPr lang="sr-Latn-RS" sz="1600" dirty="0"/>
              <a:t> </a:t>
            </a:r>
            <a:r>
              <a:rPr lang="sr-Latn-RS" sz="1600" dirty="0" err="1"/>
              <a:t>work</a:t>
            </a:r>
            <a:r>
              <a:rPr lang="sr-Latn-RS" sz="1600" dirty="0"/>
              <a:t>, Osman, Gundulić </a:t>
            </a:r>
            <a:r>
              <a:rPr lang="sr-Latn-RS" sz="1600" dirty="0" err="1"/>
              <a:t>presents</a:t>
            </a:r>
            <a:r>
              <a:rPr lang="sr-Latn-RS" sz="1600" dirty="0"/>
              <a:t> </a:t>
            </a:r>
            <a:r>
              <a:rPr lang="sr-Latn-RS" sz="1600" dirty="0" err="1"/>
              <a:t>the</a:t>
            </a:r>
            <a:r>
              <a:rPr lang="sr-Latn-RS" sz="1600" dirty="0"/>
              <a:t> </a:t>
            </a:r>
            <a:r>
              <a:rPr lang="sr-Latn-RS" sz="1600" dirty="0" err="1"/>
              <a:t>contrast</a:t>
            </a:r>
            <a:r>
              <a:rPr lang="sr-Latn-RS" sz="1600" dirty="0"/>
              <a:t> </a:t>
            </a:r>
            <a:r>
              <a:rPr lang="sr-Latn-RS" sz="1600" dirty="0" err="1"/>
              <a:t>between</a:t>
            </a:r>
            <a:r>
              <a:rPr lang="sr-Latn-RS" sz="1600" dirty="0"/>
              <a:t> </a:t>
            </a:r>
            <a:r>
              <a:rPr lang="sr-Latn-RS" sz="1600" dirty="0" err="1"/>
              <a:t>Christianity</a:t>
            </a:r>
            <a:r>
              <a:rPr lang="sr-Latn-RS" sz="1600" dirty="0"/>
              <a:t> </a:t>
            </a:r>
            <a:r>
              <a:rPr lang="sr-Latn-RS" sz="1600" dirty="0" err="1"/>
              <a:t>and</a:t>
            </a:r>
            <a:r>
              <a:rPr lang="sr-Latn-RS" sz="1600" dirty="0"/>
              <a:t> Islam, </a:t>
            </a:r>
            <a:r>
              <a:rPr lang="sr-Latn-RS" sz="1600" dirty="0" err="1"/>
              <a:t>Europe</a:t>
            </a:r>
            <a:r>
              <a:rPr lang="sr-Latn-RS" sz="1600" dirty="0"/>
              <a:t> </a:t>
            </a:r>
            <a:r>
              <a:rPr lang="sr-Latn-RS" sz="1600" dirty="0" err="1"/>
              <a:t>and</a:t>
            </a:r>
            <a:r>
              <a:rPr lang="sr-Latn-RS" sz="1600" dirty="0"/>
              <a:t> </a:t>
            </a:r>
            <a:r>
              <a:rPr lang="sr-Latn-RS" sz="1600" dirty="0" err="1"/>
              <a:t>the</a:t>
            </a:r>
            <a:r>
              <a:rPr lang="sr-Latn-RS" sz="1600" dirty="0"/>
              <a:t> </a:t>
            </a:r>
            <a:r>
              <a:rPr lang="sr-Latn-RS" sz="1600" dirty="0" err="1"/>
              <a:t>Turks</a:t>
            </a:r>
            <a:r>
              <a:rPr lang="sr-Latn-RS" sz="1600" dirty="0"/>
              <a:t>, </a:t>
            </a:r>
            <a:r>
              <a:rPr lang="sr-Latn-RS" sz="1600" dirty="0" err="1"/>
              <a:t>West</a:t>
            </a:r>
            <a:r>
              <a:rPr lang="sr-Latn-RS" sz="1600" dirty="0"/>
              <a:t> </a:t>
            </a:r>
            <a:r>
              <a:rPr lang="sr-Latn-RS" sz="1600" dirty="0" err="1"/>
              <a:t>and</a:t>
            </a:r>
            <a:r>
              <a:rPr lang="sr-Latn-RS" sz="1600" dirty="0"/>
              <a:t> </a:t>
            </a:r>
            <a:r>
              <a:rPr lang="sr-Latn-RS" sz="1600" dirty="0" err="1"/>
              <a:t>East</a:t>
            </a:r>
            <a:r>
              <a:rPr lang="sr-Latn-RS" sz="1600" dirty="0"/>
              <a:t>, </a:t>
            </a:r>
            <a:r>
              <a:rPr lang="sr-Latn-RS" sz="1600" dirty="0" err="1"/>
              <a:t>and</a:t>
            </a:r>
            <a:r>
              <a:rPr lang="sr-Latn-RS" sz="1600" dirty="0"/>
              <a:t> </a:t>
            </a:r>
            <a:r>
              <a:rPr lang="sr-Latn-RS" sz="1600" dirty="0" err="1"/>
              <a:t>what</a:t>
            </a:r>
            <a:r>
              <a:rPr lang="sr-Latn-RS" sz="1600" dirty="0"/>
              <a:t> he </a:t>
            </a:r>
            <a:r>
              <a:rPr lang="sr-Latn-RS" sz="1600" dirty="0" err="1"/>
              <a:t>viewed</a:t>
            </a:r>
            <a:r>
              <a:rPr lang="sr-Latn-RS" sz="1600" dirty="0"/>
              <a:t> as </a:t>
            </a:r>
            <a:r>
              <a:rPr lang="sr-Latn-RS" sz="1600" dirty="0" err="1"/>
              <a:t>freedom</a:t>
            </a:r>
            <a:r>
              <a:rPr lang="sr-Latn-RS" sz="1600" dirty="0"/>
              <a:t> </a:t>
            </a:r>
            <a:r>
              <a:rPr lang="sr-Latn-RS" sz="1600" dirty="0" err="1"/>
              <a:t>and</a:t>
            </a:r>
            <a:r>
              <a:rPr lang="sr-Latn-RS" sz="1600" dirty="0"/>
              <a:t> </a:t>
            </a:r>
            <a:r>
              <a:rPr lang="sr-Latn-RS" sz="1600" dirty="0" err="1"/>
              <a:t>slavery</a:t>
            </a:r>
            <a:r>
              <a:rPr lang="sr-Latn-RS" sz="1600" dirty="0"/>
              <a:t>.</a:t>
            </a:r>
          </a:p>
          <a:p>
            <a:pPr>
              <a:lnSpc>
                <a:spcPct val="110000"/>
              </a:lnSpc>
            </a:pPr>
            <a:r>
              <a:rPr lang="sr-Latn-RS" sz="1600"/>
              <a:t>Osman had 20 </a:t>
            </a:r>
            <a:r>
              <a:rPr lang="sr-Latn-RS" sz="1600" err="1"/>
              <a:t>cantos</a:t>
            </a:r>
            <a:r>
              <a:rPr lang="sr-Latn-RS" sz="1600" dirty="0"/>
              <a:t>, but </a:t>
            </a:r>
            <a:r>
              <a:rPr lang="sr-Latn-RS" sz="1600" err="1"/>
              <a:t>the</a:t>
            </a:r>
            <a:r>
              <a:rPr lang="sr-Latn-RS" sz="1600" dirty="0"/>
              <a:t> 14th </a:t>
            </a:r>
            <a:r>
              <a:rPr lang="sr-Latn-RS" sz="1600" err="1"/>
              <a:t>and</a:t>
            </a:r>
            <a:r>
              <a:rPr lang="sr-Latn-RS" sz="1600" dirty="0"/>
              <a:t> </a:t>
            </a:r>
            <a:r>
              <a:rPr lang="sr-Latn-RS" sz="1600" err="1"/>
              <a:t>the</a:t>
            </a:r>
            <a:r>
              <a:rPr lang="sr-Latn-RS" sz="1600" dirty="0"/>
              <a:t> 15th </a:t>
            </a:r>
            <a:r>
              <a:rPr lang="sr-Latn-RS" sz="1600" err="1"/>
              <a:t>were</a:t>
            </a:r>
            <a:r>
              <a:rPr lang="sr-Latn-RS" sz="1600" dirty="0"/>
              <a:t> </a:t>
            </a:r>
            <a:r>
              <a:rPr lang="sr-Latn-RS" sz="1600" err="1"/>
              <a:t>never</a:t>
            </a:r>
            <a:r>
              <a:rPr lang="sr-Latn-RS" sz="1600" dirty="0"/>
              <a:t> </a:t>
            </a:r>
            <a:r>
              <a:rPr lang="sr-Latn-RS" sz="1600" err="1"/>
              <a:t>found</a:t>
            </a:r>
            <a:r>
              <a:rPr lang="sr-Latn-RS" sz="1600" dirty="0"/>
              <a:t>.</a:t>
            </a:r>
          </a:p>
          <a:p>
            <a:pPr>
              <a:lnSpc>
                <a:spcPct val="110000"/>
              </a:lnSpc>
            </a:pPr>
            <a:r>
              <a:rPr lang="sr-Latn-RS" sz="1600" dirty="0"/>
              <a:t>Osman is </a:t>
            </a:r>
            <a:r>
              <a:rPr lang="sr-Latn-RS" sz="1600" err="1"/>
              <a:t>firmly</a:t>
            </a:r>
            <a:r>
              <a:rPr lang="sr-Latn-RS" sz="1600" dirty="0"/>
              <a:t> </a:t>
            </a:r>
            <a:r>
              <a:rPr lang="sr-Latn-RS" sz="1600" err="1"/>
              <a:t>rooted</a:t>
            </a:r>
            <a:r>
              <a:rPr lang="sr-Latn-RS" sz="1600" dirty="0"/>
              <a:t> </a:t>
            </a:r>
            <a:r>
              <a:rPr lang="sr-Latn-RS" sz="1600" err="1"/>
              <a:t>within</a:t>
            </a:r>
            <a:r>
              <a:rPr lang="sr-Latn-RS" sz="1600" dirty="0"/>
              <a:t> </a:t>
            </a:r>
            <a:r>
              <a:rPr lang="sr-Latn-RS" sz="1600" err="1"/>
              <a:t>the</a:t>
            </a:r>
            <a:r>
              <a:rPr lang="sr-Latn-RS" sz="1600" dirty="0"/>
              <a:t> </a:t>
            </a:r>
            <a:r>
              <a:rPr lang="sr-Latn-RS" sz="1600" err="1"/>
              <a:t>rich</a:t>
            </a:r>
            <a:r>
              <a:rPr lang="sr-Latn-RS" sz="1600" dirty="0"/>
              <a:t> </a:t>
            </a:r>
            <a:r>
              <a:rPr lang="sr-Latn-RS" sz="1600" err="1"/>
              <a:t>literary</a:t>
            </a:r>
            <a:r>
              <a:rPr lang="sr-Latn-RS" sz="1600" dirty="0"/>
              <a:t> </a:t>
            </a:r>
            <a:r>
              <a:rPr lang="sr-Latn-RS" sz="1600" err="1"/>
              <a:t>tradition</a:t>
            </a:r>
            <a:r>
              <a:rPr lang="sr-Latn-RS" sz="1600" dirty="0"/>
              <a:t> </a:t>
            </a:r>
            <a:r>
              <a:rPr lang="sr-Latn-RS" sz="1600" err="1"/>
              <a:t>of</a:t>
            </a:r>
            <a:r>
              <a:rPr lang="sr-Latn-RS" sz="1600" dirty="0"/>
              <a:t> </a:t>
            </a:r>
            <a:r>
              <a:rPr lang="sr-Latn-RS" sz="1600"/>
              <a:t>the</a:t>
            </a:r>
            <a:r>
              <a:rPr lang="sr-Latn-RS" sz="1600" dirty="0"/>
              <a:t> </a:t>
            </a:r>
            <a:r>
              <a:rPr lang="sr-Latn-RS" sz="1600" err="1"/>
              <a:t>Croatian</a:t>
            </a:r>
            <a:r>
              <a:rPr lang="sr-Latn-RS" sz="1600" dirty="0"/>
              <a:t> </a:t>
            </a:r>
            <a:r>
              <a:rPr lang="sr-Latn-RS" sz="1600" err="1"/>
              <a:t>Baroque</a:t>
            </a:r>
            <a:r>
              <a:rPr lang="sr-Latn-RS" sz="1600" dirty="0"/>
              <a:t> in Dubrovnik </a:t>
            </a:r>
            <a:r>
              <a:rPr lang="sr-Latn-RS" sz="1600" err="1"/>
              <a:t>and</a:t>
            </a:r>
            <a:r>
              <a:rPr lang="sr-Latn-RS" sz="1600" dirty="0"/>
              <a:t> </a:t>
            </a:r>
            <a:r>
              <a:rPr lang="sr-Latn-RS" sz="1600" err="1"/>
              <a:t>Dalmatia</a:t>
            </a:r>
            <a:r>
              <a:rPr lang="sr-Latn-RS" sz="1600" dirty="0"/>
              <a:t> </a:t>
            </a:r>
            <a:r>
              <a:rPr lang="sr-Latn-RS" sz="1600" err="1"/>
              <a:t>and</a:t>
            </a:r>
            <a:r>
              <a:rPr lang="sr-Latn-RS" sz="1600" dirty="0"/>
              <a:t> is </a:t>
            </a:r>
            <a:r>
              <a:rPr lang="sr-Latn-RS" sz="1600" err="1"/>
              <a:t>considered</a:t>
            </a:r>
            <a:r>
              <a:rPr lang="sr-Latn-RS" sz="1600" dirty="0"/>
              <a:t> as one </a:t>
            </a:r>
            <a:r>
              <a:rPr lang="sr-Latn-RS" sz="1600" err="1"/>
              <a:t>of</a:t>
            </a:r>
            <a:r>
              <a:rPr lang="sr-Latn-RS" sz="1600" dirty="0"/>
              <a:t> </a:t>
            </a:r>
            <a:r>
              <a:rPr lang="sr-Latn-RS" sz="1600" err="1"/>
              <a:t>its</a:t>
            </a:r>
            <a:r>
              <a:rPr lang="sr-Latn-RS" sz="1600" dirty="0"/>
              <a:t> </a:t>
            </a:r>
            <a:r>
              <a:rPr lang="sr-Latn-RS" sz="1600" err="1"/>
              <a:t>apogees</a:t>
            </a:r>
            <a:r>
              <a:rPr lang="sr-Latn-RS" sz="1600" dirty="0"/>
              <a:t>.</a:t>
            </a:r>
          </a:p>
          <a:p>
            <a:pPr>
              <a:lnSpc>
                <a:spcPct val="110000"/>
              </a:lnSpc>
            </a:pPr>
            <a:r>
              <a:rPr lang="sr-Latn-RS" sz="1600" err="1"/>
              <a:t>By</a:t>
            </a:r>
            <a:r>
              <a:rPr lang="sr-Latn-RS" sz="1600" dirty="0"/>
              <a:t> </a:t>
            </a:r>
            <a:r>
              <a:rPr lang="sr-Latn-RS" sz="1600" err="1"/>
              <a:t>presenting</a:t>
            </a:r>
            <a:r>
              <a:rPr lang="sr-Latn-RS" sz="1600" dirty="0"/>
              <a:t> </a:t>
            </a:r>
            <a:r>
              <a:rPr lang="sr-Latn-RS" sz="1600" err="1"/>
              <a:t>the</a:t>
            </a:r>
            <a:r>
              <a:rPr lang="sr-Latn-RS" sz="1600" dirty="0"/>
              <a:t> </a:t>
            </a:r>
            <a:r>
              <a:rPr lang="sr-Latn-RS" sz="1600" err="1"/>
              <a:t>contrast</a:t>
            </a:r>
            <a:r>
              <a:rPr lang="sr-Latn-RS" sz="1600" dirty="0"/>
              <a:t> </a:t>
            </a:r>
            <a:r>
              <a:rPr lang="sr-Latn-RS" sz="1600" err="1"/>
              <a:t>of</a:t>
            </a:r>
            <a:r>
              <a:rPr lang="sr-Latn-RS" sz="1600" dirty="0"/>
              <a:t> </a:t>
            </a:r>
            <a:r>
              <a:rPr lang="sr-Latn-RS" sz="1600" err="1"/>
              <a:t>struggle</a:t>
            </a:r>
            <a:r>
              <a:rPr lang="sr-Latn-RS" sz="1600" dirty="0"/>
              <a:t> </a:t>
            </a:r>
            <a:r>
              <a:rPr lang="sr-Latn-RS" sz="1600" err="1"/>
              <a:t>between</a:t>
            </a:r>
            <a:r>
              <a:rPr lang="sr-Latn-RS" sz="1600" dirty="0"/>
              <a:t> </a:t>
            </a:r>
            <a:r>
              <a:rPr lang="sr-Latn-RS" sz="1600" err="1"/>
              <a:t>Christianity</a:t>
            </a:r>
            <a:r>
              <a:rPr lang="sr-Latn-RS" sz="1600" dirty="0"/>
              <a:t> </a:t>
            </a:r>
            <a:r>
              <a:rPr lang="sr-Latn-RS" sz="1600" err="1"/>
              <a:t>and</a:t>
            </a:r>
            <a:r>
              <a:rPr lang="sr-Latn-RS" sz="1600"/>
              <a:t> Islam, Gundulić </a:t>
            </a:r>
            <a:r>
              <a:rPr lang="sr-Latn-RS" sz="1600" err="1"/>
              <a:t>continued</a:t>
            </a:r>
            <a:r>
              <a:rPr lang="sr-Latn-RS" sz="1600"/>
              <a:t> Marko Marulić's glorification </a:t>
            </a:r>
            <a:r>
              <a:rPr lang="sr-Latn-RS" sz="1600" err="1"/>
              <a:t>of</a:t>
            </a:r>
            <a:r>
              <a:rPr lang="sr-Latn-RS" sz="1600" dirty="0"/>
              <a:t> </a:t>
            </a:r>
            <a:r>
              <a:rPr lang="sr-Latn-RS" sz="1600" err="1"/>
              <a:t>the</a:t>
            </a:r>
            <a:r>
              <a:rPr lang="sr-Latn-RS" sz="1600" dirty="0"/>
              <a:t> </a:t>
            </a:r>
            <a:r>
              <a:rPr lang="sr-Latn-RS" sz="1600" err="1"/>
              <a:t>fights</a:t>
            </a:r>
            <a:r>
              <a:rPr lang="sr-Latn-RS" sz="1600" dirty="0"/>
              <a:t> </a:t>
            </a:r>
            <a:r>
              <a:rPr lang="sr-Latn-RS" sz="1600" err="1"/>
              <a:t>against</a:t>
            </a:r>
            <a:r>
              <a:rPr lang="sr-Latn-RS" sz="1600" dirty="0"/>
              <a:t> </a:t>
            </a:r>
            <a:r>
              <a:rPr lang="sr-Latn-RS" sz="1600" err="1"/>
              <a:t>invading</a:t>
            </a:r>
            <a:r>
              <a:rPr lang="sr-Latn-RS" sz="1600" dirty="0"/>
              <a:t> </a:t>
            </a:r>
            <a:r>
              <a:rPr lang="sr-Latn-RS" sz="1600" err="1"/>
              <a:t>Ottoman</a:t>
            </a:r>
            <a:r>
              <a:rPr lang="sr-Latn-RS" sz="1600" dirty="0"/>
              <a:t> </a:t>
            </a:r>
            <a:r>
              <a:rPr lang="sr-Latn-RS" sz="1600" err="1"/>
              <a:t>Turks</a:t>
            </a:r>
            <a:r>
              <a:rPr lang="sr-Latn-RS" sz="1600" dirty="0"/>
              <a:t>.</a:t>
            </a:r>
          </a:p>
          <a:p>
            <a:pPr>
              <a:lnSpc>
                <a:spcPct val="110000"/>
              </a:lnSpc>
            </a:pPr>
            <a:endParaRPr lang="sr-Latn-RS" sz="1600"/>
          </a:p>
          <a:p>
            <a:pPr>
              <a:lnSpc>
                <a:spcPct val="110000"/>
              </a:lnSpc>
            </a:pPr>
            <a:endParaRPr lang="sr-Latn-RS" sz="1600"/>
          </a:p>
        </p:txBody>
      </p:sp>
      <p:pic>
        <p:nvPicPr>
          <p:cNvPr id="4" name="Picture 4" descr="Slika na kojoj se prikazuje tekst&#10;&#10;Opis je generiran uz vrlo visoku pouzdanost">
            <a:extLst>
              <a:ext uri="{FF2B5EF4-FFF2-40B4-BE49-F238E27FC236}">
                <a16:creationId xmlns:a16="http://schemas.microsoft.com/office/drawing/2014/main" id="{1A8C261B-FC0D-497F-87E7-CF2AD3702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3819" y="2015734"/>
            <a:ext cx="2001355" cy="345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593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A9BEB-6D71-430B-8621-18B55CED0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Silvije strahimir kranjčević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041C3-F656-484D-AB99-AD6F645E2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5957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r-Latn-RS" dirty="0"/>
              <a:t>       </a:t>
            </a:r>
            <a:r>
              <a:rPr lang="sr-Latn-RS" sz="1900" u="sng"/>
              <a:t>LIFE</a:t>
            </a:r>
            <a:endParaRPr lang="sr-Latn-RS"/>
          </a:p>
          <a:p>
            <a:r>
              <a:rPr lang="sr-Latn-RS"/>
              <a:t>Silvije Strahimir Kranjčević was a Croatian poet.</a:t>
            </a:r>
          </a:p>
          <a:p>
            <a:r>
              <a:rPr lang="sr-Latn-RS"/>
              <a:t>His reflexive poetry, reaching it's zenith in the 1890s, was a turning point that ushered modern themes in Croatian poetry.</a:t>
            </a:r>
          </a:p>
          <a:p>
            <a:r>
              <a:rPr lang="sr-Latn-RS"/>
              <a:t>Kranjčević was born in Senj on 17 February 1865.</a:t>
            </a:r>
            <a:endParaRPr lang="sr-Latn-RS" dirty="0"/>
          </a:p>
          <a:p>
            <a:r>
              <a:rPr lang="sr-Latn-RS"/>
              <a:t>As a teenager, he completed his secondary education in a Gymnasium, but did not graduate from it.</a:t>
            </a:r>
            <a:endParaRPr lang="sr-Latn-RS" dirty="0"/>
          </a:p>
          <a:p>
            <a:r>
              <a:rPr lang="sr-Latn-RS"/>
              <a:t>Soon after joining the elite Germanico-Hungaricum Institute in Rome, where he was supposed to become priest, he changed his mind and left.</a:t>
            </a:r>
            <a:endParaRPr lang="sr-Latn-RS" dirty="0"/>
          </a:p>
          <a:p>
            <a:endParaRPr lang="sr-Latn-RS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739814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C68C7-7CA6-439F-BF73-DDB92FBA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6195784" cy="3450613"/>
          </a:xfrm>
        </p:spPr>
        <p:txBody>
          <a:bodyPr>
            <a:normAutofit/>
          </a:bodyPr>
          <a:lstStyle/>
          <a:p>
            <a:r>
              <a:rPr lang="sr-Latn-RS"/>
              <a:t>He attended the one-year course for language and history teachers in Zagreb.</a:t>
            </a:r>
          </a:p>
          <a:p>
            <a:r>
              <a:rPr lang="sr-Latn-RS"/>
              <a:t>With the diploma for a teacher in "citizen schools", he left to work in Bosnia and Herzegovina where he taught and wrote poetry.</a:t>
            </a:r>
            <a:endParaRPr lang="sr-Latn-RS" dirty="0"/>
          </a:p>
          <a:p>
            <a:r>
              <a:rPr lang="sr-Latn-RS"/>
              <a:t>Kranjčević died in Sarajevo on 29 October 1908.</a:t>
            </a:r>
            <a:endParaRPr lang="sr-Latn-RS" dirty="0"/>
          </a:p>
          <a:p>
            <a:endParaRPr lang="sr-Latn-RS" dirty="0"/>
          </a:p>
        </p:txBody>
      </p:sp>
      <p:pic>
        <p:nvPicPr>
          <p:cNvPr id="4" name="Picture 4" descr="Slika na kojoj se prikazuje osoba, muškarac, kravata, fotografija&#10;&#10;Opis je generiran uz vrlo visoku pouzdanost">
            <a:extLst>
              <a:ext uri="{FF2B5EF4-FFF2-40B4-BE49-F238E27FC236}">
                <a16:creationId xmlns:a16="http://schemas.microsoft.com/office/drawing/2014/main" id="{9DFAD4E3-3894-446F-A683-2067215CB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867" y="2015734"/>
            <a:ext cx="2641875" cy="345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033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7530E-9003-4EE2-9D95-99825C9FD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6195784" cy="345061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sr-Latn-RS" sz="1700"/>
              <a:t>       </a:t>
            </a:r>
            <a:r>
              <a:rPr lang="sr-Latn-RS" sz="1700" u="sng"/>
              <a:t>WRITING </a:t>
            </a:r>
          </a:p>
          <a:p>
            <a:pPr>
              <a:lnSpc>
                <a:spcPct val="110000"/>
              </a:lnSpc>
            </a:pPr>
            <a:r>
              <a:rPr lang="sr-Latn-RS" sz="1700"/>
              <a:t>He published his first poem, Zavjet(The Pledge) in 1883, a couple months before leaving for Rome.</a:t>
            </a:r>
          </a:p>
          <a:p>
            <a:pPr>
              <a:lnSpc>
                <a:spcPct val="110000"/>
              </a:lnSpc>
            </a:pPr>
            <a:r>
              <a:rPr lang="sr-Latn-RS" sz="1700"/>
              <a:t>Kranjčević sent another two poems from Rome in 1884 to magazine called Sloboda(Freedom).</a:t>
            </a:r>
          </a:p>
          <a:p>
            <a:pPr>
              <a:lnSpc>
                <a:spcPct val="110000"/>
              </a:lnSpc>
            </a:pPr>
            <a:r>
              <a:rPr lang="sr-Latn-RS" sz="1700"/>
              <a:t>When he came back from Rome, he published Noć na Foru (A Night at the Forum).</a:t>
            </a:r>
          </a:p>
          <a:p>
            <a:pPr>
              <a:lnSpc>
                <a:spcPct val="110000"/>
              </a:lnSpc>
            </a:pPr>
            <a:r>
              <a:rPr lang="sr-Latn-RS" sz="1700"/>
              <a:t>Politically, he was a follower of the Croatian Party of Rights. The dark moods of his poems are related to the Hungarian oppression of Croatia.</a:t>
            </a:r>
          </a:p>
        </p:txBody>
      </p:sp>
      <p:pic>
        <p:nvPicPr>
          <p:cNvPr id="4" name="Picture 4" descr="Slika na kojoj se prikazuje tekst&#10;&#10;Opis je generiran uz vrlo visoku pouzdanost">
            <a:extLst>
              <a:ext uri="{FF2B5EF4-FFF2-40B4-BE49-F238E27FC236}">
                <a16:creationId xmlns:a16="http://schemas.microsoft.com/office/drawing/2014/main" id="{6619DDD9-3E9B-4F80-87A5-90DE1EFB6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6526" y="2015734"/>
            <a:ext cx="2150558" cy="345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22961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TF10001119</Template>
  <TotalTime>0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Gallery</vt:lpstr>
      <vt:lpstr>Ivan gundulić  and  Silvije strahimir krančević</vt:lpstr>
      <vt:lpstr>Ivan gundulić</vt:lpstr>
      <vt:lpstr>PowerPoint Presentation</vt:lpstr>
      <vt:lpstr>PowerPoint Presentation</vt:lpstr>
      <vt:lpstr>PowerPoint Presentation</vt:lpstr>
      <vt:lpstr>PowerPoint Presentation</vt:lpstr>
      <vt:lpstr>Silvije strahimir kranjčević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 </cp:lastModifiedBy>
  <cp:revision>446</cp:revision>
  <dcterms:created xsi:type="dcterms:W3CDTF">2016-01-13T19:04:32Z</dcterms:created>
  <dcterms:modified xsi:type="dcterms:W3CDTF">2019-05-04T21:01:59Z</dcterms:modified>
</cp:coreProperties>
</file>