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8C1F08D-736A-486A-9612-DA2C23F65245}" type="datetimeFigureOut">
              <a:rPr lang="it-IT" smtClean="0"/>
              <a:t>22/01/2022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257300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187193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218868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144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396195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38C1F08D-736A-486A-9612-DA2C23F65245}" type="datetimeFigureOut">
              <a:rPr lang="it-IT" smtClean="0"/>
              <a:t>22/01/2022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329394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38C1F08D-736A-486A-9612-DA2C23F65245}" type="datetimeFigureOut">
              <a:rPr lang="it-IT" smtClean="0"/>
              <a:t>22/01/2022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348733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8C1F08D-736A-486A-9612-DA2C23F65245}" type="datetimeFigureOut">
              <a:rPr lang="it-IT" smtClean="0"/>
              <a:t>22/01/2022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246335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8C1F08D-736A-486A-9612-DA2C23F65245}" type="datetimeFigureOut">
              <a:rPr lang="it-IT" smtClean="0"/>
              <a:t>22/01/2022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388889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8C1F08D-736A-486A-9612-DA2C23F65245}" type="datetimeFigureOut">
              <a:rPr lang="it-IT" smtClean="0"/>
              <a:t>22/01/2022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251536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38C1F08D-736A-486A-9612-DA2C23F65245}" type="datetimeFigureOut">
              <a:rPr lang="it-IT" smtClean="0"/>
              <a:t>22/01/2022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217498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255936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8C1F08D-736A-486A-9612-DA2C23F65245}" type="datetimeFigureOut">
              <a:rPr lang="it-IT" smtClean="0"/>
              <a:t>22/01/2022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41872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8C1F08D-736A-486A-9612-DA2C23F65245}" type="datetimeFigureOut">
              <a:rPr lang="it-IT" smtClean="0"/>
              <a:t>22/01/2022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36067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F08D-736A-486A-9612-DA2C23F65245}" type="datetimeFigureOut">
              <a:rPr lang="it-IT" smtClean="0"/>
              <a:t>22/01/2022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424591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smtClean="0"/>
              <a:t>Fare clic per modificare lo stile del titolo</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112131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8C1F08D-736A-486A-9612-DA2C23F65245}" type="datetimeFigureOut">
              <a:rPr lang="it-IT" smtClean="0"/>
              <a:t>22/01/2022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44CC0-277C-4EC1-91BC-261B4BF66B4A}" type="slidenum">
              <a:rPr lang="it-IT" smtClean="0"/>
              <a:t>‹N›</a:t>
            </a:fld>
            <a:endParaRPr lang="it-IT"/>
          </a:p>
        </p:txBody>
      </p:sp>
    </p:spTree>
    <p:extLst>
      <p:ext uri="{BB962C8B-B14F-4D97-AF65-F5344CB8AC3E}">
        <p14:creationId xmlns:p14="http://schemas.microsoft.com/office/powerpoint/2010/main" val="106977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8C1F08D-736A-486A-9612-DA2C23F65245}" type="datetimeFigureOut">
              <a:rPr lang="it-IT" smtClean="0"/>
              <a:t>22/01/2022</a:t>
            </a:fld>
            <a:endParaRPr lang="it-I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F44CC0-277C-4EC1-91BC-261B4BF66B4A}" type="slidenum">
              <a:rPr lang="it-IT" smtClean="0"/>
              <a:t>‹N›</a:t>
            </a:fld>
            <a:endParaRPr lang="it-IT"/>
          </a:p>
        </p:txBody>
      </p:sp>
    </p:spTree>
    <p:extLst>
      <p:ext uri="{BB962C8B-B14F-4D97-AF65-F5344CB8AC3E}">
        <p14:creationId xmlns:p14="http://schemas.microsoft.com/office/powerpoint/2010/main" val="13853053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0" y="0"/>
            <a:ext cx="12192000" cy="6858000"/>
          </a:xfrm>
          <a:prstGeom prst="rect">
            <a:avLst/>
          </a:prstGeom>
        </p:spPr>
      </p:pic>
      <p:pic>
        <p:nvPicPr>
          <p:cNvPr id="5" name="Immagine 4"/>
          <p:cNvPicPr>
            <a:picLocks noChangeAspect="1"/>
          </p:cNvPicPr>
          <p:nvPr/>
        </p:nvPicPr>
        <p:blipFill>
          <a:blip r:embed="rId3"/>
          <a:stretch>
            <a:fillRect/>
          </a:stretch>
        </p:blipFill>
        <p:spPr>
          <a:xfrm>
            <a:off x="1048010" y="207964"/>
            <a:ext cx="10095979" cy="6107483"/>
          </a:xfrm>
          <a:prstGeom prst="rect">
            <a:avLst/>
          </a:prstGeom>
        </p:spPr>
      </p:pic>
      <p:sp>
        <p:nvSpPr>
          <p:cNvPr id="2" name="Titolo 1"/>
          <p:cNvSpPr>
            <a:spLocks noGrp="1"/>
          </p:cNvSpPr>
          <p:nvPr>
            <p:ph type="ctrTitle"/>
          </p:nvPr>
        </p:nvSpPr>
        <p:spPr>
          <a:xfrm>
            <a:off x="1382326" y="283120"/>
            <a:ext cx="9001462" cy="2387600"/>
          </a:xfrm>
        </p:spPr>
        <p:txBody>
          <a:bodyPr/>
          <a:lstStyle/>
          <a:p>
            <a:r>
              <a:rPr lang="it-IT" dirty="0" smtClean="0"/>
              <a:t>The </a:t>
            </a:r>
            <a:r>
              <a:rPr lang="it-IT" dirty="0" err="1" smtClean="0"/>
              <a:t>chess</a:t>
            </a:r>
            <a:r>
              <a:rPr lang="it-IT" dirty="0" smtClean="0"/>
              <a:t>’ </a:t>
            </a:r>
            <a:r>
              <a:rPr lang="it-IT" dirty="0" err="1" smtClean="0"/>
              <a:t>rules</a:t>
            </a:r>
            <a:endParaRPr lang="it-IT" dirty="0"/>
          </a:p>
        </p:txBody>
      </p:sp>
    </p:spTree>
    <p:extLst>
      <p:ext uri="{BB962C8B-B14F-4D97-AF65-F5344CB8AC3E}">
        <p14:creationId xmlns:p14="http://schemas.microsoft.com/office/powerpoint/2010/main" val="393520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KING</a:t>
            </a:r>
            <a:endParaRPr lang="it-IT" dirty="0"/>
          </a:p>
        </p:txBody>
      </p:sp>
      <p:sp>
        <p:nvSpPr>
          <p:cNvPr id="3" name="Segnaposto contenuto 2"/>
          <p:cNvSpPr>
            <a:spLocks noGrp="1"/>
          </p:cNvSpPr>
          <p:nvPr>
            <p:ph idx="1"/>
          </p:nvPr>
        </p:nvSpPr>
        <p:spPr>
          <a:xfrm>
            <a:off x="913795" y="2096064"/>
            <a:ext cx="5349219" cy="3695136"/>
          </a:xfrm>
        </p:spPr>
        <p:txBody>
          <a:bodyPr>
            <a:normAutofit lnSpcReduction="10000"/>
          </a:bodyPr>
          <a:lstStyle/>
          <a:p>
            <a:pPr marL="0" indent="0">
              <a:buNone/>
            </a:pPr>
            <a:r>
              <a:rPr lang="en-US" dirty="0"/>
              <a:t>The king moves a single space horizontally, vertically or diagonally. The king cannot move into a space that would grant a check or checkmate to the opponent player.</a:t>
            </a:r>
          </a:p>
          <a:p>
            <a:pPr marL="0" indent="0">
              <a:buNone/>
            </a:pPr>
            <a:r>
              <a:rPr lang="en-US" dirty="0" smtClean="0"/>
              <a:t>As </a:t>
            </a:r>
            <a:r>
              <a:rPr lang="en-US" dirty="0"/>
              <a:t>an exception to all other chess pieces, the king is never captured - a player loses the match when the king is placed into checkmate, which would lead to an unavoidable capture on the opponent’s next turn.</a:t>
            </a:r>
            <a:endParaRPr lang="it-IT" dirty="0"/>
          </a:p>
        </p:txBody>
      </p:sp>
      <p:pic>
        <p:nvPicPr>
          <p:cNvPr id="4" name="Immagine 3"/>
          <p:cNvPicPr>
            <a:picLocks noChangeAspect="1"/>
          </p:cNvPicPr>
          <p:nvPr/>
        </p:nvPicPr>
        <p:blipFill>
          <a:blip r:embed="rId2"/>
          <a:stretch>
            <a:fillRect/>
          </a:stretch>
        </p:blipFill>
        <p:spPr>
          <a:xfrm>
            <a:off x="6542698" y="2096064"/>
            <a:ext cx="5208024" cy="35994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399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end of the game</a:t>
            </a:r>
            <a:endParaRPr lang="it-IT" dirty="0"/>
          </a:p>
        </p:txBody>
      </p:sp>
      <p:sp>
        <p:nvSpPr>
          <p:cNvPr id="3" name="Segnaposto contenuto 2"/>
          <p:cNvSpPr>
            <a:spLocks noGrp="1"/>
          </p:cNvSpPr>
          <p:nvPr>
            <p:ph idx="1"/>
          </p:nvPr>
        </p:nvSpPr>
        <p:spPr>
          <a:xfrm>
            <a:off x="502088" y="2123360"/>
            <a:ext cx="7861715" cy="3695136"/>
          </a:xfrm>
        </p:spPr>
        <p:txBody>
          <a:bodyPr/>
          <a:lstStyle/>
          <a:p>
            <a:r>
              <a:rPr lang="en-US" dirty="0"/>
              <a:t>If a player's king is placed in check and there is no legal move that player can make to escape check, then the king is said to be checkmated, the game ends, and that player </a:t>
            </a:r>
            <a:r>
              <a:rPr lang="en-US" dirty="0" smtClean="0"/>
              <a:t>loses. </a:t>
            </a:r>
            <a:r>
              <a:rPr lang="en-US" dirty="0"/>
              <a:t>Unlike other pieces, capturing the opponent's king is not </a:t>
            </a:r>
            <a:r>
              <a:rPr lang="en-US" dirty="0" smtClean="0"/>
              <a:t>allowed.</a:t>
            </a:r>
          </a:p>
          <a:p>
            <a:r>
              <a:rPr lang="en-US" dirty="0" smtClean="0"/>
              <a:t>Resigning: Either </a:t>
            </a:r>
            <a:r>
              <a:rPr lang="en-US" dirty="0"/>
              <a:t>player may resign at any time, conceding the game to the opponent. A player may resign by saying it verbally or by indicating it on the score sheet</a:t>
            </a:r>
            <a:endParaRPr lang="it-IT" dirty="0"/>
          </a:p>
        </p:txBody>
      </p:sp>
      <p:pic>
        <p:nvPicPr>
          <p:cNvPr id="6" name="Immagine 5"/>
          <p:cNvPicPr>
            <a:picLocks noChangeAspect="1"/>
          </p:cNvPicPr>
          <p:nvPr/>
        </p:nvPicPr>
        <p:blipFill>
          <a:blip r:embed="rId2"/>
          <a:stretch>
            <a:fillRect/>
          </a:stretch>
        </p:blipFill>
        <p:spPr>
          <a:xfrm>
            <a:off x="8486633" y="2329785"/>
            <a:ext cx="3282286" cy="3282286"/>
          </a:xfrm>
          <a:prstGeom prst="rect">
            <a:avLst/>
          </a:prstGeom>
          <a:ln>
            <a:noFill/>
          </a:ln>
          <a:effectLst>
            <a:outerShdw blurRad="190500" algn="tl" rotWithShape="0">
              <a:srgbClr val="000000">
                <a:alpha val="70000"/>
              </a:srgbClr>
            </a:outerShdw>
          </a:effectLst>
        </p:spPr>
      </p:pic>
      <p:sp>
        <p:nvSpPr>
          <p:cNvPr id="7" name="CasellaDiTesto 6"/>
          <p:cNvSpPr txBox="1"/>
          <p:nvPr/>
        </p:nvSpPr>
        <p:spPr>
          <a:xfrm>
            <a:off x="8363803" y="5641153"/>
            <a:ext cx="3362267" cy="307777"/>
          </a:xfrm>
          <a:prstGeom prst="rect">
            <a:avLst/>
          </a:prstGeom>
          <a:noFill/>
        </p:spPr>
        <p:txBody>
          <a:bodyPr wrap="none" rtlCol="0">
            <a:spAutoFit/>
          </a:bodyPr>
          <a:lstStyle/>
          <a:p>
            <a:pPr marL="285750" indent="-285750">
              <a:buFont typeface="Arial" panose="020B0604020202020204" pitchFamily="34" charset="0"/>
              <a:buChar char="•"/>
            </a:pPr>
            <a:r>
              <a:rPr lang="it-IT" sz="1400" i="1" dirty="0" smtClean="0"/>
              <a:t>Black </a:t>
            </a:r>
            <a:r>
              <a:rPr lang="it-IT" sz="1400" i="1" dirty="0" err="1" smtClean="0"/>
              <a:t>has</a:t>
            </a:r>
            <a:r>
              <a:rPr lang="it-IT" sz="1400" i="1" dirty="0" smtClean="0"/>
              <a:t> no </a:t>
            </a:r>
            <a:r>
              <a:rPr lang="it-IT" sz="1400" i="1" dirty="0" err="1" smtClean="0"/>
              <a:t>legal</a:t>
            </a:r>
            <a:r>
              <a:rPr lang="it-IT" sz="1400" i="1" dirty="0" smtClean="0"/>
              <a:t> </a:t>
            </a:r>
            <a:r>
              <a:rPr lang="it-IT" sz="1400" i="1" dirty="0" err="1" smtClean="0"/>
              <a:t>moves</a:t>
            </a:r>
            <a:r>
              <a:rPr lang="it-IT" sz="1400" i="1" dirty="0" smtClean="0"/>
              <a:t>, </a:t>
            </a:r>
            <a:r>
              <a:rPr lang="it-IT" sz="1400" i="1" dirty="0" err="1" smtClean="0"/>
              <a:t>white</a:t>
            </a:r>
            <a:r>
              <a:rPr lang="it-IT" sz="1400" i="1" dirty="0" smtClean="0"/>
              <a:t> </a:t>
            </a:r>
            <a:r>
              <a:rPr lang="it-IT" sz="1400" i="1" dirty="0" err="1" smtClean="0"/>
              <a:t>wins</a:t>
            </a:r>
            <a:endParaRPr lang="it-IT" sz="1400" i="1" dirty="0"/>
          </a:p>
        </p:txBody>
      </p:sp>
    </p:spTree>
    <p:extLst>
      <p:ext uri="{BB962C8B-B14F-4D97-AF65-F5344CB8AC3E}">
        <p14:creationId xmlns:p14="http://schemas.microsoft.com/office/powerpoint/2010/main" val="1296110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Italia</a:t>
            </a:r>
            <a:endParaRPr lang="it-IT" dirty="0"/>
          </a:p>
        </p:txBody>
      </p:sp>
      <p:sp>
        <p:nvSpPr>
          <p:cNvPr id="3" name="Segnaposto contenuto 2"/>
          <p:cNvSpPr>
            <a:spLocks noGrp="1"/>
          </p:cNvSpPr>
          <p:nvPr>
            <p:ph idx="1"/>
          </p:nvPr>
        </p:nvSpPr>
        <p:spPr>
          <a:xfrm>
            <a:off x="913795" y="2096064"/>
            <a:ext cx="10353762" cy="860078"/>
          </a:xfrm>
        </p:spPr>
        <p:txBody>
          <a:bodyPr>
            <a:normAutofit/>
          </a:bodyPr>
          <a:lstStyle/>
          <a:p>
            <a:pPr algn="ctr"/>
            <a:r>
              <a:rPr lang="it-IT" sz="2400" dirty="0" smtClean="0"/>
              <a:t>IIS Enrico Fermi Montesarchio (BN)</a:t>
            </a:r>
            <a:endParaRPr lang="it-IT" sz="2400" dirty="0"/>
          </a:p>
        </p:txBody>
      </p:sp>
    </p:spTree>
    <p:extLst>
      <p:ext uri="{BB962C8B-B14F-4D97-AF65-F5344CB8AC3E}">
        <p14:creationId xmlns:p14="http://schemas.microsoft.com/office/powerpoint/2010/main" val="4214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76216" y="1716067"/>
            <a:ext cx="10353762" cy="3724405"/>
          </a:xfrm>
        </p:spPr>
        <p:txBody>
          <a:bodyPr>
            <a:normAutofit/>
          </a:bodyPr>
          <a:lstStyle/>
          <a:p>
            <a:pPr marL="0" indent="0" algn="ctr">
              <a:buNone/>
            </a:pPr>
            <a:r>
              <a:rPr lang="en-US" dirty="0" smtClean="0"/>
              <a:t>The rules of chess govern the play of the game of chess. While the exact origins of chess are unclear, modern rules first took form during the Middle Ages. The rules continued to be slightly modified until the early 19th century, when they reached essentially their current form. The rules also varied somewhat from place to place. Today, the standard rules are set by FIDE which is the </a:t>
            </a:r>
            <a:r>
              <a:rPr lang="en-US" dirty="0" err="1" smtClean="0"/>
              <a:t>Fédération</a:t>
            </a:r>
            <a:r>
              <a:rPr lang="en-US" dirty="0" smtClean="0"/>
              <a:t> </a:t>
            </a:r>
            <a:r>
              <a:rPr lang="en-US" dirty="0" err="1" smtClean="0"/>
              <a:t>Internationale</a:t>
            </a:r>
            <a:r>
              <a:rPr lang="en-US" dirty="0" smtClean="0"/>
              <a:t> des </a:t>
            </a:r>
            <a:r>
              <a:rPr lang="en-US" dirty="0" err="1" smtClean="0"/>
              <a:t>Échecs</a:t>
            </a:r>
            <a:r>
              <a:rPr lang="en-US" dirty="0" smtClean="0"/>
              <a:t>, the international governing body for chess. Slight modifications are made by some national organizations for their own purposes. There are variations of the rules for fast chess, correspondence chess, online chess, and Chess960.</a:t>
            </a:r>
          </a:p>
        </p:txBody>
      </p:sp>
      <p:pic>
        <p:nvPicPr>
          <p:cNvPr id="4" name="Immagine 3"/>
          <p:cNvPicPr>
            <a:picLocks noChangeAspect="1"/>
          </p:cNvPicPr>
          <p:nvPr/>
        </p:nvPicPr>
        <p:blipFill>
          <a:blip r:embed="rId2"/>
          <a:stretch>
            <a:fillRect/>
          </a:stretch>
        </p:blipFill>
        <p:spPr>
          <a:xfrm>
            <a:off x="9219156" y="5213230"/>
            <a:ext cx="2459994" cy="1314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520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en-US" dirty="0" smtClean="0"/>
              <a:t>Chess is a two-player board game using a chessboard and sixteen pieces of six types for each player. Each type of piece moves in a distinct way. The object of the game is to checkmate the opponent's king. Games do not necessarily end in checkmate; a player who expects to lose may resign. A game can also end in a draw in several ways.</a:t>
            </a:r>
          </a:p>
          <a:p>
            <a:pPr algn="ctr"/>
            <a:endParaRPr lang="it-IT" dirty="0"/>
          </a:p>
        </p:txBody>
      </p:sp>
    </p:spTree>
    <p:extLst>
      <p:ext uri="{BB962C8B-B14F-4D97-AF65-F5344CB8AC3E}">
        <p14:creationId xmlns:p14="http://schemas.microsoft.com/office/powerpoint/2010/main" val="419165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801666"/>
            <a:ext cx="10515600" cy="5375297"/>
          </a:xfrm>
        </p:spPr>
        <p:txBody>
          <a:bodyPr>
            <a:normAutofit/>
          </a:bodyPr>
          <a:lstStyle/>
          <a:p>
            <a:pPr marL="0" indent="0">
              <a:buNone/>
            </a:pPr>
            <a:r>
              <a:rPr lang="it-IT" dirty="0" err="1" smtClean="0"/>
              <a:t>We</a:t>
            </a:r>
            <a:r>
              <a:rPr lang="it-IT" dirty="0" smtClean="0"/>
              <a:t> </a:t>
            </a:r>
            <a:r>
              <a:rPr lang="it-IT" dirty="0" err="1" smtClean="0"/>
              <a:t>know</a:t>
            </a:r>
            <a:r>
              <a:rPr lang="it-IT" dirty="0" smtClean="0"/>
              <a:t> </a:t>
            </a:r>
            <a:r>
              <a:rPr lang="it-IT" dirty="0" err="1" smtClean="0"/>
              <a:t>that</a:t>
            </a:r>
            <a:r>
              <a:rPr lang="it-IT" dirty="0" smtClean="0"/>
              <a:t> in the </a:t>
            </a:r>
            <a:r>
              <a:rPr lang="it-IT" dirty="0" err="1" smtClean="0"/>
              <a:t>chess</a:t>
            </a:r>
            <a:r>
              <a:rPr lang="it-IT" dirty="0" smtClean="0"/>
              <a:t> game </a:t>
            </a:r>
            <a:r>
              <a:rPr lang="it-IT" dirty="0" err="1" smtClean="0"/>
              <a:t>there</a:t>
            </a:r>
            <a:r>
              <a:rPr lang="it-IT" dirty="0" smtClean="0"/>
              <a:t> are some </a:t>
            </a:r>
            <a:r>
              <a:rPr lang="it-IT" dirty="0" err="1" smtClean="0"/>
              <a:t>pieces</a:t>
            </a:r>
            <a:r>
              <a:rPr lang="it-IT" dirty="0" smtClean="0"/>
              <a:t> </a:t>
            </a:r>
            <a:r>
              <a:rPr lang="it-IT" dirty="0" err="1" smtClean="0"/>
              <a:t>that</a:t>
            </a:r>
            <a:r>
              <a:rPr lang="it-IT" dirty="0" smtClean="0"/>
              <a:t> compose the </a:t>
            </a:r>
            <a:r>
              <a:rPr lang="it-IT" dirty="0" err="1" smtClean="0"/>
              <a:t>chessboard</a:t>
            </a:r>
            <a:r>
              <a:rPr lang="it-IT" dirty="0" smtClean="0"/>
              <a:t>. </a:t>
            </a:r>
            <a:r>
              <a:rPr lang="it-IT" dirty="0" err="1" smtClean="0"/>
              <a:t>Now</a:t>
            </a:r>
            <a:r>
              <a:rPr lang="it-IT" dirty="0" smtClean="0"/>
              <a:t> </a:t>
            </a:r>
            <a:r>
              <a:rPr lang="it-IT" dirty="0" err="1" smtClean="0"/>
              <a:t>we</a:t>
            </a:r>
            <a:r>
              <a:rPr lang="it-IT" dirty="0" smtClean="0"/>
              <a:t> are </a:t>
            </a:r>
            <a:r>
              <a:rPr lang="it-IT" dirty="0" err="1" smtClean="0"/>
              <a:t>going</a:t>
            </a:r>
            <a:r>
              <a:rPr lang="it-IT" dirty="0" smtClean="0"/>
              <a:t> to show </a:t>
            </a:r>
            <a:r>
              <a:rPr lang="it-IT" dirty="0" err="1" smtClean="0"/>
              <a:t>you</a:t>
            </a:r>
            <a:r>
              <a:rPr lang="it-IT" dirty="0" smtClean="0"/>
              <a:t> </a:t>
            </a:r>
            <a:r>
              <a:rPr lang="it-IT" dirty="0" err="1" smtClean="0"/>
              <a:t>what</a:t>
            </a:r>
            <a:r>
              <a:rPr lang="it-IT" dirty="0" smtClean="0"/>
              <a:t> </a:t>
            </a:r>
            <a:r>
              <a:rPr lang="it-IT" dirty="0" err="1" smtClean="0"/>
              <a:t>they</a:t>
            </a:r>
            <a:r>
              <a:rPr lang="it-IT" dirty="0" smtClean="0"/>
              <a:t> are and </a:t>
            </a:r>
            <a:r>
              <a:rPr lang="it-IT" dirty="0" err="1" smtClean="0"/>
              <a:t>how</a:t>
            </a:r>
            <a:r>
              <a:rPr lang="it-IT" dirty="0" smtClean="0"/>
              <a:t> </a:t>
            </a:r>
            <a:r>
              <a:rPr lang="it-IT" dirty="0" err="1" smtClean="0"/>
              <a:t>they</a:t>
            </a:r>
            <a:r>
              <a:rPr lang="it-IT" dirty="0" smtClean="0"/>
              <a:t> </a:t>
            </a:r>
            <a:r>
              <a:rPr lang="it-IT" dirty="0" err="1" smtClean="0"/>
              <a:t>move</a:t>
            </a:r>
            <a:r>
              <a:rPr lang="it-IT" dirty="0" smtClean="0"/>
              <a:t> on the </a:t>
            </a:r>
            <a:r>
              <a:rPr lang="it-IT" dirty="0" err="1" smtClean="0"/>
              <a:t>chessboard</a:t>
            </a:r>
            <a:r>
              <a:rPr lang="it-IT" dirty="0" smtClean="0"/>
              <a:t>.</a:t>
            </a:r>
          </a:p>
          <a:p>
            <a:pPr marL="0" indent="0">
              <a:buNone/>
            </a:pPr>
            <a:r>
              <a:rPr lang="it-IT" dirty="0" err="1" smtClean="0"/>
              <a:t>They</a:t>
            </a:r>
            <a:r>
              <a:rPr lang="it-IT" dirty="0" smtClean="0"/>
              <a:t> are </a:t>
            </a:r>
            <a:r>
              <a:rPr lang="it-IT" dirty="0" err="1" smtClean="0"/>
              <a:t>classified</a:t>
            </a:r>
            <a:r>
              <a:rPr lang="it-IT" dirty="0" smtClean="0"/>
              <a:t> in </a:t>
            </a:r>
            <a:r>
              <a:rPr lang="it-IT" dirty="0" err="1" smtClean="0"/>
              <a:t>black</a:t>
            </a:r>
            <a:r>
              <a:rPr lang="it-IT" dirty="0" smtClean="0"/>
              <a:t> and </a:t>
            </a:r>
            <a:r>
              <a:rPr lang="it-IT" dirty="0" err="1" smtClean="0"/>
              <a:t>white</a:t>
            </a:r>
            <a:r>
              <a:rPr lang="it-IT" dirty="0" smtClean="0"/>
              <a:t> and </a:t>
            </a:r>
            <a:r>
              <a:rPr lang="it-IT" dirty="0" err="1" smtClean="0"/>
              <a:t>there</a:t>
            </a:r>
            <a:r>
              <a:rPr lang="it-IT" dirty="0" smtClean="0"/>
              <a:t> are 16 </a:t>
            </a:r>
            <a:r>
              <a:rPr lang="it-IT" dirty="0" err="1" smtClean="0"/>
              <a:t>pieces</a:t>
            </a:r>
            <a:r>
              <a:rPr lang="it-IT" dirty="0" smtClean="0"/>
              <a:t> per </a:t>
            </a:r>
            <a:r>
              <a:rPr lang="it-IT" dirty="0" err="1" smtClean="0"/>
              <a:t>colour</a:t>
            </a:r>
            <a:r>
              <a:rPr lang="it-IT" dirty="0" smtClean="0"/>
              <a:t>:</a:t>
            </a:r>
          </a:p>
          <a:p>
            <a:pPr>
              <a:buFont typeface="Wingdings" panose="05000000000000000000" pitchFamily="2" charset="2"/>
              <a:buChar char="v"/>
            </a:pPr>
            <a:r>
              <a:rPr lang="it-IT" dirty="0" smtClean="0"/>
              <a:t>8 </a:t>
            </a:r>
            <a:r>
              <a:rPr lang="it-IT" dirty="0" err="1" smtClean="0"/>
              <a:t>pawns</a:t>
            </a:r>
            <a:endParaRPr lang="it-IT" dirty="0"/>
          </a:p>
          <a:p>
            <a:pPr>
              <a:buFont typeface="Wingdings" panose="05000000000000000000" pitchFamily="2" charset="2"/>
              <a:buChar char="v"/>
            </a:pPr>
            <a:r>
              <a:rPr lang="it-IT" dirty="0" smtClean="0"/>
              <a:t>2 </a:t>
            </a:r>
            <a:r>
              <a:rPr lang="it-IT" dirty="0" err="1" smtClean="0"/>
              <a:t>rooks</a:t>
            </a:r>
            <a:endParaRPr lang="it-IT" dirty="0"/>
          </a:p>
          <a:p>
            <a:pPr>
              <a:buFont typeface="Wingdings" panose="05000000000000000000" pitchFamily="2" charset="2"/>
              <a:buChar char="v"/>
            </a:pPr>
            <a:r>
              <a:rPr lang="it-IT" dirty="0" smtClean="0"/>
              <a:t>2 </a:t>
            </a:r>
            <a:r>
              <a:rPr lang="it-IT" dirty="0" err="1" smtClean="0"/>
              <a:t>knights</a:t>
            </a:r>
            <a:endParaRPr lang="it-IT" dirty="0"/>
          </a:p>
          <a:p>
            <a:pPr>
              <a:buFont typeface="Wingdings" panose="05000000000000000000" pitchFamily="2" charset="2"/>
              <a:buChar char="v"/>
            </a:pPr>
            <a:r>
              <a:rPr lang="it-IT" dirty="0" smtClean="0"/>
              <a:t>2 </a:t>
            </a:r>
            <a:r>
              <a:rPr lang="it-IT" dirty="0" err="1" smtClean="0"/>
              <a:t>bishops</a:t>
            </a:r>
            <a:endParaRPr lang="it-IT" dirty="0"/>
          </a:p>
          <a:p>
            <a:pPr>
              <a:buFont typeface="Wingdings" panose="05000000000000000000" pitchFamily="2" charset="2"/>
              <a:buChar char="v"/>
            </a:pPr>
            <a:r>
              <a:rPr lang="it-IT" dirty="0" smtClean="0"/>
              <a:t>1 queen</a:t>
            </a:r>
          </a:p>
          <a:p>
            <a:pPr>
              <a:buFont typeface="Wingdings" panose="05000000000000000000" pitchFamily="2" charset="2"/>
              <a:buChar char="v"/>
            </a:pPr>
            <a:r>
              <a:rPr lang="it-IT" dirty="0" smtClean="0"/>
              <a:t>1 </a:t>
            </a:r>
            <a:r>
              <a:rPr lang="it-IT" dirty="0" err="1" smtClean="0"/>
              <a:t>king</a:t>
            </a:r>
            <a:endParaRPr lang="it-IT" dirty="0" smtClean="0"/>
          </a:p>
        </p:txBody>
      </p:sp>
      <p:pic>
        <p:nvPicPr>
          <p:cNvPr id="4" name="Immagine 3"/>
          <p:cNvPicPr>
            <a:picLocks noChangeAspect="1"/>
          </p:cNvPicPr>
          <p:nvPr/>
        </p:nvPicPr>
        <p:blipFill>
          <a:blip r:embed="rId2"/>
          <a:stretch>
            <a:fillRect/>
          </a:stretch>
        </p:blipFill>
        <p:spPr>
          <a:xfrm>
            <a:off x="4493451" y="2643188"/>
            <a:ext cx="6286500" cy="35337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0830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63144" y="308976"/>
            <a:ext cx="4334611" cy="1326321"/>
          </a:xfrm>
        </p:spPr>
        <p:txBody>
          <a:bodyPr/>
          <a:lstStyle/>
          <a:p>
            <a:r>
              <a:rPr lang="it-IT" dirty="0" smtClean="0"/>
              <a:t>The </a:t>
            </a:r>
            <a:r>
              <a:rPr lang="it-IT" dirty="0" err="1" smtClean="0"/>
              <a:t>pawns</a:t>
            </a:r>
            <a:endParaRPr lang="it-IT" dirty="0"/>
          </a:p>
        </p:txBody>
      </p:sp>
      <p:sp>
        <p:nvSpPr>
          <p:cNvPr id="3" name="Segnaposto contenuto 2"/>
          <p:cNvSpPr>
            <a:spLocks noGrp="1"/>
          </p:cNvSpPr>
          <p:nvPr>
            <p:ph idx="1"/>
          </p:nvPr>
        </p:nvSpPr>
        <p:spPr>
          <a:xfrm>
            <a:off x="550540" y="1773083"/>
            <a:ext cx="5825208" cy="4304736"/>
          </a:xfrm>
        </p:spPr>
        <p:txBody>
          <a:bodyPr>
            <a:normAutofit fontScale="85000" lnSpcReduction="20000"/>
          </a:bodyPr>
          <a:lstStyle/>
          <a:p>
            <a:pPr marL="0" indent="0">
              <a:buNone/>
            </a:pPr>
            <a:r>
              <a:rPr lang="en-US" dirty="0"/>
              <a:t>Pawns move one square forward in a straight line. They cannot move horizontally, diagonally or backwards.</a:t>
            </a:r>
          </a:p>
          <a:p>
            <a:pPr marL="0" indent="0">
              <a:buNone/>
            </a:pPr>
            <a:r>
              <a:rPr lang="en-US" dirty="0" smtClean="0"/>
              <a:t>An </a:t>
            </a:r>
            <a:r>
              <a:rPr lang="en-US" dirty="0"/>
              <a:t>exception to this is if a pawn is yet to be moved during the game. If a pawn has not yet moved, it may be moved two squares forward as a single move. Both squares must be empty. The player can also choose to move the piece a single square.</a:t>
            </a:r>
          </a:p>
          <a:p>
            <a:pPr marL="0" indent="0">
              <a:buNone/>
            </a:pPr>
            <a:r>
              <a:rPr lang="en-US" dirty="0" smtClean="0"/>
              <a:t>The </a:t>
            </a:r>
            <a:r>
              <a:rPr lang="en-US" dirty="0"/>
              <a:t>only time a pawn may move diagonally is when capturing an opponent’s piece. Pawns may capture an opponent’s piece on either of the diagonal spaces to the left or right ahead of the piece. As part of capturing the piece, the pawn will move diagonally to replace the captured piece. A pawn cannot capture an adjacent piece on any other square, or move diagonally without capturing.</a:t>
            </a:r>
            <a:endParaRPr lang="it-IT" dirty="0"/>
          </a:p>
        </p:txBody>
      </p:sp>
      <p:pic>
        <p:nvPicPr>
          <p:cNvPr id="4" name="Immagine 3"/>
          <p:cNvPicPr>
            <a:picLocks noChangeAspect="1"/>
          </p:cNvPicPr>
          <p:nvPr/>
        </p:nvPicPr>
        <p:blipFill>
          <a:blip r:embed="rId2"/>
          <a:stretch>
            <a:fillRect/>
          </a:stretch>
        </p:blipFill>
        <p:spPr>
          <a:xfrm>
            <a:off x="6951945" y="1927174"/>
            <a:ext cx="4905374" cy="37322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604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ROOKS</a:t>
            </a:r>
            <a:endParaRPr lang="it-IT" dirty="0"/>
          </a:p>
        </p:txBody>
      </p:sp>
      <p:sp>
        <p:nvSpPr>
          <p:cNvPr id="3" name="Segnaposto contenuto 2"/>
          <p:cNvSpPr>
            <a:spLocks noGrp="1"/>
          </p:cNvSpPr>
          <p:nvPr>
            <p:ph idx="1"/>
          </p:nvPr>
        </p:nvSpPr>
        <p:spPr>
          <a:xfrm>
            <a:off x="5546722" y="2195427"/>
            <a:ext cx="5098093" cy="3870542"/>
          </a:xfrm>
        </p:spPr>
        <p:txBody>
          <a:bodyPr/>
          <a:lstStyle/>
          <a:p>
            <a:pPr marL="0" indent="0">
              <a:buNone/>
            </a:pPr>
            <a:r>
              <a:rPr lang="en-US" dirty="0"/>
              <a:t>The rook, sometimes called the castle, can move any number of squares horizontally along its current row </a:t>
            </a:r>
            <a:r>
              <a:rPr lang="en-US" dirty="0" smtClean="0"/>
              <a:t>or column. </a:t>
            </a:r>
            <a:r>
              <a:rPr lang="en-US" dirty="0"/>
              <a:t>It cannot pass through pieces of the same </a:t>
            </a:r>
            <a:r>
              <a:rPr lang="en-US" dirty="0" err="1"/>
              <a:t>colour</a:t>
            </a:r>
            <a:r>
              <a:rPr lang="en-US" dirty="0"/>
              <a:t>, and can capture pieces of the opposite </a:t>
            </a:r>
            <a:r>
              <a:rPr lang="en-US" dirty="0" err="1"/>
              <a:t>colour</a:t>
            </a:r>
            <a:r>
              <a:rPr lang="en-US" dirty="0"/>
              <a:t> by moving onto an occupied space. It cannot move diagonally for any reason.</a:t>
            </a:r>
            <a:endParaRPr lang="it-IT" dirty="0"/>
          </a:p>
        </p:txBody>
      </p:sp>
      <p:pic>
        <p:nvPicPr>
          <p:cNvPr id="5" name="Immagine 4"/>
          <p:cNvPicPr>
            <a:picLocks noChangeAspect="1"/>
          </p:cNvPicPr>
          <p:nvPr/>
        </p:nvPicPr>
        <p:blipFill>
          <a:blip r:embed="rId2"/>
          <a:stretch>
            <a:fillRect/>
          </a:stretch>
        </p:blipFill>
        <p:spPr>
          <a:xfrm>
            <a:off x="697832" y="2042525"/>
            <a:ext cx="4966489" cy="33135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408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KNIGHTS</a:t>
            </a:r>
            <a:endParaRPr lang="it-IT" dirty="0"/>
          </a:p>
        </p:txBody>
      </p:sp>
      <p:sp>
        <p:nvSpPr>
          <p:cNvPr id="3" name="Segnaposto contenuto 2"/>
          <p:cNvSpPr>
            <a:spLocks noGrp="1"/>
          </p:cNvSpPr>
          <p:nvPr>
            <p:ph idx="1"/>
          </p:nvPr>
        </p:nvSpPr>
        <p:spPr>
          <a:xfrm>
            <a:off x="601249" y="2096064"/>
            <a:ext cx="6363222" cy="4141898"/>
          </a:xfrm>
        </p:spPr>
        <p:txBody>
          <a:bodyPr>
            <a:normAutofit fontScale="77500" lnSpcReduction="20000"/>
          </a:bodyPr>
          <a:lstStyle/>
          <a:p>
            <a:pPr marL="0" indent="0">
              <a:buNone/>
            </a:pPr>
            <a:r>
              <a:rPr lang="en-US" dirty="0"/>
              <a:t>Knights are the only chess </a:t>
            </a:r>
            <a:r>
              <a:rPr lang="en-US" dirty="0" smtClean="0"/>
              <a:t>pieces </a:t>
            </a:r>
            <a:r>
              <a:rPr lang="en-US" dirty="0"/>
              <a:t>that may be moved ‘through’ other pieces by ‘jumping’ over them. It captures pieces as normal by landing on a space occupied by a piece of the opposite </a:t>
            </a:r>
            <a:r>
              <a:rPr lang="en-US" dirty="0" err="1"/>
              <a:t>colour</a:t>
            </a:r>
            <a:r>
              <a:rPr lang="en-US" dirty="0"/>
              <a:t> and cannot move to a square occupied by a piece of the same </a:t>
            </a:r>
            <a:r>
              <a:rPr lang="en-US" dirty="0" err="1"/>
              <a:t>colour</a:t>
            </a:r>
            <a:r>
              <a:rPr lang="en-US" dirty="0"/>
              <a:t>, but may move over pieces of either </a:t>
            </a:r>
            <a:r>
              <a:rPr lang="en-US" dirty="0" err="1"/>
              <a:t>colour</a:t>
            </a:r>
            <a:r>
              <a:rPr lang="en-US" dirty="0"/>
              <a:t> during its move.</a:t>
            </a:r>
          </a:p>
          <a:p>
            <a:pPr marL="0" indent="0">
              <a:buNone/>
            </a:pPr>
            <a:r>
              <a:rPr lang="en-US" dirty="0" smtClean="0"/>
              <a:t>Knights </a:t>
            </a:r>
            <a:r>
              <a:rPr lang="en-US" dirty="0"/>
              <a:t>move in a fixed ‘L’ pattern: two squares forward, backward, left or right, then one square horizontally or vertically, or vice versa - one square forward, backward, left or right, followed by two squares horizontally or vertically to complete the ‘L’ shape.</a:t>
            </a:r>
          </a:p>
          <a:p>
            <a:pPr marL="0" indent="0">
              <a:buNone/>
            </a:pPr>
            <a:r>
              <a:rPr lang="en-US" dirty="0" smtClean="0"/>
              <a:t>This </a:t>
            </a:r>
            <a:r>
              <a:rPr lang="en-US" dirty="0"/>
              <a:t>means that the knight can always move to the closest square that is not on its current </a:t>
            </a:r>
            <a:r>
              <a:rPr lang="en-US" dirty="0" smtClean="0"/>
              <a:t>row, column or </a:t>
            </a:r>
            <a:r>
              <a:rPr lang="en-US" dirty="0"/>
              <a:t>directly adjacent diagonally.</a:t>
            </a:r>
          </a:p>
          <a:p>
            <a:pPr marL="0" indent="0">
              <a:buNone/>
            </a:pPr>
            <a:r>
              <a:rPr lang="en-US" dirty="0" smtClean="0"/>
              <a:t>The </a:t>
            </a:r>
            <a:r>
              <a:rPr lang="en-US" dirty="0"/>
              <a:t>knight must move the full distance - it cannot move just two squares in a straight line without also moving one to the side, for instance.</a:t>
            </a:r>
            <a:endParaRPr lang="it-IT" dirty="0"/>
          </a:p>
        </p:txBody>
      </p:sp>
      <p:pic>
        <p:nvPicPr>
          <p:cNvPr id="4" name="Immagine 3"/>
          <p:cNvPicPr>
            <a:picLocks noChangeAspect="1"/>
          </p:cNvPicPr>
          <p:nvPr/>
        </p:nvPicPr>
        <p:blipFill>
          <a:blip r:embed="rId2"/>
          <a:stretch>
            <a:fillRect/>
          </a:stretch>
        </p:blipFill>
        <p:spPr>
          <a:xfrm>
            <a:off x="7412444" y="2454442"/>
            <a:ext cx="4447616" cy="3558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p:cNvPicPr>
            <a:picLocks noChangeAspect="1"/>
          </p:cNvPicPr>
          <p:nvPr/>
        </p:nvPicPr>
        <p:blipFill rotWithShape="1">
          <a:blip r:embed="rId3"/>
          <a:srcRect l="15848" t="14023" r="14208" b="20737"/>
          <a:stretch/>
        </p:blipFill>
        <p:spPr>
          <a:xfrm>
            <a:off x="6964471" y="5477893"/>
            <a:ext cx="1003244" cy="940541"/>
          </a:xfrm>
          <a:prstGeom prst="ellipse">
            <a:avLst/>
          </a:prstGeom>
          <a:ln>
            <a:noFill/>
          </a:ln>
          <a:effectLst>
            <a:softEdge rad="112500"/>
          </a:effectLst>
        </p:spPr>
      </p:pic>
    </p:spTree>
    <p:extLst>
      <p:ext uri="{BB962C8B-B14F-4D97-AF65-F5344CB8AC3E}">
        <p14:creationId xmlns:p14="http://schemas.microsoft.com/office/powerpoint/2010/main" val="251835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bishops</a:t>
            </a:r>
            <a:endParaRPr lang="it-IT" dirty="0"/>
          </a:p>
        </p:txBody>
      </p:sp>
      <p:sp>
        <p:nvSpPr>
          <p:cNvPr id="3" name="Segnaposto contenuto 2"/>
          <p:cNvSpPr>
            <a:spLocks noGrp="1"/>
          </p:cNvSpPr>
          <p:nvPr>
            <p:ph idx="1"/>
          </p:nvPr>
        </p:nvSpPr>
        <p:spPr>
          <a:xfrm>
            <a:off x="913795" y="2096064"/>
            <a:ext cx="5574687" cy="3695136"/>
          </a:xfrm>
        </p:spPr>
        <p:txBody>
          <a:bodyPr>
            <a:normAutofit lnSpcReduction="10000"/>
          </a:bodyPr>
          <a:lstStyle/>
          <a:p>
            <a:pPr marL="0" indent="0">
              <a:buNone/>
            </a:pPr>
            <a:r>
              <a:rPr lang="en-US" dirty="0"/>
              <a:t>The bishop can move any number of squares diagonally - this means it always moves along the diagonal line of squares matching the current </a:t>
            </a:r>
            <a:r>
              <a:rPr lang="en-US" dirty="0" err="1"/>
              <a:t>colour</a:t>
            </a:r>
            <a:r>
              <a:rPr lang="en-US" dirty="0"/>
              <a:t> of its square. This means that each player begins the game with one bishop that can move on each </a:t>
            </a:r>
            <a:r>
              <a:rPr lang="en-US" dirty="0" err="1"/>
              <a:t>colour</a:t>
            </a:r>
            <a:r>
              <a:rPr lang="en-US" dirty="0"/>
              <a:t>. A bishop cannot move horizontally or vertically for any reason. It cannot move through pieces of the same </a:t>
            </a:r>
            <a:r>
              <a:rPr lang="en-US" dirty="0" err="1"/>
              <a:t>colour</a:t>
            </a:r>
            <a:r>
              <a:rPr lang="en-US" dirty="0"/>
              <a:t>, and captures a piece of the opposite </a:t>
            </a:r>
            <a:r>
              <a:rPr lang="en-US" dirty="0" err="1"/>
              <a:t>colour</a:t>
            </a:r>
            <a:r>
              <a:rPr lang="en-US" dirty="0"/>
              <a:t> by moving onto its square.</a:t>
            </a:r>
            <a:endParaRPr lang="it-IT" dirty="0"/>
          </a:p>
        </p:txBody>
      </p:sp>
      <p:pic>
        <p:nvPicPr>
          <p:cNvPr id="4" name="Immagine 3"/>
          <p:cNvPicPr>
            <a:picLocks noChangeAspect="1"/>
          </p:cNvPicPr>
          <p:nvPr/>
        </p:nvPicPr>
        <p:blipFill>
          <a:blip r:embed="rId2"/>
          <a:stretch>
            <a:fillRect/>
          </a:stretch>
        </p:blipFill>
        <p:spPr>
          <a:xfrm>
            <a:off x="6996344" y="2382251"/>
            <a:ext cx="4499812" cy="2757801"/>
          </a:xfrm>
          <a:prstGeom prst="rect">
            <a:avLst/>
          </a:prstGeom>
          <a:effectLst>
            <a:softEdge rad="127000"/>
          </a:effectLst>
        </p:spPr>
      </p:pic>
    </p:spTree>
    <p:extLst>
      <p:ext uri="{BB962C8B-B14F-4D97-AF65-F5344CB8AC3E}">
        <p14:creationId xmlns:p14="http://schemas.microsoft.com/office/powerpoint/2010/main" val="145934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1167" y="269259"/>
            <a:ext cx="10353761" cy="1326321"/>
          </a:xfrm>
        </p:spPr>
        <p:txBody>
          <a:bodyPr/>
          <a:lstStyle/>
          <a:p>
            <a:r>
              <a:rPr lang="it-IT" dirty="0" smtClean="0"/>
              <a:t>THE QUEEN</a:t>
            </a:r>
            <a:endParaRPr lang="it-IT" dirty="0"/>
          </a:p>
        </p:txBody>
      </p:sp>
      <p:sp>
        <p:nvSpPr>
          <p:cNvPr id="3" name="Segnaposto contenuto 2"/>
          <p:cNvSpPr>
            <a:spLocks noGrp="1"/>
          </p:cNvSpPr>
          <p:nvPr>
            <p:ph idx="1"/>
          </p:nvPr>
        </p:nvSpPr>
        <p:spPr>
          <a:xfrm>
            <a:off x="1104863" y="2095596"/>
            <a:ext cx="5274063" cy="3695136"/>
          </a:xfrm>
        </p:spPr>
        <p:txBody>
          <a:bodyPr>
            <a:normAutofit lnSpcReduction="10000"/>
          </a:bodyPr>
          <a:lstStyle/>
          <a:p>
            <a:pPr marL="0" indent="0">
              <a:buNone/>
            </a:pPr>
            <a:r>
              <a:rPr lang="en-US" dirty="0"/>
              <a:t>The queen may move any number of squares horizontally, vertically or diagonally. These movements must be made in a single straight line during a single turn. (In other words, you can’t move three squares diagonally, followed by three spaces vertically.) The queen cannot move through pieces of the same </a:t>
            </a:r>
            <a:r>
              <a:rPr lang="en-US" dirty="0" err="1"/>
              <a:t>colour</a:t>
            </a:r>
            <a:r>
              <a:rPr lang="en-US" dirty="0"/>
              <a:t>, and captures a piece of the opposite </a:t>
            </a:r>
            <a:r>
              <a:rPr lang="en-US" dirty="0" err="1"/>
              <a:t>colour</a:t>
            </a:r>
            <a:r>
              <a:rPr lang="en-US" dirty="0"/>
              <a:t> by moving onto its square.</a:t>
            </a:r>
            <a:endParaRPr lang="it-IT" dirty="0"/>
          </a:p>
        </p:txBody>
      </p:sp>
      <p:pic>
        <p:nvPicPr>
          <p:cNvPr id="5" name="Immagine 4"/>
          <p:cNvPicPr>
            <a:picLocks noChangeAspect="1"/>
          </p:cNvPicPr>
          <p:nvPr/>
        </p:nvPicPr>
        <p:blipFill>
          <a:blip r:embed="rId2"/>
          <a:stretch>
            <a:fillRect/>
          </a:stretch>
        </p:blipFill>
        <p:spPr>
          <a:xfrm>
            <a:off x="7533565" y="932420"/>
            <a:ext cx="3111689" cy="53583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19395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TM04033921[[fn=Damascato]]</Template>
  <TotalTime>67</TotalTime>
  <Words>979</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Bookman Old Style</vt:lpstr>
      <vt:lpstr>Rockwell</vt:lpstr>
      <vt:lpstr>Wingdings</vt:lpstr>
      <vt:lpstr>Damask</vt:lpstr>
      <vt:lpstr>The chess’ rules</vt:lpstr>
      <vt:lpstr>Presentazione standard di PowerPoint</vt:lpstr>
      <vt:lpstr>Presentazione standard di PowerPoint</vt:lpstr>
      <vt:lpstr>Presentazione standard di PowerPoint</vt:lpstr>
      <vt:lpstr>The pawns</vt:lpstr>
      <vt:lpstr>THE ROOKS</vt:lpstr>
      <vt:lpstr>THE KNIGHTS</vt:lpstr>
      <vt:lpstr>The bishops</vt:lpstr>
      <vt:lpstr>THE QUEEN</vt:lpstr>
      <vt:lpstr>THE KING</vt:lpstr>
      <vt:lpstr>The end of the game</vt:lpstr>
      <vt:lpstr>Italia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chess’ rules</dc:title>
  <dc:creator>utente20</dc:creator>
  <cp:lastModifiedBy>utente20</cp:lastModifiedBy>
  <cp:revision>9</cp:revision>
  <dcterms:created xsi:type="dcterms:W3CDTF">2022-01-22T09:39:01Z</dcterms:created>
  <dcterms:modified xsi:type="dcterms:W3CDTF">2022-01-22T10:50:12Z</dcterms:modified>
</cp:coreProperties>
</file>