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3" r:id="rId5"/>
    <p:sldId id="265" r:id="rId6"/>
    <p:sldId id="259" r:id="rId7"/>
    <p:sldId id="262" r:id="rId8"/>
    <p:sldId id="260" r:id="rId9"/>
    <p:sldId id="261" r:id="rId1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2A8A0-6FAF-48EE-ABEB-B5942D5ED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A9BC3A-B948-4055-846B-FAAA984F1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E5460-C17F-42A1-8150-2BBDA229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2CD3-0E4B-4C4E-AC6F-B4AE1A9DD14D}" type="datetimeFigureOut">
              <a:rPr lang="lv-LV" smtClean="0"/>
              <a:t>24.01.2022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07FE6-C4C8-4571-A40E-37E6F4B03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8CA11-84A9-4F04-B419-1CB265D99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270B-184D-42CE-8A33-759A12A56F9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3431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4198-E42F-4080-A13F-6F758251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5D24B-51D1-49FC-83DF-2DB35A004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87A4B-800D-42E4-91E8-4B31F4606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2CD3-0E4B-4C4E-AC6F-B4AE1A9DD14D}" type="datetimeFigureOut">
              <a:rPr lang="lv-LV" smtClean="0"/>
              <a:t>24.01.2022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215DF-D2ED-4D32-B5DA-0C720058D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BA822-DAD7-4C3B-8471-83155111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270B-184D-42CE-8A33-759A12A56F9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486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F3D631-0FBE-4713-AEA8-E4818B40E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8FD62-8E95-4F99-A8D4-4F791F50D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45460-867B-49BF-A432-B7EBE1859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2CD3-0E4B-4C4E-AC6F-B4AE1A9DD14D}" type="datetimeFigureOut">
              <a:rPr lang="lv-LV" smtClean="0"/>
              <a:t>24.01.2022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EDBEE-519F-4A1B-8836-F8142B449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7C39B-1694-4D86-AA46-81F64CAB1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270B-184D-42CE-8A33-759A12A56F9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310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77DE7-697F-47C1-BBA6-65A7BE503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EA713-38BD-4B00-8646-1C4DA1244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DF67D-FBD9-430A-8391-567D2E4AF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2CD3-0E4B-4C4E-AC6F-B4AE1A9DD14D}" type="datetimeFigureOut">
              <a:rPr lang="lv-LV" smtClean="0"/>
              <a:t>24.01.2022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8DF52-A18A-48E3-A386-4BD69E5C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F66E3-3F2B-4C72-8476-930E3517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270B-184D-42CE-8A33-759A12A56F9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9994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1553-37DE-41CF-9E37-3172C3587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2231F-A30A-44F7-868D-C719905D4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EE165-6F63-4FA7-8786-B50542325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2CD3-0E4B-4C4E-AC6F-B4AE1A9DD14D}" type="datetimeFigureOut">
              <a:rPr lang="lv-LV" smtClean="0"/>
              <a:t>24.01.2022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17756-F6BE-438B-B1AC-025AFAEE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68D66-0640-427B-B225-C8E19C133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270B-184D-42CE-8A33-759A12A56F9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841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1571D-BC94-42E0-B09D-53279BBA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4F5A-DD87-49B0-B25F-00C38E555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7A038-1F3E-465D-91E5-6378BF81D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90CDD-EFFF-495C-B9FF-308EC3E3F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2CD3-0E4B-4C4E-AC6F-B4AE1A9DD14D}" type="datetimeFigureOut">
              <a:rPr lang="lv-LV" smtClean="0"/>
              <a:t>24.01.2022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5171C-6BDB-47DB-BDA2-4B0B2E4A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F7526-C0B4-48AC-9D22-CDDBEFB4C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270B-184D-42CE-8A33-759A12A56F9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7145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8729C-66F5-4153-8C82-1FFE2CDAF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3B280-6D33-4E8F-85FD-E4833DE7E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AAB89-F6B8-4D8A-9C92-DF8E267B6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AF17EC-74BF-4B4C-B9EE-0119DA9A01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44600F-6D28-4629-A30B-6E48BEF087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B1452F-EB42-4BAC-B40D-F1693196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2CD3-0E4B-4C4E-AC6F-B4AE1A9DD14D}" type="datetimeFigureOut">
              <a:rPr lang="lv-LV" smtClean="0"/>
              <a:t>24.01.2022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560C69-00CD-4726-8FAA-CB8FA3363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7B5E83-57FD-4BC2-B825-D2E6A270D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270B-184D-42CE-8A33-759A12A56F9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2585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CEC2C-3A29-42CB-BF0D-08D340E02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5A8803-CAC9-44A4-9317-DD8C726D2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2CD3-0E4B-4C4E-AC6F-B4AE1A9DD14D}" type="datetimeFigureOut">
              <a:rPr lang="lv-LV" smtClean="0"/>
              <a:t>24.01.2022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00B05-73F6-429B-B2A9-F66831BB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A3BBA-630D-42C1-AD3A-55E4FA3A2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270B-184D-42CE-8A33-759A12A56F9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0578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0AA88F-7932-4F66-89D8-DCD2C377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2CD3-0E4B-4C4E-AC6F-B4AE1A9DD14D}" type="datetimeFigureOut">
              <a:rPr lang="lv-LV" smtClean="0"/>
              <a:t>24.01.2022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9891B5-BAF3-4B16-A700-B2920874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DDA61-A192-432A-AC0C-A765BDEF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270B-184D-42CE-8A33-759A12A56F9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95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3FD68-1CC1-450C-BE74-3B8FA0F0A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ADB65-E4A1-4C19-B459-E74502E05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D18EE-C97E-460C-8153-475ADEBF2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3B5C6-7E64-48D3-92ED-8163AE681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2CD3-0E4B-4C4E-AC6F-B4AE1A9DD14D}" type="datetimeFigureOut">
              <a:rPr lang="lv-LV" smtClean="0"/>
              <a:t>24.01.2022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5317E-E241-4F3F-B9E6-B9AD41CE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B9A35-49CD-4B5D-9544-394CAB34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270B-184D-42CE-8A33-759A12A56F9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33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BB501-EFED-40ED-BA09-F1D42A9EE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131671-E999-48FF-BE7F-F46C64CB2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EA98D-BE2A-44D9-BBFB-31F2630A1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E139B-BDC9-4ACD-919E-40C6AC5CB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2CD3-0E4B-4C4E-AC6F-B4AE1A9DD14D}" type="datetimeFigureOut">
              <a:rPr lang="lv-LV" smtClean="0"/>
              <a:t>24.01.2022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9B1EA-B3C2-4296-A38E-2D275E327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F25C7-3B1A-46F2-A450-D8B473C4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270B-184D-42CE-8A33-759A12A56F9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660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97012D-8DFB-4749-9EDD-F59068BD6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0A7BB-99F8-411D-BC18-2ED1E7F29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73CB0-DEBD-469D-9950-3E54249ECB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02CD3-0E4B-4C4E-AC6F-B4AE1A9DD14D}" type="datetimeFigureOut">
              <a:rPr lang="lv-LV" smtClean="0"/>
              <a:t>24.01.2022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3B545-B502-4770-A7E6-507793208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C1FE4-A60A-4455-82E9-1177C559E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1270B-184D-42CE-8A33-759A12A56F9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082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ess checkmate">
            <a:extLst>
              <a:ext uri="{FF2B5EF4-FFF2-40B4-BE49-F238E27FC236}">
                <a16:creationId xmlns:a16="http://schemas.microsoft.com/office/drawing/2014/main" id="{9B6D1E41-B763-4FB7-8ABE-31AFFDBE0C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01" b="70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E35BA-3475-4354-A8B5-3C44ECC60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lv-LV" sz="4000" b="1"/>
              <a:t>Chess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815EA-FEF5-4D8D-A00E-BCD5F37E8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lv-LV" sz="2000" b="0" i="0">
                <a:effectLst/>
                <a:latin typeface="Roboto" panose="02000000000000000000" pitchFamily="2" charset="0"/>
              </a:rPr>
              <a:t>Riga 25th Secondary School </a:t>
            </a:r>
            <a:endParaRPr lang="lv-LV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184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BF258-FA05-4F24-B52C-B2D46AE59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430696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Georgia" panose="02040502050405020303" pitchFamily="18" charset="0"/>
              </a:rPr>
              <a:t>Theory</a:t>
            </a:r>
            <a:endParaRPr lang="lv-LV" b="1" u="sng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B108A-654A-4052-ABD9-C06F6428B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2853879"/>
            <a:ext cx="9637776" cy="2714771"/>
          </a:xfrm>
        </p:spPr>
        <p:txBody>
          <a:bodyPr>
            <a:norm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Chess theory </a:t>
            </a:r>
            <a:r>
              <a:rPr lang="en-US" dirty="0">
                <a:latin typeface="Georgia" panose="02040502050405020303" pitchFamily="18" charset="0"/>
              </a:rPr>
              <a:t>consists of opening knowledge, tactics (or combinations), positional analysis (particularly pawn structures), strategy (the making of long-range plans and goals), and endgame technique (including basic mates against the lone king).</a:t>
            </a:r>
          </a:p>
          <a:p>
            <a:pPr marL="0" indent="0">
              <a:buNone/>
            </a:pPr>
            <a:endParaRPr lang="lv-LV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21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4B2A9-901E-4F7D-BCE7-E5191A7CD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lv-LV" sz="4800" u="sng" dirty="0">
                <a:latin typeface="Georgia" panose="02040502050405020303" pitchFamily="18" charset="0"/>
              </a:rPr>
              <a:t>Tactics</a:t>
            </a:r>
            <a:endParaRPr lang="en-US" sz="4800" u="sng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7158A-4BA5-4DF0-AF46-DB044F535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dirty="0">
                <a:effectLst/>
                <a:latin typeface="Georgia" panose="02040502050405020303" pitchFamily="18" charset="0"/>
                <a:cs typeface="Poppins" panose="00000500000000000000" pitchFamily="2" charset="-70"/>
              </a:rPr>
              <a:t>In chess, a tactic refers to a sequence of moves that limits the opponent's options and may result in tangible gain. </a:t>
            </a:r>
            <a:endParaRPr lang="en-US" dirty="0">
              <a:latin typeface="Georgia" panose="02040502050405020303" pitchFamily="18" charset="0"/>
              <a:cs typeface="Poppins" panose="00000500000000000000" pitchFamily="2" charset="-7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3825CA-A4A5-4599-B0C1-292B70DF1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7" t="95" r="39032" b="-95"/>
          <a:stretch/>
        </p:blipFill>
        <p:spPr>
          <a:xfrm>
            <a:off x="5571026" y="807593"/>
            <a:ext cx="5689002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69567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4E65-6BFA-4EBC-ADB3-402492E09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72863"/>
            <a:ext cx="3505495" cy="1411550"/>
          </a:xfrm>
        </p:spPr>
        <p:txBody>
          <a:bodyPr>
            <a:normAutofit/>
          </a:bodyPr>
          <a:lstStyle/>
          <a:p>
            <a:r>
              <a:rPr lang="lv-LV" sz="4800" u="sng" dirty="0">
                <a:latin typeface="Georgia" panose="02040502050405020303" pitchFamily="18" charset="0"/>
              </a:rPr>
              <a:t>S</a:t>
            </a:r>
            <a:r>
              <a:rPr lang="en-US" sz="4800" b="0" i="0" u="sng" dirty="0" err="1">
                <a:effectLst/>
                <a:latin typeface="Georgia" panose="02040502050405020303" pitchFamily="18" charset="0"/>
              </a:rPr>
              <a:t>trategy</a:t>
            </a:r>
            <a:endParaRPr lang="en-US" sz="48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AAC4E-83D7-471B-B8F6-B322C6ECB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784414"/>
            <a:ext cx="3789904" cy="4439406"/>
          </a:xfrm>
        </p:spPr>
        <p:txBody>
          <a:bodyPr>
            <a:noAutofit/>
          </a:bodyPr>
          <a:lstStyle/>
          <a:p>
            <a:r>
              <a:rPr lang="en-US" b="0" i="0" dirty="0">
                <a:effectLst/>
                <a:latin typeface="Georgia" panose="02040502050405020303" pitchFamily="18" charset="0"/>
              </a:rPr>
              <a:t>Chess strategy is the purposeful attempt to gain an advantage over your opponent. Unlike </a:t>
            </a:r>
            <a:r>
              <a:rPr lang="en-US" dirty="0">
                <a:latin typeface="Georgia" panose="02040502050405020303" pitchFamily="18" charset="0"/>
              </a:rPr>
              <a:t>tactics</a:t>
            </a:r>
            <a:r>
              <a:rPr lang="en-US" b="0" i="0" dirty="0">
                <a:effectLst/>
                <a:latin typeface="Georgia" panose="02040502050405020303" pitchFamily="18" charset="0"/>
              </a:rPr>
              <a:t>, chess strategy involves long-term goals, usually related to king safety, </a:t>
            </a:r>
            <a:r>
              <a:rPr lang="en-US" dirty="0">
                <a:latin typeface="Georgia" panose="02040502050405020303" pitchFamily="18" charset="0"/>
              </a:rPr>
              <a:t>pawn structure</a:t>
            </a:r>
            <a:r>
              <a:rPr lang="en-US" b="0" i="0" dirty="0">
                <a:effectLst/>
                <a:latin typeface="Georgia" panose="02040502050405020303" pitchFamily="18" charset="0"/>
              </a:rPr>
              <a:t>, space, piece activity, etc.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8D9BB2-D9D4-433C-BD93-AAF5D0A28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3" r="4618"/>
          <a:stretch/>
        </p:blipFill>
        <p:spPr>
          <a:xfrm>
            <a:off x="6086828" y="807593"/>
            <a:ext cx="4657399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182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4D13E-AF64-4981-B0A9-177D9DA3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lv-LV" u="sng" dirty="0">
                <a:latin typeface="Georgia" panose="02040502050405020303" pitchFamily="18" charset="0"/>
              </a:rPr>
              <a:t>Phases in chess game</a:t>
            </a:r>
            <a:endParaRPr lang="en-US" u="sng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51F70-8231-4699-A0C6-448C458C8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dirty="0">
                <a:effectLst/>
                <a:latin typeface="Georgia" panose="02040502050405020303" pitchFamily="18" charset="0"/>
              </a:rPr>
              <a:t>There are three recognized phases in a chess game:</a:t>
            </a:r>
            <a:endParaRPr lang="lv-LV" b="0" i="0" dirty="0">
              <a:effectLst/>
              <a:latin typeface="Georgia" panose="02040502050405020303" pitchFamily="18" charset="0"/>
            </a:endParaRPr>
          </a:p>
          <a:p>
            <a:r>
              <a:rPr lang="lv-LV" dirty="0">
                <a:latin typeface="Georgia" panose="02040502050405020303" pitchFamily="18" charset="0"/>
              </a:rPr>
              <a:t>Opening</a:t>
            </a:r>
          </a:p>
          <a:p>
            <a:r>
              <a:rPr lang="lv-LV" b="0" i="0" dirty="0">
                <a:effectLst/>
                <a:latin typeface="Georgia" panose="02040502050405020303" pitchFamily="18" charset="0"/>
              </a:rPr>
              <a:t>Middle game</a:t>
            </a:r>
          </a:p>
          <a:p>
            <a:r>
              <a:rPr lang="lv-LV" dirty="0">
                <a:latin typeface="Georgia" panose="02040502050405020303" pitchFamily="18" charset="0"/>
              </a:rPr>
              <a:t>Endgame</a:t>
            </a:r>
            <a:endParaRPr lang="lv-LV" b="0" i="0" dirty="0"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ess Pieces">
            <a:extLst>
              <a:ext uri="{FF2B5EF4-FFF2-40B4-BE49-F238E27FC236}">
                <a16:creationId xmlns:a16="http://schemas.microsoft.com/office/drawing/2014/main" id="{5E79107F-60F3-4890-A720-3EEA1E6B2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5743" y="807593"/>
            <a:ext cx="5239568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8895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A5E96-A988-4A67-B559-4A3A171F6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9" y="640081"/>
            <a:ext cx="3494341" cy="241383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u="sng" kern="1200" dirty="0">
                <a:solidFill>
                  <a:schemeClr val="tx1"/>
                </a:solidFill>
                <a:latin typeface="Georgia" panose="02040502050405020303" pitchFamily="18" charset="0"/>
              </a:rPr>
              <a:t>Opening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4088E-4720-4A1C-B51E-E80061539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959" y="3551057"/>
            <a:ext cx="3494342" cy="2666852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kern="1200" dirty="0">
                <a:solidFill>
                  <a:schemeClr val="tx1"/>
                </a:solidFill>
                <a:latin typeface="Georgia" panose="02040502050405020303" pitchFamily="18" charset="0"/>
              </a:rPr>
              <a:t>Where piece development and control of the center predominate.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14EC68-2E5A-4E33-8FBD-7222202D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9" r="9459" b="-1"/>
          <a:stretch/>
        </p:blipFill>
        <p:spPr>
          <a:xfrm>
            <a:off x="6077218" y="804672"/>
            <a:ext cx="4663489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0450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2E53D-325A-47C5-B1AE-E585B1DE4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lv-LV" sz="3700" u="sng" dirty="0" err="1">
                <a:latin typeface="Georgia" panose="02040502050405020303" pitchFamily="18" charset="0"/>
              </a:rPr>
              <a:t>Most</a:t>
            </a:r>
            <a:r>
              <a:rPr lang="lv-LV" sz="3700" u="sng" dirty="0">
                <a:latin typeface="Georgia" panose="02040502050405020303" pitchFamily="18" charset="0"/>
              </a:rPr>
              <a:t> </a:t>
            </a:r>
            <a:r>
              <a:rPr lang="lv-LV" sz="3700" u="sng" dirty="0" err="1">
                <a:latin typeface="Georgia" panose="02040502050405020303" pitchFamily="18" charset="0"/>
              </a:rPr>
              <a:t>popular</a:t>
            </a:r>
            <a:r>
              <a:rPr lang="lv-LV" sz="3700" u="sng" dirty="0">
                <a:latin typeface="Georgia" panose="02040502050405020303" pitchFamily="18" charset="0"/>
              </a:rPr>
              <a:t> </a:t>
            </a:r>
            <a:r>
              <a:rPr lang="lv-LV" sz="3700" u="sng" dirty="0" err="1">
                <a:latin typeface="Georgia" panose="02040502050405020303" pitchFamily="18" charset="0"/>
              </a:rPr>
              <a:t>openings</a:t>
            </a:r>
            <a:endParaRPr lang="en-US" sz="37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599D2-0320-4D40-B5E8-7DA3D0CCC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Some of the most known openings as white: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</a:rPr>
              <a:t>English Opening, Queen’s Gambit, Vienna Game, London System, </a:t>
            </a:r>
            <a:r>
              <a:rPr lang="en-US" sz="2000">
                <a:latin typeface="Georgia" panose="02040502050405020303" pitchFamily="18" charset="0"/>
              </a:rPr>
              <a:t>Ruy</a:t>
            </a:r>
            <a:r>
              <a:rPr lang="en-US" sz="2000" dirty="0">
                <a:latin typeface="Georgia" panose="02040502050405020303" pitchFamily="18" charset="0"/>
              </a:rPr>
              <a:t> Lopez;</a:t>
            </a:r>
          </a:p>
          <a:p>
            <a:r>
              <a:rPr lang="en-US" sz="2000" dirty="0">
                <a:latin typeface="Georgia" panose="02040502050405020303" pitchFamily="18" charset="0"/>
              </a:rPr>
              <a:t>as black:</a:t>
            </a:r>
          </a:p>
          <a:p>
            <a:pPr lvl="1"/>
            <a:r>
              <a:rPr lang="lv-LV" sz="2000" dirty="0">
                <a:latin typeface="Georgia" panose="02040502050405020303" pitchFamily="18" charset="0"/>
              </a:rPr>
              <a:t>Sicilian Defense</a:t>
            </a:r>
            <a:r>
              <a:rPr lang="en-US" sz="2000" dirty="0">
                <a:latin typeface="Georgia" panose="02040502050405020303" pitchFamily="18" charset="0"/>
              </a:rPr>
              <a:t>, French Defense, Caro-</a:t>
            </a:r>
            <a:r>
              <a:rPr lang="en-US" sz="2000">
                <a:latin typeface="Georgia" panose="02040502050405020303" pitchFamily="18" charset="0"/>
              </a:rPr>
              <a:t>Kann</a:t>
            </a:r>
            <a:r>
              <a:rPr lang="en-US" sz="2000" dirty="0">
                <a:latin typeface="Georgia" panose="02040502050405020303" pitchFamily="18" charset="0"/>
              </a:rPr>
              <a:t> Defense, Pirc Defense, Indian Defenses;</a:t>
            </a:r>
          </a:p>
          <a:p>
            <a:pPr marL="0" indent="0">
              <a:buNone/>
            </a:pPr>
            <a:endParaRPr 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hess board with chess pieces&#10;&#10;Description automatically generated with low confidence">
            <a:extLst>
              <a:ext uri="{FF2B5EF4-FFF2-40B4-BE49-F238E27FC236}">
                <a16:creationId xmlns:a16="http://schemas.microsoft.com/office/drawing/2014/main" id="{25B7B216-1914-4815-BE30-2BC8DACE0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97" r="21836"/>
          <a:stretch/>
        </p:blipFill>
        <p:spPr>
          <a:xfrm>
            <a:off x="5790294" y="807593"/>
            <a:ext cx="5250467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1834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2401E-46CC-4BF0-BDDC-13FC202A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sz="4100" u="sng" dirty="0">
                <a:latin typeface="Georgia" panose="02040502050405020303" pitchFamily="18" charset="0"/>
              </a:rPr>
              <a:t>Middlegame phase</a:t>
            </a:r>
            <a:endParaRPr lang="lv-LV" sz="4100" u="sng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1CAEA-EFE1-4896-A3CC-59DE8223B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Where maneuvering in defense and attack against the opponent’s king or weaknesses occurs leading into having the advantage of the game</a:t>
            </a:r>
          </a:p>
          <a:p>
            <a:endParaRPr lang="lv-LV" sz="2000" dirty="0">
              <a:latin typeface="Georgia" panose="02040502050405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6EEC0B-AD65-4715-ABE8-291A63EA1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743" y="807593"/>
            <a:ext cx="5239568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74259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8394-721F-4BA1-BA22-25F54F626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u="sng" dirty="0">
                <a:latin typeface="Georgia" panose="02040502050405020303" pitchFamily="18" charset="0"/>
              </a:rPr>
              <a:t>Endgame phase</a:t>
            </a:r>
            <a:endParaRPr lang="lv-LV" u="sng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08F20-4AE8-4424-9208-7109D9A2C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lv-LV" dirty="0">
                <a:latin typeface="Georgia" panose="02040502050405020303" pitchFamily="18" charset="0"/>
              </a:rPr>
              <a:t>W</a:t>
            </a:r>
            <a:r>
              <a:rPr lang="en-US" dirty="0">
                <a:latin typeface="Georgia" panose="02040502050405020303" pitchFamily="18" charset="0"/>
              </a:rPr>
              <a:t>here, generally after several piece exchanges, pawn promotion becomes the dominant theme.</a:t>
            </a:r>
            <a:endParaRPr lang="lv-LV" dirty="0">
              <a:latin typeface="Georgia" panose="02040502050405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6A60B9-1FA1-4E5B-873D-F374328CE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743" y="807593"/>
            <a:ext cx="5239568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71917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232</Words>
  <Application>Microsoft Office PowerPoint</Application>
  <PresentationFormat>Platekrāna</PresentationFormat>
  <Paragraphs>24</Paragraphs>
  <Slides>9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Poppins</vt:lpstr>
      <vt:lpstr>Roboto</vt:lpstr>
      <vt:lpstr>Office Theme</vt:lpstr>
      <vt:lpstr>Chess Theory</vt:lpstr>
      <vt:lpstr>Theory</vt:lpstr>
      <vt:lpstr>Tactics</vt:lpstr>
      <vt:lpstr>Strategy</vt:lpstr>
      <vt:lpstr>Phases in chess game</vt:lpstr>
      <vt:lpstr>Opening phase</vt:lpstr>
      <vt:lpstr>Most popular openings</vt:lpstr>
      <vt:lpstr>Middlegame phase</vt:lpstr>
      <vt:lpstr>Endgame phase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Chess Theory</dc:title>
  <dc:creator>Arnolds Kumpiņš</dc:creator>
  <cp:lastModifiedBy>Rudīte Liepiņa</cp:lastModifiedBy>
  <cp:revision>7</cp:revision>
  <dcterms:created xsi:type="dcterms:W3CDTF">2022-01-20T18:48:36Z</dcterms:created>
  <dcterms:modified xsi:type="dcterms:W3CDTF">2022-01-24T11:56:32Z</dcterms:modified>
</cp:coreProperties>
</file>