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3" r:id="rId6"/>
    <p:sldId id="275" r:id="rId7"/>
    <p:sldId id="274" r:id="rId8"/>
    <p:sldId id="260" r:id="rId9"/>
    <p:sldId id="264" r:id="rId10"/>
    <p:sldId id="267" r:id="rId11"/>
    <p:sldId id="268" r:id="rId12"/>
    <p:sldId id="269" r:id="rId13"/>
    <p:sldId id="270" r:id="rId14"/>
    <p:sldId id="271" r:id="rId15"/>
    <p:sldId id="265" r:id="rId16"/>
    <p:sldId id="266" r:id="rId17"/>
    <p:sldId id="272" r:id="rId18"/>
    <p:sldId id="261" r:id="rId19"/>
    <p:sldId id="262" r:id="rId20"/>
    <p:sldId id="263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4ABD8-9B88-4A83-B166-D39014EA408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4CD8DDF-9DFA-4194-8E62-75ABCEC0B636}">
      <dgm:prSet phldrT="[Teks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l-PL" dirty="0" smtClean="0"/>
            <a:t>School </a:t>
          </a:r>
          <a:r>
            <a:rPr lang="pl-PL" dirty="0" err="1" smtClean="0"/>
            <a:t>subject</a:t>
          </a:r>
          <a:endParaRPr lang="pl-PL" dirty="0"/>
        </a:p>
      </dgm:t>
    </dgm:pt>
    <dgm:pt modelId="{B5C75E4F-12A1-4F3C-8370-62A5C97C95BA}" type="parTrans" cxnId="{250D3651-C114-4D64-9730-FF1FEA31F116}">
      <dgm:prSet/>
      <dgm:spPr/>
      <dgm:t>
        <a:bodyPr/>
        <a:lstStyle/>
        <a:p>
          <a:endParaRPr lang="pl-PL"/>
        </a:p>
      </dgm:t>
    </dgm:pt>
    <dgm:pt modelId="{D72A9309-C66F-4045-AB39-93E81A1EF75F}" type="sibTrans" cxnId="{250D3651-C114-4D64-9730-FF1FEA31F116}">
      <dgm:prSet/>
      <dgm:spPr/>
      <dgm:t>
        <a:bodyPr/>
        <a:lstStyle/>
        <a:p>
          <a:endParaRPr lang="pl-PL"/>
        </a:p>
      </dgm:t>
    </dgm:pt>
    <dgm:pt modelId="{E2F02A74-BAD8-49D0-B728-B46494B159D5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pl-PL" sz="1900" dirty="0" smtClean="0"/>
            <a:t>Global </a:t>
          </a:r>
          <a:r>
            <a:rPr lang="pl-PL" sz="1900" dirty="0" err="1" smtClean="0"/>
            <a:t>money</a:t>
          </a:r>
          <a:r>
            <a:rPr lang="pl-PL" sz="1900" dirty="0" smtClean="0"/>
            <a:t> </a:t>
          </a:r>
          <a:r>
            <a:rPr lang="pl-PL" sz="1900" dirty="0" err="1" smtClean="0"/>
            <a:t>week</a:t>
          </a:r>
          <a:endParaRPr lang="pl-PL" sz="1900" dirty="0" smtClean="0"/>
        </a:p>
        <a:p>
          <a:r>
            <a:rPr lang="pl-PL" sz="1000" dirty="0" smtClean="0"/>
            <a:t>(</a:t>
          </a:r>
          <a:r>
            <a:rPr lang="pl-PL" sz="1000" dirty="0" err="1" smtClean="0"/>
            <a:t>money</a:t>
          </a:r>
          <a:r>
            <a:rPr lang="pl-PL" sz="1000" dirty="0" smtClean="0"/>
            <a:t> management, </a:t>
          </a:r>
          <a:r>
            <a:rPr lang="pl-PL" sz="1000" dirty="0" err="1" smtClean="0"/>
            <a:t>budget</a:t>
          </a:r>
          <a:r>
            <a:rPr lang="pl-PL" sz="1000" dirty="0" smtClean="0"/>
            <a:t>, </a:t>
          </a:r>
          <a:r>
            <a:rPr lang="pl-PL" sz="1000" dirty="0" err="1" smtClean="0"/>
            <a:t>investments</a:t>
          </a:r>
          <a:r>
            <a:rPr lang="pl-PL" sz="1000" dirty="0" smtClean="0"/>
            <a:t>)</a:t>
          </a:r>
          <a:endParaRPr lang="pl-PL" sz="1000" dirty="0"/>
        </a:p>
      </dgm:t>
    </dgm:pt>
    <dgm:pt modelId="{DD8DD6B3-B723-4724-BBB2-BE83CC9C3322}" type="parTrans" cxnId="{A55DC1A4-A205-48A2-8464-B21A16FE44F8}">
      <dgm:prSet/>
      <dgm:spPr/>
      <dgm:t>
        <a:bodyPr/>
        <a:lstStyle/>
        <a:p>
          <a:endParaRPr lang="pl-PL"/>
        </a:p>
      </dgm:t>
    </dgm:pt>
    <dgm:pt modelId="{45B4C27E-1D13-44D4-A510-27C067CEEA71}" type="sibTrans" cxnId="{A55DC1A4-A205-48A2-8464-B21A16FE44F8}">
      <dgm:prSet/>
      <dgm:spPr/>
      <dgm:t>
        <a:bodyPr/>
        <a:lstStyle/>
        <a:p>
          <a:endParaRPr lang="pl-PL"/>
        </a:p>
      </dgm:t>
    </dgm:pt>
    <dgm:pt modelId="{D56B2CC9-5016-4B5D-BB59-F87B94411292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pl-PL" sz="2300" dirty="0" smtClean="0"/>
            <a:t>My </a:t>
          </a:r>
          <a:r>
            <a:rPr lang="pl-PL" sz="2300" dirty="0" err="1" smtClean="0"/>
            <a:t>company</a:t>
          </a:r>
          <a:r>
            <a:rPr lang="pl-PL" sz="2300" dirty="0" smtClean="0"/>
            <a:t> in my </a:t>
          </a:r>
          <a:r>
            <a:rPr lang="pl-PL" sz="2300" dirty="0" err="1" smtClean="0"/>
            <a:t>commune</a:t>
          </a:r>
          <a:endParaRPr lang="pl-PL" sz="2300" dirty="0" smtClean="0"/>
        </a:p>
        <a:p>
          <a:r>
            <a:rPr lang="pl-PL" sz="1000" dirty="0" smtClean="0"/>
            <a:t>(Start-</a:t>
          </a:r>
          <a:r>
            <a:rPr lang="pl-PL" sz="1000" dirty="0" err="1" smtClean="0"/>
            <a:t>up</a:t>
          </a:r>
          <a:r>
            <a:rPr lang="pl-PL" sz="1000" dirty="0" smtClean="0"/>
            <a:t> </a:t>
          </a:r>
          <a:r>
            <a:rPr lang="pl-PL" sz="1000" dirty="0" err="1" smtClean="0"/>
            <a:t>contest</a:t>
          </a:r>
          <a:r>
            <a:rPr lang="pl-PL" sz="1000" dirty="0" smtClean="0"/>
            <a:t>)</a:t>
          </a:r>
          <a:endParaRPr lang="pl-PL" sz="1000" dirty="0"/>
        </a:p>
      </dgm:t>
    </dgm:pt>
    <dgm:pt modelId="{66B9DCAB-ABCC-41B6-8A6A-BFB4D7E9CE06}" type="parTrans" cxnId="{B948EEDC-A17E-403B-829A-41D9DF93FC32}">
      <dgm:prSet/>
      <dgm:spPr/>
      <dgm:t>
        <a:bodyPr/>
        <a:lstStyle/>
        <a:p>
          <a:endParaRPr lang="pl-PL"/>
        </a:p>
      </dgm:t>
    </dgm:pt>
    <dgm:pt modelId="{D6D85706-DA79-4775-8F38-97B0C97982E6}" type="sibTrans" cxnId="{B948EEDC-A17E-403B-829A-41D9DF93FC32}">
      <dgm:prSet/>
      <dgm:spPr/>
      <dgm:t>
        <a:bodyPr/>
        <a:lstStyle/>
        <a:p>
          <a:endParaRPr lang="pl-PL"/>
        </a:p>
      </dgm:t>
    </dgm:pt>
    <dgm:pt modelId="{2DE22717-6EBB-4921-BC08-234C64C00196}">
      <dgm:prSet phldrT="[Tekst]" custT="1"/>
      <dgm:spPr>
        <a:solidFill>
          <a:schemeClr val="accent5"/>
        </a:solidFill>
      </dgm:spPr>
      <dgm:t>
        <a:bodyPr/>
        <a:lstStyle/>
        <a:p>
          <a:r>
            <a:rPr lang="pl-PL" sz="1800" dirty="0" smtClean="0"/>
            <a:t>Global </a:t>
          </a:r>
          <a:r>
            <a:rPr lang="pl-PL" sz="1800" dirty="0" err="1" smtClean="0"/>
            <a:t>Enterpreneurship</a:t>
          </a:r>
          <a:r>
            <a:rPr lang="pl-PL" sz="1800" dirty="0" smtClean="0"/>
            <a:t> </a:t>
          </a:r>
          <a:r>
            <a:rPr lang="pl-PL" sz="1800" dirty="0" err="1" smtClean="0"/>
            <a:t>Week</a:t>
          </a:r>
          <a:endParaRPr lang="pl-PL" sz="1800" dirty="0" smtClean="0"/>
        </a:p>
        <a:p>
          <a:r>
            <a:rPr lang="pl-PL" sz="1000" dirty="0" smtClean="0"/>
            <a:t>(</a:t>
          </a:r>
          <a:r>
            <a:rPr lang="pl-PL" sz="1000" dirty="0" err="1" smtClean="0"/>
            <a:t>teaching</a:t>
          </a:r>
          <a:r>
            <a:rPr lang="pl-PL" sz="1000" dirty="0" smtClean="0"/>
            <a:t> business </a:t>
          </a:r>
          <a:r>
            <a:rPr lang="pl-PL" sz="1000" dirty="0" err="1" smtClean="0"/>
            <a:t>at</a:t>
          </a:r>
          <a:r>
            <a:rPr lang="pl-PL" sz="1000" dirty="0" smtClean="0"/>
            <a:t> the </a:t>
          </a:r>
          <a:r>
            <a:rPr lang="pl-PL" sz="1000" dirty="0" err="1" smtClean="0"/>
            <a:t>whiteboard</a:t>
          </a:r>
          <a:r>
            <a:rPr lang="pl-PL" sz="1000" dirty="0" smtClean="0"/>
            <a:t>)</a:t>
          </a:r>
          <a:endParaRPr lang="pl-PL" sz="1000" dirty="0"/>
        </a:p>
      </dgm:t>
    </dgm:pt>
    <dgm:pt modelId="{5D35FA90-D013-4772-B65A-84A3F96AF8E4}" type="parTrans" cxnId="{2092955A-AF00-4124-98EF-82F32471A8DF}">
      <dgm:prSet/>
      <dgm:spPr/>
      <dgm:t>
        <a:bodyPr/>
        <a:lstStyle/>
        <a:p>
          <a:endParaRPr lang="pl-PL"/>
        </a:p>
      </dgm:t>
    </dgm:pt>
    <dgm:pt modelId="{E248B0D1-BA1B-431A-9C6B-93479C1B5A07}" type="sibTrans" cxnId="{2092955A-AF00-4124-98EF-82F32471A8DF}">
      <dgm:prSet/>
      <dgm:spPr/>
      <dgm:t>
        <a:bodyPr/>
        <a:lstStyle/>
        <a:p>
          <a:endParaRPr lang="pl-PL"/>
        </a:p>
      </dgm:t>
    </dgm:pt>
    <dgm:pt modelId="{D11AAB21-1F9B-4B94-AE3B-C0B8FA85B95D}">
      <dgm:prSet phldrT="[Tekst]" custT="1"/>
      <dgm:spPr/>
      <dgm:t>
        <a:bodyPr/>
        <a:lstStyle/>
        <a:p>
          <a:r>
            <a:rPr lang="pl-PL" sz="2300" dirty="0" err="1" smtClean="0"/>
            <a:t>Enterpreneurship</a:t>
          </a:r>
          <a:r>
            <a:rPr lang="pl-PL" sz="2300" dirty="0" smtClean="0"/>
            <a:t> </a:t>
          </a:r>
          <a:r>
            <a:rPr lang="pl-PL" sz="2300" dirty="0" err="1" smtClean="0"/>
            <a:t>Olympiad</a:t>
          </a:r>
          <a:r>
            <a:rPr lang="pl-PL" sz="2300" dirty="0" smtClean="0"/>
            <a:t> </a:t>
          </a:r>
        </a:p>
        <a:p>
          <a:r>
            <a:rPr lang="pl-PL" sz="1000" dirty="0" smtClean="0"/>
            <a:t>(2019 </a:t>
          </a:r>
          <a:r>
            <a:rPr lang="pl-PL" sz="1000" dirty="0" err="1" smtClean="0"/>
            <a:t>Managing</a:t>
          </a:r>
          <a:r>
            <a:rPr lang="pl-PL" sz="1000" dirty="0" smtClean="0"/>
            <a:t> </a:t>
          </a:r>
          <a:r>
            <a:rPr lang="pl-PL" sz="1000" dirty="0" err="1" smtClean="0"/>
            <a:t>Diversity</a:t>
          </a:r>
          <a:r>
            <a:rPr lang="pl-PL" sz="1000" dirty="0" smtClean="0"/>
            <a:t>)</a:t>
          </a:r>
          <a:endParaRPr lang="pl-PL" sz="1000" dirty="0"/>
        </a:p>
      </dgm:t>
    </dgm:pt>
    <dgm:pt modelId="{1A01FB11-A730-4B97-802C-4665F2A50A82}" type="parTrans" cxnId="{9CD01E09-3D8A-41E7-A72D-53C4AD258E63}">
      <dgm:prSet/>
      <dgm:spPr/>
      <dgm:t>
        <a:bodyPr/>
        <a:lstStyle/>
        <a:p>
          <a:endParaRPr lang="pl-PL"/>
        </a:p>
      </dgm:t>
    </dgm:pt>
    <dgm:pt modelId="{53B529D0-EAC7-4C05-BB1B-196E3293B811}" type="sibTrans" cxnId="{9CD01E09-3D8A-41E7-A72D-53C4AD258E63}">
      <dgm:prSet/>
      <dgm:spPr/>
      <dgm:t>
        <a:bodyPr/>
        <a:lstStyle/>
        <a:p>
          <a:endParaRPr lang="pl-PL"/>
        </a:p>
      </dgm:t>
    </dgm:pt>
    <dgm:pt modelId="{175D975F-11DA-4E5C-BA90-801E4D25E9C3}" type="pres">
      <dgm:prSet presAssocID="{C824ABD8-9B88-4A83-B166-D39014EA40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A67D86D-76C4-4150-9346-8A4719D6F102}" type="pres">
      <dgm:prSet presAssocID="{84CD8DDF-9DFA-4194-8E62-75ABCEC0B63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BDEE33-A243-4178-986A-F4CBAF82AEF6}" type="pres">
      <dgm:prSet presAssocID="{D72A9309-C66F-4045-AB39-93E81A1EF75F}" presName="sibTrans" presStyleCnt="0"/>
      <dgm:spPr/>
    </dgm:pt>
    <dgm:pt modelId="{32C29792-B5D6-45AF-8249-88D4EC4189AB}" type="pres">
      <dgm:prSet presAssocID="{E2F02A74-BAD8-49D0-B728-B46494B159D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141F5EF-08B0-42D5-A815-6CFB4E40F2ED}" type="pres">
      <dgm:prSet presAssocID="{45B4C27E-1D13-44D4-A510-27C067CEEA71}" presName="sibTrans" presStyleCnt="0"/>
      <dgm:spPr/>
    </dgm:pt>
    <dgm:pt modelId="{DB3DDE5F-6B64-4B7F-9EEC-8D8527145CC9}" type="pres">
      <dgm:prSet presAssocID="{D56B2CC9-5016-4B5D-BB59-F87B944112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2BDB09-1489-4687-9DA7-DCB1D46CEFAB}" type="pres">
      <dgm:prSet presAssocID="{D6D85706-DA79-4775-8F38-97B0C97982E6}" presName="sibTrans" presStyleCnt="0"/>
      <dgm:spPr/>
    </dgm:pt>
    <dgm:pt modelId="{BB29184A-5CF2-4253-8410-3909A944FA11}" type="pres">
      <dgm:prSet presAssocID="{2DE22717-6EBB-4921-BC08-234C64C0019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6A5C6E-FBB6-4246-B0C5-2E6607B2B384}" type="pres">
      <dgm:prSet presAssocID="{E248B0D1-BA1B-431A-9C6B-93479C1B5A07}" presName="sibTrans" presStyleCnt="0"/>
      <dgm:spPr/>
    </dgm:pt>
    <dgm:pt modelId="{08FD5007-1ED8-46DF-B759-FE7F11AD11C8}" type="pres">
      <dgm:prSet presAssocID="{D11AAB21-1F9B-4B94-AE3B-C0B8FA85B95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CD01E09-3D8A-41E7-A72D-53C4AD258E63}" srcId="{C824ABD8-9B88-4A83-B166-D39014EA4081}" destId="{D11AAB21-1F9B-4B94-AE3B-C0B8FA85B95D}" srcOrd="4" destOrd="0" parTransId="{1A01FB11-A730-4B97-802C-4665F2A50A82}" sibTransId="{53B529D0-EAC7-4C05-BB1B-196E3293B811}"/>
    <dgm:cxn modelId="{60AE6DFC-358D-4903-8819-AF8E168E61D3}" type="presOf" srcId="{D11AAB21-1F9B-4B94-AE3B-C0B8FA85B95D}" destId="{08FD5007-1ED8-46DF-B759-FE7F11AD11C8}" srcOrd="0" destOrd="0" presId="urn:microsoft.com/office/officeart/2005/8/layout/default"/>
    <dgm:cxn modelId="{E757631A-3D5E-4111-B180-AF02F49AE753}" type="presOf" srcId="{2DE22717-6EBB-4921-BC08-234C64C00196}" destId="{BB29184A-5CF2-4253-8410-3909A944FA11}" srcOrd="0" destOrd="0" presId="urn:microsoft.com/office/officeart/2005/8/layout/default"/>
    <dgm:cxn modelId="{250D3651-C114-4D64-9730-FF1FEA31F116}" srcId="{C824ABD8-9B88-4A83-B166-D39014EA4081}" destId="{84CD8DDF-9DFA-4194-8E62-75ABCEC0B636}" srcOrd="0" destOrd="0" parTransId="{B5C75E4F-12A1-4F3C-8370-62A5C97C95BA}" sibTransId="{D72A9309-C66F-4045-AB39-93E81A1EF75F}"/>
    <dgm:cxn modelId="{B948EEDC-A17E-403B-829A-41D9DF93FC32}" srcId="{C824ABD8-9B88-4A83-B166-D39014EA4081}" destId="{D56B2CC9-5016-4B5D-BB59-F87B94411292}" srcOrd="2" destOrd="0" parTransId="{66B9DCAB-ABCC-41B6-8A6A-BFB4D7E9CE06}" sibTransId="{D6D85706-DA79-4775-8F38-97B0C97982E6}"/>
    <dgm:cxn modelId="{EDB6A76E-7B87-4B75-8D13-85F18CAABC7F}" type="presOf" srcId="{C824ABD8-9B88-4A83-B166-D39014EA4081}" destId="{175D975F-11DA-4E5C-BA90-801E4D25E9C3}" srcOrd="0" destOrd="0" presId="urn:microsoft.com/office/officeart/2005/8/layout/default"/>
    <dgm:cxn modelId="{A55DC1A4-A205-48A2-8464-B21A16FE44F8}" srcId="{C824ABD8-9B88-4A83-B166-D39014EA4081}" destId="{E2F02A74-BAD8-49D0-B728-B46494B159D5}" srcOrd="1" destOrd="0" parTransId="{DD8DD6B3-B723-4724-BBB2-BE83CC9C3322}" sibTransId="{45B4C27E-1D13-44D4-A510-27C067CEEA71}"/>
    <dgm:cxn modelId="{2092955A-AF00-4124-98EF-82F32471A8DF}" srcId="{C824ABD8-9B88-4A83-B166-D39014EA4081}" destId="{2DE22717-6EBB-4921-BC08-234C64C00196}" srcOrd="3" destOrd="0" parTransId="{5D35FA90-D013-4772-B65A-84A3F96AF8E4}" sibTransId="{E248B0D1-BA1B-431A-9C6B-93479C1B5A07}"/>
    <dgm:cxn modelId="{B7CDBE43-00D3-49D2-BC9E-A2537498EB65}" type="presOf" srcId="{84CD8DDF-9DFA-4194-8E62-75ABCEC0B636}" destId="{6A67D86D-76C4-4150-9346-8A4719D6F102}" srcOrd="0" destOrd="0" presId="urn:microsoft.com/office/officeart/2005/8/layout/default"/>
    <dgm:cxn modelId="{6EAA5E43-450A-4F8A-BFB4-D673C33B79AA}" type="presOf" srcId="{E2F02A74-BAD8-49D0-B728-B46494B159D5}" destId="{32C29792-B5D6-45AF-8249-88D4EC4189AB}" srcOrd="0" destOrd="0" presId="urn:microsoft.com/office/officeart/2005/8/layout/default"/>
    <dgm:cxn modelId="{948BC3DD-2E06-408D-9029-CD0DF143F1B5}" type="presOf" srcId="{D56B2CC9-5016-4B5D-BB59-F87B94411292}" destId="{DB3DDE5F-6B64-4B7F-9EEC-8D8527145CC9}" srcOrd="0" destOrd="0" presId="urn:microsoft.com/office/officeart/2005/8/layout/default"/>
    <dgm:cxn modelId="{AFDB47EC-B93D-41BD-A329-1E301D2E8848}" type="presParOf" srcId="{175D975F-11DA-4E5C-BA90-801E4D25E9C3}" destId="{6A67D86D-76C4-4150-9346-8A4719D6F102}" srcOrd="0" destOrd="0" presId="urn:microsoft.com/office/officeart/2005/8/layout/default"/>
    <dgm:cxn modelId="{7AD533E5-80E7-44CF-9757-8E810E3399F2}" type="presParOf" srcId="{175D975F-11DA-4E5C-BA90-801E4D25E9C3}" destId="{E6BDEE33-A243-4178-986A-F4CBAF82AEF6}" srcOrd="1" destOrd="0" presId="urn:microsoft.com/office/officeart/2005/8/layout/default"/>
    <dgm:cxn modelId="{143CE7C1-7F14-4E93-B29C-A55E4F0C348C}" type="presParOf" srcId="{175D975F-11DA-4E5C-BA90-801E4D25E9C3}" destId="{32C29792-B5D6-45AF-8249-88D4EC4189AB}" srcOrd="2" destOrd="0" presId="urn:microsoft.com/office/officeart/2005/8/layout/default"/>
    <dgm:cxn modelId="{7E97F859-C2EA-47FF-9C2E-9B80B35A6DE7}" type="presParOf" srcId="{175D975F-11DA-4E5C-BA90-801E4D25E9C3}" destId="{C141F5EF-08B0-42D5-A815-6CFB4E40F2ED}" srcOrd="3" destOrd="0" presId="urn:microsoft.com/office/officeart/2005/8/layout/default"/>
    <dgm:cxn modelId="{AACCD314-892A-4AF5-AD84-4B8AB6DFA56B}" type="presParOf" srcId="{175D975F-11DA-4E5C-BA90-801E4D25E9C3}" destId="{DB3DDE5F-6B64-4B7F-9EEC-8D8527145CC9}" srcOrd="4" destOrd="0" presId="urn:microsoft.com/office/officeart/2005/8/layout/default"/>
    <dgm:cxn modelId="{84DED129-7940-4EBE-9A25-49FB16CEF260}" type="presParOf" srcId="{175D975F-11DA-4E5C-BA90-801E4D25E9C3}" destId="{952BDB09-1489-4687-9DA7-DCB1D46CEFAB}" srcOrd="5" destOrd="0" presId="urn:microsoft.com/office/officeart/2005/8/layout/default"/>
    <dgm:cxn modelId="{76A54FB7-50EF-48F6-AF0C-5979B4680C32}" type="presParOf" srcId="{175D975F-11DA-4E5C-BA90-801E4D25E9C3}" destId="{BB29184A-5CF2-4253-8410-3909A944FA11}" srcOrd="6" destOrd="0" presId="urn:microsoft.com/office/officeart/2005/8/layout/default"/>
    <dgm:cxn modelId="{DA5311F2-AA44-4C3F-BB90-8F3076C164A1}" type="presParOf" srcId="{175D975F-11DA-4E5C-BA90-801E4D25E9C3}" destId="{6E6A5C6E-FBB6-4246-B0C5-2E6607B2B384}" srcOrd="7" destOrd="0" presId="urn:microsoft.com/office/officeart/2005/8/layout/default"/>
    <dgm:cxn modelId="{AA883627-65BB-4B93-97DF-7755EE8CB0F2}" type="presParOf" srcId="{175D975F-11DA-4E5C-BA90-801E4D25E9C3}" destId="{08FD5007-1ED8-46DF-B759-FE7F11AD11C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1CA2B-4E68-4BB8-880A-F58395284844}" type="datetimeFigureOut">
              <a:rPr lang="pl-PL" smtClean="0"/>
              <a:t>09.10.2021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1455D-ED63-4862-83E9-1BDD28F429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2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40DA-3A26-4393-8C6D-9964E441D060}" type="datetime1">
              <a:rPr lang="pl-PL" smtClean="0"/>
              <a:t>09.10.2021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32875-4279-4DC8-A3FB-16612EF938F6}" type="datetime1">
              <a:rPr lang="pl-PL" smtClean="0"/>
              <a:t>09.10.2021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B4F7-B7E1-4135-A508-318E4AB5679B}" type="datetime1">
              <a:rPr lang="pl-PL" smtClean="0"/>
              <a:t>09.10.2021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18A2-9065-4436-97A3-013AE6C3CA44}" type="datetime1">
              <a:rPr lang="pl-PL" smtClean="0"/>
              <a:t>09.10.2021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9533-F138-4A0C-B796-D7A4272317B0}" type="datetime1">
              <a:rPr lang="pl-PL" smtClean="0"/>
              <a:t>09.10.2021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FF19-8ED4-480D-91CD-841F8E86E4C6}" type="datetime1">
              <a:rPr lang="pl-PL" smtClean="0"/>
              <a:t>09.10.2021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8228-F833-4873-BA1E-0C1559EF0299}" type="datetime1">
              <a:rPr lang="pl-PL" smtClean="0"/>
              <a:t>09.10.2021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3DBD-037C-4B10-9312-6D35009155A4}" type="datetime1">
              <a:rPr lang="pl-PL" smtClean="0"/>
              <a:t>09.10.2021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334F-622E-44CF-97BA-AEABC9022D74}" type="datetime1">
              <a:rPr lang="pl-PL" smtClean="0"/>
              <a:t>09.10.2021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DBB5-5074-4195-A24B-E42D0FABCA0F}" type="datetime1">
              <a:rPr lang="pl-PL" smtClean="0"/>
              <a:t>09.10.2021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6AC9-3677-4ADE-B57A-062858CFA953}" type="datetime1">
              <a:rPr lang="pl-PL" smtClean="0"/>
              <a:t>09.10.2021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99CA69D-925E-48E6-B7D1-9F1675D71AB1}" type="datetime1">
              <a:rPr lang="pl-PL" smtClean="0"/>
              <a:t>09.10.2021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3DEA93D-7C89-4C8C-AA7F-55412DDEEFA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400" dirty="0" smtClean="0"/>
              <a:t>HERITAGE VS. ENTERPRENEURSHIP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latin typeface="Monotype Corsiva" panose="03010101010201010101" pitchFamily="66" charset="0"/>
              </a:rPr>
              <a:t>And </a:t>
            </a:r>
            <a:r>
              <a:rPr lang="pl-PL" b="1" dirty="0" err="1" smtClean="0">
                <a:latin typeface="Monotype Corsiva" panose="03010101010201010101" pitchFamily="66" charset="0"/>
              </a:rPr>
              <a:t>how</a:t>
            </a:r>
            <a:r>
              <a:rPr lang="pl-PL" b="1" dirty="0" smtClean="0">
                <a:latin typeface="Monotype Corsiva" panose="03010101010201010101" pitchFamily="66" charset="0"/>
              </a:rPr>
              <a:t> we do </a:t>
            </a:r>
            <a:r>
              <a:rPr lang="pl-PL" b="1" dirty="0" err="1" smtClean="0">
                <a:latin typeface="Monotype Corsiva" panose="03010101010201010101" pitchFamily="66" charset="0"/>
              </a:rPr>
              <a:t>it</a:t>
            </a:r>
            <a:r>
              <a:rPr lang="pl-PL" b="1" dirty="0" smtClean="0">
                <a:latin typeface="Monotype Corsiva" panose="03010101010201010101" pitchFamily="66" charset="0"/>
              </a:rPr>
              <a:t> in Poland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2055373" cy="17281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13176"/>
            <a:ext cx="1519609" cy="151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2976"/>
            <a:ext cx="1786980" cy="16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96" y="5013176"/>
            <a:ext cx="1519609" cy="151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Meetings</a:t>
            </a:r>
            <a:r>
              <a:rPr lang="pl-PL" dirty="0"/>
              <a:t> with </a:t>
            </a:r>
            <a:r>
              <a:rPr lang="pl-PL" dirty="0" err="1"/>
              <a:t>Combatants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86935" cy="218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5000567" cy="281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5301208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0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Flag Day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85701"/>
            <a:ext cx="2194531" cy="376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106778" cy="552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4288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44824"/>
            <a:ext cx="1730110" cy="331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4" y="5301208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9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Fundraising</a:t>
            </a:r>
            <a:r>
              <a:rPr lang="pl-PL" dirty="0"/>
              <a:t> </a:t>
            </a:r>
            <a:r>
              <a:rPr lang="pl-PL" dirty="0" err="1"/>
              <a:t>campaigns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3"/>
            <a:ext cx="2376264" cy="422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52" y="908720"/>
            <a:ext cx="24288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3469020" cy="259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4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Trips to </a:t>
            </a:r>
            <a:r>
              <a:rPr lang="pl-PL" dirty="0" err="1" smtClean="0"/>
              <a:t>museums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287793" cy="218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62" y="2276872"/>
            <a:ext cx="35570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36477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09" y="5229200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3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952500"/>
            <a:ext cx="74390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National</a:t>
            </a:r>
            <a:r>
              <a:rPr lang="pl-PL" dirty="0" smtClean="0"/>
              <a:t> </a:t>
            </a:r>
            <a:r>
              <a:rPr lang="pl-PL" dirty="0" err="1" smtClean="0"/>
              <a:t>holidays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24036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37112"/>
            <a:ext cx="292006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1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Festivals</a:t>
            </a:r>
            <a:r>
              <a:rPr lang="pl-PL" dirty="0" smtClean="0"/>
              <a:t> &amp; </a:t>
            </a:r>
            <a:r>
              <a:rPr lang="pl-PL" dirty="0" err="1" smtClean="0"/>
              <a:t>traditions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362975" cy="29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584716" cy="305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2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National</a:t>
            </a:r>
            <a:r>
              <a:rPr lang="pl-PL" dirty="0" smtClean="0"/>
              <a:t> </a:t>
            </a:r>
            <a:r>
              <a:rPr lang="pl-PL" dirty="0" err="1" smtClean="0"/>
              <a:t>reading</a:t>
            </a:r>
            <a:r>
              <a:rPr lang="pl-PL" dirty="0" smtClean="0"/>
              <a:t> Day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1350"/>
            <a:ext cx="291472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87" y="3530600"/>
            <a:ext cx="33483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2960632" cy="20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35" y="1196752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nature</a:t>
            </a:r>
            <a:r>
              <a:rPr lang="pl-PL" dirty="0" smtClean="0"/>
              <a:t> </a:t>
            </a:r>
            <a:r>
              <a:rPr lang="pl-PL" dirty="0" err="1" smtClean="0"/>
              <a:t>excursions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173320" cy="2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4368415" cy="29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791520" cy="252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3215457" cy="214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How we </a:t>
            </a:r>
            <a:r>
              <a:rPr lang="pl-PL" dirty="0" err="1" smtClean="0"/>
              <a:t>teach</a:t>
            </a:r>
            <a:r>
              <a:rPr lang="pl-PL" dirty="0" smtClean="0"/>
              <a:t> </a:t>
            </a:r>
            <a:r>
              <a:rPr lang="pl-PL" dirty="0" err="1" smtClean="0"/>
              <a:t>enterpreneurship</a:t>
            </a:r>
            <a:r>
              <a:rPr lang="pl-PL" dirty="0" smtClean="0"/>
              <a:t>?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557459"/>
              </p:ext>
            </p:extLst>
          </p:nvPr>
        </p:nvGraphicFramePr>
        <p:xfrm>
          <a:off x="822325" y="1100138"/>
          <a:ext cx="7521575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5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We </a:t>
            </a:r>
            <a:r>
              <a:rPr lang="pl-PL" dirty="0" err="1" smtClean="0"/>
              <a:t>teach</a:t>
            </a:r>
            <a:r>
              <a:rPr lang="pl-PL" dirty="0" smtClean="0"/>
              <a:t> </a:t>
            </a:r>
            <a:r>
              <a:rPr lang="pl-PL" dirty="0" err="1" smtClean="0"/>
              <a:t>professionals</a:t>
            </a:r>
            <a:r>
              <a:rPr lang="pl-PL" dirty="0" smtClean="0"/>
              <a:t> in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err="1" smtClean="0">
                <a:solidFill>
                  <a:schemeClr val="accent3"/>
                </a:solidFill>
              </a:rPr>
              <a:t>Hospitability</a:t>
            </a:r>
            <a:r>
              <a:rPr lang="pl-PL" sz="4000" dirty="0" smtClean="0"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pl-PL" sz="4000" dirty="0" err="1" smtClean="0">
                <a:solidFill>
                  <a:schemeClr val="accent3"/>
                </a:solidFill>
              </a:rPr>
              <a:t>Economy</a:t>
            </a:r>
            <a:endParaRPr lang="pl-PL" sz="4000" dirty="0" smtClean="0">
              <a:solidFill>
                <a:schemeClr val="accent3"/>
              </a:solidFill>
            </a:endParaRPr>
          </a:p>
          <a:p>
            <a:pPr algn="ctr"/>
            <a:r>
              <a:rPr lang="pl-PL" sz="4000" dirty="0" err="1" smtClean="0">
                <a:solidFill>
                  <a:schemeClr val="accent3"/>
                </a:solidFill>
              </a:rPr>
              <a:t>Tourism</a:t>
            </a:r>
            <a:endParaRPr lang="pl-PL" sz="4000" dirty="0" smtClean="0">
              <a:solidFill>
                <a:schemeClr val="accent3"/>
              </a:solidFill>
            </a:endParaRPr>
          </a:p>
          <a:p>
            <a:pPr algn="ctr"/>
            <a:r>
              <a:rPr lang="pl-PL" sz="4000" dirty="0" smtClean="0">
                <a:solidFill>
                  <a:schemeClr val="accent3"/>
                </a:solidFill>
              </a:rPr>
              <a:t>Catering</a:t>
            </a:r>
          </a:p>
          <a:p>
            <a:pPr algn="ctr"/>
            <a:r>
              <a:rPr lang="pl-PL" sz="4000" dirty="0" smtClean="0">
                <a:solidFill>
                  <a:schemeClr val="accent3"/>
                </a:solidFill>
              </a:rPr>
              <a:t>IT</a:t>
            </a:r>
          </a:p>
          <a:p>
            <a:endParaRPr lang="pl-PL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4" y="5229200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7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Heritage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601754"/>
              </p:ext>
            </p:extLst>
          </p:nvPr>
        </p:nvGraphicFramePr>
        <p:xfrm>
          <a:off x="827584" y="1988840"/>
          <a:ext cx="752157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192"/>
                <a:gridCol w="2507192"/>
                <a:gridCol w="25071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Cultural</a:t>
                      </a:r>
                      <a:r>
                        <a:rPr lang="pl-PL" dirty="0" smtClean="0"/>
                        <a:t> </a:t>
                      </a:r>
                      <a:r>
                        <a:rPr lang="pl-PL" dirty="0" err="1" smtClean="0"/>
                        <a:t>property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Intangible</a:t>
                      </a:r>
                      <a:r>
                        <a:rPr lang="pl-PL" dirty="0" smtClean="0"/>
                        <a:t> </a:t>
                      </a:r>
                      <a:r>
                        <a:rPr lang="pl-PL" dirty="0" err="1" smtClean="0"/>
                        <a:t>culture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Natural </a:t>
                      </a:r>
                      <a:r>
                        <a:rPr lang="pl-PL" dirty="0" err="1" smtClean="0"/>
                        <a:t>heritage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16 UNESCO </a:t>
                      </a:r>
                      <a:r>
                        <a:rPr lang="pl-PL" dirty="0" err="1" smtClean="0"/>
                        <a:t>sites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Polish</a:t>
                      </a:r>
                      <a:r>
                        <a:rPr lang="pl-PL" dirty="0" smtClean="0"/>
                        <a:t> </a:t>
                      </a:r>
                      <a:r>
                        <a:rPr lang="pl-PL" dirty="0" err="1" smtClean="0"/>
                        <a:t>cuisine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23 </a:t>
                      </a:r>
                      <a:r>
                        <a:rPr lang="pl-PL" dirty="0" err="1" smtClean="0"/>
                        <a:t>national</a:t>
                      </a:r>
                      <a:r>
                        <a:rPr lang="pl-PL" dirty="0" smtClean="0"/>
                        <a:t> </a:t>
                      </a:r>
                      <a:r>
                        <a:rPr lang="pl-PL" dirty="0" err="1" smtClean="0"/>
                        <a:t>parks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519 </a:t>
                      </a:r>
                      <a:r>
                        <a:rPr lang="pl-PL" dirty="0" err="1" smtClean="0"/>
                        <a:t>museums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folklore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121 </a:t>
                      </a:r>
                      <a:r>
                        <a:rPr lang="pl-PL" dirty="0" err="1" smtClean="0"/>
                        <a:t>landscape</a:t>
                      </a:r>
                      <a:r>
                        <a:rPr lang="pl-PL" dirty="0" smtClean="0"/>
                        <a:t> </a:t>
                      </a:r>
                      <a:r>
                        <a:rPr lang="pl-PL" dirty="0" err="1" smtClean="0"/>
                        <a:t>parks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105 </a:t>
                      </a:r>
                      <a:r>
                        <a:rPr lang="pl-PL" dirty="0" err="1" smtClean="0"/>
                        <a:t>Monuments</a:t>
                      </a:r>
                      <a:r>
                        <a:rPr lang="pl-PL" baseline="0" dirty="0" smtClean="0"/>
                        <a:t> of </a:t>
                      </a:r>
                      <a:r>
                        <a:rPr lang="pl-PL" baseline="0" dirty="0" err="1" smtClean="0"/>
                        <a:t>Culture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religion</a:t>
                      </a:r>
                      <a:r>
                        <a:rPr lang="pl-PL" dirty="0" smtClean="0"/>
                        <a:t> </a:t>
                      </a:r>
                    </a:p>
                    <a:p>
                      <a:pPr algn="ctr"/>
                      <a:r>
                        <a:rPr lang="pl-PL" dirty="0" err="1" smtClean="0"/>
                        <a:t>history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1469 </a:t>
                      </a:r>
                      <a:r>
                        <a:rPr lang="pl-PL" dirty="0" err="1" smtClean="0"/>
                        <a:t>nature</a:t>
                      </a:r>
                      <a:r>
                        <a:rPr lang="pl-PL" dirty="0" smtClean="0"/>
                        <a:t> </a:t>
                      </a:r>
                      <a:r>
                        <a:rPr lang="pl-PL" dirty="0" err="1" smtClean="0"/>
                        <a:t>reserves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1187624" y="404193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Cracow</a:t>
            </a:r>
            <a:r>
              <a:rPr lang="pl-PL" dirty="0" smtClean="0"/>
              <a:t> </a:t>
            </a:r>
            <a:r>
              <a:rPr lang="pl-PL" dirty="0" err="1" smtClean="0"/>
              <a:t>Historic</a:t>
            </a:r>
            <a:r>
              <a:rPr lang="pl-PL" dirty="0" smtClean="0"/>
              <a:t> Centre and Wieliczka Salt </a:t>
            </a:r>
            <a:r>
              <a:rPr lang="pl-PL" dirty="0" err="1" smtClean="0"/>
              <a:t>Mine</a:t>
            </a:r>
            <a:r>
              <a:rPr lang="pl-PL" dirty="0" smtClean="0"/>
              <a:t> </a:t>
            </a:r>
            <a:r>
              <a:rPr lang="pl-PL" dirty="0" err="1" smtClean="0"/>
              <a:t>were</a:t>
            </a:r>
            <a:r>
              <a:rPr lang="pl-PL" dirty="0" smtClean="0"/>
              <a:t> the </a:t>
            </a:r>
            <a:r>
              <a:rPr lang="pl-PL" dirty="0" err="1" smtClean="0"/>
              <a:t>first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sites</a:t>
            </a:r>
            <a:r>
              <a:rPr lang="pl-PL" dirty="0" smtClean="0"/>
              <a:t> </a:t>
            </a:r>
            <a:r>
              <a:rPr lang="pl-PL" dirty="0" err="1" smtClean="0"/>
              <a:t>inscribed</a:t>
            </a:r>
            <a:r>
              <a:rPr lang="pl-PL" dirty="0" smtClean="0"/>
              <a:t> on the UNESCO World </a:t>
            </a:r>
            <a:r>
              <a:rPr lang="pl-PL" dirty="0" err="1" smtClean="0"/>
              <a:t>Heritage</a:t>
            </a:r>
            <a:r>
              <a:rPr lang="pl-PL" dirty="0" smtClean="0"/>
              <a:t> List in 1978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77" y="5445223"/>
            <a:ext cx="1388054" cy="125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8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15616" y="1052736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i="1" dirty="0" smtClean="0"/>
              <a:t>„</a:t>
            </a:r>
            <a:r>
              <a:rPr lang="en-US" sz="3600" b="1" i="1" dirty="0" smtClean="0"/>
              <a:t>You </a:t>
            </a:r>
            <a:r>
              <a:rPr lang="en-US" sz="3600" b="1" i="1" dirty="0"/>
              <a:t>don't stumble upon your heritage. It's there, just waiting to be explored and shared</a:t>
            </a:r>
            <a:r>
              <a:rPr lang="en-US" sz="3600" b="1" i="1" dirty="0" smtClean="0"/>
              <a:t>.</a:t>
            </a:r>
            <a:r>
              <a:rPr lang="pl-PL" sz="3600" b="1" i="1" dirty="0" smtClean="0"/>
              <a:t>”</a:t>
            </a:r>
            <a:endParaRPr lang="en-US" sz="3600" b="1" i="1" dirty="0"/>
          </a:p>
          <a:p>
            <a:endParaRPr lang="en-US" sz="3600" b="1" dirty="0"/>
          </a:p>
          <a:p>
            <a:r>
              <a:rPr lang="en-US" sz="3600" b="1" dirty="0"/>
              <a:t>Robbie Robertson</a:t>
            </a:r>
            <a:endParaRPr lang="pl-PL" sz="3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70945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09021"/>
            <a:ext cx="20542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85321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6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Tourism</a:t>
            </a:r>
            <a:r>
              <a:rPr lang="pl-PL" dirty="0" smtClean="0"/>
              <a:t> in </a:t>
            </a:r>
            <a:r>
              <a:rPr lang="pl-PL" dirty="0" err="1" smtClean="0"/>
              <a:t>poland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900" b="0" i="1" dirty="0" smtClean="0"/>
              <a:t>	(</a:t>
            </a:r>
            <a:r>
              <a:rPr lang="pl-PL" sz="900" b="0" i="1" dirty="0" err="1" smtClean="0"/>
              <a:t>according</a:t>
            </a:r>
            <a:r>
              <a:rPr lang="pl-PL" sz="900" b="0" i="1" dirty="0" smtClean="0"/>
              <a:t>  to the </a:t>
            </a:r>
            <a:r>
              <a:rPr lang="pl-PL" sz="900" b="0" i="1" dirty="0" err="1" smtClean="0"/>
              <a:t>Polish</a:t>
            </a:r>
            <a:r>
              <a:rPr lang="pl-PL" sz="900" b="0" i="1" dirty="0" smtClean="0"/>
              <a:t> Central Statistical Office)</a:t>
            </a:r>
          </a:p>
          <a:p>
            <a:pPr algn="ctr"/>
            <a:endParaRPr lang="pl-PL" b="0" i="1" dirty="0"/>
          </a:p>
          <a:p>
            <a:pPr algn="just"/>
            <a:r>
              <a:rPr lang="pl-PL" sz="2000" dirty="0" smtClean="0"/>
              <a:t>In 2017 the </a:t>
            </a:r>
            <a:r>
              <a:rPr lang="pl-PL" sz="2000" dirty="0" err="1" smtClean="0"/>
              <a:t>number</a:t>
            </a:r>
            <a:r>
              <a:rPr lang="pl-PL" sz="2000" dirty="0" smtClean="0"/>
              <a:t> of </a:t>
            </a:r>
            <a:r>
              <a:rPr lang="pl-PL" sz="2000" dirty="0" err="1" smtClean="0"/>
              <a:t>arrivals</a:t>
            </a:r>
            <a:r>
              <a:rPr lang="pl-PL" sz="2000" dirty="0" smtClean="0"/>
              <a:t> to Poland was </a:t>
            </a:r>
            <a:r>
              <a:rPr lang="pl-PL" sz="2000" dirty="0" smtClean="0">
                <a:solidFill>
                  <a:schemeClr val="accent3"/>
                </a:solidFill>
              </a:rPr>
              <a:t>83.8 </a:t>
            </a:r>
            <a:r>
              <a:rPr lang="pl-PL" sz="2000" dirty="0" err="1" smtClean="0">
                <a:solidFill>
                  <a:schemeClr val="accent3"/>
                </a:solidFill>
              </a:rPr>
              <a:t>million</a:t>
            </a:r>
            <a:r>
              <a:rPr lang="pl-PL" sz="2000" dirty="0" smtClean="0">
                <a:solidFill>
                  <a:schemeClr val="accent3"/>
                </a:solidFill>
              </a:rPr>
              <a:t> </a:t>
            </a:r>
            <a:r>
              <a:rPr lang="pl-PL" sz="2000" dirty="0" err="1" smtClean="0"/>
              <a:t>people</a:t>
            </a:r>
            <a:r>
              <a:rPr lang="pl-PL" sz="2000" dirty="0"/>
              <a:t> </a:t>
            </a:r>
            <a:r>
              <a:rPr lang="pl-PL" sz="2000" dirty="0" err="1" smtClean="0"/>
              <a:t>making</a:t>
            </a:r>
            <a:r>
              <a:rPr lang="pl-PL" sz="2000" dirty="0" smtClean="0"/>
              <a:t> Poland the </a:t>
            </a:r>
            <a:r>
              <a:rPr lang="pl-PL" sz="2000" dirty="0" smtClean="0">
                <a:solidFill>
                  <a:schemeClr val="accent3"/>
                </a:solidFill>
              </a:rPr>
              <a:t>16th</a:t>
            </a:r>
            <a:r>
              <a:rPr lang="pl-PL" sz="2000" dirty="0" smtClean="0"/>
              <a:t> most </a:t>
            </a:r>
            <a:r>
              <a:rPr lang="pl-PL" sz="2000" dirty="0" err="1" smtClean="0"/>
              <a:t>visited</a:t>
            </a:r>
            <a:r>
              <a:rPr lang="pl-PL" sz="2000" dirty="0" smtClean="0"/>
              <a:t> country in the </a:t>
            </a:r>
            <a:r>
              <a:rPr lang="pl-PL" sz="2000" dirty="0" err="1" smtClean="0"/>
              <a:t>world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err="1" smtClean="0"/>
              <a:t>Cracow</a:t>
            </a:r>
            <a:r>
              <a:rPr lang="pl-PL" sz="2000" dirty="0" smtClean="0"/>
              <a:t> was </a:t>
            </a:r>
            <a:r>
              <a:rPr lang="pl-PL" sz="2000" dirty="0" err="1" smtClean="0"/>
              <a:t>visited</a:t>
            </a:r>
            <a:r>
              <a:rPr lang="pl-PL" sz="2000" dirty="0" smtClean="0"/>
              <a:t> in 2018 by 13.5 </a:t>
            </a:r>
            <a:r>
              <a:rPr lang="pl-PL" sz="2000" dirty="0" err="1" smtClean="0"/>
              <a:t>million</a:t>
            </a:r>
            <a:r>
              <a:rPr lang="pl-PL" sz="2000" dirty="0" smtClean="0"/>
              <a:t> </a:t>
            </a:r>
            <a:r>
              <a:rPr lang="pl-PL" sz="2000" dirty="0" err="1" smtClean="0"/>
              <a:t>people</a:t>
            </a:r>
            <a:r>
              <a:rPr lang="pl-PL" sz="2000" dirty="0" smtClean="0"/>
              <a:t> </a:t>
            </a:r>
            <a:r>
              <a:rPr lang="pl-PL" sz="2000" dirty="0" err="1" smtClean="0"/>
              <a:t>both</a:t>
            </a:r>
            <a:r>
              <a:rPr lang="pl-PL" sz="2000" dirty="0" smtClean="0"/>
              <a:t> from Poland and </a:t>
            </a:r>
            <a:r>
              <a:rPr lang="pl-PL" sz="2000" dirty="0" err="1" smtClean="0"/>
              <a:t>abroad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Wieliczka Salt </a:t>
            </a:r>
            <a:r>
              <a:rPr lang="pl-PL" sz="2000" dirty="0" err="1" smtClean="0"/>
              <a:t>Mine</a:t>
            </a:r>
            <a:r>
              <a:rPr lang="pl-PL" sz="2000" dirty="0" smtClean="0"/>
              <a:t> in 2018 </a:t>
            </a:r>
            <a:r>
              <a:rPr lang="pl-PL" sz="2000" dirty="0" err="1" smtClean="0"/>
              <a:t>broke</a:t>
            </a:r>
            <a:r>
              <a:rPr lang="pl-PL" sz="2000" dirty="0" smtClean="0"/>
              <a:t> a </a:t>
            </a:r>
            <a:r>
              <a:rPr lang="pl-PL" sz="2000" dirty="0" err="1" smtClean="0"/>
              <a:t>record</a:t>
            </a:r>
            <a:r>
              <a:rPr lang="pl-PL" sz="2000" dirty="0" smtClean="0"/>
              <a:t> of the </a:t>
            </a:r>
            <a:r>
              <a:rPr lang="pl-PL" sz="2000" dirty="0" err="1" smtClean="0"/>
              <a:t>number</a:t>
            </a:r>
            <a:r>
              <a:rPr lang="pl-PL" sz="2000" dirty="0" smtClean="0"/>
              <a:t> of </a:t>
            </a:r>
            <a:r>
              <a:rPr lang="pl-PL" sz="2000" dirty="0" err="1" smtClean="0"/>
              <a:t>visitors</a:t>
            </a:r>
            <a:r>
              <a:rPr lang="pl-PL" sz="2000" dirty="0" smtClean="0"/>
              <a:t> (</a:t>
            </a:r>
            <a:r>
              <a:rPr lang="pl-PL" sz="2000" dirty="0" smtClean="0">
                <a:solidFill>
                  <a:schemeClr val="accent3"/>
                </a:solidFill>
              </a:rPr>
              <a:t>1.7 </a:t>
            </a:r>
            <a:r>
              <a:rPr lang="pl-PL" sz="2000" dirty="0" err="1" smtClean="0">
                <a:solidFill>
                  <a:schemeClr val="accent3"/>
                </a:solidFill>
              </a:rPr>
              <a:t>million</a:t>
            </a:r>
            <a:r>
              <a:rPr lang="pl-PL" sz="2000" dirty="0" smtClean="0"/>
              <a:t>).</a:t>
            </a:r>
          </a:p>
          <a:p>
            <a:pPr algn="just"/>
            <a:r>
              <a:rPr lang="pl-PL" sz="2000" dirty="0" err="1" smtClean="0"/>
              <a:t>Tourists</a:t>
            </a:r>
            <a:r>
              <a:rPr lang="pl-PL" sz="2000" dirty="0" smtClean="0"/>
              <a:t> from </a:t>
            </a:r>
            <a:r>
              <a:rPr lang="pl-PL" sz="2000" dirty="0" err="1" smtClean="0"/>
              <a:t>abroad</a:t>
            </a:r>
            <a:r>
              <a:rPr lang="pl-PL" sz="2000" dirty="0" smtClean="0"/>
              <a:t> </a:t>
            </a:r>
            <a:r>
              <a:rPr lang="pl-PL" sz="2000" dirty="0" err="1" smtClean="0"/>
              <a:t>spent</a:t>
            </a:r>
            <a:r>
              <a:rPr lang="pl-PL" sz="2000" dirty="0" smtClean="0"/>
              <a:t> in Poland </a:t>
            </a:r>
            <a:r>
              <a:rPr lang="pl-PL" sz="2000" dirty="0" smtClean="0">
                <a:solidFill>
                  <a:schemeClr val="accent3"/>
                </a:solidFill>
              </a:rPr>
              <a:t>8,7 </a:t>
            </a:r>
            <a:r>
              <a:rPr lang="pl-PL" sz="2000" dirty="0" err="1" smtClean="0">
                <a:solidFill>
                  <a:schemeClr val="accent3"/>
                </a:solidFill>
              </a:rPr>
              <a:t>billion</a:t>
            </a:r>
            <a:r>
              <a:rPr lang="pl-PL" sz="2000" dirty="0" smtClean="0">
                <a:solidFill>
                  <a:schemeClr val="accent3"/>
                </a:solidFill>
              </a:rPr>
              <a:t> </a:t>
            </a:r>
            <a:r>
              <a:rPr lang="pl-PL" sz="2000" dirty="0" err="1" smtClean="0">
                <a:solidFill>
                  <a:schemeClr val="accent3"/>
                </a:solidFill>
              </a:rPr>
              <a:t>dollars</a:t>
            </a:r>
            <a:r>
              <a:rPr lang="pl-PL" sz="2000" dirty="0" smtClean="0">
                <a:solidFill>
                  <a:schemeClr val="accent3"/>
                </a:solidFill>
              </a:rPr>
              <a:t> </a:t>
            </a:r>
            <a:r>
              <a:rPr lang="pl-PL" sz="2000" dirty="0" smtClean="0"/>
              <a:t>in 2017 </a:t>
            </a:r>
            <a:r>
              <a:rPr lang="pl-PL" sz="2000" dirty="0" err="1" smtClean="0"/>
              <a:t>only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err="1" smtClean="0"/>
              <a:t>Tourists</a:t>
            </a:r>
            <a:r>
              <a:rPr lang="pl-PL" sz="2000" dirty="0" smtClean="0"/>
              <a:t> in </a:t>
            </a:r>
            <a:r>
              <a:rPr lang="pl-PL" sz="2000" dirty="0" err="1" smtClean="0"/>
              <a:t>Cracow</a:t>
            </a:r>
            <a:r>
              <a:rPr lang="pl-PL" sz="2000" dirty="0" smtClean="0"/>
              <a:t> </a:t>
            </a:r>
            <a:r>
              <a:rPr lang="pl-PL" sz="2000" dirty="0" err="1" smtClean="0"/>
              <a:t>spent</a:t>
            </a:r>
            <a:r>
              <a:rPr lang="pl-PL" sz="2000" dirty="0" smtClean="0"/>
              <a:t> in 2018 </a:t>
            </a:r>
            <a:r>
              <a:rPr lang="pl-PL" sz="2000" dirty="0" err="1" smtClean="0">
                <a:solidFill>
                  <a:schemeClr val="accent3"/>
                </a:solidFill>
              </a:rPr>
              <a:t>over</a:t>
            </a:r>
            <a:r>
              <a:rPr lang="pl-PL" sz="2000" dirty="0" smtClean="0">
                <a:solidFill>
                  <a:schemeClr val="accent3"/>
                </a:solidFill>
              </a:rPr>
              <a:t> 4 </a:t>
            </a:r>
            <a:r>
              <a:rPr lang="pl-PL" sz="2000" dirty="0" err="1" smtClean="0">
                <a:solidFill>
                  <a:schemeClr val="accent3"/>
                </a:solidFill>
              </a:rPr>
              <a:t>million</a:t>
            </a:r>
            <a:r>
              <a:rPr lang="pl-PL" sz="2000" dirty="0" smtClean="0">
                <a:solidFill>
                  <a:schemeClr val="accent3"/>
                </a:solidFill>
              </a:rPr>
              <a:t> euro</a:t>
            </a:r>
            <a:r>
              <a:rPr lang="pl-PL" sz="2000" dirty="0"/>
              <a:t> </a:t>
            </a:r>
            <a:r>
              <a:rPr lang="pl-PL" sz="2000" dirty="0" smtClean="0"/>
              <a:t>a </a:t>
            </a:r>
            <a:r>
              <a:rPr lang="pl-PL" sz="2000" dirty="0" err="1" smtClean="0"/>
              <a:t>day</a:t>
            </a:r>
            <a:r>
              <a:rPr lang="pl-PL" sz="2000" dirty="0" smtClean="0"/>
              <a:t>!</a:t>
            </a:r>
          </a:p>
          <a:p>
            <a:pPr algn="just"/>
            <a:endParaRPr lang="pl-PL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29200"/>
            <a:ext cx="1557097" cy="14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3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LOCAL ENTERPRENEURS 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2343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74" y="1340768"/>
            <a:ext cx="3467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97944"/>
            <a:ext cx="214411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64" y="5229200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Wieliczka salt </a:t>
            </a:r>
            <a:r>
              <a:rPr lang="pl-PL" dirty="0" err="1" smtClean="0"/>
              <a:t>mine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0" y="921461"/>
            <a:ext cx="2842134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8999"/>
            <a:ext cx="2340355" cy="351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19" y="908720"/>
            <a:ext cx="437997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74645"/>
            <a:ext cx="3066700" cy="233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0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Karczma pod wielką solą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5506729" cy="277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31432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3933056"/>
            <a:ext cx="22511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412399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41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Ojcowski Park narodowy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9984"/>
            <a:ext cx="345638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80728"/>
            <a:ext cx="377190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7452320" cy="325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8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20940" cy="548640"/>
          </a:xfrm>
        </p:spPr>
        <p:txBody>
          <a:bodyPr/>
          <a:lstStyle/>
          <a:p>
            <a:pPr algn="ctr"/>
            <a:r>
              <a:rPr lang="pl-PL" dirty="0" smtClean="0"/>
              <a:t>How we </a:t>
            </a:r>
            <a:r>
              <a:rPr lang="pl-PL" dirty="0" err="1" smtClean="0"/>
              <a:t>teach</a:t>
            </a:r>
            <a:r>
              <a:rPr lang="pl-PL" dirty="0" smtClean="0"/>
              <a:t> </a:t>
            </a:r>
            <a:r>
              <a:rPr lang="pl-PL" dirty="0" err="1" smtClean="0"/>
              <a:t>heritage</a:t>
            </a:r>
            <a:r>
              <a:rPr lang="pl-PL" dirty="0" smtClean="0"/>
              <a:t>?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866061"/>
              </p:ext>
            </p:extLst>
          </p:nvPr>
        </p:nvGraphicFramePr>
        <p:xfrm>
          <a:off x="827584" y="1556792"/>
          <a:ext cx="7521576" cy="2570480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1880394"/>
                <a:gridCol w="1880394"/>
                <a:gridCol w="1880394"/>
                <a:gridCol w="188039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>
                          <a:solidFill>
                            <a:schemeClr val="accent3"/>
                          </a:solidFill>
                        </a:rPr>
                        <a:t>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HISTORY</a:t>
                      </a:r>
                    </a:p>
                    <a:p>
                      <a:pPr algn="ctr"/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>
                          <a:solidFill>
                            <a:schemeClr val="accent3"/>
                          </a:solidFill>
                        </a:rPr>
                        <a:t>CONFERENCES</a:t>
                      </a:r>
                      <a:endParaRPr lang="pl-PL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LITERATURE</a:t>
                      </a:r>
                      <a:endParaRPr lang="pl-P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l-PL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CUISINE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>
                          <a:solidFill>
                            <a:schemeClr val="accent3"/>
                          </a:solidFill>
                        </a:rPr>
                        <a:t>FESTIVALS</a:t>
                      </a:r>
                    </a:p>
                    <a:p>
                      <a:pPr algn="ctr"/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PATRIOTISM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>
                          <a:solidFill>
                            <a:schemeClr val="accent3"/>
                          </a:solidFill>
                        </a:rPr>
                        <a:t>CLUBS</a:t>
                      </a:r>
                      <a:endParaRPr lang="pl-PL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5301208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21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332656"/>
            <a:ext cx="7520940" cy="460851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				Patron Day</a:t>
            </a:r>
            <a:r>
              <a:rPr lang="pl-PL" dirty="0" smtClean="0"/>
              <a:t>			</a:t>
            </a:r>
          </a:p>
          <a:p>
            <a:endParaRPr lang="pl-PL" dirty="0"/>
          </a:p>
          <a:p>
            <a:r>
              <a:rPr lang="pl-PL" dirty="0"/>
              <a:t>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				</a:t>
            </a:r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196752"/>
            <a:ext cx="597758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64" y="5301208"/>
            <a:ext cx="1554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ąty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184</Words>
  <Application>Microsoft Office PowerPoint</Application>
  <PresentationFormat>Pokaz na ekranie (4:3)</PresentationFormat>
  <Paragraphs>81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Monotype Corsiva</vt:lpstr>
      <vt:lpstr>Tunga</vt:lpstr>
      <vt:lpstr>Wingdings</vt:lpstr>
      <vt:lpstr>Kąty</vt:lpstr>
      <vt:lpstr>HERITAGE VS. ENTERPRENEURSHIP </vt:lpstr>
      <vt:lpstr>  Polish Heritage</vt:lpstr>
      <vt:lpstr>Tourism in poland</vt:lpstr>
      <vt:lpstr>LOCAL ENTERPRENEURS </vt:lpstr>
      <vt:lpstr>Wieliczka salt mine</vt:lpstr>
      <vt:lpstr>Karczma pod wielką solą</vt:lpstr>
      <vt:lpstr>Ojcowski Park narodowy</vt:lpstr>
      <vt:lpstr>How we teach heritage?</vt:lpstr>
      <vt:lpstr>Prezentacja programu PowerPoint</vt:lpstr>
      <vt:lpstr>Meetings with Combatants</vt:lpstr>
      <vt:lpstr>Flag Day</vt:lpstr>
      <vt:lpstr>Fundraising campaigns </vt:lpstr>
      <vt:lpstr>Trips to museums</vt:lpstr>
      <vt:lpstr>National holidays</vt:lpstr>
      <vt:lpstr>Festivals &amp; traditions</vt:lpstr>
      <vt:lpstr>National reading Day</vt:lpstr>
      <vt:lpstr>nature excursions</vt:lpstr>
      <vt:lpstr>How we teach enterpreneurship?</vt:lpstr>
      <vt:lpstr>We teach professionals in</vt:lpstr>
      <vt:lpstr>Prezentacja programu PowerPoint</vt:lpstr>
    </vt:vector>
  </TitlesOfParts>
  <Company>Sil-art Rycho444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VS. ENTERPRENEURSHIP</dc:title>
  <dc:creator>Kowalski Ryszard</dc:creator>
  <cp:lastModifiedBy>user</cp:lastModifiedBy>
  <cp:revision>21</cp:revision>
  <dcterms:created xsi:type="dcterms:W3CDTF">2019-09-17T07:19:38Z</dcterms:created>
  <dcterms:modified xsi:type="dcterms:W3CDTF">2021-10-09T16:44:11Z</dcterms:modified>
</cp:coreProperties>
</file>