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>
        <p:scale>
          <a:sx n="63" d="100"/>
          <a:sy n="63" d="100"/>
        </p:scale>
        <p:origin x="-1234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070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97" y="1079398"/>
            <a:ext cx="10046208" cy="574812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9387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97" y="6827520"/>
            <a:ext cx="10046208" cy="2405888"/>
          </a:xfrm>
        </p:spPr>
        <p:txBody>
          <a:bodyPr>
            <a:normAutofit/>
          </a:bodyPr>
          <a:lstStyle>
            <a:lvl1pPr marL="0" indent="0" algn="l">
              <a:buNone/>
              <a:defRPr sz="2844" baseline="0">
                <a:solidFill>
                  <a:schemeClr val="tx1">
                    <a:lumMod val="8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844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87680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23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69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5281" y="541867"/>
            <a:ext cx="2641600" cy="8387644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541867"/>
            <a:ext cx="8249920" cy="8387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7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razek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kst tytułowy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Tekst tytułowy</a:t>
            </a:r>
          </a:p>
        </p:txBody>
      </p:sp>
      <p:sp>
        <p:nvSpPr>
          <p:cNvPr id="22" name="Treść - poziom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3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60908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Tekst tytułowy</a:t>
            </a:r>
          </a:p>
        </p:txBody>
      </p:sp>
      <p:sp>
        <p:nvSpPr>
          <p:cNvPr id="57" name="Treść - poziom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75624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8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97" y="1079398"/>
            <a:ext cx="10046208" cy="5748122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9387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97" y="6827520"/>
            <a:ext cx="10046208" cy="2405888"/>
          </a:xfrm>
        </p:spPr>
        <p:txBody>
          <a:bodyPr anchor="t">
            <a:normAutofit/>
          </a:bodyPr>
          <a:lstStyle>
            <a:lvl1pPr marL="0" indent="0">
              <a:buNone/>
              <a:defRPr sz="284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87680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97" y="2600962"/>
            <a:ext cx="4779264" cy="6188568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4912" y="2600962"/>
            <a:ext cx="4779264" cy="6188568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04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97" y="2442219"/>
            <a:ext cx="4779264" cy="104038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560" b="0">
                <a:solidFill>
                  <a:schemeClr val="tx2"/>
                </a:solidFill>
              </a:defRPr>
            </a:lvl1pPr>
            <a:lvl2pPr marL="650230" indent="0">
              <a:buNone/>
              <a:defRPr sz="2560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97" y="3566293"/>
            <a:ext cx="4779264" cy="5211947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541415" y="2442219"/>
            <a:ext cx="4785766" cy="104038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2560" b="0" kern="1200" spc="14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30046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84"/>
              </a:spcAft>
              <a:buClr>
                <a:schemeClr val="accent1"/>
              </a:buClr>
              <a:buSzPct val="8000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4912" y="3566293"/>
            <a:ext cx="4779264" cy="5211947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46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091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72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2"/>
            <a:ext cx="3413760" cy="2275836"/>
          </a:xfrm>
        </p:spPr>
        <p:txBody>
          <a:bodyPr anchor="b">
            <a:normAutofit/>
          </a:bodyPr>
          <a:lstStyle>
            <a:lvl1pPr>
              <a:defRPr sz="3982" b="0" baseline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551" y="975360"/>
            <a:ext cx="6484338" cy="7802880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86291"/>
            <a:ext cx="3413760" cy="5418668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138"/>
              </a:spcBef>
              <a:buNone/>
              <a:defRPr sz="1849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642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61013"/>
            <a:ext cx="12045696" cy="24925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7477760"/>
            <a:ext cx="10647680" cy="1300480"/>
          </a:xfrm>
        </p:spPr>
        <p:txBody>
          <a:bodyPr anchor="b">
            <a:normAutofit/>
          </a:bodyPr>
          <a:lstStyle>
            <a:lvl1pPr>
              <a:defRPr sz="3982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2045696" cy="7294468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8687773"/>
            <a:ext cx="10647680" cy="849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849">
                <a:solidFill>
                  <a:schemeClr val="bg1">
                    <a:lumMod val="85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25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972544" y="0"/>
            <a:ext cx="1040384" cy="9753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97" y="520192"/>
            <a:ext cx="10338816" cy="1885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97" y="2600962"/>
            <a:ext cx="9168384" cy="618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1138071" y="1485053"/>
            <a:ext cx="2709332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9/26/2021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45963" y="5819987"/>
            <a:ext cx="509354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05056" y="8778242"/>
            <a:ext cx="975360" cy="844409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455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6CB4B4D-7CA3-9044-876B-883B54F8677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01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5689" kern="1200" spc="-7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lnSpc>
          <a:spcPct val="95000"/>
        </a:lnSpc>
        <a:spcBef>
          <a:spcPts val="1991"/>
        </a:spcBef>
        <a:spcAft>
          <a:spcPts val="284"/>
        </a:spcAft>
        <a:buClr>
          <a:schemeClr val="accent1"/>
        </a:buClr>
        <a:buSzPct val="80000"/>
        <a:buFont typeface="Arial" pitchFamily="34" charset="0"/>
        <a:buChar char="•"/>
        <a:defRPr sz="2560" kern="1200" spc="14" baseline="0">
          <a:solidFill>
            <a:schemeClr val="tx1"/>
          </a:solidFill>
          <a:latin typeface="+mn-lt"/>
          <a:ea typeface="+mn-ea"/>
          <a:cs typeface="+mn-cs"/>
        </a:defRPr>
      </a:lvl1pPr>
      <a:lvl2pPr marL="650230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27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40368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0506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0644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7552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70218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12884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55550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raco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dirty="0" smtClean="0"/>
              <a:t>Cracow</a:t>
            </a:r>
            <a:endParaRPr lang="pl-PL" sz="9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0" name="The most beautiful things to see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most beautiful things to see</a:t>
            </a:r>
          </a:p>
        </p:txBody>
      </p:sp>
      <p:pic>
        <p:nvPicPr>
          <p:cNvPr id="121" name="Kraków_02.jpg" descr="Kraków_02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701045" y="6273799"/>
            <a:ext cx="4384700" cy="279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" name="fotodarek1_2556ec56b32d89bbc66579705ca6862e.jpg" descr="fotodarek1_2556ec56b32d89bbc66579705ca6862e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90139" y="697703"/>
            <a:ext cx="4282312" cy="2853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" name="35ka.jpg" descr="35ka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481719" y="606545"/>
            <a:ext cx="2501947" cy="392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1"/>
          <p:cNvSpPr/>
          <p:nvPr/>
        </p:nvSpPr>
        <p:spPr>
          <a:xfrm>
            <a:off x="6410034" y="4108352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22" y="3068053"/>
            <a:ext cx="8422104" cy="246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5997" y="6008913"/>
            <a:ext cx="10046208" cy="1548883"/>
          </a:xfrm>
        </p:spPr>
        <p:txBody>
          <a:bodyPr>
            <a:normAutofit/>
          </a:bodyPr>
          <a:lstStyle/>
          <a:p>
            <a:r>
              <a:rPr lang="pl-PL" sz="5690" dirty="0" smtClean="0"/>
              <a:t>St. </a:t>
            </a:r>
            <a:r>
              <a:rPr lang="pl-PL" sz="5690" dirty="0" err="1" smtClean="0"/>
              <a:t>Florian’s</a:t>
            </a:r>
            <a:r>
              <a:rPr lang="pl-PL" sz="5690" dirty="0" smtClean="0"/>
              <a:t> </a:t>
            </a:r>
            <a:r>
              <a:rPr lang="pl-PL" sz="5690" dirty="0" err="1" smtClean="0"/>
              <a:t>Gate</a:t>
            </a:r>
            <a:endParaRPr lang="pl-PL" sz="569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5997" y="7557796"/>
            <a:ext cx="10046208" cy="1675612"/>
          </a:xfrm>
        </p:spPr>
        <p:txBody>
          <a:bodyPr>
            <a:normAutofit/>
          </a:bodyPr>
          <a:lstStyle/>
          <a:p>
            <a:endParaRPr lang="pl-PL" sz="5690" dirty="0"/>
          </a:p>
        </p:txBody>
      </p:sp>
      <p:pic>
        <p:nvPicPr>
          <p:cNvPr id="1026" name="Picture 2" descr="Znalezione obrazy dla zapytania brama floriaÅ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48" y="772339"/>
            <a:ext cx="9304657" cy="523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71831" y="1599559"/>
            <a:ext cx="10598128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From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Middle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Ages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St.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Frlorian’s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Gate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was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main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gate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out of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seven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gates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that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leads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to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town</a:t>
            </a:r>
            <a:endParaRPr lang="pl-PL" sz="2650" b="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pl-PL" sz="2650" b="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Name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come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from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St.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Florian’s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Church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but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has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been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call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Glory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Gate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l">
              <a:lnSpc>
                <a:spcPct val="150000"/>
              </a:lnSpc>
            </a:pPr>
            <a:endParaRPr lang="pl-PL" sz="2650" b="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Kings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after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wins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battles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important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and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well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known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people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were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passing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into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the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town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through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that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gate</a:t>
            </a:r>
            <a:endParaRPr lang="pl-PL" sz="2650" b="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50000"/>
              </a:lnSpc>
            </a:pPr>
            <a:endParaRPr lang="pl-PL" sz="2650" b="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It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has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34,5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meters</a:t>
            </a:r>
            <a:r>
              <a:rPr lang="pl-PL" sz="265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l-PL" sz="2650" b="0" dirty="0" err="1" smtClean="0">
                <a:solidFill>
                  <a:schemeClr val="tx1"/>
                </a:solidFill>
                <a:latin typeface="+mn-lt"/>
              </a:rPr>
              <a:t>height</a:t>
            </a:r>
            <a:endParaRPr lang="pl-PL" sz="265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5997" y="6754119"/>
            <a:ext cx="10046208" cy="1229153"/>
          </a:xfrm>
        </p:spPr>
        <p:txBody>
          <a:bodyPr>
            <a:normAutofit/>
          </a:bodyPr>
          <a:lstStyle/>
          <a:p>
            <a:r>
              <a:rPr lang="pl-PL" sz="5690" dirty="0" err="1" smtClean="0"/>
              <a:t>Barbican</a:t>
            </a:r>
            <a:endParaRPr lang="pl-PL" sz="569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5997" y="8098970"/>
            <a:ext cx="10046208" cy="1134437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7650" name="Picture 2" descr="Znalezione obrazy dla zapytania barbak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491" y="521538"/>
            <a:ext cx="9354715" cy="6232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5997" y="1231641"/>
            <a:ext cx="9682787" cy="7016622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The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gothic</a:t>
            </a:r>
            <a:r>
              <a:rPr lang="pl-PL" sz="2650" dirty="0" smtClean="0">
                <a:solidFill>
                  <a:schemeClr val="tx1"/>
                </a:solidFill>
              </a:rPr>
              <a:t> style </a:t>
            </a:r>
            <a:r>
              <a:rPr lang="pl-PL" sz="2650" dirty="0" err="1" smtClean="0">
                <a:solidFill>
                  <a:schemeClr val="tx1"/>
                </a:solidFill>
              </a:rPr>
              <a:t>building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is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located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next</a:t>
            </a:r>
            <a:r>
              <a:rPr lang="pl-PL" sz="2650" dirty="0" smtClean="0">
                <a:solidFill>
                  <a:schemeClr val="tx1"/>
                </a:solidFill>
              </a:rPr>
              <a:t> to </a:t>
            </a:r>
            <a:r>
              <a:rPr lang="pl-PL" sz="2650" dirty="0" err="1" smtClean="0">
                <a:solidFill>
                  <a:schemeClr val="tx1"/>
                </a:solidFill>
              </a:rPr>
              <a:t>the</a:t>
            </a:r>
            <a:r>
              <a:rPr lang="pl-PL" sz="2650" dirty="0" smtClean="0">
                <a:solidFill>
                  <a:schemeClr val="tx1"/>
                </a:solidFill>
              </a:rPr>
              <a:t> St. </a:t>
            </a:r>
            <a:r>
              <a:rPr lang="pl-PL" sz="2650" dirty="0" err="1" smtClean="0">
                <a:solidFill>
                  <a:schemeClr val="tx1"/>
                </a:solidFill>
              </a:rPr>
              <a:t>Florian’s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Gate</a:t>
            </a:r>
            <a:endParaRPr lang="pl-PL" sz="265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650" dirty="0" err="1" smtClean="0">
                <a:solidFill>
                  <a:schemeClr val="tx1"/>
                </a:solidFill>
              </a:rPr>
              <a:t>Barbican</a:t>
            </a:r>
            <a:r>
              <a:rPr lang="pl-PL" sz="2650" dirty="0" smtClean="0">
                <a:solidFill>
                  <a:schemeClr val="tx1"/>
                </a:solidFill>
              </a:rPr>
              <a:t> was </a:t>
            </a:r>
            <a:r>
              <a:rPr lang="pl-PL" sz="2650" dirty="0" err="1" smtClean="0">
                <a:solidFill>
                  <a:schemeClr val="tx1"/>
                </a:solidFill>
              </a:rPr>
              <a:t>build</a:t>
            </a:r>
            <a:r>
              <a:rPr lang="pl-PL" sz="2650" dirty="0" smtClean="0">
                <a:solidFill>
                  <a:schemeClr val="tx1"/>
                </a:solidFill>
              </a:rPr>
              <a:t> on a </a:t>
            </a:r>
            <a:r>
              <a:rPr lang="pl-PL" sz="2650" dirty="0" err="1" smtClean="0">
                <a:solidFill>
                  <a:schemeClr val="tx1"/>
                </a:solidFill>
              </a:rPr>
              <a:t>circle</a:t>
            </a:r>
            <a:r>
              <a:rPr lang="pl-PL" sz="2650" dirty="0" smtClean="0">
                <a:solidFill>
                  <a:schemeClr val="tx1"/>
                </a:solidFill>
              </a:rPr>
              <a:t> plan, </a:t>
            </a:r>
            <a:r>
              <a:rPr lang="pl-PL" sz="2650" dirty="0" err="1" smtClean="0">
                <a:solidFill>
                  <a:schemeClr val="tx1"/>
                </a:solidFill>
              </a:rPr>
              <a:t>with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seven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towers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650" dirty="0" err="1" smtClean="0">
                <a:solidFill>
                  <a:schemeClr val="tx1"/>
                </a:solidFill>
              </a:rPr>
              <a:t>Walls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width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is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about</a:t>
            </a:r>
            <a:r>
              <a:rPr lang="pl-PL" sz="2650" dirty="0" smtClean="0">
                <a:solidFill>
                  <a:schemeClr val="tx1"/>
                </a:solidFill>
              </a:rPr>
              <a:t> 3 </a:t>
            </a:r>
            <a:r>
              <a:rPr lang="pl-PL" sz="2650" dirty="0" err="1" smtClean="0">
                <a:solidFill>
                  <a:schemeClr val="tx1"/>
                </a:solidFill>
              </a:rPr>
              <a:t>meters</a:t>
            </a:r>
            <a:endParaRPr lang="pl-PL" sz="265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650" dirty="0" err="1" smtClean="0">
                <a:solidFill>
                  <a:schemeClr val="tx1"/>
                </a:solidFill>
              </a:rPr>
              <a:t>Poles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created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Barbican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becouse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they</a:t>
            </a:r>
            <a:r>
              <a:rPr lang="pl-PL" sz="2650" dirty="0" smtClean="0">
                <a:solidFill>
                  <a:schemeClr val="tx1"/>
                </a:solidFill>
              </a:rPr>
              <a:t> </a:t>
            </a:r>
            <a:r>
              <a:rPr lang="pl-PL" sz="2650" dirty="0" err="1" smtClean="0">
                <a:solidFill>
                  <a:schemeClr val="tx1"/>
                </a:solidFill>
              </a:rPr>
              <a:t>suspected</a:t>
            </a:r>
            <a:r>
              <a:rPr lang="pl-PL" sz="2650" dirty="0" smtClean="0">
                <a:solidFill>
                  <a:schemeClr val="tx1"/>
                </a:solidFill>
              </a:rPr>
              <a:t> an </a:t>
            </a:r>
            <a:r>
              <a:rPr lang="pl-PL" sz="2650" dirty="0" err="1" smtClean="0">
                <a:solidFill>
                  <a:schemeClr val="tx1"/>
                </a:solidFill>
              </a:rPr>
              <a:t>attack</a:t>
            </a:r>
            <a:r>
              <a:rPr lang="pl-PL" sz="2650" dirty="0" smtClean="0">
                <a:solidFill>
                  <a:schemeClr val="tx1"/>
                </a:solidFill>
              </a:rPr>
              <a:t> by </a:t>
            </a:r>
            <a:r>
              <a:rPr lang="pl-PL" sz="2650" dirty="0" err="1" smtClean="0">
                <a:solidFill>
                  <a:schemeClr val="tx1"/>
                </a:solidFill>
              </a:rPr>
              <a:t>Ottoman</a:t>
            </a:r>
            <a:r>
              <a:rPr lang="pl-PL" sz="2650" dirty="0" smtClean="0">
                <a:solidFill>
                  <a:schemeClr val="tx1"/>
                </a:solidFill>
              </a:rPr>
              <a:t> Empire</a:t>
            </a:r>
          </a:p>
          <a:p>
            <a:pPr>
              <a:buFont typeface="Arial" pitchFamily="34" charset="0"/>
              <a:buChar char="•"/>
            </a:pPr>
            <a:endParaRPr lang="pl-PL" sz="265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3600" y="3510255"/>
            <a:ext cx="10550280" cy="1885244"/>
          </a:xfrm>
        </p:spPr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r>
              <a:rPr lang="pl-PL" dirty="0" smtClean="0"/>
              <a:t> </a:t>
            </a:r>
            <a:r>
              <a:rPr lang="pl-PL" dirty="0" smtClean="0">
                <a:sym typeface="Wingdings"/>
              </a:rPr>
              <a:t>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56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Rynek Główny.jpg" descr="Rynek Główny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l="24" r="2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6" name="Main Squ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Main Square</a:t>
            </a:r>
          </a:p>
        </p:txBody>
      </p:sp>
      <p:sp>
        <p:nvSpPr>
          <p:cNvPr id="127" name="Treść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hat is the most popular place in the city…"/>
          <p:cNvSpPr txBox="1">
            <a:spLocks noGrp="1"/>
          </p:cNvSpPr>
          <p:nvPr>
            <p:ph type="body" idx="1"/>
          </p:nvPr>
        </p:nvSpPr>
        <p:spPr>
          <a:xfrm>
            <a:off x="952499" y="1739900"/>
            <a:ext cx="11099801" cy="62738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7830" indent="-417830" defTabSz="549148">
              <a:spcBef>
                <a:spcPts val="3900"/>
              </a:spcBef>
              <a:defRPr sz="3008"/>
            </a:pPr>
            <a:r>
              <a:rPr sz="2650" dirty="0"/>
              <a:t>That is the most popular place in the city</a:t>
            </a:r>
          </a:p>
          <a:p>
            <a:pPr marL="417830" indent="-417830" defTabSz="549148">
              <a:spcBef>
                <a:spcPts val="3900"/>
              </a:spcBef>
              <a:defRPr sz="3008"/>
            </a:pPr>
            <a:r>
              <a:rPr sz="2650" dirty="0"/>
              <a:t>There are many monuments </a:t>
            </a:r>
          </a:p>
          <a:p>
            <a:pPr marL="417830" indent="-417830" defTabSz="549148">
              <a:spcBef>
                <a:spcPts val="3900"/>
              </a:spcBef>
              <a:defRPr sz="3008"/>
            </a:pPr>
            <a:r>
              <a:rPr sz="2650" dirty="0"/>
              <a:t>Every year many events are organized there</a:t>
            </a:r>
          </a:p>
          <a:p>
            <a:pPr marL="417830" indent="-417830" defTabSz="549148">
              <a:spcBef>
                <a:spcPts val="3900"/>
              </a:spcBef>
              <a:defRPr sz="3008"/>
            </a:pPr>
            <a:r>
              <a:rPr sz="2650" dirty="0"/>
              <a:t>An underground museum and National Museum is located on Main Square</a:t>
            </a:r>
          </a:p>
          <a:p>
            <a:pPr marL="417830" indent="-417830" defTabSz="549148">
              <a:spcBef>
                <a:spcPts val="3900"/>
              </a:spcBef>
              <a:defRPr sz="3008"/>
            </a:pPr>
            <a:r>
              <a:rPr sz="2650" dirty="0"/>
              <a:t>You can eat or drink something in one of the restaurants</a:t>
            </a:r>
          </a:p>
          <a:p>
            <a:pPr marL="417830" indent="-417830" defTabSz="549148">
              <a:spcBef>
                <a:spcPts val="3900"/>
              </a:spcBef>
              <a:defRPr sz="3008"/>
            </a:pPr>
            <a:r>
              <a:rPr sz="2650" dirty="0"/>
              <a:t>It is good place for young residents and tourists, because many discos are near Main Square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Kościół Mariacki.jpg" descr="Kościół Mariacki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t="1196" b="119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2" name="St Mary's Basili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 Mary's Basilica</a:t>
            </a:r>
          </a:p>
        </p:txBody>
      </p:sp>
      <p:sp>
        <p:nvSpPr>
          <p:cNvPr id="133" name="Treść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very day, hourly you can hear trumpet call – the Hejnał Mariacki. It was an information before the danger.…"/>
          <p:cNvSpPr txBox="1">
            <a:spLocks noGrp="1"/>
          </p:cNvSpPr>
          <p:nvPr>
            <p:ph type="body" idx="1"/>
          </p:nvPr>
        </p:nvSpPr>
        <p:spPr>
          <a:xfrm>
            <a:off x="952499" y="1733550"/>
            <a:ext cx="11099801" cy="6286501"/>
          </a:xfrm>
          <a:prstGeom prst="rect">
            <a:avLst/>
          </a:prstGeom>
        </p:spPr>
        <p:txBody>
          <a:bodyPr/>
          <a:lstStyle/>
          <a:p>
            <a:endParaRPr lang="pl-PL" dirty="0" smtClean="0"/>
          </a:p>
          <a:p>
            <a:r>
              <a:rPr lang="pl-PL" dirty="0" err="1" smtClean="0"/>
              <a:t>St</a:t>
            </a:r>
            <a:r>
              <a:rPr lang="pl-PL" dirty="0" smtClean="0"/>
              <a:t> Mary’ </a:t>
            </a:r>
            <a:r>
              <a:rPr lang="pl-PL" dirty="0" err="1" smtClean="0"/>
              <a:t>Basilica</a:t>
            </a:r>
            <a:r>
              <a:rPr lang="pl-PL" dirty="0" smtClean="0"/>
              <a:t> was </a:t>
            </a:r>
            <a:r>
              <a:rPr lang="pl-PL" dirty="0" err="1"/>
              <a:t>build</a:t>
            </a:r>
            <a:r>
              <a:rPr lang="pl-PL" dirty="0"/>
              <a:t> in XIV </a:t>
            </a:r>
            <a:r>
              <a:rPr lang="pl-PL" dirty="0" err="1"/>
              <a:t>century</a:t>
            </a:r>
            <a:r>
              <a:rPr lang="pl-PL" dirty="0"/>
              <a:t> in </a:t>
            </a:r>
            <a:r>
              <a:rPr lang="pl-PL" dirty="0" err="1"/>
              <a:t>Gothic</a:t>
            </a:r>
            <a:r>
              <a:rPr lang="pl-PL" dirty="0"/>
              <a:t> style</a:t>
            </a:r>
          </a:p>
          <a:p>
            <a:r>
              <a:rPr dirty="0" smtClean="0"/>
              <a:t>Every </a:t>
            </a:r>
            <a:r>
              <a:rPr dirty="0"/>
              <a:t>day, hourly you can hear trumpet call – the Hejnał Mariacki.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dirty="0" smtClean="0"/>
              <a:t>It </a:t>
            </a:r>
            <a:r>
              <a:rPr dirty="0"/>
              <a:t>was an information before the danger.</a:t>
            </a:r>
          </a:p>
          <a:p>
            <a:r>
              <a:rPr dirty="0" smtClean="0"/>
              <a:t>It </a:t>
            </a:r>
            <a:r>
              <a:rPr dirty="0"/>
              <a:t>is located in the Main Square</a:t>
            </a:r>
          </a:p>
          <a:p>
            <a:r>
              <a:rPr dirty="0"/>
              <a:t>It is one of the most important and one of the biggest sights in Cracow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ukiennice.jpg" descr="sukiennice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l="7762" r="776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" name="Sukienn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l-PL" dirty="0" err="1" smtClean="0"/>
              <a:t>Cloth</a:t>
            </a:r>
            <a:r>
              <a:rPr lang="pl-PL" dirty="0" smtClean="0"/>
              <a:t> Hall</a:t>
            </a:r>
            <a:endParaRPr dirty="0"/>
          </a:p>
        </p:txBody>
      </p:sp>
      <p:sp>
        <p:nvSpPr>
          <p:cNvPr id="139" name="Treść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s hailed as the world’s oldest shopping centre…"/>
          <p:cNvSpPr txBox="1">
            <a:spLocks noGrp="1"/>
          </p:cNvSpPr>
          <p:nvPr>
            <p:ph type="body" idx="1"/>
          </p:nvPr>
        </p:nvSpPr>
        <p:spPr>
          <a:xfrm>
            <a:off x="952499" y="1733550"/>
            <a:ext cx="11099801" cy="6286501"/>
          </a:xfrm>
          <a:prstGeom prst="rect">
            <a:avLst/>
          </a:prstGeom>
        </p:spPr>
        <p:txBody>
          <a:bodyPr/>
          <a:lstStyle/>
          <a:p>
            <a:r>
              <a:rPr dirty="0"/>
              <a:t>Is hailed as the world’s oldest shopping centre</a:t>
            </a:r>
          </a:p>
          <a:p>
            <a:r>
              <a:rPr dirty="0"/>
              <a:t>It was build in XIV century by </a:t>
            </a:r>
            <a:r>
              <a:rPr dirty="0" err="1"/>
              <a:t>Kazimierz</a:t>
            </a:r>
            <a:r>
              <a:rPr dirty="0"/>
              <a:t> </a:t>
            </a:r>
            <a:r>
              <a:rPr dirty="0" err="1"/>
              <a:t>Wielki</a:t>
            </a:r>
            <a:r>
              <a:rPr dirty="0"/>
              <a:t> - one of the Polish kings</a:t>
            </a:r>
          </a:p>
          <a:p>
            <a:r>
              <a:rPr dirty="0"/>
              <a:t>Is located in the middle of Cracow’s Main Square</a:t>
            </a:r>
          </a:p>
          <a:p>
            <a:r>
              <a:rPr dirty="0"/>
              <a:t>It is build in Renaissance architecture</a:t>
            </a:r>
          </a:p>
          <a:p>
            <a:r>
              <a:rPr dirty="0"/>
              <a:t>Now you can buy the souvenirs there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wawel.jpg" descr="wawel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/>
          </a:blip>
          <a:srcRect l="7833" r="783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4" name="Wawel cas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Wawel</a:t>
            </a:r>
            <a:r>
              <a:rPr dirty="0"/>
              <a:t> castle</a:t>
            </a:r>
          </a:p>
        </p:txBody>
      </p:sp>
      <p:sp>
        <p:nvSpPr>
          <p:cNvPr id="145" name="Treść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t was one the home of the Polish kings and Queens…"/>
          <p:cNvSpPr txBox="1">
            <a:spLocks noGrp="1"/>
          </p:cNvSpPr>
          <p:nvPr>
            <p:ph type="body" idx="1"/>
          </p:nvPr>
        </p:nvSpPr>
        <p:spPr>
          <a:xfrm>
            <a:off x="952500" y="1733549"/>
            <a:ext cx="11099801" cy="6286501"/>
          </a:xfrm>
          <a:prstGeom prst="rect">
            <a:avLst/>
          </a:prstGeom>
        </p:spPr>
        <p:txBody>
          <a:bodyPr/>
          <a:lstStyle/>
          <a:p>
            <a:r>
              <a:rPr dirty="0"/>
              <a:t>It was one the home of the Polish kings and Queens</a:t>
            </a:r>
          </a:p>
          <a:p>
            <a:r>
              <a:rPr dirty="0"/>
              <a:t>The castle, is build in Gothic, Renaissance, Rococo and Romanesque </a:t>
            </a:r>
            <a:r>
              <a:rPr dirty="0" smtClean="0"/>
              <a:t>style</a:t>
            </a:r>
            <a:endParaRPr dirty="0"/>
          </a:p>
          <a:p>
            <a:r>
              <a:rPr dirty="0"/>
              <a:t>Now there is a museum and you can see there how lived the Polish kings</a:t>
            </a:r>
          </a:p>
          <a:p>
            <a:r>
              <a:rPr dirty="0"/>
              <a:t>There is also a very good view of a whole Cracow</a:t>
            </a:r>
          </a:p>
          <a:p>
            <a:r>
              <a:rPr dirty="0"/>
              <a:t>It is located on the Vistula river, near Main Square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ok">
  <a:themeElements>
    <a:clrScheme name="Widok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Wid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dok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193</TotalTime>
  <Words>318</Words>
  <Application>Microsoft Office PowerPoint</Application>
  <PresentationFormat>Niestandardowy</PresentationFormat>
  <Paragraphs>41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Widok</vt:lpstr>
      <vt:lpstr>Cracow</vt:lpstr>
      <vt:lpstr>Main Square</vt:lpstr>
      <vt:lpstr>Prezentacja programu PowerPoint</vt:lpstr>
      <vt:lpstr>St Mary's Basilica</vt:lpstr>
      <vt:lpstr>Prezentacja programu PowerPoint</vt:lpstr>
      <vt:lpstr>Cloth Hall</vt:lpstr>
      <vt:lpstr>Prezentacja programu PowerPoint</vt:lpstr>
      <vt:lpstr>Wawel castle</vt:lpstr>
      <vt:lpstr>Prezentacja programu PowerPoint</vt:lpstr>
      <vt:lpstr>St. Florian’s Gate</vt:lpstr>
      <vt:lpstr>Prezentacja programu PowerPoint</vt:lpstr>
      <vt:lpstr>Barbican</vt:lpstr>
      <vt:lpstr>Prezentacja programu PowerPoint</vt:lpstr>
      <vt:lpstr>Thank you for your attention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Cracow</dc:title>
  <dc:creator>Beasia</dc:creator>
  <cp:lastModifiedBy>Beasia</cp:lastModifiedBy>
  <cp:revision>11</cp:revision>
  <dcterms:modified xsi:type="dcterms:W3CDTF">2021-09-26T16:21:48Z</dcterms:modified>
</cp:coreProperties>
</file>