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0" r:id="rId3"/>
    <p:sldId id="265" r:id="rId4"/>
    <p:sldId id="264" r:id="rId5"/>
    <p:sldId id="263" r:id="rId6"/>
    <p:sldId id="262" r:id="rId7"/>
    <p:sldId id="261" r:id="rId8"/>
    <p:sldId id="258" r:id="rId9"/>
    <p:sldId id="259" r:id="rId10"/>
    <p:sldId id="257" r:id="rId11"/>
    <p:sldId id="266" r:id="rId12"/>
    <p:sldId id="267" r:id="rId13"/>
    <p:sldId id="268" r:id="rId14"/>
    <p:sldId id="269" r:id="rId15"/>
    <p:sldId id="270" r:id="rId16"/>
    <p:sldId id="271" r:id="rId17"/>
    <p:sldId id="272" r:id="rId18"/>
    <p:sldId id="276" r:id="rId19"/>
    <p:sldId id="274" r:id="rId20"/>
    <p:sldId id="273" r:id="rId21"/>
    <p:sldId id="275"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B4DA6-C35D-4545-AE0A-34112B5B2C80}"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2F4D8856-7731-43A8-B1E9-E8475EF75CE2}">
      <dgm:prSet phldrT="[Text]"/>
      <dgm:spPr/>
      <dgm:t>
        <a:bodyPr/>
        <a:lstStyle/>
        <a:p>
          <a:r>
            <a:rPr lang="en-US"/>
            <a:t>IES Nosa Señora dos Ollos Grandes-Lugo/ Spania</a:t>
          </a:r>
        </a:p>
        <a:p>
          <a:endParaRPr lang="en-US"/>
        </a:p>
      </dgm:t>
    </dgm:pt>
    <dgm:pt modelId="{A0D2C835-F7A9-4105-BA3A-55E017C1811A}" type="parTrans" cxnId="{0EEE6F64-3793-4136-97EF-2DCAD7404B2C}">
      <dgm:prSet/>
      <dgm:spPr/>
      <dgm:t>
        <a:bodyPr/>
        <a:lstStyle/>
        <a:p>
          <a:endParaRPr lang="en-US"/>
        </a:p>
      </dgm:t>
    </dgm:pt>
    <dgm:pt modelId="{E016182C-3DCB-433E-8F2B-63544A0BDF73}" type="sibTrans" cxnId="{0EEE6F64-3793-4136-97EF-2DCAD7404B2C}">
      <dgm:prSet/>
      <dgm:spPr/>
      <dgm:t>
        <a:bodyPr/>
        <a:lstStyle/>
        <a:p>
          <a:endParaRPr lang="en-US"/>
        </a:p>
      </dgm:t>
    </dgm:pt>
    <dgm:pt modelId="{E8B9D7B9-63D7-4CD2-8379-68D97F829477}">
      <dgm:prSet phldrT="[Text]"/>
      <dgm:spPr/>
      <dgm:t>
        <a:bodyPr/>
        <a:lstStyle/>
        <a:p>
          <a:r>
            <a:rPr lang="en-US"/>
            <a:t>Istituto di Istruzione Superiore "G. Galilei"- Avezzano/ Italia</a:t>
          </a:r>
        </a:p>
      </dgm:t>
    </dgm:pt>
    <dgm:pt modelId="{B3ADEF6E-0BA2-4788-B1E8-E864D9A407B6}" type="parTrans" cxnId="{52AA6ABA-8067-4891-96B0-BB85600DCA82}">
      <dgm:prSet/>
      <dgm:spPr/>
      <dgm:t>
        <a:bodyPr/>
        <a:lstStyle/>
        <a:p>
          <a:endParaRPr lang="en-US"/>
        </a:p>
      </dgm:t>
    </dgm:pt>
    <dgm:pt modelId="{49E16D78-0316-4B86-9B14-6534954ADB33}" type="sibTrans" cxnId="{52AA6ABA-8067-4891-96B0-BB85600DCA82}">
      <dgm:prSet/>
      <dgm:spPr/>
      <dgm:t>
        <a:bodyPr/>
        <a:lstStyle/>
        <a:p>
          <a:endParaRPr lang="en-US"/>
        </a:p>
      </dgm:t>
    </dgm:pt>
    <dgm:pt modelId="{3BDF0E13-672A-4911-901A-3FBFC91C0FEA}">
      <dgm:prSet phldrT="[Text]"/>
      <dgm:spPr/>
      <dgm:t>
        <a:bodyPr/>
        <a:lstStyle/>
        <a:p>
          <a:r>
            <a:rPr lang="en-US"/>
            <a:t>Powiatowe Centrum Ksztalcenia Zawodowego i Ustawicznego w Wieliczce- Wieliczka/ Polonia</a:t>
          </a:r>
        </a:p>
      </dgm:t>
    </dgm:pt>
    <dgm:pt modelId="{835505C2-29DB-46A4-8703-D691798FBB75}" type="parTrans" cxnId="{E4A6AD98-D6FA-4C7C-8F6E-4585DDB3598C}">
      <dgm:prSet/>
      <dgm:spPr/>
      <dgm:t>
        <a:bodyPr/>
        <a:lstStyle/>
        <a:p>
          <a:endParaRPr lang="en-US"/>
        </a:p>
      </dgm:t>
    </dgm:pt>
    <dgm:pt modelId="{A97EC942-E306-4FD3-9101-F281D60EFEF6}" type="sibTrans" cxnId="{E4A6AD98-D6FA-4C7C-8F6E-4585DDB3598C}">
      <dgm:prSet/>
      <dgm:spPr/>
      <dgm:t>
        <a:bodyPr/>
        <a:lstStyle/>
        <a:p>
          <a:endParaRPr lang="en-US"/>
        </a:p>
      </dgm:t>
    </dgm:pt>
    <dgm:pt modelId="{EC5A563B-CAB4-45B1-A00F-E8FDD35821DF}">
      <dgm:prSet/>
      <dgm:spPr/>
      <dgm:t>
        <a:bodyPr/>
        <a:lstStyle/>
        <a:p>
          <a:r>
            <a:rPr lang="en-US"/>
            <a:t>Druskininku Ryto gimnazija- Druskininkai/ Lituania</a:t>
          </a:r>
        </a:p>
      </dgm:t>
    </dgm:pt>
    <dgm:pt modelId="{5C52D5B2-0F73-425D-97CC-3CE1BB66EF2E}" type="parTrans" cxnId="{BFD028F6-3443-4B3A-AAFF-48FE8F937891}">
      <dgm:prSet/>
      <dgm:spPr/>
      <dgm:t>
        <a:bodyPr/>
        <a:lstStyle/>
        <a:p>
          <a:endParaRPr lang="en-US"/>
        </a:p>
      </dgm:t>
    </dgm:pt>
    <dgm:pt modelId="{A9B4C3E0-9E8E-45CF-8101-5B5CF184C182}" type="sibTrans" cxnId="{BFD028F6-3443-4B3A-AAFF-48FE8F937891}">
      <dgm:prSet/>
      <dgm:spPr/>
      <dgm:t>
        <a:bodyPr/>
        <a:lstStyle/>
        <a:p>
          <a:endParaRPr lang="en-US"/>
        </a:p>
      </dgm:t>
    </dgm:pt>
    <dgm:pt modelId="{A91D96B7-8A1E-459B-83D3-43C6C8F3504D}">
      <dgm:prSet/>
      <dgm:spPr/>
      <dgm:t>
        <a:bodyPr/>
        <a:lstStyle/>
        <a:p>
          <a:r>
            <a:rPr lang="en-US"/>
            <a:t>Colegiul Economic Buzau- </a:t>
          </a:r>
          <a:r>
            <a:rPr lang="ro-RO"/>
            <a:t>B</a:t>
          </a:r>
          <a:r>
            <a:rPr lang="en-US"/>
            <a:t>uzău/ România</a:t>
          </a:r>
        </a:p>
      </dgm:t>
    </dgm:pt>
    <dgm:pt modelId="{9E37F84A-689B-40F2-8476-F3F6D67A39AE}" type="parTrans" cxnId="{9953816F-570A-4263-9FCF-506BD92A8207}">
      <dgm:prSet/>
      <dgm:spPr/>
      <dgm:t>
        <a:bodyPr/>
        <a:lstStyle/>
        <a:p>
          <a:endParaRPr lang="en-US"/>
        </a:p>
      </dgm:t>
    </dgm:pt>
    <dgm:pt modelId="{DD39AC25-D420-4801-8132-1ADB99F69685}" type="sibTrans" cxnId="{9953816F-570A-4263-9FCF-506BD92A8207}">
      <dgm:prSet/>
      <dgm:spPr/>
      <dgm:t>
        <a:bodyPr/>
        <a:lstStyle/>
        <a:p>
          <a:endParaRPr lang="en-US"/>
        </a:p>
      </dgm:t>
    </dgm:pt>
    <dgm:pt modelId="{8EF74A9C-AEF4-47D6-9224-D71AF2341ED1}" type="pres">
      <dgm:prSet presAssocID="{792B4DA6-C35D-4545-AE0A-34112B5B2C80}" presName="linear" presStyleCnt="0">
        <dgm:presLayoutVars>
          <dgm:dir/>
          <dgm:resizeHandles val="exact"/>
        </dgm:presLayoutVars>
      </dgm:prSet>
      <dgm:spPr/>
      <dgm:t>
        <a:bodyPr/>
        <a:lstStyle/>
        <a:p>
          <a:endParaRPr lang="ro-RO"/>
        </a:p>
      </dgm:t>
    </dgm:pt>
    <dgm:pt modelId="{DFF129FD-038D-4427-B93A-8D1671B20E5C}" type="pres">
      <dgm:prSet presAssocID="{2F4D8856-7731-43A8-B1E9-E8475EF75CE2}" presName="comp" presStyleCnt="0"/>
      <dgm:spPr/>
    </dgm:pt>
    <dgm:pt modelId="{70A62421-BA7E-4EDF-BC6A-6D0D0BE3B8D6}" type="pres">
      <dgm:prSet presAssocID="{2F4D8856-7731-43A8-B1E9-E8475EF75CE2}" presName="box" presStyleLbl="node1" presStyleIdx="0" presStyleCnt="5"/>
      <dgm:spPr/>
      <dgm:t>
        <a:bodyPr/>
        <a:lstStyle/>
        <a:p>
          <a:endParaRPr lang="en-US"/>
        </a:p>
      </dgm:t>
    </dgm:pt>
    <dgm:pt modelId="{F5B23D39-465D-4C52-A9E6-DEFFD75DD830}" type="pres">
      <dgm:prSet presAssocID="{2F4D8856-7731-43A8-B1E9-E8475EF75CE2}" presName="img" presStyleLbl="fgImgPlace1" presStyleIdx="0" presStyleCnt="5"/>
      <dgm:spPr>
        <a:blipFill rotWithShape="0">
          <a:blip xmlns:r="http://schemas.openxmlformats.org/officeDocument/2006/relationships" r:embed="rId1"/>
          <a:stretch>
            <a:fillRect/>
          </a:stretch>
        </a:blipFill>
      </dgm:spPr>
    </dgm:pt>
    <dgm:pt modelId="{8CE6E49A-3061-49CD-AB22-7541506AC2CE}" type="pres">
      <dgm:prSet presAssocID="{2F4D8856-7731-43A8-B1E9-E8475EF75CE2}" presName="text" presStyleLbl="node1" presStyleIdx="0" presStyleCnt="5">
        <dgm:presLayoutVars>
          <dgm:bulletEnabled val="1"/>
        </dgm:presLayoutVars>
      </dgm:prSet>
      <dgm:spPr/>
      <dgm:t>
        <a:bodyPr/>
        <a:lstStyle/>
        <a:p>
          <a:endParaRPr lang="en-US"/>
        </a:p>
      </dgm:t>
    </dgm:pt>
    <dgm:pt modelId="{5834AC4F-407F-4B42-BBE2-9D3BD0FB586C}" type="pres">
      <dgm:prSet presAssocID="{E016182C-3DCB-433E-8F2B-63544A0BDF73}" presName="spacer" presStyleCnt="0"/>
      <dgm:spPr/>
    </dgm:pt>
    <dgm:pt modelId="{35594665-A878-470B-BFB3-04B65D32EA66}" type="pres">
      <dgm:prSet presAssocID="{E8B9D7B9-63D7-4CD2-8379-68D97F829477}" presName="comp" presStyleCnt="0"/>
      <dgm:spPr/>
    </dgm:pt>
    <dgm:pt modelId="{76FDE717-39EE-4EF2-B130-8A80309E375D}" type="pres">
      <dgm:prSet presAssocID="{E8B9D7B9-63D7-4CD2-8379-68D97F829477}" presName="box" presStyleLbl="node1" presStyleIdx="1" presStyleCnt="5" custLinFactNeighborX="-1887" custLinFactNeighborY="863"/>
      <dgm:spPr/>
      <dgm:t>
        <a:bodyPr/>
        <a:lstStyle/>
        <a:p>
          <a:endParaRPr lang="en-US"/>
        </a:p>
      </dgm:t>
    </dgm:pt>
    <dgm:pt modelId="{F2F6B4D1-7FBF-49FB-A5B6-F878B291CFE8}" type="pres">
      <dgm:prSet presAssocID="{E8B9D7B9-63D7-4CD2-8379-68D97F829477}" presName="img" presStyleLbl="fgImgPlace1" presStyleIdx="1" presStyleCnt="5"/>
      <dgm:spPr>
        <a:blipFill rotWithShape="0">
          <a:blip xmlns:r="http://schemas.openxmlformats.org/officeDocument/2006/relationships" r:embed="rId2"/>
          <a:stretch>
            <a:fillRect/>
          </a:stretch>
        </a:blipFill>
      </dgm:spPr>
    </dgm:pt>
    <dgm:pt modelId="{773CDAC9-C0DB-4F47-9A91-B93CB74A5A25}" type="pres">
      <dgm:prSet presAssocID="{E8B9D7B9-63D7-4CD2-8379-68D97F829477}" presName="text" presStyleLbl="node1" presStyleIdx="1" presStyleCnt="5">
        <dgm:presLayoutVars>
          <dgm:bulletEnabled val="1"/>
        </dgm:presLayoutVars>
      </dgm:prSet>
      <dgm:spPr/>
      <dgm:t>
        <a:bodyPr/>
        <a:lstStyle/>
        <a:p>
          <a:endParaRPr lang="en-US"/>
        </a:p>
      </dgm:t>
    </dgm:pt>
    <dgm:pt modelId="{421A6492-9F4F-4F52-ADEC-5442185C5B96}" type="pres">
      <dgm:prSet presAssocID="{49E16D78-0316-4B86-9B14-6534954ADB33}" presName="spacer" presStyleCnt="0"/>
      <dgm:spPr/>
    </dgm:pt>
    <dgm:pt modelId="{B8FFC19C-B0B6-40B8-825F-0608160864A4}" type="pres">
      <dgm:prSet presAssocID="{3BDF0E13-672A-4911-901A-3FBFC91C0FEA}" presName="comp" presStyleCnt="0"/>
      <dgm:spPr/>
    </dgm:pt>
    <dgm:pt modelId="{A4279A92-01C3-4B21-91F3-74A1706947B6}" type="pres">
      <dgm:prSet presAssocID="{3BDF0E13-672A-4911-901A-3FBFC91C0FEA}" presName="box" presStyleLbl="node1" presStyleIdx="2" presStyleCnt="5"/>
      <dgm:spPr/>
      <dgm:t>
        <a:bodyPr/>
        <a:lstStyle/>
        <a:p>
          <a:endParaRPr lang="en-US"/>
        </a:p>
      </dgm:t>
    </dgm:pt>
    <dgm:pt modelId="{3A6791CC-250C-4849-8574-4D05D66480D1}" type="pres">
      <dgm:prSet presAssocID="{3BDF0E13-672A-4911-901A-3FBFC91C0FEA}" presName="img" presStyleLbl="fgImgPlace1" presStyleIdx="2" presStyleCnt="5"/>
      <dgm:spPr>
        <a:blipFill rotWithShape="0">
          <a:blip xmlns:r="http://schemas.openxmlformats.org/officeDocument/2006/relationships" r:embed="rId3"/>
          <a:stretch>
            <a:fillRect/>
          </a:stretch>
        </a:blipFill>
      </dgm:spPr>
    </dgm:pt>
    <dgm:pt modelId="{ED06F285-6819-4076-B892-20EB5AC4C81D}" type="pres">
      <dgm:prSet presAssocID="{3BDF0E13-672A-4911-901A-3FBFC91C0FEA}" presName="text" presStyleLbl="node1" presStyleIdx="2" presStyleCnt="5">
        <dgm:presLayoutVars>
          <dgm:bulletEnabled val="1"/>
        </dgm:presLayoutVars>
      </dgm:prSet>
      <dgm:spPr/>
      <dgm:t>
        <a:bodyPr/>
        <a:lstStyle/>
        <a:p>
          <a:endParaRPr lang="en-US"/>
        </a:p>
      </dgm:t>
    </dgm:pt>
    <dgm:pt modelId="{CD8D6F6E-8CEB-4710-B710-B7221AAAFC83}" type="pres">
      <dgm:prSet presAssocID="{A97EC942-E306-4FD3-9101-F281D60EFEF6}" presName="spacer" presStyleCnt="0"/>
      <dgm:spPr/>
    </dgm:pt>
    <dgm:pt modelId="{35BA3F10-8AF2-4C7E-B88A-2D148DA6A061}" type="pres">
      <dgm:prSet presAssocID="{A91D96B7-8A1E-459B-83D3-43C6C8F3504D}" presName="comp" presStyleCnt="0"/>
      <dgm:spPr/>
    </dgm:pt>
    <dgm:pt modelId="{E34659B9-4417-455E-B1C4-E1B544559D3E}" type="pres">
      <dgm:prSet presAssocID="{A91D96B7-8A1E-459B-83D3-43C6C8F3504D}" presName="box" presStyleLbl="node1" presStyleIdx="3" presStyleCnt="5"/>
      <dgm:spPr/>
      <dgm:t>
        <a:bodyPr/>
        <a:lstStyle/>
        <a:p>
          <a:endParaRPr lang="en-US"/>
        </a:p>
      </dgm:t>
    </dgm:pt>
    <dgm:pt modelId="{269A7FE3-379B-4CE3-A8C4-80F3D302617A}" type="pres">
      <dgm:prSet presAssocID="{A91D96B7-8A1E-459B-83D3-43C6C8F3504D}" presName="img" presStyleLbl="fgImgPlace1" presStyleIdx="3" presStyleCnt="5"/>
      <dgm:spPr>
        <a:blipFill rotWithShape="0">
          <a:blip xmlns:r="http://schemas.openxmlformats.org/officeDocument/2006/relationships" r:embed="rId4"/>
          <a:stretch>
            <a:fillRect/>
          </a:stretch>
        </a:blipFill>
      </dgm:spPr>
    </dgm:pt>
    <dgm:pt modelId="{C793BA8A-7F2C-4E0F-89DB-B3D94398E774}" type="pres">
      <dgm:prSet presAssocID="{A91D96B7-8A1E-459B-83D3-43C6C8F3504D}" presName="text" presStyleLbl="node1" presStyleIdx="3" presStyleCnt="5">
        <dgm:presLayoutVars>
          <dgm:bulletEnabled val="1"/>
        </dgm:presLayoutVars>
      </dgm:prSet>
      <dgm:spPr/>
      <dgm:t>
        <a:bodyPr/>
        <a:lstStyle/>
        <a:p>
          <a:endParaRPr lang="en-US"/>
        </a:p>
      </dgm:t>
    </dgm:pt>
    <dgm:pt modelId="{01433992-700D-472D-BD92-8512805F7661}" type="pres">
      <dgm:prSet presAssocID="{DD39AC25-D420-4801-8132-1ADB99F69685}" presName="spacer" presStyleCnt="0"/>
      <dgm:spPr/>
    </dgm:pt>
    <dgm:pt modelId="{A99FA41B-3632-4CE4-98CB-32E49CB163ED}" type="pres">
      <dgm:prSet presAssocID="{EC5A563B-CAB4-45B1-A00F-E8FDD35821DF}" presName="comp" presStyleCnt="0"/>
      <dgm:spPr/>
    </dgm:pt>
    <dgm:pt modelId="{7A367CCE-914B-44EB-86DE-12321CD9C29E}" type="pres">
      <dgm:prSet presAssocID="{EC5A563B-CAB4-45B1-A00F-E8FDD35821DF}" presName="box" presStyleLbl="node1" presStyleIdx="4" presStyleCnt="5"/>
      <dgm:spPr/>
      <dgm:t>
        <a:bodyPr/>
        <a:lstStyle/>
        <a:p>
          <a:endParaRPr lang="ro-RO"/>
        </a:p>
      </dgm:t>
    </dgm:pt>
    <dgm:pt modelId="{86572345-97AB-4540-95AB-3B4F7C94DD56}" type="pres">
      <dgm:prSet presAssocID="{EC5A563B-CAB4-45B1-A00F-E8FDD35821DF}" presName="img" presStyleLbl="fgImgPlace1" presStyleIdx="4" presStyleCnt="5"/>
      <dgm:spPr>
        <a:blipFill rotWithShape="0">
          <a:blip xmlns:r="http://schemas.openxmlformats.org/officeDocument/2006/relationships" r:embed="rId5"/>
          <a:stretch>
            <a:fillRect/>
          </a:stretch>
        </a:blipFill>
      </dgm:spPr>
    </dgm:pt>
    <dgm:pt modelId="{0EB56C84-6248-4E17-9AE4-3E12E134EDEE}" type="pres">
      <dgm:prSet presAssocID="{EC5A563B-CAB4-45B1-A00F-E8FDD35821DF}" presName="text" presStyleLbl="node1" presStyleIdx="4" presStyleCnt="5">
        <dgm:presLayoutVars>
          <dgm:bulletEnabled val="1"/>
        </dgm:presLayoutVars>
      </dgm:prSet>
      <dgm:spPr/>
      <dgm:t>
        <a:bodyPr/>
        <a:lstStyle/>
        <a:p>
          <a:endParaRPr lang="ro-RO"/>
        </a:p>
      </dgm:t>
    </dgm:pt>
  </dgm:ptLst>
  <dgm:cxnLst>
    <dgm:cxn modelId="{52AA6ABA-8067-4891-96B0-BB85600DCA82}" srcId="{792B4DA6-C35D-4545-AE0A-34112B5B2C80}" destId="{E8B9D7B9-63D7-4CD2-8379-68D97F829477}" srcOrd="1" destOrd="0" parTransId="{B3ADEF6E-0BA2-4788-B1E8-E864D9A407B6}" sibTransId="{49E16D78-0316-4B86-9B14-6534954ADB33}"/>
    <dgm:cxn modelId="{61AFD304-7823-4D4C-8529-E1614360E057}" type="presOf" srcId="{792B4DA6-C35D-4545-AE0A-34112B5B2C80}" destId="{8EF74A9C-AEF4-47D6-9224-D71AF2341ED1}" srcOrd="0" destOrd="0" presId="urn:microsoft.com/office/officeart/2005/8/layout/vList4"/>
    <dgm:cxn modelId="{72A6AE64-0FF8-4AD9-9685-541D728C40C5}" type="presOf" srcId="{E8B9D7B9-63D7-4CD2-8379-68D97F829477}" destId="{76FDE717-39EE-4EF2-B130-8A80309E375D}" srcOrd="0" destOrd="0" presId="urn:microsoft.com/office/officeart/2005/8/layout/vList4"/>
    <dgm:cxn modelId="{9953816F-570A-4263-9FCF-506BD92A8207}" srcId="{792B4DA6-C35D-4545-AE0A-34112B5B2C80}" destId="{A91D96B7-8A1E-459B-83D3-43C6C8F3504D}" srcOrd="3" destOrd="0" parTransId="{9E37F84A-689B-40F2-8476-F3F6D67A39AE}" sibTransId="{DD39AC25-D420-4801-8132-1ADB99F69685}"/>
    <dgm:cxn modelId="{CEE274B8-6666-414F-9721-3C15F42C4A7F}" type="presOf" srcId="{A91D96B7-8A1E-459B-83D3-43C6C8F3504D}" destId="{E34659B9-4417-455E-B1C4-E1B544559D3E}" srcOrd="0" destOrd="0" presId="urn:microsoft.com/office/officeart/2005/8/layout/vList4"/>
    <dgm:cxn modelId="{A5C8C225-4B3C-4072-9DC3-19195242909F}" type="presOf" srcId="{2F4D8856-7731-43A8-B1E9-E8475EF75CE2}" destId="{70A62421-BA7E-4EDF-BC6A-6D0D0BE3B8D6}" srcOrd="0" destOrd="0" presId="urn:microsoft.com/office/officeart/2005/8/layout/vList4"/>
    <dgm:cxn modelId="{0EEE6F64-3793-4136-97EF-2DCAD7404B2C}" srcId="{792B4DA6-C35D-4545-AE0A-34112B5B2C80}" destId="{2F4D8856-7731-43A8-B1E9-E8475EF75CE2}" srcOrd="0" destOrd="0" parTransId="{A0D2C835-F7A9-4105-BA3A-55E017C1811A}" sibTransId="{E016182C-3DCB-433E-8F2B-63544A0BDF73}"/>
    <dgm:cxn modelId="{6B9BF714-D154-4855-83A9-2345EF09BC3A}" type="presOf" srcId="{E8B9D7B9-63D7-4CD2-8379-68D97F829477}" destId="{773CDAC9-C0DB-4F47-9A91-B93CB74A5A25}" srcOrd="1" destOrd="0" presId="urn:microsoft.com/office/officeart/2005/8/layout/vList4"/>
    <dgm:cxn modelId="{10BC251E-1E9C-41B5-AFC4-79DDC99E4BB8}" type="presOf" srcId="{3BDF0E13-672A-4911-901A-3FBFC91C0FEA}" destId="{ED06F285-6819-4076-B892-20EB5AC4C81D}" srcOrd="1" destOrd="0" presId="urn:microsoft.com/office/officeart/2005/8/layout/vList4"/>
    <dgm:cxn modelId="{6E3E7C58-DA1C-44D7-8A9F-824C573DED2B}" type="presOf" srcId="{EC5A563B-CAB4-45B1-A00F-E8FDD35821DF}" destId="{7A367CCE-914B-44EB-86DE-12321CD9C29E}" srcOrd="0" destOrd="0" presId="urn:microsoft.com/office/officeart/2005/8/layout/vList4"/>
    <dgm:cxn modelId="{BFD028F6-3443-4B3A-AAFF-48FE8F937891}" srcId="{792B4DA6-C35D-4545-AE0A-34112B5B2C80}" destId="{EC5A563B-CAB4-45B1-A00F-E8FDD35821DF}" srcOrd="4" destOrd="0" parTransId="{5C52D5B2-0F73-425D-97CC-3CE1BB66EF2E}" sibTransId="{A9B4C3E0-9E8E-45CF-8101-5B5CF184C182}"/>
    <dgm:cxn modelId="{87A3C111-50A3-417D-A858-AECFC5512A86}" type="presOf" srcId="{EC5A563B-CAB4-45B1-A00F-E8FDD35821DF}" destId="{0EB56C84-6248-4E17-9AE4-3E12E134EDEE}" srcOrd="1" destOrd="0" presId="urn:microsoft.com/office/officeart/2005/8/layout/vList4"/>
    <dgm:cxn modelId="{E4A6AD98-D6FA-4C7C-8F6E-4585DDB3598C}" srcId="{792B4DA6-C35D-4545-AE0A-34112B5B2C80}" destId="{3BDF0E13-672A-4911-901A-3FBFC91C0FEA}" srcOrd="2" destOrd="0" parTransId="{835505C2-29DB-46A4-8703-D691798FBB75}" sibTransId="{A97EC942-E306-4FD3-9101-F281D60EFEF6}"/>
    <dgm:cxn modelId="{E7E3F6A3-F764-44F4-96F8-01A4B4CA02D0}" type="presOf" srcId="{A91D96B7-8A1E-459B-83D3-43C6C8F3504D}" destId="{C793BA8A-7F2C-4E0F-89DB-B3D94398E774}" srcOrd="1" destOrd="0" presId="urn:microsoft.com/office/officeart/2005/8/layout/vList4"/>
    <dgm:cxn modelId="{08654915-00FB-4B44-BB1E-09F023B61A83}" type="presOf" srcId="{2F4D8856-7731-43A8-B1E9-E8475EF75CE2}" destId="{8CE6E49A-3061-49CD-AB22-7541506AC2CE}" srcOrd="1" destOrd="0" presId="urn:microsoft.com/office/officeart/2005/8/layout/vList4"/>
    <dgm:cxn modelId="{37844B59-6A0F-48E2-9F0F-7975E398BF84}" type="presOf" srcId="{3BDF0E13-672A-4911-901A-3FBFC91C0FEA}" destId="{A4279A92-01C3-4B21-91F3-74A1706947B6}" srcOrd="0" destOrd="0" presId="urn:microsoft.com/office/officeart/2005/8/layout/vList4"/>
    <dgm:cxn modelId="{DF272BE2-48D7-40AE-A0AB-7B0286C828D4}" type="presParOf" srcId="{8EF74A9C-AEF4-47D6-9224-D71AF2341ED1}" destId="{DFF129FD-038D-4427-B93A-8D1671B20E5C}" srcOrd="0" destOrd="0" presId="urn:microsoft.com/office/officeart/2005/8/layout/vList4"/>
    <dgm:cxn modelId="{27B110CB-D5F5-4287-BCB3-F007A8369E46}" type="presParOf" srcId="{DFF129FD-038D-4427-B93A-8D1671B20E5C}" destId="{70A62421-BA7E-4EDF-BC6A-6D0D0BE3B8D6}" srcOrd="0" destOrd="0" presId="urn:microsoft.com/office/officeart/2005/8/layout/vList4"/>
    <dgm:cxn modelId="{1E8D8904-2EDE-4AEB-BF73-47E8832D5924}" type="presParOf" srcId="{DFF129FD-038D-4427-B93A-8D1671B20E5C}" destId="{F5B23D39-465D-4C52-A9E6-DEFFD75DD830}" srcOrd="1" destOrd="0" presId="urn:microsoft.com/office/officeart/2005/8/layout/vList4"/>
    <dgm:cxn modelId="{7DF01B80-BB5E-4EC8-A31A-CBE637231267}" type="presParOf" srcId="{DFF129FD-038D-4427-B93A-8D1671B20E5C}" destId="{8CE6E49A-3061-49CD-AB22-7541506AC2CE}" srcOrd="2" destOrd="0" presId="urn:microsoft.com/office/officeart/2005/8/layout/vList4"/>
    <dgm:cxn modelId="{9448559B-E342-45BF-87C3-DDDABDB4CDF2}" type="presParOf" srcId="{8EF74A9C-AEF4-47D6-9224-D71AF2341ED1}" destId="{5834AC4F-407F-4B42-BBE2-9D3BD0FB586C}" srcOrd="1" destOrd="0" presId="urn:microsoft.com/office/officeart/2005/8/layout/vList4"/>
    <dgm:cxn modelId="{416EFDD4-6907-45DF-BF6E-498B8E817BC1}" type="presParOf" srcId="{8EF74A9C-AEF4-47D6-9224-D71AF2341ED1}" destId="{35594665-A878-470B-BFB3-04B65D32EA66}" srcOrd="2" destOrd="0" presId="urn:microsoft.com/office/officeart/2005/8/layout/vList4"/>
    <dgm:cxn modelId="{29A69585-A711-44C1-BC34-E98CD53AFED4}" type="presParOf" srcId="{35594665-A878-470B-BFB3-04B65D32EA66}" destId="{76FDE717-39EE-4EF2-B130-8A80309E375D}" srcOrd="0" destOrd="0" presId="urn:microsoft.com/office/officeart/2005/8/layout/vList4"/>
    <dgm:cxn modelId="{68574877-D8E9-4138-B347-F32D85B6D613}" type="presParOf" srcId="{35594665-A878-470B-BFB3-04B65D32EA66}" destId="{F2F6B4D1-7FBF-49FB-A5B6-F878B291CFE8}" srcOrd="1" destOrd="0" presId="urn:microsoft.com/office/officeart/2005/8/layout/vList4"/>
    <dgm:cxn modelId="{738542C8-3461-4112-88F0-73C66896E11D}" type="presParOf" srcId="{35594665-A878-470B-BFB3-04B65D32EA66}" destId="{773CDAC9-C0DB-4F47-9A91-B93CB74A5A25}" srcOrd="2" destOrd="0" presId="urn:microsoft.com/office/officeart/2005/8/layout/vList4"/>
    <dgm:cxn modelId="{F509E613-F29B-4A08-A305-9CA411005DA5}" type="presParOf" srcId="{8EF74A9C-AEF4-47D6-9224-D71AF2341ED1}" destId="{421A6492-9F4F-4F52-ADEC-5442185C5B96}" srcOrd="3" destOrd="0" presId="urn:microsoft.com/office/officeart/2005/8/layout/vList4"/>
    <dgm:cxn modelId="{6869F62F-CF68-47AE-AB0A-682FA0CFECB7}" type="presParOf" srcId="{8EF74A9C-AEF4-47D6-9224-D71AF2341ED1}" destId="{B8FFC19C-B0B6-40B8-825F-0608160864A4}" srcOrd="4" destOrd="0" presId="urn:microsoft.com/office/officeart/2005/8/layout/vList4"/>
    <dgm:cxn modelId="{1C4FA95C-9007-4768-BDC0-99E2F89699EE}" type="presParOf" srcId="{B8FFC19C-B0B6-40B8-825F-0608160864A4}" destId="{A4279A92-01C3-4B21-91F3-74A1706947B6}" srcOrd="0" destOrd="0" presId="urn:microsoft.com/office/officeart/2005/8/layout/vList4"/>
    <dgm:cxn modelId="{8182E621-ABDD-4B00-B167-BC1258B3A591}" type="presParOf" srcId="{B8FFC19C-B0B6-40B8-825F-0608160864A4}" destId="{3A6791CC-250C-4849-8574-4D05D66480D1}" srcOrd="1" destOrd="0" presId="urn:microsoft.com/office/officeart/2005/8/layout/vList4"/>
    <dgm:cxn modelId="{2BFABF9B-9CE6-4ABA-AEDB-8C52D17A4413}" type="presParOf" srcId="{B8FFC19C-B0B6-40B8-825F-0608160864A4}" destId="{ED06F285-6819-4076-B892-20EB5AC4C81D}" srcOrd="2" destOrd="0" presId="urn:microsoft.com/office/officeart/2005/8/layout/vList4"/>
    <dgm:cxn modelId="{1AE02722-3E72-4FBB-B9CA-67258327BD1D}" type="presParOf" srcId="{8EF74A9C-AEF4-47D6-9224-D71AF2341ED1}" destId="{CD8D6F6E-8CEB-4710-B710-B7221AAAFC83}" srcOrd="5" destOrd="0" presId="urn:microsoft.com/office/officeart/2005/8/layout/vList4"/>
    <dgm:cxn modelId="{A1BBE340-231D-44BD-94CC-63A30350348F}" type="presParOf" srcId="{8EF74A9C-AEF4-47D6-9224-D71AF2341ED1}" destId="{35BA3F10-8AF2-4C7E-B88A-2D148DA6A061}" srcOrd="6" destOrd="0" presId="urn:microsoft.com/office/officeart/2005/8/layout/vList4"/>
    <dgm:cxn modelId="{2372B80F-2D86-4B5E-9643-0A3F41ECC18B}" type="presParOf" srcId="{35BA3F10-8AF2-4C7E-B88A-2D148DA6A061}" destId="{E34659B9-4417-455E-B1C4-E1B544559D3E}" srcOrd="0" destOrd="0" presId="urn:microsoft.com/office/officeart/2005/8/layout/vList4"/>
    <dgm:cxn modelId="{59792144-B8D2-468A-B511-EE2000DFED50}" type="presParOf" srcId="{35BA3F10-8AF2-4C7E-B88A-2D148DA6A061}" destId="{269A7FE3-379B-4CE3-A8C4-80F3D302617A}" srcOrd="1" destOrd="0" presId="urn:microsoft.com/office/officeart/2005/8/layout/vList4"/>
    <dgm:cxn modelId="{B3113A98-9B42-4602-A41A-72F20D2B706E}" type="presParOf" srcId="{35BA3F10-8AF2-4C7E-B88A-2D148DA6A061}" destId="{C793BA8A-7F2C-4E0F-89DB-B3D94398E774}" srcOrd="2" destOrd="0" presId="urn:microsoft.com/office/officeart/2005/8/layout/vList4"/>
    <dgm:cxn modelId="{AB97E04D-99AC-48F1-8C6C-3DF2CECA6957}" type="presParOf" srcId="{8EF74A9C-AEF4-47D6-9224-D71AF2341ED1}" destId="{01433992-700D-472D-BD92-8512805F7661}" srcOrd="7" destOrd="0" presId="urn:microsoft.com/office/officeart/2005/8/layout/vList4"/>
    <dgm:cxn modelId="{C15955C6-26A2-4604-83DA-FF7571809640}" type="presParOf" srcId="{8EF74A9C-AEF4-47D6-9224-D71AF2341ED1}" destId="{A99FA41B-3632-4CE4-98CB-32E49CB163ED}" srcOrd="8" destOrd="0" presId="urn:microsoft.com/office/officeart/2005/8/layout/vList4"/>
    <dgm:cxn modelId="{6738B3AE-C313-4469-83D4-41B4C07CBFE3}" type="presParOf" srcId="{A99FA41B-3632-4CE4-98CB-32E49CB163ED}" destId="{7A367CCE-914B-44EB-86DE-12321CD9C29E}" srcOrd="0" destOrd="0" presId="urn:microsoft.com/office/officeart/2005/8/layout/vList4"/>
    <dgm:cxn modelId="{EB82FFAE-AFDE-401E-AFEB-9AD2FC6AE472}" type="presParOf" srcId="{A99FA41B-3632-4CE4-98CB-32E49CB163ED}" destId="{86572345-97AB-4540-95AB-3B4F7C94DD56}" srcOrd="1" destOrd="0" presId="urn:microsoft.com/office/officeart/2005/8/layout/vList4"/>
    <dgm:cxn modelId="{B31412C7-70A5-474E-9900-BEBFF179BA7A}" type="presParOf" srcId="{A99FA41B-3632-4CE4-98CB-32E49CB163ED}" destId="{0EB56C84-6248-4E17-9AE4-3E12E134EDEE}"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058C2-8AE6-453F-94C4-0C07C1A051FC}"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2C00248D-54E0-4ECA-954D-5EAB25BD52B1}">
      <dgm:prSet phldrT="[Text]" custT="1"/>
      <dgm:spPr/>
      <dgm:t>
        <a:bodyPr/>
        <a:lstStyle/>
        <a:p>
          <a:pPr algn="just"/>
          <a:r>
            <a:rPr lang="en-US" sz="1200" b="1" dirty="0"/>
            <a:t>To teach our pupils interesting things about natural and cultural heritage of people, particularly in Europe and the understanding of how that heritage shapes their identity and their values</a:t>
          </a:r>
          <a:r>
            <a:rPr lang="ro-RO" sz="1200" b="1" dirty="0"/>
            <a:t>.</a:t>
          </a:r>
          <a:endParaRPr lang="en-US" sz="1200" b="1" dirty="0"/>
        </a:p>
      </dgm:t>
    </dgm:pt>
    <dgm:pt modelId="{65A005D9-DB4F-4BA5-A57F-BBF0E12BBB7C}" type="parTrans" cxnId="{633AC45D-7BB4-4AD3-B742-E199F3FF0632}">
      <dgm:prSet/>
      <dgm:spPr/>
      <dgm:t>
        <a:bodyPr/>
        <a:lstStyle/>
        <a:p>
          <a:endParaRPr lang="en-US"/>
        </a:p>
      </dgm:t>
    </dgm:pt>
    <dgm:pt modelId="{ADF1A1C7-8C50-4ADD-A0C0-63C39952CA3D}" type="sibTrans" cxnId="{633AC45D-7BB4-4AD3-B742-E199F3FF0632}">
      <dgm:prSet/>
      <dgm:spPr/>
      <dgm:t>
        <a:bodyPr/>
        <a:lstStyle/>
        <a:p>
          <a:endParaRPr lang="en-US"/>
        </a:p>
      </dgm:t>
    </dgm:pt>
    <dgm:pt modelId="{8A12442E-BF9C-4833-BF0D-108966894AEB}">
      <dgm:prSet phldrT="[Text]" custT="1"/>
      <dgm:spPr/>
      <dgm:t>
        <a:bodyPr/>
        <a:lstStyle/>
        <a:p>
          <a:pPr algn="just"/>
          <a:r>
            <a:rPr lang="en-US" sz="1100" dirty="0"/>
            <a:t> </a:t>
          </a:r>
          <a:r>
            <a:rPr lang="en-US" sz="1100" b="1" dirty="0"/>
            <a:t>To highlight the importance of environment as an essential element in our lives, delving into its knowledge, valuation and appreciation, becoming aware of the risks that threat its integrity and of  its importance as source of important resources, not only economic, but also social, cultural and spiritual ones, in the search of their sustainable use. </a:t>
          </a:r>
        </a:p>
      </dgm:t>
    </dgm:pt>
    <dgm:pt modelId="{C4EDABD1-AA07-42FD-A1DB-82B855462DBF}" type="parTrans" cxnId="{C63E7855-3A75-462E-A1B6-36977B53D1CD}">
      <dgm:prSet/>
      <dgm:spPr/>
      <dgm:t>
        <a:bodyPr/>
        <a:lstStyle/>
        <a:p>
          <a:endParaRPr lang="en-US"/>
        </a:p>
      </dgm:t>
    </dgm:pt>
    <dgm:pt modelId="{ADC37CC9-54EC-4668-886D-3100033F0B21}" type="sibTrans" cxnId="{C63E7855-3A75-462E-A1B6-36977B53D1CD}">
      <dgm:prSet/>
      <dgm:spPr/>
      <dgm:t>
        <a:bodyPr/>
        <a:lstStyle/>
        <a:p>
          <a:endParaRPr lang="en-US"/>
        </a:p>
      </dgm:t>
    </dgm:pt>
    <dgm:pt modelId="{D255DB51-4116-47AF-9608-DECFF71BE158}">
      <dgm:prSet phldrT="[Text]"/>
      <dgm:spPr/>
      <dgm:t>
        <a:bodyPr/>
        <a:lstStyle/>
        <a:p>
          <a:pPr algn="just"/>
          <a:r>
            <a:rPr lang="en-US" b="1" dirty="0"/>
            <a:t>To put into practice new methodological tools, using as starting point local natural and cultural resources. Thus, there will be a holistic and multidisciplinary approach to the educational activity in an open, flexible and coordinated way, which makes it possible to teach 21st century competences and allows learning to become a more interesting and playful activity</a:t>
          </a:r>
          <a:r>
            <a:rPr lang="ro-RO" b="1" dirty="0"/>
            <a:t>.</a:t>
          </a:r>
          <a:endParaRPr lang="en-US" b="1" dirty="0"/>
        </a:p>
      </dgm:t>
    </dgm:pt>
    <dgm:pt modelId="{46AEF472-747F-4952-8998-3E16495D9645}" type="parTrans" cxnId="{6EAEBF84-CBA6-424E-B448-3E9A99F22F21}">
      <dgm:prSet/>
      <dgm:spPr/>
      <dgm:t>
        <a:bodyPr/>
        <a:lstStyle/>
        <a:p>
          <a:endParaRPr lang="en-US"/>
        </a:p>
      </dgm:t>
    </dgm:pt>
    <dgm:pt modelId="{59E60552-FCDC-4A0D-8941-DA6357A21AD3}" type="sibTrans" cxnId="{6EAEBF84-CBA6-424E-B448-3E9A99F22F21}">
      <dgm:prSet/>
      <dgm:spPr/>
      <dgm:t>
        <a:bodyPr/>
        <a:lstStyle/>
        <a:p>
          <a:endParaRPr lang="en-US"/>
        </a:p>
      </dgm:t>
    </dgm:pt>
    <dgm:pt modelId="{61F983D4-94D5-47CD-A4DE-BE1E1E56D167}">
      <dgm:prSet phldrT="[Text]" custT="1"/>
      <dgm:spPr/>
      <dgm:t>
        <a:bodyPr/>
        <a:lstStyle/>
        <a:p>
          <a:pPr algn="just"/>
          <a:r>
            <a:rPr lang="en-US" sz="1200" b="1" dirty="0"/>
            <a:t>To explore the potential of a higher exposure to natural and cultural heritage on our pupils' self esteem level and social and emotional intelligence and, therefore, reducing conflict, promoting coexistence and harmony and helping to reduce school failure</a:t>
          </a:r>
          <a:r>
            <a:rPr lang="ro-RO" sz="1200" b="1" dirty="0"/>
            <a:t>.</a:t>
          </a:r>
          <a:endParaRPr lang="en-US" sz="1200" b="1" dirty="0"/>
        </a:p>
      </dgm:t>
    </dgm:pt>
    <dgm:pt modelId="{DDCF648F-684E-4FC2-9AA1-DED6B60D121D}" type="parTrans" cxnId="{9D335399-2886-473C-AB62-7008E9EC85C1}">
      <dgm:prSet/>
      <dgm:spPr/>
      <dgm:t>
        <a:bodyPr/>
        <a:lstStyle/>
        <a:p>
          <a:endParaRPr lang="en-US"/>
        </a:p>
      </dgm:t>
    </dgm:pt>
    <dgm:pt modelId="{D3043EE2-E197-42C7-A1BB-1365FD10880D}" type="sibTrans" cxnId="{9D335399-2886-473C-AB62-7008E9EC85C1}">
      <dgm:prSet/>
      <dgm:spPr/>
      <dgm:t>
        <a:bodyPr/>
        <a:lstStyle/>
        <a:p>
          <a:endParaRPr lang="en-US"/>
        </a:p>
      </dgm:t>
    </dgm:pt>
    <dgm:pt modelId="{4E188EE5-87B2-4E69-A450-86AE030BD259}">
      <dgm:prSet phldrT="[Text]" custT="1"/>
      <dgm:spPr/>
      <dgm:t>
        <a:bodyPr/>
        <a:lstStyle/>
        <a:p>
          <a:pPr algn="just"/>
          <a:r>
            <a:rPr lang="en-US" sz="1400" b="1" dirty="0"/>
            <a:t> To promote creativity and entrepreneurship as the needed attitudes for the promotion and the valuation of environment and material and immaterial cultural heritage. </a:t>
          </a:r>
        </a:p>
      </dgm:t>
    </dgm:pt>
    <dgm:pt modelId="{0CA863A5-3B4F-4EC8-8620-C4AD2FDA3251}" type="parTrans" cxnId="{8E099313-01F2-4A27-AFD0-EEC2645B14E7}">
      <dgm:prSet/>
      <dgm:spPr/>
      <dgm:t>
        <a:bodyPr/>
        <a:lstStyle/>
        <a:p>
          <a:endParaRPr lang="en-US"/>
        </a:p>
      </dgm:t>
    </dgm:pt>
    <dgm:pt modelId="{0CD4C064-9D46-49B4-A38B-47CA64519987}" type="sibTrans" cxnId="{8E099313-01F2-4A27-AFD0-EEC2645B14E7}">
      <dgm:prSet/>
      <dgm:spPr/>
      <dgm:t>
        <a:bodyPr/>
        <a:lstStyle/>
        <a:p>
          <a:endParaRPr lang="en-US"/>
        </a:p>
      </dgm:t>
    </dgm:pt>
    <dgm:pt modelId="{CAD3A1C4-46DF-4FFF-BB09-B5CA01E916CF}" type="pres">
      <dgm:prSet presAssocID="{C96058C2-8AE6-453F-94C4-0C07C1A051FC}" presName="diagram" presStyleCnt="0">
        <dgm:presLayoutVars>
          <dgm:dir/>
          <dgm:resizeHandles val="exact"/>
        </dgm:presLayoutVars>
      </dgm:prSet>
      <dgm:spPr/>
      <dgm:t>
        <a:bodyPr/>
        <a:lstStyle/>
        <a:p>
          <a:endParaRPr lang="ro-RO"/>
        </a:p>
      </dgm:t>
    </dgm:pt>
    <dgm:pt modelId="{55FEEF60-A027-4404-B088-A3A5F01D30B1}" type="pres">
      <dgm:prSet presAssocID="{2C00248D-54E0-4ECA-954D-5EAB25BD52B1}" presName="node" presStyleLbl="node1" presStyleIdx="0" presStyleCnt="5" custScaleY="110177">
        <dgm:presLayoutVars>
          <dgm:bulletEnabled val="1"/>
        </dgm:presLayoutVars>
      </dgm:prSet>
      <dgm:spPr/>
      <dgm:t>
        <a:bodyPr/>
        <a:lstStyle/>
        <a:p>
          <a:endParaRPr lang="en-US"/>
        </a:p>
      </dgm:t>
    </dgm:pt>
    <dgm:pt modelId="{49532117-6344-45F2-966D-014E47676769}" type="pres">
      <dgm:prSet presAssocID="{ADF1A1C7-8C50-4ADD-A0C0-63C39952CA3D}" presName="sibTrans" presStyleCnt="0"/>
      <dgm:spPr/>
    </dgm:pt>
    <dgm:pt modelId="{B97EAC80-67C8-4E09-A4BE-062F0A90DB3F}" type="pres">
      <dgm:prSet presAssocID="{8A12442E-BF9C-4833-BF0D-108966894AEB}" presName="node" presStyleLbl="node1" presStyleIdx="1" presStyleCnt="5" custScaleY="110177">
        <dgm:presLayoutVars>
          <dgm:bulletEnabled val="1"/>
        </dgm:presLayoutVars>
      </dgm:prSet>
      <dgm:spPr/>
      <dgm:t>
        <a:bodyPr/>
        <a:lstStyle/>
        <a:p>
          <a:endParaRPr lang="en-US"/>
        </a:p>
      </dgm:t>
    </dgm:pt>
    <dgm:pt modelId="{8D709E00-ED7E-4319-9E86-3958034CEAF7}" type="pres">
      <dgm:prSet presAssocID="{ADC37CC9-54EC-4668-886D-3100033F0B21}" presName="sibTrans" presStyleCnt="0"/>
      <dgm:spPr/>
    </dgm:pt>
    <dgm:pt modelId="{C1F90951-ABD3-4422-B3E4-5861A8959B7A}" type="pres">
      <dgm:prSet presAssocID="{D255DB51-4116-47AF-9608-DECFF71BE158}" presName="node" presStyleLbl="node1" presStyleIdx="2" presStyleCnt="5" custScaleY="114602">
        <dgm:presLayoutVars>
          <dgm:bulletEnabled val="1"/>
        </dgm:presLayoutVars>
      </dgm:prSet>
      <dgm:spPr/>
      <dgm:t>
        <a:bodyPr/>
        <a:lstStyle/>
        <a:p>
          <a:endParaRPr lang="en-US"/>
        </a:p>
      </dgm:t>
    </dgm:pt>
    <dgm:pt modelId="{38752941-B600-4E0C-A70A-3EF6AC7D1A13}" type="pres">
      <dgm:prSet presAssocID="{59E60552-FCDC-4A0D-8941-DA6357A21AD3}" presName="sibTrans" presStyleCnt="0"/>
      <dgm:spPr/>
    </dgm:pt>
    <dgm:pt modelId="{2B684C4A-350E-4399-8954-9630F8D0EFE1}" type="pres">
      <dgm:prSet presAssocID="{61F983D4-94D5-47CD-A4DE-BE1E1E56D167}" presName="node" presStyleLbl="node1" presStyleIdx="3" presStyleCnt="5" custScaleY="117109">
        <dgm:presLayoutVars>
          <dgm:bulletEnabled val="1"/>
        </dgm:presLayoutVars>
      </dgm:prSet>
      <dgm:spPr/>
      <dgm:t>
        <a:bodyPr/>
        <a:lstStyle/>
        <a:p>
          <a:endParaRPr lang="en-US"/>
        </a:p>
      </dgm:t>
    </dgm:pt>
    <dgm:pt modelId="{9E4AEACF-55F7-416B-8365-7E90653114D8}" type="pres">
      <dgm:prSet presAssocID="{D3043EE2-E197-42C7-A1BB-1365FD10880D}" presName="sibTrans" presStyleCnt="0"/>
      <dgm:spPr/>
    </dgm:pt>
    <dgm:pt modelId="{5C8EFC2A-BAF9-45C1-B414-81EA8D25D836}" type="pres">
      <dgm:prSet presAssocID="{4E188EE5-87B2-4E69-A450-86AE030BD259}" presName="node" presStyleLbl="node1" presStyleIdx="4" presStyleCnt="5" custScaleY="117109">
        <dgm:presLayoutVars>
          <dgm:bulletEnabled val="1"/>
        </dgm:presLayoutVars>
      </dgm:prSet>
      <dgm:spPr/>
      <dgm:t>
        <a:bodyPr/>
        <a:lstStyle/>
        <a:p>
          <a:endParaRPr lang="en-US"/>
        </a:p>
      </dgm:t>
    </dgm:pt>
  </dgm:ptLst>
  <dgm:cxnLst>
    <dgm:cxn modelId="{C63E7855-3A75-462E-A1B6-36977B53D1CD}" srcId="{C96058C2-8AE6-453F-94C4-0C07C1A051FC}" destId="{8A12442E-BF9C-4833-BF0D-108966894AEB}" srcOrd="1" destOrd="0" parTransId="{C4EDABD1-AA07-42FD-A1DB-82B855462DBF}" sibTransId="{ADC37CC9-54EC-4668-886D-3100033F0B21}"/>
    <dgm:cxn modelId="{8E099313-01F2-4A27-AFD0-EEC2645B14E7}" srcId="{C96058C2-8AE6-453F-94C4-0C07C1A051FC}" destId="{4E188EE5-87B2-4E69-A450-86AE030BD259}" srcOrd="4" destOrd="0" parTransId="{0CA863A5-3B4F-4EC8-8620-C4AD2FDA3251}" sibTransId="{0CD4C064-9D46-49B4-A38B-47CA64519987}"/>
    <dgm:cxn modelId="{CFD5D13E-6A65-47E8-BC97-16F081522503}" type="presOf" srcId="{4E188EE5-87B2-4E69-A450-86AE030BD259}" destId="{5C8EFC2A-BAF9-45C1-B414-81EA8D25D836}" srcOrd="0" destOrd="0" presId="urn:microsoft.com/office/officeart/2005/8/layout/default"/>
    <dgm:cxn modelId="{4E35B498-816B-4A3B-B373-E91310CCC595}" type="presOf" srcId="{8A12442E-BF9C-4833-BF0D-108966894AEB}" destId="{B97EAC80-67C8-4E09-A4BE-062F0A90DB3F}" srcOrd="0" destOrd="0" presId="urn:microsoft.com/office/officeart/2005/8/layout/default"/>
    <dgm:cxn modelId="{4337FCC1-7E49-4862-9896-36E59A001F64}" type="presOf" srcId="{61F983D4-94D5-47CD-A4DE-BE1E1E56D167}" destId="{2B684C4A-350E-4399-8954-9630F8D0EFE1}" srcOrd="0" destOrd="0" presId="urn:microsoft.com/office/officeart/2005/8/layout/default"/>
    <dgm:cxn modelId="{208CA74D-1E49-43CC-B2FD-A88ACDAE3FA0}" type="presOf" srcId="{C96058C2-8AE6-453F-94C4-0C07C1A051FC}" destId="{CAD3A1C4-46DF-4FFF-BB09-B5CA01E916CF}" srcOrd="0" destOrd="0" presId="urn:microsoft.com/office/officeart/2005/8/layout/default"/>
    <dgm:cxn modelId="{633AC45D-7BB4-4AD3-B742-E199F3FF0632}" srcId="{C96058C2-8AE6-453F-94C4-0C07C1A051FC}" destId="{2C00248D-54E0-4ECA-954D-5EAB25BD52B1}" srcOrd="0" destOrd="0" parTransId="{65A005D9-DB4F-4BA5-A57F-BBF0E12BBB7C}" sibTransId="{ADF1A1C7-8C50-4ADD-A0C0-63C39952CA3D}"/>
    <dgm:cxn modelId="{6A514679-723C-4869-972A-EE8858540B00}" type="presOf" srcId="{2C00248D-54E0-4ECA-954D-5EAB25BD52B1}" destId="{55FEEF60-A027-4404-B088-A3A5F01D30B1}" srcOrd="0" destOrd="0" presId="urn:microsoft.com/office/officeart/2005/8/layout/default"/>
    <dgm:cxn modelId="{9D335399-2886-473C-AB62-7008E9EC85C1}" srcId="{C96058C2-8AE6-453F-94C4-0C07C1A051FC}" destId="{61F983D4-94D5-47CD-A4DE-BE1E1E56D167}" srcOrd="3" destOrd="0" parTransId="{DDCF648F-684E-4FC2-9AA1-DED6B60D121D}" sibTransId="{D3043EE2-E197-42C7-A1BB-1365FD10880D}"/>
    <dgm:cxn modelId="{11069CBC-8F6B-40C2-886C-982139708611}" type="presOf" srcId="{D255DB51-4116-47AF-9608-DECFF71BE158}" destId="{C1F90951-ABD3-4422-B3E4-5861A8959B7A}" srcOrd="0" destOrd="0" presId="urn:microsoft.com/office/officeart/2005/8/layout/default"/>
    <dgm:cxn modelId="{6EAEBF84-CBA6-424E-B448-3E9A99F22F21}" srcId="{C96058C2-8AE6-453F-94C4-0C07C1A051FC}" destId="{D255DB51-4116-47AF-9608-DECFF71BE158}" srcOrd="2" destOrd="0" parTransId="{46AEF472-747F-4952-8998-3E16495D9645}" sibTransId="{59E60552-FCDC-4A0D-8941-DA6357A21AD3}"/>
    <dgm:cxn modelId="{977D25C4-DCFA-496C-89C4-EBFCA97209EE}" type="presParOf" srcId="{CAD3A1C4-46DF-4FFF-BB09-B5CA01E916CF}" destId="{55FEEF60-A027-4404-B088-A3A5F01D30B1}" srcOrd="0" destOrd="0" presId="urn:microsoft.com/office/officeart/2005/8/layout/default"/>
    <dgm:cxn modelId="{5DE13618-E46D-4D9C-B52F-E69CF5E2BCAF}" type="presParOf" srcId="{CAD3A1C4-46DF-4FFF-BB09-B5CA01E916CF}" destId="{49532117-6344-45F2-966D-014E47676769}" srcOrd="1" destOrd="0" presId="urn:microsoft.com/office/officeart/2005/8/layout/default"/>
    <dgm:cxn modelId="{307B9925-4052-4712-9430-583FF5238CCE}" type="presParOf" srcId="{CAD3A1C4-46DF-4FFF-BB09-B5CA01E916CF}" destId="{B97EAC80-67C8-4E09-A4BE-062F0A90DB3F}" srcOrd="2" destOrd="0" presId="urn:microsoft.com/office/officeart/2005/8/layout/default"/>
    <dgm:cxn modelId="{64C74776-42C0-4416-ADB0-C8DC66D6280B}" type="presParOf" srcId="{CAD3A1C4-46DF-4FFF-BB09-B5CA01E916CF}" destId="{8D709E00-ED7E-4319-9E86-3958034CEAF7}" srcOrd="3" destOrd="0" presId="urn:microsoft.com/office/officeart/2005/8/layout/default"/>
    <dgm:cxn modelId="{D4B82051-21B9-44F4-9242-DE28F2177C97}" type="presParOf" srcId="{CAD3A1C4-46DF-4FFF-BB09-B5CA01E916CF}" destId="{C1F90951-ABD3-4422-B3E4-5861A8959B7A}" srcOrd="4" destOrd="0" presId="urn:microsoft.com/office/officeart/2005/8/layout/default"/>
    <dgm:cxn modelId="{31840134-C289-4585-9B00-60F4F1B22CD0}" type="presParOf" srcId="{CAD3A1C4-46DF-4FFF-BB09-B5CA01E916CF}" destId="{38752941-B600-4E0C-A70A-3EF6AC7D1A13}" srcOrd="5" destOrd="0" presId="urn:microsoft.com/office/officeart/2005/8/layout/default"/>
    <dgm:cxn modelId="{84A049C3-52C7-4130-8497-1BB051FEF75D}" type="presParOf" srcId="{CAD3A1C4-46DF-4FFF-BB09-B5CA01E916CF}" destId="{2B684C4A-350E-4399-8954-9630F8D0EFE1}" srcOrd="6" destOrd="0" presId="urn:microsoft.com/office/officeart/2005/8/layout/default"/>
    <dgm:cxn modelId="{0415EAE3-88F5-4B77-A21F-254EFF40BD69}" type="presParOf" srcId="{CAD3A1C4-46DF-4FFF-BB09-B5CA01E916CF}" destId="{9E4AEACF-55F7-416B-8365-7E90653114D8}" srcOrd="7" destOrd="0" presId="urn:microsoft.com/office/officeart/2005/8/layout/default"/>
    <dgm:cxn modelId="{85CF4F99-543A-4B7E-AACC-3A3FE37B1856}" type="presParOf" srcId="{CAD3A1C4-46DF-4FFF-BB09-B5CA01E916CF}" destId="{5C8EFC2A-BAF9-45C1-B414-81EA8D25D836}"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2E354-EC49-42F1-9DAA-1E6B56A849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BE1B8F-0616-4CB4-AF7F-0BAF80ACD157}">
      <dgm:prSet phldrT="[Text]" custT="1"/>
      <dgm:spPr/>
      <dgm:t>
        <a:bodyPr/>
        <a:lstStyle/>
        <a:p>
          <a:r>
            <a:rPr lang="en-US" sz="1600" b="1" dirty="0" smtClean="0">
              <a:latin typeface="Arial" pitchFamily="34" charset="0"/>
              <a:cs typeface="Arial" pitchFamily="34" charset="0"/>
            </a:rPr>
            <a:t>There are many things that make a Spaniard Spanish. May it be the culture, the language, or the habits; there is always something that distinguishes us from other European peoples. </a:t>
          </a:r>
        </a:p>
        <a:p>
          <a:r>
            <a:rPr lang="en-US" sz="1600" b="1" dirty="0" smtClean="0">
              <a:latin typeface="Arial" pitchFamily="34" charset="0"/>
              <a:cs typeface="Arial" pitchFamily="34" charset="0"/>
            </a:rPr>
            <a:t>What makes me a Spanish person is my daily routine. Whereas a Romanian or a Frenchman would get up early and go to bed early as well, Spaniards often get up as late as possible and stay up a bit too late. Not only does this affect our life, but that also boosts our culture. Spanish cuisine is very well-known, and for a reason. Spaniards nearly always have nice, big dishes for lunch and dinner, while a Brit would probably just have a couple sandwiches. Spanish gastronomy has many tasty dishes beyond paella. Other cultures also lack the concept of </a:t>
          </a:r>
          <a:r>
            <a:rPr lang="en-US" sz="1600" b="1" i="1" dirty="0" smtClean="0">
              <a:latin typeface="Arial" pitchFamily="34" charset="0"/>
              <a:cs typeface="Arial" pitchFamily="34" charset="0"/>
            </a:rPr>
            <a:t>tapas</a:t>
          </a:r>
          <a:r>
            <a:rPr lang="en-US" sz="1600" b="1" dirty="0" smtClean="0">
              <a:latin typeface="Arial" pitchFamily="34" charset="0"/>
              <a:cs typeface="Arial" pitchFamily="34" charset="0"/>
            </a:rPr>
            <a:t>, small dishes often eaten when </a:t>
          </a:r>
          <a:r>
            <a:rPr lang="en-US" sz="1600" b="1" i="1" dirty="0" smtClean="0">
              <a:latin typeface="Arial" pitchFamily="34" charset="0"/>
              <a:cs typeface="Arial" pitchFamily="34" charset="0"/>
            </a:rPr>
            <a:t>going for a drink</a:t>
          </a:r>
          <a:r>
            <a:rPr lang="en-US" sz="1600" b="1" dirty="0" smtClean="0">
              <a:latin typeface="Arial" pitchFamily="34" charset="0"/>
              <a:cs typeface="Arial" pitchFamily="34" charset="0"/>
            </a:rPr>
            <a:t>. </a:t>
          </a:r>
          <a:endParaRPr lang="en-US" sz="1600" b="1" dirty="0">
            <a:latin typeface="Arial" pitchFamily="34" charset="0"/>
            <a:cs typeface="Arial" pitchFamily="34" charset="0"/>
          </a:endParaRPr>
        </a:p>
      </dgm:t>
    </dgm:pt>
    <dgm:pt modelId="{CF4DF8C4-6692-41F2-BA2F-D76C4D44B817}" type="parTrans" cxnId="{F88CB27A-54A4-4A76-B52C-C2CF060FD71C}">
      <dgm:prSet/>
      <dgm:spPr/>
      <dgm:t>
        <a:bodyPr/>
        <a:lstStyle/>
        <a:p>
          <a:endParaRPr lang="en-US"/>
        </a:p>
      </dgm:t>
    </dgm:pt>
    <dgm:pt modelId="{1FD64442-0532-4490-9C85-D86AF95D1846}" type="sibTrans" cxnId="{F88CB27A-54A4-4A76-B52C-C2CF060FD71C}">
      <dgm:prSet/>
      <dgm:spPr/>
      <dgm:t>
        <a:bodyPr/>
        <a:lstStyle/>
        <a:p>
          <a:endParaRPr lang="en-US"/>
        </a:p>
      </dgm:t>
    </dgm:pt>
    <dgm:pt modelId="{3BFA58C5-F908-44BD-94EB-78BC5CD6F598}">
      <dgm:prSet phldrT="[Text]" custT="1"/>
      <dgm:spPr/>
      <dgm:t>
        <a:bodyPr/>
        <a:lstStyle/>
        <a:p>
          <a:r>
            <a:rPr lang="en-US" sz="1600" b="1" dirty="0" smtClean="0">
              <a:latin typeface="Arial" pitchFamily="34" charset="0"/>
              <a:cs typeface="Arial" pitchFamily="34" charset="0"/>
            </a:rPr>
            <a:t>Not all Spaniards are equal, though. There are really strong differences between Spanish communities. When speaking about food, like in the previous paragraph, southern regions always lean towards Mediterranean diet, in spite of northern regions rather cooking big, hot, spoon recipes instead. This is kind of strange once you </a:t>
          </a:r>
          <a:r>
            <a:rPr lang="en-US" sz="1600" b="1" dirty="0" err="1" smtClean="0">
              <a:latin typeface="Arial" pitchFamily="34" charset="0"/>
              <a:cs typeface="Arial" pitchFamily="34" charset="0"/>
            </a:rPr>
            <a:t>realise</a:t>
          </a:r>
          <a:r>
            <a:rPr lang="en-US" sz="1600" b="1" dirty="0" smtClean="0">
              <a:latin typeface="Arial" pitchFamily="34" charset="0"/>
              <a:cs typeface="Arial" pitchFamily="34" charset="0"/>
            </a:rPr>
            <a:t> that both of them are well-known for the same: beautiful mountain landscapes and the best beaches in the world.</a:t>
          </a:r>
        </a:p>
        <a:p>
          <a:r>
            <a:rPr lang="en-US" sz="1600" b="1" dirty="0" smtClean="0">
              <a:latin typeface="Arial" pitchFamily="34" charset="0"/>
              <a:cs typeface="Arial" pitchFamily="34" charset="0"/>
            </a:rPr>
            <a:t>There are many other aspects that define the Spanish culture, such as the music. Whether it is typical </a:t>
          </a:r>
          <a:r>
            <a:rPr lang="en-US" sz="1600" b="1" dirty="0" err="1" smtClean="0">
              <a:latin typeface="Arial" pitchFamily="34" charset="0"/>
              <a:cs typeface="Arial" pitchFamily="34" charset="0"/>
            </a:rPr>
            <a:t>Andalusian</a:t>
          </a:r>
          <a:r>
            <a:rPr lang="en-US" sz="1600" b="1" dirty="0" smtClean="0">
              <a:latin typeface="Arial" pitchFamily="34" charset="0"/>
              <a:cs typeface="Arial" pitchFamily="34" charset="0"/>
            </a:rPr>
            <a:t> flamenco or modern trap, there are all kinds of bands, genres and songs. Some of the modern examples of music are the solo singer </a:t>
          </a:r>
          <a:r>
            <a:rPr lang="en-US" sz="1600" b="1" i="1" dirty="0" err="1" smtClean="0">
              <a:latin typeface="Arial" pitchFamily="34" charset="0"/>
              <a:cs typeface="Arial" pitchFamily="34" charset="0"/>
            </a:rPr>
            <a:t>Rosalía</a:t>
          </a:r>
          <a:r>
            <a:rPr lang="en-US" sz="1600" b="1" dirty="0" smtClean="0">
              <a:latin typeface="Arial" pitchFamily="34" charset="0"/>
              <a:cs typeface="Arial" pitchFamily="34" charset="0"/>
            </a:rPr>
            <a:t>, who mixes flamenco and pop in her songs, or the rock band </a:t>
          </a:r>
          <a:r>
            <a:rPr lang="en-US" sz="1600" b="1" i="1" dirty="0" err="1" smtClean="0">
              <a:latin typeface="Arial" pitchFamily="34" charset="0"/>
              <a:cs typeface="Arial" pitchFamily="34" charset="0"/>
            </a:rPr>
            <a:t>Vetusta</a:t>
          </a:r>
          <a:r>
            <a:rPr lang="en-US" sz="1600" b="1" i="1" dirty="0" smtClean="0">
              <a:latin typeface="Arial" pitchFamily="34" charset="0"/>
              <a:cs typeface="Arial" pitchFamily="34" charset="0"/>
            </a:rPr>
            <a:t> </a:t>
          </a:r>
          <a:r>
            <a:rPr lang="en-US" sz="1600" b="1" i="1" dirty="0" err="1" smtClean="0">
              <a:latin typeface="Arial" pitchFamily="34" charset="0"/>
              <a:cs typeface="Arial" pitchFamily="34" charset="0"/>
            </a:rPr>
            <a:t>Morla</a:t>
          </a:r>
          <a:r>
            <a:rPr lang="en-US" sz="1600" b="1" dirty="0" smtClean="0">
              <a:latin typeface="Arial" pitchFamily="34" charset="0"/>
              <a:cs typeface="Arial" pitchFamily="34" charset="0"/>
            </a:rPr>
            <a:t>, which is known internationally. </a:t>
          </a:r>
        </a:p>
      </dgm:t>
    </dgm:pt>
    <dgm:pt modelId="{1EBB670C-F76B-4003-BCF7-FE33F69412FD}" type="parTrans" cxnId="{EBA88C23-7D75-4395-87B8-413C50D74CA9}">
      <dgm:prSet/>
      <dgm:spPr/>
      <dgm:t>
        <a:bodyPr/>
        <a:lstStyle/>
        <a:p>
          <a:endParaRPr lang="en-US"/>
        </a:p>
      </dgm:t>
    </dgm:pt>
    <dgm:pt modelId="{EB340C53-DF2C-40FF-81AF-3516FFC84E90}" type="sibTrans" cxnId="{EBA88C23-7D75-4395-87B8-413C50D74CA9}">
      <dgm:prSet/>
      <dgm:spPr/>
      <dgm:t>
        <a:bodyPr/>
        <a:lstStyle/>
        <a:p>
          <a:endParaRPr lang="en-US"/>
        </a:p>
      </dgm:t>
    </dgm:pt>
    <dgm:pt modelId="{753B3E64-D6A1-4C3E-BFA8-1E6AF65A7C8B}" type="pres">
      <dgm:prSet presAssocID="{A402E354-EC49-42F1-9DAA-1E6B56A849B6}" presName="linear" presStyleCnt="0">
        <dgm:presLayoutVars>
          <dgm:animLvl val="lvl"/>
          <dgm:resizeHandles val="exact"/>
        </dgm:presLayoutVars>
      </dgm:prSet>
      <dgm:spPr/>
      <dgm:t>
        <a:bodyPr/>
        <a:lstStyle/>
        <a:p>
          <a:endParaRPr lang="en-US"/>
        </a:p>
      </dgm:t>
    </dgm:pt>
    <dgm:pt modelId="{6E61F919-EF24-4DD1-B451-6A28E495E77D}" type="pres">
      <dgm:prSet presAssocID="{FFBE1B8F-0616-4CB4-AF7F-0BAF80ACD157}" presName="parentText" presStyleLbl="node1" presStyleIdx="0" presStyleCnt="2">
        <dgm:presLayoutVars>
          <dgm:chMax val="0"/>
          <dgm:bulletEnabled val="1"/>
        </dgm:presLayoutVars>
      </dgm:prSet>
      <dgm:spPr/>
      <dgm:t>
        <a:bodyPr/>
        <a:lstStyle/>
        <a:p>
          <a:endParaRPr lang="en-US"/>
        </a:p>
      </dgm:t>
    </dgm:pt>
    <dgm:pt modelId="{23F6D24B-916B-4EAF-9DF4-CDEAC897EE93}" type="pres">
      <dgm:prSet presAssocID="{1FD64442-0532-4490-9C85-D86AF95D1846}" presName="spacer" presStyleCnt="0"/>
      <dgm:spPr/>
    </dgm:pt>
    <dgm:pt modelId="{7443727F-F89F-4D03-813E-02FA5FE6E7A9}" type="pres">
      <dgm:prSet presAssocID="{3BFA58C5-F908-44BD-94EB-78BC5CD6F598}" presName="parentText" presStyleLbl="node1" presStyleIdx="1" presStyleCnt="2">
        <dgm:presLayoutVars>
          <dgm:chMax val="0"/>
          <dgm:bulletEnabled val="1"/>
        </dgm:presLayoutVars>
      </dgm:prSet>
      <dgm:spPr/>
      <dgm:t>
        <a:bodyPr/>
        <a:lstStyle/>
        <a:p>
          <a:endParaRPr lang="en-US"/>
        </a:p>
      </dgm:t>
    </dgm:pt>
  </dgm:ptLst>
  <dgm:cxnLst>
    <dgm:cxn modelId="{A0898A8F-D6EE-4A60-91A3-4FA1810D7552}" type="presOf" srcId="{3BFA58C5-F908-44BD-94EB-78BC5CD6F598}" destId="{7443727F-F89F-4D03-813E-02FA5FE6E7A9}" srcOrd="0" destOrd="0" presId="urn:microsoft.com/office/officeart/2005/8/layout/vList2"/>
    <dgm:cxn modelId="{14C27EE1-64C7-474F-8CF1-1B0C6091149B}" type="presOf" srcId="{FFBE1B8F-0616-4CB4-AF7F-0BAF80ACD157}" destId="{6E61F919-EF24-4DD1-B451-6A28E495E77D}" srcOrd="0" destOrd="0" presId="urn:microsoft.com/office/officeart/2005/8/layout/vList2"/>
    <dgm:cxn modelId="{EBA88C23-7D75-4395-87B8-413C50D74CA9}" srcId="{A402E354-EC49-42F1-9DAA-1E6B56A849B6}" destId="{3BFA58C5-F908-44BD-94EB-78BC5CD6F598}" srcOrd="1" destOrd="0" parTransId="{1EBB670C-F76B-4003-BCF7-FE33F69412FD}" sibTransId="{EB340C53-DF2C-40FF-81AF-3516FFC84E90}"/>
    <dgm:cxn modelId="{F88CB27A-54A4-4A76-B52C-C2CF060FD71C}" srcId="{A402E354-EC49-42F1-9DAA-1E6B56A849B6}" destId="{FFBE1B8F-0616-4CB4-AF7F-0BAF80ACD157}" srcOrd="0" destOrd="0" parTransId="{CF4DF8C4-6692-41F2-BA2F-D76C4D44B817}" sibTransId="{1FD64442-0532-4490-9C85-D86AF95D1846}"/>
    <dgm:cxn modelId="{725CD440-6A49-4C21-BC43-2E86010FBA21}" type="presOf" srcId="{A402E354-EC49-42F1-9DAA-1E6B56A849B6}" destId="{753B3E64-D6A1-4C3E-BFA8-1E6AF65A7C8B}" srcOrd="0" destOrd="0" presId="urn:microsoft.com/office/officeart/2005/8/layout/vList2"/>
    <dgm:cxn modelId="{D1903F33-4A8F-45A2-ACA6-2965DBD1DBFB}" type="presParOf" srcId="{753B3E64-D6A1-4C3E-BFA8-1E6AF65A7C8B}" destId="{6E61F919-EF24-4DD1-B451-6A28E495E77D}" srcOrd="0" destOrd="0" presId="urn:microsoft.com/office/officeart/2005/8/layout/vList2"/>
    <dgm:cxn modelId="{EAA75802-2057-4BDB-9DA3-0F2AD347E472}" type="presParOf" srcId="{753B3E64-D6A1-4C3E-BFA8-1E6AF65A7C8B}" destId="{23F6D24B-916B-4EAF-9DF4-CDEAC897EE93}" srcOrd="1" destOrd="0" presId="urn:microsoft.com/office/officeart/2005/8/layout/vList2"/>
    <dgm:cxn modelId="{5F2288FC-E750-414A-983C-27B07769DE28}" type="presParOf" srcId="{753B3E64-D6A1-4C3E-BFA8-1E6AF65A7C8B}" destId="{7443727F-F89F-4D03-813E-02FA5FE6E7A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A62421-BA7E-4EDF-BC6A-6D0D0BE3B8D6}">
      <dsp:nvSpPr>
        <dsp:cNvPr id="0" name=""/>
        <dsp:cNvSpPr/>
      </dsp:nvSpPr>
      <dsp:spPr>
        <a:xfrm>
          <a:off x="0" y="0"/>
          <a:ext cx="8229600" cy="898380"/>
        </a:xfrm>
        <a:prstGeom prst="roundRect">
          <a:avLst>
            <a:gd name="adj" fmla="val 10000"/>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IES Nosa Señora dos Ollos Grandes-Lugo/ Spania</a:t>
          </a:r>
        </a:p>
        <a:p>
          <a:pPr lvl="0" algn="l" defTabSz="933450">
            <a:lnSpc>
              <a:spcPct val="90000"/>
            </a:lnSpc>
            <a:spcBef>
              <a:spcPct val="0"/>
            </a:spcBef>
            <a:spcAft>
              <a:spcPct val="35000"/>
            </a:spcAft>
          </a:pPr>
          <a:endParaRPr lang="en-US" sz="2100" kern="1200"/>
        </a:p>
      </dsp:txBody>
      <dsp:txXfrm>
        <a:off x="1735758" y="0"/>
        <a:ext cx="6493841" cy="898380"/>
      </dsp:txXfrm>
    </dsp:sp>
    <dsp:sp modelId="{F5B23D39-465D-4C52-A9E6-DEFFD75DD830}">
      <dsp:nvSpPr>
        <dsp:cNvPr id="0" name=""/>
        <dsp:cNvSpPr/>
      </dsp:nvSpPr>
      <dsp:spPr>
        <a:xfrm>
          <a:off x="89838" y="89838"/>
          <a:ext cx="1645920" cy="718704"/>
        </a:xfrm>
        <a:prstGeom prst="roundRect">
          <a:avLst>
            <a:gd name="adj" fmla="val 10000"/>
          </a:avLst>
        </a:prstGeom>
        <a:blipFill rotWithShape="0">
          <a:blip xmlns:r="http://schemas.openxmlformats.org/officeDocument/2006/relationships" r:embed="rId1"/>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6FDE717-39EE-4EF2-B130-8A80309E375D}">
      <dsp:nvSpPr>
        <dsp:cNvPr id="0" name=""/>
        <dsp:cNvSpPr/>
      </dsp:nvSpPr>
      <dsp:spPr>
        <a:xfrm>
          <a:off x="0" y="995971"/>
          <a:ext cx="8229600" cy="898380"/>
        </a:xfrm>
        <a:prstGeom prst="roundRect">
          <a:avLst>
            <a:gd name="adj" fmla="val 10000"/>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Istituto di Istruzione Superiore "G. Galilei"- Avezzano/ Italia</a:t>
          </a:r>
        </a:p>
      </dsp:txBody>
      <dsp:txXfrm>
        <a:off x="1735758" y="995971"/>
        <a:ext cx="6493841" cy="898380"/>
      </dsp:txXfrm>
    </dsp:sp>
    <dsp:sp modelId="{F2F6B4D1-7FBF-49FB-A5B6-F878B291CFE8}">
      <dsp:nvSpPr>
        <dsp:cNvPr id="0" name=""/>
        <dsp:cNvSpPr/>
      </dsp:nvSpPr>
      <dsp:spPr>
        <a:xfrm>
          <a:off x="89838" y="1078056"/>
          <a:ext cx="1645920" cy="718704"/>
        </a:xfrm>
        <a:prstGeom prst="roundRect">
          <a:avLst>
            <a:gd name="adj" fmla="val 10000"/>
          </a:avLst>
        </a:prstGeom>
        <a:blipFill rotWithShape="0">
          <a:blip xmlns:r="http://schemas.openxmlformats.org/officeDocument/2006/relationships" r:embed="rId2"/>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279A92-01C3-4B21-91F3-74A1706947B6}">
      <dsp:nvSpPr>
        <dsp:cNvPr id="0" name=""/>
        <dsp:cNvSpPr/>
      </dsp:nvSpPr>
      <dsp:spPr>
        <a:xfrm>
          <a:off x="0" y="1976437"/>
          <a:ext cx="8229600" cy="898380"/>
        </a:xfrm>
        <a:prstGeom prst="roundRect">
          <a:avLst>
            <a:gd name="adj" fmla="val 10000"/>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Powiatowe Centrum Ksztalcenia Zawodowego i Ustawicznego w Wieliczce- Wieliczka/ Polonia</a:t>
          </a:r>
        </a:p>
      </dsp:txBody>
      <dsp:txXfrm>
        <a:off x="1735758" y="1976437"/>
        <a:ext cx="6493841" cy="898380"/>
      </dsp:txXfrm>
    </dsp:sp>
    <dsp:sp modelId="{3A6791CC-250C-4849-8574-4D05D66480D1}">
      <dsp:nvSpPr>
        <dsp:cNvPr id="0" name=""/>
        <dsp:cNvSpPr/>
      </dsp:nvSpPr>
      <dsp:spPr>
        <a:xfrm>
          <a:off x="89838" y="2066275"/>
          <a:ext cx="1645920" cy="718704"/>
        </a:xfrm>
        <a:prstGeom prst="roundRect">
          <a:avLst>
            <a:gd name="adj" fmla="val 10000"/>
          </a:avLst>
        </a:prstGeom>
        <a:blipFill rotWithShape="0">
          <a:blip xmlns:r="http://schemas.openxmlformats.org/officeDocument/2006/relationships" r:embed="rId3"/>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34659B9-4417-455E-B1C4-E1B544559D3E}">
      <dsp:nvSpPr>
        <dsp:cNvPr id="0" name=""/>
        <dsp:cNvSpPr/>
      </dsp:nvSpPr>
      <dsp:spPr>
        <a:xfrm>
          <a:off x="0" y="2964656"/>
          <a:ext cx="8229600" cy="898380"/>
        </a:xfrm>
        <a:prstGeom prst="roundRect">
          <a:avLst>
            <a:gd name="adj" fmla="val 10000"/>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Colegiul Economic Buzau- </a:t>
          </a:r>
          <a:r>
            <a:rPr lang="ro-RO" sz="2100" kern="1200"/>
            <a:t>B</a:t>
          </a:r>
          <a:r>
            <a:rPr lang="en-US" sz="2100" kern="1200"/>
            <a:t>uzău/ România</a:t>
          </a:r>
        </a:p>
      </dsp:txBody>
      <dsp:txXfrm>
        <a:off x="1735758" y="2964656"/>
        <a:ext cx="6493841" cy="898380"/>
      </dsp:txXfrm>
    </dsp:sp>
    <dsp:sp modelId="{269A7FE3-379B-4CE3-A8C4-80F3D302617A}">
      <dsp:nvSpPr>
        <dsp:cNvPr id="0" name=""/>
        <dsp:cNvSpPr/>
      </dsp:nvSpPr>
      <dsp:spPr>
        <a:xfrm>
          <a:off x="89838" y="3054494"/>
          <a:ext cx="1645920" cy="718704"/>
        </a:xfrm>
        <a:prstGeom prst="roundRect">
          <a:avLst>
            <a:gd name="adj" fmla="val 10000"/>
          </a:avLst>
        </a:prstGeom>
        <a:blipFill rotWithShape="0">
          <a:blip xmlns:r="http://schemas.openxmlformats.org/officeDocument/2006/relationships" r:embed="rId4"/>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A367CCE-914B-44EB-86DE-12321CD9C29E}">
      <dsp:nvSpPr>
        <dsp:cNvPr id="0" name=""/>
        <dsp:cNvSpPr/>
      </dsp:nvSpPr>
      <dsp:spPr>
        <a:xfrm>
          <a:off x="0" y="3952875"/>
          <a:ext cx="8229600" cy="898380"/>
        </a:xfrm>
        <a:prstGeom prst="roundRect">
          <a:avLst>
            <a:gd name="adj" fmla="val 10000"/>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Druskininku Ryto gimnazija- Druskininkai/ Lituania</a:t>
          </a:r>
        </a:p>
      </dsp:txBody>
      <dsp:txXfrm>
        <a:off x="1735758" y="3952875"/>
        <a:ext cx="6493841" cy="898380"/>
      </dsp:txXfrm>
    </dsp:sp>
    <dsp:sp modelId="{86572345-97AB-4540-95AB-3B4F7C94DD56}">
      <dsp:nvSpPr>
        <dsp:cNvPr id="0" name=""/>
        <dsp:cNvSpPr/>
      </dsp:nvSpPr>
      <dsp:spPr>
        <a:xfrm>
          <a:off x="89838" y="4042713"/>
          <a:ext cx="1645920" cy="718704"/>
        </a:xfrm>
        <a:prstGeom prst="roundRect">
          <a:avLst>
            <a:gd name="adj" fmla="val 10000"/>
          </a:avLst>
        </a:prstGeom>
        <a:blipFill rotWithShape="0">
          <a:blip xmlns:r="http://schemas.openxmlformats.org/officeDocument/2006/relationships" r:embed="rId5"/>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FEEF60-A027-4404-B088-A3A5F01D30B1}">
      <dsp:nvSpPr>
        <dsp:cNvPr id="0" name=""/>
        <dsp:cNvSpPr/>
      </dsp:nvSpPr>
      <dsp:spPr>
        <a:xfrm>
          <a:off x="0" y="583407"/>
          <a:ext cx="2690812" cy="1778793"/>
        </a:xfrm>
        <a:prstGeom prst="rect">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a:t>To teach our pupils interesting things about natural and cultural heritage of people, particularly in Europe and the understanding of how that heritage shapes their identity and their values</a:t>
          </a:r>
          <a:r>
            <a:rPr lang="ro-RO" sz="1200" b="1" kern="1200" dirty="0"/>
            <a:t>.</a:t>
          </a:r>
          <a:endParaRPr lang="en-US" sz="1200" b="1" kern="1200" dirty="0"/>
        </a:p>
      </dsp:txBody>
      <dsp:txXfrm>
        <a:off x="0" y="583407"/>
        <a:ext cx="2690812" cy="1778793"/>
      </dsp:txXfrm>
    </dsp:sp>
    <dsp:sp modelId="{B97EAC80-67C8-4E09-A4BE-062F0A90DB3F}">
      <dsp:nvSpPr>
        <dsp:cNvPr id="0" name=""/>
        <dsp:cNvSpPr/>
      </dsp:nvSpPr>
      <dsp:spPr>
        <a:xfrm>
          <a:off x="2959893" y="583407"/>
          <a:ext cx="2690812" cy="1778793"/>
        </a:xfrm>
        <a:prstGeom prst="rect">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n-US" sz="1100" kern="1200" dirty="0"/>
            <a:t> </a:t>
          </a:r>
          <a:r>
            <a:rPr lang="en-US" sz="1100" b="1" kern="1200" dirty="0"/>
            <a:t>To highlight the importance of environment as an essential element in our lives, delving into its knowledge, valuation and appreciation, becoming aware of the risks that threat its integrity and of  its importance as source of important resources, not only economic, but also social, cultural and spiritual ones, in the search of their sustainable use. </a:t>
          </a:r>
        </a:p>
      </dsp:txBody>
      <dsp:txXfrm>
        <a:off x="2959893" y="583407"/>
        <a:ext cx="2690812" cy="1778793"/>
      </dsp:txXfrm>
    </dsp:sp>
    <dsp:sp modelId="{C1F90951-ABD3-4422-B3E4-5861A8959B7A}">
      <dsp:nvSpPr>
        <dsp:cNvPr id="0" name=""/>
        <dsp:cNvSpPr/>
      </dsp:nvSpPr>
      <dsp:spPr>
        <a:xfrm>
          <a:off x="5919787" y="547686"/>
          <a:ext cx="2690812" cy="1850234"/>
        </a:xfrm>
        <a:prstGeom prst="rect">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n-US" sz="1100" b="1" kern="1200" dirty="0"/>
            <a:t>To put into practice new methodological tools, using as starting point local natural and cultural resources. Thus, there will be a holistic and multidisciplinary approach to the educational activity in an open, flexible and coordinated way, which makes it possible to teach 21st century competences and allows learning to become a more interesting and playful activity</a:t>
          </a:r>
          <a:r>
            <a:rPr lang="ro-RO" sz="1100" b="1" kern="1200" dirty="0"/>
            <a:t>.</a:t>
          </a:r>
          <a:endParaRPr lang="en-US" sz="1100" b="1" kern="1200" dirty="0"/>
        </a:p>
      </dsp:txBody>
      <dsp:txXfrm>
        <a:off x="5919787" y="547686"/>
        <a:ext cx="2690812" cy="1850234"/>
      </dsp:txXfrm>
    </dsp:sp>
    <dsp:sp modelId="{2B684C4A-350E-4399-8954-9630F8D0EFE1}">
      <dsp:nvSpPr>
        <dsp:cNvPr id="0" name=""/>
        <dsp:cNvSpPr/>
      </dsp:nvSpPr>
      <dsp:spPr>
        <a:xfrm>
          <a:off x="1479946" y="2667003"/>
          <a:ext cx="2690812" cy="1890710"/>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a:t>To explore the potential of a higher exposure to natural and cultural heritage on our pupils' self esteem level and social and emotional intelligence and, therefore, reducing conflict, promoting coexistence and harmony and helping to reduce school failure</a:t>
          </a:r>
          <a:r>
            <a:rPr lang="ro-RO" sz="1200" b="1" kern="1200" dirty="0"/>
            <a:t>.</a:t>
          </a:r>
          <a:endParaRPr lang="en-US" sz="1200" b="1" kern="1200" dirty="0"/>
        </a:p>
      </dsp:txBody>
      <dsp:txXfrm>
        <a:off x="1479946" y="2667003"/>
        <a:ext cx="2690812" cy="1890710"/>
      </dsp:txXfrm>
    </dsp:sp>
    <dsp:sp modelId="{5C8EFC2A-BAF9-45C1-B414-81EA8D25D836}">
      <dsp:nvSpPr>
        <dsp:cNvPr id="0" name=""/>
        <dsp:cNvSpPr/>
      </dsp:nvSpPr>
      <dsp:spPr>
        <a:xfrm>
          <a:off x="4439840" y="2667003"/>
          <a:ext cx="2690812" cy="1890710"/>
        </a:xfrm>
        <a:prstGeom prst="rect">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a:t> To promote creativity and entrepreneurship as the needed attitudes for the promotion and the valuation of environment and material and immaterial cultural heritage. </a:t>
          </a:r>
        </a:p>
      </dsp:txBody>
      <dsp:txXfrm>
        <a:off x="4439840" y="2667003"/>
        <a:ext cx="2690812" cy="18907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1F919-EF24-4DD1-B451-6A28E495E77D}">
      <dsp:nvSpPr>
        <dsp:cNvPr id="0" name=""/>
        <dsp:cNvSpPr/>
      </dsp:nvSpPr>
      <dsp:spPr>
        <a:xfrm>
          <a:off x="0" y="21419"/>
          <a:ext cx="8305800" cy="2798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Arial" pitchFamily="34" charset="0"/>
              <a:cs typeface="Arial" pitchFamily="34" charset="0"/>
            </a:rPr>
            <a:t>There are many things that make a Spaniard Spanish. May it be the culture, the language, or the habits; there is always something that distinguishes us from other European peoples. </a:t>
          </a:r>
        </a:p>
        <a:p>
          <a:pPr lvl="0" algn="l" defTabSz="711200">
            <a:lnSpc>
              <a:spcPct val="90000"/>
            </a:lnSpc>
            <a:spcBef>
              <a:spcPct val="0"/>
            </a:spcBef>
            <a:spcAft>
              <a:spcPct val="35000"/>
            </a:spcAft>
          </a:pPr>
          <a:r>
            <a:rPr lang="en-US" sz="1600" b="1" kern="1200" dirty="0" smtClean="0">
              <a:latin typeface="Arial" pitchFamily="34" charset="0"/>
              <a:cs typeface="Arial" pitchFamily="34" charset="0"/>
            </a:rPr>
            <a:t>What makes me a Spanish person is my daily routine. Whereas a Romanian or a Frenchman would get up early and go to bed early as well, Spaniards often get up as late as possible and stay up a bit too late. Not only does this affect our life, but that also boosts our culture. Spanish cuisine is very well-known, and for a reason. Spaniards nearly always have nice, big dishes for lunch and dinner, while a Brit would probably just have a couple sandwiches. Spanish gastronomy has many tasty dishes beyond paella. Other cultures also lack the concept of </a:t>
          </a:r>
          <a:r>
            <a:rPr lang="en-US" sz="1600" b="1" i="1" kern="1200" dirty="0" smtClean="0">
              <a:latin typeface="Arial" pitchFamily="34" charset="0"/>
              <a:cs typeface="Arial" pitchFamily="34" charset="0"/>
            </a:rPr>
            <a:t>tapas</a:t>
          </a:r>
          <a:r>
            <a:rPr lang="en-US" sz="1600" b="1" kern="1200" dirty="0" smtClean="0">
              <a:latin typeface="Arial" pitchFamily="34" charset="0"/>
              <a:cs typeface="Arial" pitchFamily="34" charset="0"/>
            </a:rPr>
            <a:t>, small dishes often eaten when </a:t>
          </a:r>
          <a:r>
            <a:rPr lang="en-US" sz="1600" b="1" i="1" kern="1200" dirty="0" smtClean="0">
              <a:latin typeface="Arial" pitchFamily="34" charset="0"/>
              <a:cs typeface="Arial" pitchFamily="34" charset="0"/>
            </a:rPr>
            <a:t>going for a drink</a:t>
          </a:r>
          <a:r>
            <a:rPr lang="en-US" sz="1600" b="1" kern="1200" dirty="0" smtClean="0">
              <a:latin typeface="Arial" pitchFamily="34" charset="0"/>
              <a:cs typeface="Arial" pitchFamily="34" charset="0"/>
            </a:rPr>
            <a:t>. </a:t>
          </a:r>
          <a:endParaRPr lang="en-US" sz="1600" b="1" kern="1200" dirty="0">
            <a:latin typeface="Arial" pitchFamily="34" charset="0"/>
            <a:cs typeface="Arial" pitchFamily="34" charset="0"/>
          </a:endParaRPr>
        </a:p>
      </dsp:txBody>
      <dsp:txXfrm>
        <a:off x="0" y="21419"/>
        <a:ext cx="8305800" cy="2798640"/>
      </dsp:txXfrm>
    </dsp:sp>
    <dsp:sp modelId="{7443727F-F89F-4D03-813E-02FA5FE6E7A9}">
      <dsp:nvSpPr>
        <dsp:cNvPr id="0" name=""/>
        <dsp:cNvSpPr/>
      </dsp:nvSpPr>
      <dsp:spPr>
        <a:xfrm>
          <a:off x="0" y="2894940"/>
          <a:ext cx="8305800" cy="2798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Arial" pitchFamily="34" charset="0"/>
              <a:cs typeface="Arial" pitchFamily="34" charset="0"/>
            </a:rPr>
            <a:t>Not all Spaniards are equal, though. There are really strong differences between Spanish communities. When speaking about food, like in the previous paragraph, southern regions always lean towards Mediterranean diet, in spite of northern regions rather cooking big, hot, spoon recipes instead. This is kind of strange once you </a:t>
          </a:r>
          <a:r>
            <a:rPr lang="en-US" sz="1600" b="1" kern="1200" dirty="0" err="1" smtClean="0">
              <a:latin typeface="Arial" pitchFamily="34" charset="0"/>
              <a:cs typeface="Arial" pitchFamily="34" charset="0"/>
            </a:rPr>
            <a:t>realise</a:t>
          </a:r>
          <a:r>
            <a:rPr lang="en-US" sz="1600" b="1" kern="1200" dirty="0" smtClean="0">
              <a:latin typeface="Arial" pitchFamily="34" charset="0"/>
              <a:cs typeface="Arial" pitchFamily="34" charset="0"/>
            </a:rPr>
            <a:t> that both of them are well-known for the same: beautiful mountain landscapes and the best beaches in the world.</a:t>
          </a:r>
        </a:p>
        <a:p>
          <a:pPr lvl="0" algn="l" defTabSz="711200">
            <a:lnSpc>
              <a:spcPct val="90000"/>
            </a:lnSpc>
            <a:spcBef>
              <a:spcPct val="0"/>
            </a:spcBef>
            <a:spcAft>
              <a:spcPct val="35000"/>
            </a:spcAft>
          </a:pPr>
          <a:r>
            <a:rPr lang="en-US" sz="1600" b="1" kern="1200" dirty="0" smtClean="0">
              <a:latin typeface="Arial" pitchFamily="34" charset="0"/>
              <a:cs typeface="Arial" pitchFamily="34" charset="0"/>
            </a:rPr>
            <a:t>There are many other aspects that define the Spanish culture, such as the music. Whether it is typical </a:t>
          </a:r>
          <a:r>
            <a:rPr lang="en-US" sz="1600" b="1" kern="1200" dirty="0" err="1" smtClean="0">
              <a:latin typeface="Arial" pitchFamily="34" charset="0"/>
              <a:cs typeface="Arial" pitchFamily="34" charset="0"/>
            </a:rPr>
            <a:t>Andalusian</a:t>
          </a:r>
          <a:r>
            <a:rPr lang="en-US" sz="1600" b="1" kern="1200" dirty="0" smtClean="0">
              <a:latin typeface="Arial" pitchFamily="34" charset="0"/>
              <a:cs typeface="Arial" pitchFamily="34" charset="0"/>
            </a:rPr>
            <a:t> flamenco or modern trap, there are all kinds of bands, genres and songs. Some of the modern examples of music are the solo singer </a:t>
          </a:r>
          <a:r>
            <a:rPr lang="en-US" sz="1600" b="1" i="1" kern="1200" dirty="0" err="1" smtClean="0">
              <a:latin typeface="Arial" pitchFamily="34" charset="0"/>
              <a:cs typeface="Arial" pitchFamily="34" charset="0"/>
            </a:rPr>
            <a:t>Rosalía</a:t>
          </a:r>
          <a:r>
            <a:rPr lang="en-US" sz="1600" b="1" kern="1200" dirty="0" smtClean="0">
              <a:latin typeface="Arial" pitchFamily="34" charset="0"/>
              <a:cs typeface="Arial" pitchFamily="34" charset="0"/>
            </a:rPr>
            <a:t>, who mixes flamenco and pop in her songs, or the rock band </a:t>
          </a:r>
          <a:r>
            <a:rPr lang="en-US" sz="1600" b="1" i="1" kern="1200" dirty="0" err="1" smtClean="0">
              <a:latin typeface="Arial" pitchFamily="34" charset="0"/>
              <a:cs typeface="Arial" pitchFamily="34" charset="0"/>
            </a:rPr>
            <a:t>Vetusta</a:t>
          </a:r>
          <a:r>
            <a:rPr lang="en-US" sz="1600" b="1" i="1" kern="1200" dirty="0" smtClean="0">
              <a:latin typeface="Arial" pitchFamily="34" charset="0"/>
              <a:cs typeface="Arial" pitchFamily="34" charset="0"/>
            </a:rPr>
            <a:t> </a:t>
          </a:r>
          <a:r>
            <a:rPr lang="en-US" sz="1600" b="1" i="1" kern="1200" dirty="0" err="1" smtClean="0">
              <a:latin typeface="Arial" pitchFamily="34" charset="0"/>
              <a:cs typeface="Arial" pitchFamily="34" charset="0"/>
            </a:rPr>
            <a:t>Morla</a:t>
          </a:r>
          <a:r>
            <a:rPr lang="en-US" sz="1600" b="1" kern="1200" dirty="0" smtClean="0">
              <a:latin typeface="Arial" pitchFamily="34" charset="0"/>
              <a:cs typeface="Arial" pitchFamily="34" charset="0"/>
            </a:rPr>
            <a:t>, which is known internationally. </a:t>
          </a:r>
        </a:p>
      </dsp:txBody>
      <dsp:txXfrm>
        <a:off x="0" y="2894940"/>
        <a:ext cx="8305800" cy="279864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9D567-2C64-4E46-AF92-5CCF0B7FF4C9}" type="datetimeFigureOut">
              <a:rPr lang="en-US" smtClean="0"/>
              <a:pPr/>
              <a:t>3/21/2019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BF2D6-09A7-4CE2-B7AB-65DBEE1BD6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BF2D6-09A7-4CE2-B7AB-65DBEE1BD63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3/21/2019</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3/21/2019</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3/21/2019</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3/21/2019</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3/21/2019</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3/21/2019</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3/21/2019</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3/21/2019</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3/21/2019</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Freestyle Script" pitchFamily="66" charset="0"/>
              </a:rPr>
              <a:t>Let’s BET for heritage!</a:t>
            </a:r>
            <a:endParaRPr lang="en-US" sz="5400" dirty="0">
              <a:latin typeface="Freestyle Script" pitchFamily="66"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4800" b="1" dirty="0" smtClean="0">
                <a:latin typeface="Freestyle Script" pitchFamily="66" charset="0"/>
              </a:rPr>
              <a:t>ITALY</a:t>
            </a:r>
            <a:endParaRPr lang="en-US" sz="4800" dirty="0">
              <a:latin typeface="Freestyle Script" pitchFamily="66" charset="0"/>
            </a:endParaRPr>
          </a:p>
        </p:txBody>
      </p:sp>
      <p:sp>
        <p:nvSpPr>
          <p:cNvPr id="3" name="Content Placeholder 2"/>
          <p:cNvSpPr>
            <a:spLocks noGrp="1"/>
          </p:cNvSpPr>
          <p:nvPr>
            <p:ph idx="1"/>
          </p:nvPr>
        </p:nvSpPr>
        <p:spPr/>
        <p:txBody>
          <a:bodyPr>
            <a:normAutofit/>
          </a:bodyPr>
          <a:lstStyle/>
          <a:p>
            <a:r>
              <a:rPr lang="ro-RO" sz="1800" b="1" dirty="0" smtClean="0"/>
              <a:t>Italy officially the Italian Republicis a country in Europe. Located in the heart of the Mediterranean Sea In the first century BC, the Roman Empire emerged as the dominant power in the Mediterranean Basin and became the leading cultural, political and religious centre of Western civilisation. The legacy of the Roman Empire is widespread and can be observed in the global distribution of civilian law, republican governments, Christianity and the Latin scrit.</a:t>
            </a:r>
            <a:endParaRPr lang="en-US" sz="1800" b="1" dirty="0" smtClean="0"/>
          </a:p>
          <a:p>
            <a:r>
              <a:rPr lang="ro-RO" sz="2700" b="1" dirty="0" smtClean="0">
                <a:solidFill>
                  <a:schemeClr val="accent1"/>
                </a:solidFill>
              </a:rPr>
              <a:t>COLOSSEO</a:t>
            </a:r>
            <a:endParaRPr lang="en-US" sz="2700" b="1" dirty="0" smtClean="0">
              <a:solidFill>
                <a:schemeClr val="accent1"/>
              </a:solidFill>
            </a:endParaRPr>
          </a:p>
          <a:p>
            <a:endParaRPr lang="en-US" sz="2700" dirty="0" smtClean="0">
              <a:solidFill>
                <a:schemeClr val="accent1"/>
              </a:solidFill>
            </a:endParaRPr>
          </a:p>
          <a:p>
            <a:endParaRPr lang="en-US" dirty="0"/>
          </a:p>
        </p:txBody>
      </p:sp>
      <p:pic>
        <p:nvPicPr>
          <p:cNvPr id="4" name="Imagine 1" descr="C:\Users\Elev\Desktop\italy\390px-Emblem_of_Italy.svg.png"/>
          <p:cNvPicPr/>
          <p:nvPr/>
        </p:nvPicPr>
        <p:blipFill>
          <a:blip r:embed="rId2" cstate="print"/>
          <a:srcRect/>
          <a:stretch>
            <a:fillRect/>
          </a:stretch>
        </p:blipFill>
        <p:spPr bwMode="auto">
          <a:xfrm>
            <a:off x="381000" y="381000"/>
            <a:ext cx="1100818" cy="1251857"/>
          </a:xfrm>
          <a:prstGeom prst="rect">
            <a:avLst/>
          </a:prstGeom>
          <a:noFill/>
          <a:ln w="9525">
            <a:noFill/>
            <a:miter lim="800000"/>
            <a:headEnd/>
            <a:tailEnd/>
          </a:ln>
        </p:spPr>
      </p:pic>
      <p:pic>
        <p:nvPicPr>
          <p:cNvPr id="5" name="Imagine 2" descr="C:\Users\Elev\Desktop\italy\800px-Flag_of_Italy.svg.png"/>
          <p:cNvPicPr/>
          <p:nvPr/>
        </p:nvPicPr>
        <p:blipFill>
          <a:blip r:embed="rId3" cstate="print"/>
          <a:srcRect/>
          <a:stretch>
            <a:fillRect/>
          </a:stretch>
        </p:blipFill>
        <p:spPr bwMode="auto">
          <a:xfrm>
            <a:off x="7467600" y="381000"/>
            <a:ext cx="1245689" cy="827314"/>
          </a:xfrm>
          <a:prstGeom prst="rect">
            <a:avLst/>
          </a:prstGeom>
          <a:noFill/>
          <a:ln w="9525">
            <a:noFill/>
            <a:miter lim="800000"/>
            <a:headEnd/>
            <a:tailEnd/>
          </a:ln>
        </p:spPr>
      </p:pic>
      <p:pic>
        <p:nvPicPr>
          <p:cNvPr id="6" name="Imagine 4" descr="C:\Users\Elev\Desktop\italy\colosseo_a_roma.jpg"/>
          <p:cNvPicPr/>
          <p:nvPr/>
        </p:nvPicPr>
        <p:blipFill>
          <a:blip r:embed="rId4" cstate="print"/>
          <a:srcRect/>
          <a:stretch>
            <a:fillRect/>
          </a:stretch>
        </p:blipFill>
        <p:spPr bwMode="auto">
          <a:xfrm>
            <a:off x="2057400" y="4419600"/>
            <a:ext cx="4535104"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lstStyle/>
          <a:p>
            <a:r>
              <a:rPr lang="ro-RO" sz="2800" b="1" dirty="0" smtClean="0">
                <a:solidFill>
                  <a:schemeClr val="accent1"/>
                </a:solidFill>
              </a:rPr>
              <a:t>TORRE DI PISA</a:t>
            </a:r>
            <a:endParaRPr lang="en-US" sz="2800" dirty="0" smtClean="0">
              <a:solidFill>
                <a:schemeClr val="accent1"/>
              </a:solidFill>
            </a:endParaRPr>
          </a:p>
          <a:p>
            <a:r>
              <a:rPr lang="ro-RO" sz="2000" b="1" dirty="0" smtClean="0"/>
              <a:t>The Leaning Tower of Pisaor simply the Tower of Pisais the </a:t>
            </a:r>
            <a:r>
              <a:rPr lang="ro-RO" sz="2000" b="1" i="1" dirty="0" smtClean="0"/>
              <a:t>campanile</a:t>
            </a:r>
            <a:r>
              <a:rPr lang="ro-RO" sz="2000" b="1" dirty="0" smtClean="0"/>
              <a:t>, or freestanding bell tower, of the cathedral of the Italian city of Pisa, known worldwide for its unintended tilt. The tower is situated behind the Pisa Cathedral and is the third oldest structure in the city's Cathedral Squareafter the cathedral and the Pisa Baptistry.</a:t>
            </a:r>
            <a:endParaRPr lang="en-US" sz="2000" b="1" dirty="0" smtClean="0"/>
          </a:p>
          <a:p>
            <a:endParaRPr lang="en-US" sz="2000" b="1" dirty="0" smtClean="0"/>
          </a:p>
          <a:p>
            <a:endParaRPr lang="en-US" sz="2000" b="1" dirty="0" smtClean="0"/>
          </a:p>
          <a:p>
            <a:r>
              <a:rPr lang="ro-RO" sz="2400" b="1" dirty="0" smtClean="0">
                <a:solidFill>
                  <a:schemeClr val="accent1"/>
                </a:solidFill>
              </a:rPr>
              <a:t>LASAGNE</a:t>
            </a:r>
            <a:endParaRPr lang="en-US" sz="2400" b="1" dirty="0" smtClean="0">
              <a:solidFill>
                <a:schemeClr val="accent1"/>
              </a:solidFill>
            </a:endParaRPr>
          </a:p>
          <a:p>
            <a:pPr>
              <a:buNone/>
            </a:pPr>
            <a:r>
              <a:rPr lang="en-US" sz="2400" b="1" dirty="0" smtClean="0">
                <a:solidFill>
                  <a:schemeClr val="accent1"/>
                </a:solidFill>
              </a:rPr>
              <a:t> </a:t>
            </a:r>
            <a:r>
              <a:rPr lang="ro-RO" sz="2000" dirty="0" smtClean="0"/>
              <a:t>Pasta in the form of sheets or wide strips.</a:t>
            </a:r>
            <a:endParaRPr lang="en-US" sz="2000" dirty="0" smtClean="0"/>
          </a:p>
          <a:p>
            <a:pPr algn="ctr">
              <a:buNone/>
            </a:pPr>
            <a:endParaRPr lang="en-US" sz="2000" b="1" dirty="0" smtClean="0"/>
          </a:p>
          <a:p>
            <a:endParaRPr lang="en-US" dirty="0"/>
          </a:p>
        </p:txBody>
      </p:sp>
      <p:pic>
        <p:nvPicPr>
          <p:cNvPr id="4" name="Imagine 5" descr="C:\Users\Elev\Desktop\italy\800px-The_Leaning_Tower_of_Pisa_SB.jpeg"/>
          <p:cNvPicPr/>
          <p:nvPr/>
        </p:nvPicPr>
        <p:blipFill>
          <a:blip r:embed="rId2" cstate="print"/>
          <a:srcRect/>
          <a:stretch>
            <a:fillRect/>
          </a:stretch>
        </p:blipFill>
        <p:spPr bwMode="auto">
          <a:xfrm>
            <a:off x="6553200" y="2667000"/>
            <a:ext cx="2136321" cy="2471057"/>
          </a:xfrm>
          <a:prstGeom prst="rect">
            <a:avLst/>
          </a:prstGeom>
          <a:noFill/>
          <a:ln w="9525">
            <a:noFill/>
            <a:miter lim="800000"/>
            <a:headEnd/>
            <a:tailEnd/>
          </a:ln>
        </p:spPr>
      </p:pic>
      <p:pic>
        <p:nvPicPr>
          <p:cNvPr id="5" name="Imagine 7" descr="C:\Users\Elev\Desktop\italy\2011-03-14-14.47.25.jpg"/>
          <p:cNvPicPr/>
          <p:nvPr/>
        </p:nvPicPr>
        <p:blipFill>
          <a:blip r:embed="rId3" cstate="print"/>
          <a:srcRect/>
          <a:stretch>
            <a:fillRect/>
          </a:stretch>
        </p:blipFill>
        <p:spPr bwMode="auto">
          <a:xfrm>
            <a:off x="1304365" y="4773706"/>
            <a:ext cx="1702889" cy="1023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numCol="2">
            <a:normAutofit/>
          </a:bodyPr>
          <a:lstStyle/>
          <a:p>
            <a:r>
              <a:rPr lang="ro-RO" sz="2400" b="1" dirty="0" smtClean="0"/>
              <a:t>ROMAN EMPIRE</a:t>
            </a:r>
            <a:endParaRPr lang="en-US" sz="2400" dirty="0" smtClean="0"/>
          </a:p>
          <a:p>
            <a:r>
              <a:rPr lang="ro-RO" sz="2000" b="1" dirty="0" smtClean="0"/>
              <a:t>The Roman Empire was among the most powerful economic, cultural, political and military forces in the world of its time, and it was one of the largest empires in world history. At its height under Trajan, it covered 5 million square kilometres.</a:t>
            </a:r>
            <a:endParaRPr lang="en-US" sz="2000" b="1" dirty="0" smtClean="0"/>
          </a:p>
          <a:p>
            <a:pPr>
              <a:buNone/>
            </a:pPr>
            <a:endParaRPr lang="en-US" sz="2000" b="1" dirty="0" smtClean="0"/>
          </a:p>
          <a:p>
            <a:pPr>
              <a:buNone/>
            </a:pPr>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ro-RO" sz="2400" b="1" dirty="0" smtClean="0"/>
              <a:t>DUOMO DI MILANO</a:t>
            </a:r>
            <a:endParaRPr lang="en-US" sz="2400" dirty="0" smtClean="0"/>
          </a:p>
          <a:p>
            <a:r>
              <a:rPr lang="ro-RO" sz="2000" b="1" dirty="0" smtClean="0"/>
              <a:t>Domul din Milano, in italy </a:t>
            </a:r>
            <a:r>
              <a:rPr lang="it-IT" sz="2000" b="1" i="1" dirty="0" smtClean="0"/>
              <a:t>Duomo di Santa Maria Nascente</a:t>
            </a:r>
            <a:r>
              <a:rPr lang="ro-RO" sz="2000" b="1" dirty="0" smtClean="0"/>
              <a:t>, is the cathedral church of Milan, Lombardy, Italy. </a:t>
            </a:r>
            <a:endParaRPr lang="en-US" sz="2000" b="1" dirty="0" smtClean="0"/>
          </a:p>
          <a:p>
            <a:r>
              <a:rPr lang="ro-RO" sz="2400" b="1" dirty="0" smtClean="0"/>
              <a:t>NATIONAL SONG</a:t>
            </a:r>
            <a:endParaRPr lang="en-US" sz="2400" dirty="0" smtClean="0"/>
          </a:p>
          <a:p>
            <a:r>
              <a:rPr lang="ro-RO" sz="2000" b="1" dirty="0" smtClean="0"/>
              <a:t>"Il Canto degli Italiani"is the national anthem of Italy. It is best known among Italians as the "Inno di Mameli".</a:t>
            </a:r>
            <a:endParaRPr lang="en-US" dirty="0" smtClean="0"/>
          </a:p>
        </p:txBody>
      </p:sp>
      <p:pic>
        <p:nvPicPr>
          <p:cNvPr id="13" name="Imagine 8" descr="C:\Users\Elev\Desktop\italy\1920px-Roman_Empire_Trajan_117AD.png"/>
          <p:cNvPicPr/>
          <p:nvPr/>
        </p:nvPicPr>
        <p:blipFill>
          <a:blip r:embed="rId2" cstate="print"/>
          <a:srcRect/>
          <a:stretch>
            <a:fillRect/>
          </a:stretch>
        </p:blipFill>
        <p:spPr bwMode="auto">
          <a:xfrm>
            <a:off x="457200" y="3505200"/>
            <a:ext cx="3351711" cy="1981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Imagine 14" descr="C:\Users\Elev\Desktop\italy\1024px-MailaenderDom.jpg"/>
          <p:cNvPicPr/>
          <p:nvPr/>
        </p:nvPicPr>
        <p:blipFill>
          <a:blip r:embed="rId3" cstate="print"/>
          <a:srcRect b="4620"/>
          <a:stretch>
            <a:fillRect/>
          </a:stretch>
        </p:blipFill>
        <p:spPr bwMode="auto">
          <a:xfrm>
            <a:off x="6781800" y="3962400"/>
            <a:ext cx="1772920" cy="23376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Imagine 15" descr="C:\Users\Elev\Desktop\italy\229px-Copertina_libretto_mameli.JPG"/>
          <p:cNvPicPr/>
          <p:nvPr/>
        </p:nvPicPr>
        <p:blipFill>
          <a:blip r:embed="rId4" cstate="print"/>
          <a:srcRect l="2945" t="2640" r="6007" b="2889"/>
          <a:stretch>
            <a:fillRect/>
          </a:stretch>
        </p:blipFill>
        <p:spPr bwMode="auto">
          <a:xfrm>
            <a:off x="4038600" y="5257800"/>
            <a:ext cx="998583" cy="13565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4400" b="1" u="sng" dirty="0" smtClean="0"/>
              <a:t>MY COUNTRY, ROMANIA</a:t>
            </a:r>
            <a:endParaRPr lang="en-US" dirty="0"/>
          </a:p>
        </p:txBody>
      </p:sp>
      <p:sp>
        <p:nvSpPr>
          <p:cNvPr id="3" name="Content Placeholder 2"/>
          <p:cNvSpPr>
            <a:spLocks noGrp="1"/>
          </p:cNvSpPr>
          <p:nvPr>
            <p:ph idx="1"/>
          </p:nvPr>
        </p:nvSpPr>
        <p:spPr/>
        <p:txBody>
          <a:bodyPr>
            <a:normAutofit/>
          </a:bodyPr>
          <a:lstStyle/>
          <a:p>
            <a:r>
              <a:rPr lang="ro-RO" sz="2200" dirty="0" smtClean="0"/>
              <a:t>My life is related to the history of this country, its beautiful nature and the picturesque places and the physical and spiritual beauty of the people living in it, their skill and their crafts.</a:t>
            </a:r>
            <a:endParaRPr lang="en-US" sz="2200" dirty="0" smtClean="0"/>
          </a:p>
          <a:p>
            <a:r>
              <a:rPr lang="ro-RO" sz="2200" dirty="0" smtClean="0"/>
              <a:t>Romania is the house where I grew up...</a:t>
            </a:r>
            <a:r>
              <a:rPr lang="en-US" sz="2200" dirty="0" smtClean="0"/>
              <a:t> </a:t>
            </a:r>
            <a:r>
              <a:rPr lang="ro-RO" sz="2200" dirty="0" smtClean="0"/>
              <a:t>Romania is the country, the carved gates and the aspen from the road ...</a:t>
            </a:r>
            <a:endParaRPr lang="en-US" sz="2200" dirty="0" smtClean="0"/>
          </a:p>
        </p:txBody>
      </p:sp>
      <p:pic>
        <p:nvPicPr>
          <p:cNvPr id="4" name="Picture 3" descr="poze-avatar-steag-harta-romaniei"/>
          <p:cNvPicPr/>
          <p:nvPr/>
        </p:nvPicPr>
        <p:blipFill>
          <a:blip r:embed="rId2" cstate="print"/>
          <a:srcRect t="6050" b="6050"/>
          <a:stretch>
            <a:fillRect/>
          </a:stretch>
        </p:blipFill>
        <p:spPr bwMode="auto">
          <a:xfrm>
            <a:off x="7653510" y="178653"/>
            <a:ext cx="1313543" cy="870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ownload"/>
          <p:cNvPicPr/>
          <p:nvPr/>
        </p:nvPicPr>
        <p:blipFill>
          <a:blip r:embed="rId3" cstate="print"/>
          <a:srcRect/>
          <a:stretch>
            <a:fillRect/>
          </a:stretch>
        </p:blipFill>
        <p:spPr bwMode="auto">
          <a:xfrm>
            <a:off x="990600" y="4419600"/>
            <a:ext cx="2438582" cy="1513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ownload"/>
          <p:cNvPicPr/>
          <p:nvPr/>
        </p:nvPicPr>
        <p:blipFill>
          <a:blip r:embed="rId4" cstate="print"/>
          <a:srcRect/>
          <a:stretch>
            <a:fillRect/>
          </a:stretch>
        </p:blipFill>
        <p:spPr bwMode="auto">
          <a:xfrm>
            <a:off x="7391400" y="4343400"/>
            <a:ext cx="869768" cy="783771"/>
          </a:xfrm>
          <a:prstGeom prst="rect">
            <a:avLst/>
          </a:prstGeom>
          <a:noFill/>
          <a:ln w="9525">
            <a:noFill/>
            <a:miter lim="800000"/>
            <a:headEnd/>
            <a:tailEnd/>
          </a:ln>
        </p:spPr>
      </p:pic>
      <p:pic>
        <p:nvPicPr>
          <p:cNvPr id="7" name="Picture 6" descr="download"/>
          <p:cNvPicPr/>
          <p:nvPr/>
        </p:nvPicPr>
        <p:blipFill>
          <a:blip r:embed="rId5" cstate="print"/>
          <a:srcRect l="16631" t="20998" r="12599" b="21501"/>
          <a:stretch>
            <a:fillRect/>
          </a:stretch>
        </p:blipFill>
        <p:spPr bwMode="auto">
          <a:xfrm>
            <a:off x="8335736" y="5638800"/>
            <a:ext cx="655864" cy="533400"/>
          </a:xfrm>
          <a:prstGeom prst="rect">
            <a:avLst/>
          </a:prstGeom>
          <a:noFill/>
          <a:ln w="9525">
            <a:noFill/>
            <a:miter lim="800000"/>
            <a:headEnd/>
            <a:tailEnd/>
          </a:ln>
        </p:spPr>
      </p:pic>
      <p:pic>
        <p:nvPicPr>
          <p:cNvPr id="8" name="Picture 7" descr="images"/>
          <p:cNvPicPr/>
          <p:nvPr/>
        </p:nvPicPr>
        <p:blipFill>
          <a:blip r:embed="rId6" cstate="print"/>
          <a:srcRect/>
          <a:stretch>
            <a:fillRect/>
          </a:stretch>
        </p:blipFill>
        <p:spPr bwMode="auto">
          <a:xfrm>
            <a:off x="4038600" y="4419600"/>
            <a:ext cx="2288721" cy="15131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a:bodyPr>
          <a:lstStyle/>
          <a:p>
            <a:r>
              <a:rPr lang="ro-RO" sz="2000" dirty="0" smtClean="0">
                <a:latin typeface="Arial" pitchFamily="34" charset="0"/>
                <a:cs typeface="Arial" pitchFamily="34" charset="0"/>
              </a:rPr>
              <a:t>We have differents traditions :  </a:t>
            </a:r>
            <a:endParaRPr lang="en-US" sz="2000" dirty="0" smtClean="0">
              <a:latin typeface="Arial" pitchFamily="34" charset="0"/>
              <a:cs typeface="Arial" pitchFamily="34" charset="0"/>
            </a:endParaRPr>
          </a:p>
          <a:p>
            <a:pPr lvl="0"/>
            <a:r>
              <a:rPr lang="ro-RO" sz="2000" dirty="0" smtClean="0">
                <a:latin typeface="Arial" pitchFamily="34" charset="0"/>
                <a:cs typeface="Arial" pitchFamily="34" charset="0"/>
              </a:rPr>
              <a:t>The pre-wedding ceremony is one of the most beautiful Romanian traditions. The bride is helped by her mother and friends close to her family to prepare for the wedding. The bridegroom goes to take his future wife home and take her to the church. He is traditionally accompanied by his close friends. Before that, the knight of honor symbolically beckons the groom. Usually a knife or even an ax for this tradition is used.</a:t>
            </a:r>
            <a:endParaRPr lang="en-US" sz="2000" dirty="0" smtClean="0">
              <a:latin typeface="Arial" pitchFamily="34" charset="0"/>
              <a:cs typeface="Arial" pitchFamily="34" charset="0"/>
            </a:endParaRPr>
          </a:p>
          <a:p>
            <a:pPr lvl="0"/>
            <a:r>
              <a:rPr lang="ro-RO" sz="2000" dirty="0" smtClean="0">
                <a:latin typeface="Arial" pitchFamily="34" charset="0"/>
                <a:cs typeface="Arial" pitchFamily="34" charset="0"/>
              </a:rPr>
              <a:t>The winter holidays are marked by the most beautiful Romanian traditions. In the winter, customs and folk customs, which come from the past, are celebrated in winter, but are followed in holiness even today. In the village, on Christmas Eve, a number of children gather together to chase the villagers.</a:t>
            </a:r>
            <a:endParaRPr lang="en-US" sz="2000" dirty="0" smtClean="0">
              <a:latin typeface="Arial" pitchFamily="34" charset="0"/>
              <a:cs typeface="Arial" pitchFamily="34" charset="0"/>
            </a:endParaRPr>
          </a:p>
          <a:p>
            <a:endParaRPr lang="en-US" dirty="0"/>
          </a:p>
        </p:txBody>
      </p:sp>
      <p:pic>
        <p:nvPicPr>
          <p:cNvPr id="4" name="Picture 3" descr="colinde"/>
          <p:cNvPicPr/>
          <p:nvPr/>
        </p:nvPicPr>
        <p:blipFill>
          <a:blip r:embed="rId2" cstate="print"/>
          <a:srcRect/>
          <a:stretch>
            <a:fillRect/>
          </a:stretch>
        </p:blipFill>
        <p:spPr bwMode="auto">
          <a:xfrm>
            <a:off x="1219200" y="4648200"/>
            <a:ext cx="2514600" cy="1752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a:bodyPr>
          <a:lstStyle/>
          <a:p>
            <a:r>
              <a:rPr lang="ro-RO" sz="2000" dirty="0" smtClean="0"/>
              <a:t>One of the most beautiful Romanian traditions is the celebration of spring. Mărţişorul is an ancient symbol, which marks the arrival of  warm weather on the Romanian lands. In folk beliefs, this talisman has magical powers. Men give marriage to women, and they wear them in their chests or hands throughout March.</a:t>
            </a:r>
            <a:endParaRPr lang="en-US" sz="2000" dirty="0" smtClean="0"/>
          </a:p>
          <a:p>
            <a:r>
              <a:rPr lang="ro-RO" sz="2000" dirty="0" smtClean="0"/>
              <a:t>Easter celebration is one of the most beautiful Romanian traditions. For this celebration, eggs are coloured, lamb dishes are traditionally cooked, and cakes are baked. Romanians greet the streets with "Christ has risen and" has truly risen ". The most beautiful places to celebrate the tradition of Easter are the churches in Bucharest, reports Inyourpocket.</a:t>
            </a:r>
            <a:endParaRPr lang="en-US" sz="2000" dirty="0"/>
          </a:p>
        </p:txBody>
      </p:sp>
      <p:pic>
        <p:nvPicPr>
          <p:cNvPr id="6" name="Picture 5" descr="paste"/>
          <p:cNvPicPr/>
          <p:nvPr/>
        </p:nvPicPr>
        <p:blipFill>
          <a:blip r:embed="rId2" cstate="print"/>
          <a:srcRect/>
          <a:stretch>
            <a:fillRect/>
          </a:stretch>
        </p:blipFill>
        <p:spPr bwMode="auto">
          <a:xfrm>
            <a:off x="1676400" y="4267200"/>
            <a:ext cx="335280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martisor_0"/>
          <p:cNvPicPr/>
          <p:nvPr/>
        </p:nvPicPr>
        <p:blipFill>
          <a:blip r:embed="rId3" cstate="print"/>
          <a:srcRect/>
          <a:stretch>
            <a:fillRect/>
          </a:stretch>
        </p:blipFill>
        <p:spPr bwMode="auto">
          <a:xfrm>
            <a:off x="6019800" y="4495800"/>
            <a:ext cx="2209800" cy="1600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Lithuania</a:t>
            </a:r>
            <a:endParaRPr lang="en-US" dirty="0"/>
          </a:p>
        </p:txBody>
      </p:sp>
      <p:sp>
        <p:nvSpPr>
          <p:cNvPr id="3" name="Content Placeholder 2"/>
          <p:cNvSpPr>
            <a:spLocks noGrp="1"/>
          </p:cNvSpPr>
          <p:nvPr>
            <p:ph idx="1"/>
          </p:nvPr>
        </p:nvSpPr>
        <p:spPr>
          <a:xfrm>
            <a:off x="457200" y="1447800"/>
            <a:ext cx="8229600" cy="5007008"/>
          </a:xfrm>
        </p:spPr>
        <p:txBody>
          <a:bodyPr>
            <a:normAutofit fontScale="32500" lnSpcReduction="20000"/>
          </a:bodyPr>
          <a:lstStyle/>
          <a:p>
            <a:r>
              <a:rPr lang="ro-RO" sz="5000" b="1" i="1" dirty="0" smtClean="0"/>
              <a:t>The flag of Lithuania</a:t>
            </a:r>
            <a:endParaRPr lang="en-US" sz="5000" dirty="0" smtClean="0"/>
          </a:p>
          <a:p>
            <a:r>
              <a:rPr lang="ro-RO" sz="5000" i="1" dirty="0" smtClean="0"/>
              <a:t>Lihuanians traditional food is cuisine (Cepelinai)</a:t>
            </a:r>
            <a:endParaRPr lang="en-US" sz="5000" dirty="0" smtClean="0"/>
          </a:p>
          <a:p>
            <a:r>
              <a:rPr lang="ro-RO" sz="5000" i="1" dirty="0" smtClean="0"/>
              <a:t>I still remember the smell of Cepelinai the childhood when I was at my grandfathers house.</a:t>
            </a:r>
            <a:endParaRPr lang="en-US" sz="5000" dirty="0" smtClean="0"/>
          </a:p>
          <a:p>
            <a:r>
              <a:rPr lang="ro-RO" sz="5000" dirty="0" smtClean="0"/>
              <a:t>The oldest Lithuanian folk dances are dances sutartines. The most common figures are walking in rows, facing each other, or going in a circle. Sutartines were mostly danced by women. The name of such a sutartine would usually derive from the first line of the song or its refrain. This type of sutartines were still danced in north-eastern Lithuania in the early 20th century.</a:t>
            </a:r>
            <a:endParaRPr lang="en-US" sz="5000" dirty="0" smtClean="0"/>
          </a:p>
          <a:p>
            <a:r>
              <a:rPr lang="ro-RO" sz="5000" b="1" i="1" dirty="0" smtClean="0"/>
              <a:t>One of the traditional songs in Lithuania is Ant kalno mūrai. (liaudies)</a:t>
            </a:r>
            <a:endParaRPr lang="en-US" sz="5000" dirty="0" smtClean="0"/>
          </a:p>
          <a:p>
            <a:pPr>
              <a:buNone/>
            </a:pPr>
            <a:r>
              <a:rPr lang="ro-RO" sz="5000" b="1" dirty="0" smtClean="0"/>
              <a:t/>
            </a:r>
            <a:br>
              <a:rPr lang="ro-RO" sz="5000" b="1" dirty="0" smtClean="0"/>
            </a:br>
            <a:r>
              <a:rPr lang="ro-RO" sz="5000" b="1" dirty="0" smtClean="0"/>
              <a:t>Ant kalno mūrai, joja lietuviai,</a:t>
            </a:r>
            <a:endParaRPr lang="en-US" sz="5000" dirty="0" smtClean="0"/>
          </a:p>
          <a:p>
            <a:r>
              <a:rPr lang="ro-RO" sz="5000" b="1" dirty="0" smtClean="0"/>
              <a:t>Ant kalno mūrai, joja lietuviai.</a:t>
            </a:r>
            <a:endParaRPr lang="en-US" sz="5000" dirty="0" smtClean="0"/>
          </a:p>
          <a:p>
            <a:r>
              <a:rPr lang="ro-RO" sz="5000" b="1" dirty="0" smtClean="0"/>
              <a:t>Joja, joja lietuvaičiai,</a:t>
            </a:r>
            <a:endParaRPr lang="en-US" sz="5000" dirty="0" smtClean="0"/>
          </a:p>
          <a:p>
            <a:r>
              <a:rPr lang="ro-RO" sz="5000" b="1" dirty="0" smtClean="0"/>
              <a:t>Neša, neša vainikaitį,</a:t>
            </a:r>
            <a:endParaRPr lang="en-US" sz="5000" dirty="0" smtClean="0"/>
          </a:p>
          <a:p>
            <a:r>
              <a:rPr lang="ro-RO" sz="5000" b="1" dirty="0" smtClean="0"/>
              <a:t>Vainiką rūtų, vainiką rūtų.</a:t>
            </a:r>
            <a:endParaRPr lang="en-US" sz="5000" dirty="0" smtClean="0"/>
          </a:p>
          <a:p>
            <a:r>
              <a:rPr lang="ro-RO" sz="5000" b="1" dirty="0" smtClean="0"/>
              <a:t> Štai ir prijojo uošvės dvarelį.</a:t>
            </a:r>
            <a:endParaRPr lang="en-US" sz="5000" dirty="0" smtClean="0"/>
          </a:p>
          <a:p>
            <a:r>
              <a:rPr lang="ro-RO" sz="5000" b="1" dirty="0" smtClean="0"/>
              <a:t>Kelkis, kelkis, motinėle,</a:t>
            </a:r>
            <a:endParaRPr lang="en-US" sz="5000" dirty="0" smtClean="0"/>
          </a:p>
          <a:p>
            <a:r>
              <a:rPr lang="ro-RO" sz="5000" b="1" dirty="0" smtClean="0"/>
              <a:t>Žadink savo dukružėlę</a:t>
            </a:r>
            <a:endParaRPr lang="en-US" sz="5000" dirty="0" smtClean="0"/>
          </a:p>
          <a:p>
            <a:r>
              <a:rPr lang="ro-RO" sz="5000" b="1" dirty="0" smtClean="0"/>
              <a:t>Žirgelių girdyt, žirgelių girdyt.</a:t>
            </a:r>
            <a:endParaRPr lang="en-US" sz="5000" dirty="0" smtClean="0"/>
          </a:p>
          <a:p>
            <a:endParaRPr lang="en-US" dirty="0"/>
          </a:p>
        </p:txBody>
      </p:sp>
      <p:pic>
        <p:nvPicPr>
          <p:cNvPr id="5" name="Imagine 44" descr="Imagini pentru lithuanian traditional dance"/>
          <p:cNvPicPr/>
          <p:nvPr/>
        </p:nvPicPr>
        <p:blipFill>
          <a:blip r:embed="rId2" cstate="print"/>
          <a:srcRect/>
          <a:stretch>
            <a:fillRect/>
          </a:stretch>
        </p:blipFill>
        <p:spPr bwMode="auto">
          <a:xfrm>
            <a:off x="5334000" y="4038600"/>
            <a:ext cx="2995930" cy="15675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Imagine similarÄ"/>
          <p:cNvPicPr/>
          <p:nvPr/>
        </p:nvPicPr>
        <p:blipFill>
          <a:blip r:embed="rId3" cstate="print"/>
          <a:srcRect/>
          <a:stretch>
            <a:fillRect/>
          </a:stretch>
        </p:blipFill>
        <p:spPr bwMode="auto">
          <a:xfrm>
            <a:off x="7028569" y="417819"/>
            <a:ext cx="1559379" cy="10559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r>
              <a:rPr lang="ro-RO" sz="2000" dirty="0" smtClean="0">
                <a:latin typeface="Arial" pitchFamily="34" charset="0"/>
                <a:cs typeface="Arial" pitchFamily="34" charset="0"/>
              </a:rPr>
              <a:t>The most interesting part and most important to me is 1944-1953 events. Active guerrilla warfare against Soviet Union. Everything was structured and people had they’re task assigned by officers. People made bunkers and other fortified encampments. It was risky and 20,000 partisans half of them from 16 to 21 years old died from Soviet Union, people didn’t have many weapons or resources but still they tried to resist occupants. Soviet Union and NKVD put a lot of effort to destroy them even bribing, torturing and transferring more soldiers to Lithuania.</a:t>
            </a:r>
            <a:endParaRPr lang="en-US" sz="20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72000"/>
          </a:xfrm>
        </p:spPr>
        <p:txBody>
          <a:bodyPr>
            <a:normAutofit/>
          </a:bodyPr>
          <a:lstStyle/>
          <a:p>
            <a:r>
              <a:rPr lang="ro-RO" sz="2200" dirty="0" smtClean="0">
                <a:latin typeface="Arial" pitchFamily="34" charset="0"/>
                <a:cs typeface="Arial" pitchFamily="34" charset="0"/>
              </a:rPr>
              <a:t>Still Lithuanians resisted them to the death trying to make Lithuania independent and free. They didn’t manage to make it but they’re efforts are remembered to this day and our modern special forces (Called Aitvaras) are using those tactics. Operating in small numbers and without officers. Even Russian ‘’Specnaz’’ special forces are terrified of Aitvaras. These events are really important to us and it’s our heritage</a:t>
            </a:r>
            <a:endParaRPr lang="en-US" sz="22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itchFamily="34" charset="0"/>
                <a:cs typeface="Arial" pitchFamily="34" charset="0"/>
              </a:rPr>
              <a:t>Spain</a:t>
            </a:r>
            <a:endParaRPr lang="en-US" sz="4400" b="1" dirty="0">
              <a:latin typeface="Arial" pitchFamily="34" charset="0"/>
              <a:cs typeface="Arial" pitchFamily="34" charset="0"/>
            </a:endParaRPr>
          </a:p>
        </p:txBody>
      </p:sp>
      <p:pic>
        <p:nvPicPr>
          <p:cNvPr id="4" name="Picture 3" descr="Imagini pentru SPANIA"/>
          <p:cNvPicPr/>
          <p:nvPr/>
        </p:nvPicPr>
        <p:blipFill>
          <a:blip r:embed="rId2" cstate="print"/>
          <a:srcRect/>
          <a:stretch>
            <a:fillRect/>
          </a:stretch>
        </p:blipFill>
        <p:spPr bwMode="auto">
          <a:xfrm>
            <a:off x="7620000" y="381000"/>
            <a:ext cx="1172664" cy="881742"/>
          </a:xfrm>
          <a:prstGeom prst="rect">
            <a:avLst/>
          </a:prstGeom>
          <a:noFill/>
          <a:ln w="9525">
            <a:noFill/>
            <a:miter lim="800000"/>
            <a:headEnd/>
            <a:tailEnd/>
          </a:ln>
        </p:spPr>
      </p:pic>
      <p:pic>
        <p:nvPicPr>
          <p:cNvPr id="5" name="Picture 4"/>
          <p:cNvPicPr/>
          <p:nvPr/>
        </p:nvPicPr>
        <p:blipFill>
          <a:blip r:embed="rId3" cstate="print">
            <a:clrChange>
              <a:clrFrom>
                <a:srgbClr val="FFFFFF"/>
              </a:clrFrom>
              <a:clrTo>
                <a:srgbClr val="FFFFFF">
                  <a:alpha val="0"/>
                </a:srgbClr>
              </a:clrTo>
            </a:clrChange>
          </a:blip>
          <a:srcRect/>
          <a:stretch>
            <a:fillRect/>
          </a:stretch>
        </p:blipFill>
        <p:spPr bwMode="auto">
          <a:xfrm>
            <a:off x="4572000" y="457200"/>
            <a:ext cx="4322989" cy="3962400"/>
          </a:xfrm>
          <a:prstGeom prst="rect">
            <a:avLst/>
          </a:prstGeom>
          <a:noFill/>
        </p:spPr>
      </p:pic>
      <p:pic>
        <p:nvPicPr>
          <p:cNvPr id="6" name="Picture 5"/>
          <p:cNvPicPr/>
          <p:nvPr/>
        </p:nvPicPr>
        <p:blipFill>
          <a:blip r:embed="rId4" cstate="print"/>
          <a:srcRect/>
          <a:stretch>
            <a:fillRect/>
          </a:stretch>
        </p:blipFill>
        <p:spPr bwMode="auto">
          <a:xfrm>
            <a:off x="6781800" y="4419600"/>
            <a:ext cx="2088334" cy="1393371"/>
          </a:xfrm>
          <a:prstGeom prst="roundRect">
            <a:avLst/>
          </a:prstGeom>
          <a:noFill/>
        </p:spPr>
      </p:pic>
      <p:pic>
        <p:nvPicPr>
          <p:cNvPr id="7" name="Picture 6"/>
          <p:cNvPicPr/>
          <p:nvPr/>
        </p:nvPicPr>
        <p:blipFill>
          <a:blip r:embed="rId5" cstate="print">
            <a:clrChange>
              <a:clrFrom>
                <a:srgbClr val="FFFFFF"/>
              </a:clrFrom>
              <a:clrTo>
                <a:srgbClr val="FFFFFF">
                  <a:alpha val="0"/>
                </a:srgbClr>
              </a:clrTo>
            </a:clrChange>
          </a:blip>
          <a:srcRect/>
          <a:stretch>
            <a:fillRect/>
          </a:stretch>
        </p:blipFill>
        <p:spPr bwMode="auto">
          <a:xfrm>
            <a:off x="1219200" y="1676400"/>
            <a:ext cx="3082743" cy="1611086"/>
          </a:xfrm>
          <a:prstGeom prst="rect">
            <a:avLst/>
          </a:prstGeom>
          <a:noFill/>
        </p:spPr>
      </p:pic>
      <p:pic>
        <p:nvPicPr>
          <p:cNvPr id="8" name="Picture 7"/>
          <p:cNvPicPr/>
          <p:nvPr/>
        </p:nvPicPr>
        <p:blipFill>
          <a:blip r:embed="rId6" cstate="print">
            <a:clrChange>
              <a:clrFrom>
                <a:srgbClr val="FFFFFF"/>
              </a:clrFrom>
              <a:clrTo>
                <a:srgbClr val="FFFFFF">
                  <a:alpha val="0"/>
                </a:srgbClr>
              </a:clrTo>
            </a:clrChange>
          </a:blip>
          <a:srcRect/>
          <a:stretch>
            <a:fillRect/>
          </a:stretch>
        </p:blipFill>
        <p:spPr bwMode="auto">
          <a:xfrm>
            <a:off x="3962400" y="4572000"/>
            <a:ext cx="2462893" cy="1534885"/>
          </a:xfrm>
          <a:prstGeom prst="roundRect">
            <a:avLst/>
          </a:prstGeom>
          <a:noFill/>
        </p:spPr>
      </p:pic>
      <p:pic>
        <p:nvPicPr>
          <p:cNvPr id="9" name="Picture 8"/>
          <p:cNvPicPr/>
          <p:nvPr/>
        </p:nvPicPr>
        <p:blipFill>
          <a:blip r:embed="rId7" cstate="print">
            <a:clrChange>
              <a:clrFrom>
                <a:srgbClr val="FFFFFF"/>
              </a:clrFrom>
              <a:clrTo>
                <a:srgbClr val="FFFFFF">
                  <a:alpha val="0"/>
                </a:srgbClr>
              </a:clrTo>
            </a:clrChange>
          </a:blip>
          <a:srcRect/>
          <a:stretch>
            <a:fillRect/>
          </a:stretch>
        </p:blipFill>
        <p:spPr bwMode="auto">
          <a:xfrm>
            <a:off x="762000" y="3581400"/>
            <a:ext cx="2843258" cy="189411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heritage?</a:t>
            </a:r>
            <a:endParaRPr lang="en-US" dirty="0"/>
          </a:p>
        </p:txBody>
      </p:sp>
      <p:sp>
        <p:nvSpPr>
          <p:cNvPr id="3" name="Content Placeholder 2"/>
          <p:cNvSpPr>
            <a:spLocks noGrp="1"/>
          </p:cNvSpPr>
          <p:nvPr>
            <p:ph idx="1"/>
          </p:nvPr>
        </p:nvSpPr>
        <p:spPr/>
        <p:txBody>
          <a:bodyPr>
            <a:noAutofit/>
          </a:bodyPr>
          <a:lstStyle/>
          <a:p>
            <a:r>
              <a:rPr lang="ro-RO" sz="1800" dirty="0" smtClean="0">
                <a:latin typeface="Franklin Gothic Medium" pitchFamily="34" charset="0"/>
              </a:rPr>
              <a:t>Heritage is the full range of our inherited traditions, monuments, objects, and culture.  Most importantly, it is the range of contemporary activities, meanings, and behaviors that we draw from.</a:t>
            </a:r>
            <a:endParaRPr lang="en-US" sz="1800" dirty="0" smtClean="0">
              <a:latin typeface="Franklin Gothic Medium" pitchFamily="34" charset="0"/>
            </a:endParaRPr>
          </a:p>
          <a:p>
            <a:r>
              <a:rPr lang="ro-RO" sz="1800" dirty="0" smtClean="0">
                <a:latin typeface="Franklin Gothic Medium" pitchFamily="34" charset="0"/>
              </a:rPr>
              <a:t>	Heritage includes, but is much more than preserving, excavating, displaying, or restoring a collection of old things.  It is both tangible and intangible, in the sense that ideas and memories--of songs, recipes, language, dances, and many other elements of who we are and how we identify ourselves--are as important as historical buildings and archaeological sites.</a:t>
            </a:r>
            <a:endParaRPr lang="en-US" sz="1800" dirty="0" smtClean="0">
              <a:latin typeface="Franklin Gothic Medium"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609600"/>
          <a:ext cx="8305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Arial" pitchFamily="34" charset="0"/>
                <a:cs typeface="Arial" pitchFamily="34" charset="0"/>
              </a:rPr>
              <a:t>Poland</a:t>
            </a:r>
            <a:endParaRPr lang="en-US" sz="44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ro-RO" b="1" dirty="0" smtClean="0"/>
              <a:t>Cracow</a:t>
            </a:r>
            <a:endParaRPr lang="en-US" dirty="0" smtClean="0"/>
          </a:p>
          <a:p>
            <a:r>
              <a:rPr lang="ro-RO" dirty="0" smtClean="0"/>
              <a:t>Krakow is the second largest and one of the oldest cities in Poland. Kraków was the official capital of Poland until 1596</a:t>
            </a:r>
            <a:r>
              <a:rPr lang="ro-RO" baseline="30000" dirty="0" smtClean="0"/>
              <a:t> </a:t>
            </a:r>
            <a:r>
              <a:rPr lang="ro-RO" dirty="0" smtClean="0"/>
              <a:t>and has traditionally been one of the leading centres of Polish academic, economic, cultural and artistic life.  City is situated on Vistula River in the Lesser Poland region.</a:t>
            </a:r>
            <a:endParaRPr lang="en-US" dirty="0" smtClean="0"/>
          </a:p>
          <a:p>
            <a:pPr>
              <a:buNone/>
            </a:pPr>
            <a:endParaRPr lang="en-US" dirty="0" smtClean="0"/>
          </a:p>
          <a:p>
            <a:r>
              <a:rPr lang="ro-RO" b="1" dirty="0" smtClean="0"/>
              <a:t>Places in Krakow worth to see</a:t>
            </a:r>
            <a:endParaRPr lang="en-US" dirty="0" smtClean="0"/>
          </a:p>
          <a:p>
            <a:pPr lvl="0"/>
            <a:r>
              <a:rPr lang="ro-RO" b="1" i="1" dirty="0" smtClean="0"/>
              <a:t>St. Mary's Basilica</a:t>
            </a:r>
            <a:endParaRPr lang="en-US" dirty="0" smtClean="0"/>
          </a:p>
          <a:p>
            <a:pPr>
              <a:buNone/>
            </a:pPr>
            <a:endParaRPr lang="en-US" dirty="0" smtClean="0"/>
          </a:p>
          <a:p>
            <a:pPr lvl="0"/>
            <a:r>
              <a:rPr lang="ro-RO" b="1" i="1" dirty="0" smtClean="0"/>
              <a:t>Dragon od Wawel Hil</a:t>
            </a:r>
            <a:endParaRPr lang="en-US" dirty="0" smtClean="0"/>
          </a:p>
        </p:txBody>
      </p:sp>
      <p:pic>
        <p:nvPicPr>
          <p:cNvPr id="4" name="Imagine 2" descr="C:\Users\eelev\Downloads\buildings-church-city-46273.jpg"/>
          <p:cNvPicPr/>
          <p:nvPr/>
        </p:nvPicPr>
        <p:blipFill>
          <a:blip r:embed="rId3" cstate="print"/>
          <a:srcRect/>
          <a:stretch>
            <a:fillRect/>
          </a:stretch>
        </p:blipFill>
        <p:spPr bwMode="auto">
          <a:xfrm>
            <a:off x="6172200" y="533400"/>
            <a:ext cx="2232932" cy="1219200"/>
          </a:xfrm>
          <a:prstGeom prst="rect">
            <a:avLst/>
          </a:prstGeom>
          <a:noFill/>
          <a:ln w="9525">
            <a:noFill/>
            <a:miter lim="800000"/>
            <a:headEnd/>
            <a:tailEnd/>
          </a:ln>
        </p:spPr>
      </p:pic>
      <p:pic>
        <p:nvPicPr>
          <p:cNvPr id="5" name="Imagine 3" descr="C:\Users\eelev\Desktop\Krakow_kosciol_Mariacki_8.JPG"/>
          <p:cNvPicPr/>
          <p:nvPr/>
        </p:nvPicPr>
        <p:blipFill>
          <a:blip r:embed="rId4" cstate="print">
            <a:lum bright="10000"/>
          </a:blip>
          <a:srcRect/>
          <a:stretch>
            <a:fillRect/>
          </a:stretch>
        </p:blipFill>
        <p:spPr bwMode="auto">
          <a:xfrm rot="21083674">
            <a:off x="6350514" y="3910570"/>
            <a:ext cx="2479505" cy="1551460"/>
          </a:xfrm>
          <a:prstGeom prst="rect">
            <a:avLst/>
          </a:prstGeom>
          <a:noFill/>
          <a:ln w="9525">
            <a:noFill/>
            <a:miter lim="800000"/>
            <a:headEnd/>
            <a:tailEnd/>
          </a:ln>
        </p:spPr>
      </p:pic>
      <p:pic>
        <p:nvPicPr>
          <p:cNvPr id="6" name="Imagine 5" descr="C:\Users\eelev\Desktop\f39a7486902d2215f86dcc8441ccd01fa96c399e.jpg"/>
          <p:cNvPicPr/>
          <p:nvPr/>
        </p:nvPicPr>
        <p:blipFill>
          <a:blip r:embed="rId5" cstate="print"/>
          <a:srcRect/>
          <a:stretch>
            <a:fillRect/>
          </a:stretch>
        </p:blipFill>
        <p:spPr bwMode="auto">
          <a:xfrm>
            <a:off x="4800600" y="4800600"/>
            <a:ext cx="1396093" cy="18614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21408"/>
          </a:xfrm>
        </p:spPr>
        <p:txBody>
          <a:bodyPr>
            <a:normAutofit/>
          </a:bodyPr>
          <a:lstStyle/>
          <a:p>
            <a:r>
              <a:rPr lang="ro-RO" b="1" dirty="0" smtClean="0"/>
              <a:t>Warsaw</a:t>
            </a:r>
            <a:r>
              <a:rPr lang="ro-RO" dirty="0" smtClean="0"/>
              <a:t> </a:t>
            </a:r>
            <a:endParaRPr lang="en-US" dirty="0" smtClean="0"/>
          </a:p>
          <a:p>
            <a:r>
              <a:rPr lang="ro-RO" sz="2200" dirty="0" smtClean="0"/>
              <a:t>Warsaw is the capital and largest city of Poland. The metropolis stands on the Vistula River in east-central Poland. Warsaw is an alpha global city, a major international tourist destination, and a significant cultural, political and economic hub Its historical Old Town was designated a UNESCO World Heritage.</a:t>
            </a:r>
            <a:endParaRPr lang="en-US" sz="2200" dirty="0" smtClean="0"/>
          </a:p>
          <a:p>
            <a:pPr>
              <a:buNone/>
            </a:pPr>
            <a:r>
              <a:rPr lang="ro-RO" sz="2200" b="1" dirty="0" smtClean="0"/>
              <a:t> </a:t>
            </a:r>
            <a:endParaRPr lang="en-US" sz="2200" dirty="0" smtClean="0"/>
          </a:p>
          <a:p>
            <a:r>
              <a:rPr lang="ro-RO" sz="2200" b="1" dirty="0" smtClean="0"/>
              <a:t>Places in Warsaw worth to see</a:t>
            </a:r>
            <a:endParaRPr lang="en-US" sz="2200" dirty="0" smtClean="0"/>
          </a:p>
          <a:p>
            <a:pPr>
              <a:buNone/>
            </a:pPr>
            <a:endParaRPr lang="en-US" sz="2200" dirty="0" smtClean="0"/>
          </a:p>
          <a:p>
            <a:pPr lvl="0"/>
            <a:r>
              <a:rPr lang="ro-RO" sz="2200" b="1" dirty="0" smtClean="0"/>
              <a:t>Palace of Culture and Science</a:t>
            </a:r>
            <a:endParaRPr lang="en-US" sz="2200" dirty="0" smtClean="0"/>
          </a:p>
        </p:txBody>
      </p:sp>
      <p:pic>
        <p:nvPicPr>
          <p:cNvPr id="4" name="Imagine 15" descr="C:\Users\eelev\Desktop\10379889-warszawa-900-553.jpg"/>
          <p:cNvPicPr/>
          <p:nvPr/>
        </p:nvPicPr>
        <p:blipFill>
          <a:blip r:embed="rId2" cstate="print"/>
          <a:srcRect t="7534"/>
          <a:stretch>
            <a:fillRect/>
          </a:stretch>
        </p:blipFill>
        <p:spPr bwMode="auto">
          <a:xfrm flipH="1">
            <a:off x="533400" y="4800600"/>
            <a:ext cx="2745922" cy="182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agine 16" descr="C:\Users\eelev\Desktop\2000px-POL_Warszawa_COA.svg.png"/>
          <p:cNvPicPr/>
          <p:nvPr/>
        </p:nvPicPr>
        <p:blipFill>
          <a:blip r:embed="rId3" cstate="print"/>
          <a:srcRect/>
          <a:stretch>
            <a:fillRect/>
          </a:stretch>
        </p:blipFill>
        <p:spPr bwMode="auto">
          <a:xfrm>
            <a:off x="8153400" y="0"/>
            <a:ext cx="873578" cy="1480457"/>
          </a:xfrm>
          <a:prstGeom prst="rect">
            <a:avLst/>
          </a:prstGeom>
          <a:noFill/>
          <a:ln w="9525">
            <a:noFill/>
            <a:miter lim="800000"/>
            <a:headEnd/>
            <a:tailEnd/>
          </a:ln>
        </p:spPr>
      </p:pic>
      <p:pic>
        <p:nvPicPr>
          <p:cNvPr id="6" name="Imagine 17" descr="C:\Users\eelev\Desktop\descărcare.jpg"/>
          <p:cNvPicPr/>
          <p:nvPr/>
        </p:nvPicPr>
        <p:blipFill>
          <a:blip r:embed="rId4" cstate="print"/>
          <a:srcRect/>
          <a:stretch>
            <a:fillRect/>
          </a:stretch>
        </p:blipFill>
        <p:spPr bwMode="auto">
          <a:xfrm>
            <a:off x="7162800" y="3276600"/>
            <a:ext cx="1624692" cy="21989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latin typeface="Freestyle Script" pitchFamily="66" charset="0"/>
              </a:rPr>
              <a:t>THE END</a:t>
            </a:r>
            <a:endParaRPr lang="en-US" sz="5400" dirty="0">
              <a:latin typeface="Freestyle Script" pitchFamily="66" charset="0"/>
            </a:endParaRPr>
          </a:p>
        </p:txBody>
      </p:sp>
      <p:sp>
        <p:nvSpPr>
          <p:cNvPr id="5" name="Text Placeholder 4"/>
          <p:cNvSpPr>
            <a:spLocks noGrp="1"/>
          </p:cNvSpPr>
          <p:nvPr>
            <p:ph type="body" idx="1"/>
          </p:nvPr>
        </p:nvSpPr>
        <p:spPr>
          <a:xfrm>
            <a:off x="3733800" y="5486400"/>
            <a:ext cx="5257800" cy="1143000"/>
          </a:xfrm>
        </p:spPr>
        <p:txBody>
          <a:bodyPr>
            <a:noAutofit/>
          </a:bodyPr>
          <a:lstStyle/>
          <a:p>
            <a:r>
              <a:rPr lang="en-US" sz="2400" b="1" dirty="0" err="1" smtClean="0"/>
              <a:t>Realised</a:t>
            </a:r>
            <a:r>
              <a:rPr lang="en-US" sz="2400" b="1" dirty="0" smtClean="0"/>
              <a:t> by: Molnar </a:t>
            </a:r>
            <a:r>
              <a:rPr lang="en-US" sz="2400" b="1" dirty="0" err="1" smtClean="0"/>
              <a:t>Renata</a:t>
            </a:r>
            <a:r>
              <a:rPr lang="en-US" sz="2400" b="1" dirty="0" smtClean="0"/>
              <a:t> Diana</a:t>
            </a:r>
          </a:p>
          <a:p>
            <a:pPr algn="r"/>
            <a:r>
              <a:rPr lang="en-US" sz="2400" b="1" dirty="0" err="1" smtClean="0"/>
              <a:t>Popa</a:t>
            </a:r>
            <a:r>
              <a:rPr lang="en-US" sz="2400" b="1" dirty="0" smtClean="0"/>
              <a:t> </a:t>
            </a:r>
            <a:r>
              <a:rPr lang="en-US" sz="2400" b="1" dirty="0" err="1" smtClean="0"/>
              <a:t>Radu</a:t>
            </a:r>
            <a:r>
              <a:rPr lang="en-US" sz="2400" b="1" dirty="0" smtClean="0"/>
              <a:t> Daniel</a:t>
            </a:r>
            <a:endParaRPr lang="en-US" sz="2400" b="1" dirty="0"/>
          </a:p>
        </p:txBody>
      </p:sp>
      <p:pic>
        <p:nvPicPr>
          <p:cNvPr id="6" name="Picture 5" descr="C:\Users\admin\Desktop\!2018-rev-proiect\bet\DSC_1361.JPG"/>
          <p:cNvPicPr/>
          <p:nvPr/>
        </p:nvPicPr>
        <p:blipFill>
          <a:blip r:embed="rId2" cstate="print"/>
          <a:srcRect/>
          <a:stretch>
            <a:fillRect/>
          </a:stretch>
        </p:blipFill>
        <p:spPr bwMode="auto">
          <a:xfrm>
            <a:off x="3505200" y="2971800"/>
            <a:ext cx="4648200" cy="2514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C:\Users\admin\Desktop\!2018-rev-proiect\bet\DSC_1255.JPG"/>
          <p:cNvPicPr/>
          <p:nvPr/>
        </p:nvPicPr>
        <p:blipFill>
          <a:blip r:embed="rId3" cstate="print"/>
          <a:srcRect t="26383"/>
          <a:stretch>
            <a:fillRect/>
          </a:stretch>
        </p:blipFill>
        <p:spPr bwMode="auto">
          <a:xfrm>
            <a:off x="3048000" y="990600"/>
            <a:ext cx="4419600" cy="18505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38600" y="381000"/>
            <a:ext cx="4960945" cy="1748535"/>
            <a:chOff x="0" y="3474856"/>
            <a:chExt cx="6416690" cy="2430270"/>
          </a:xfrm>
        </p:grpSpPr>
        <p:sp>
          <p:nvSpPr>
            <p:cNvPr id="5" name="Down Arrow 3">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6632C0AB-7DFB-4C8D-8B66-E837106BCC73}"/>
                </a:ext>
              </a:extLst>
            </p:cNvPr>
            <p:cNvSpPr/>
            <p:nvPr/>
          </p:nvSpPr>
          <p:spPr>
            <a:xfrm rot="10800000" flipH="1" flipV="1">
              <a:off x="4904522" y="3474856"/>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6" name="직사각형 31">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82E945B3-23A8-43B2-BF36-311470C9A390}"/>
                </a:ext>
              </a:extLst>
            </p:cNvPr>
            <p:cNvSpPr/>
            <p:nvPr/>
          </p:nvSpPr>
          <p:spPr>
            <a:xfrm>
              <a:off x="0" y="3474856"/>
              <a:ext cx="5295900" cy="766800"/>
            </a:xfrm>
            <a:prstGeom prst="rect">
              <a:avLst/>
            </a:prstGeom>
            <a:gradFill flip="none" rotWithShape="1">
              <a:gsLst>
                <a:gs pos="0">
                  <a:schemeClr val="accent2">
                    <a:lumMod val="18000"/>
                  </a:schemeClr>
                </a:gs>
                <a:gs pos="26000">
                  <a:schemeClr val="accent2"/>
                </a:gs>
                <a:gs pos="100000">
                  <a:schemeClr val="accent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ro-RO" altLang="ko-KR" sz="2000" b="1" dirty="0" smtClean="0">
                  <a:solidFill>
                    <a:schemeClr val="bg1"/>
                  </a:solidFill>
                  <a:cs typeface="Arial" pitchFamily="34" charset="0"/>
                </a:rPr>
                <a:t>HERITAGE</a:t>
              </a:r>
              <a:endParaRPr lang="ko-KR" altLang="en-US" sz="2000" b="1" dirty="0">
                <a:solidFill>
                  <a:schemeClr val="bg1"/>
                </a:solidFill>
                <a:cs typeface="Arial" pitchFamily="34" charset="0"/>
              </a:endParaRPr>
            </a:p>
          </p:txBody>
        </p:sp>
      </p:grpSp>
      <p:sp>
        <p:nvSpPr>
          <p:cNvPr id="3" name="Content Placeholder 2"/>
          <p:cNvSpPr>
            <a:spLocks noGrp="1"/>
          </p:cNvSpPr>
          <p:nvPr>
            <p:ph idx="1"/>
          </p:nvPr>
        </p:nvSpPr>
        <p:spPr>
          <a:xfrm>
            <a:off x="457200" y="1066800"/>
            <a:ext cx="8229600" cy="5235608"/>
          </a:xfrm>
        </p:spPr>
        <p:txBody>
          <a:bodyPr>
            <a:normAutofit fontScale="70000" lnSpcReduction="20000"/>
          </a:bodyPr>
          <a:lstStyle/>
          <a:p>
            <a:r>
              <a:rPr lang="ro-RO" sz="3200" dirty="0" smtClean="0">
                <a:latin typeface="Franklin Gothic Medium" pitchFamily="34" charset="0"/>
              </a:rPr>
              <a:t>Heritage is, or should be, the subject of active public reflection, debate, and discussion.  What is worth saving?  What can we, or should we, forget?  What memories can we enjoy, regret, or learn from?  Who owns "The Past" and who is entitled to speak for past generations?  Active public discussion about material and intangible heritage--of individuals, groups, communities, and nations--is a valuable facet of public life in our multicultural world.</a:t>
            </a:r>
            <a:endParaRPr lang="en-US" sz="3200" dirty="0" smtClean="0">
              <a:latin typeface="Franklin Gothic Medium" pitchFamily="34" charset="0"/>
            </a:endParaRPr>
          </a:p>
          <a:p>
            <a:r>
              <a:rPr lang="ro-RO" sz="3200" dirty="0" smtClean="0">
                <a:latin typeface="Franklin Gothic Medium" pitchFamily="34" charset="0"/>
              </a:rPr>
              <a:t>	Heritage is a contemporary activity with far-reaching effects.  It can be an element of far-sighted urban and regional planning.  It can be the platform for political recognition, a medium for intercultural dialogue, a means of ethical reflection, and the potential basis for local economic development.  It is simultaneously local and particular, global and shared.</a:t>
            </a:r>
            <a:endParaRPr lang="en-US" sz="3200" dirty="0" smtClean="0">
              <a:latin typeface="Franklin Gothic Medium" pitchFamily="34" charset="0"/>
            </a:endParaRPr>
          </a:p>
          <a:p>
            <a:r>
              <a:rPr lang="ro-RO" sz="3200" dirty="0" smtClean="0">
                <a:latin typeface="Franklin Gothic Medium" pitchFamily="34" charset="0"/>
              </a:rPr>
              <a:t>	Heritage is an essential part of the present we live in--and of the future we will build.</a:t>
            </a:r>
            <a:endParaRPr lang="en-US" sz="3200" dirty="0" smtClean="0">
              <a:latin typeface="Franklin Gothic Medium" pitchFamily="34"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129540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2"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434340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3"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373380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4"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312420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5"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251460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6"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190500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cxnSp>
        <p:nvCxnSpPr>
          <p:cNvPr id="1026" name="AutoShape 2"/>
          <p:cNvCxnSpPr>
            <a:cxnSpLocks noChangeShapeType="1"/>
          </p:cNvCxnSpPr>
          <p:nvPr/>
        </p:nvCxnSpPr>
        <p:spPr bwMode="auto">
          <a:xfrm>
            <a:off x="1295400" y="3048000"/>
            <a:ext cx="4348162" cy="0"/>
          </a:xfrm>
          <a:prstGeom prst="straightConnector1">
            <a:avLst/>
          </a:prstGeom>
          <a:noFill/>
          <a:ln w="38100">
            <a:solidFill>
              <a:srgbClr val="943634"/>
            </a:solidFill>
            <a:round/>
            <a:headEnd/>
            <a:tailEnd/>
          </a:ln>
        </p:spPr>
      </p:cxnSp>
      <p:cxnSp>
        <p:nvCxnSpPr>
          <p:cNvPr id="1027" name="AutoShape 3"/>
          <p:cNvCxnSpPr>
            <a:cxnSpLocks noChangeShapeType="1"/>
          </p:cNvCxnSpPr>
          <p:nvPr/>
        </p:nvCxnSpPr>
        <p:spPr bwMode="auto">
          <a:xfrm>
            <a:off x="1295400" y="2438400"/>
            <a:ext cx="4348162" cy="0"/>
          </a:xfrm>
          <a:prstGeom prst="straightConnector1">
            <a:avLst/>
          </a:prstGeom>
          <a:noFill/>
          <a:ln w="38100">
            <a:solidFill>
              <a:srgbClr val="943634"/>
            </a:solidFill>
            <a:round/>
            <a:headEnd/>
            <a:tailEnd/>
          </a:ln>
        </p:spPr>
      </p:cxnSp>
      <p:cxnSp>
        <p:nvCxnSpPr>
          <p:cNvPr id="1028" name="AutoShape 4"/>
          <p:cNvCxnSpPr>
            <a:cxnSpLocks noChangeShapeType="1"/>
          </p:cNvCxnSpPr>
          <p:nvPr/>
        </p:nvCxnSpPr>
        <p:spPr bwMode="auto">
          <a:xfrm>
            <a:off x="1295400" y="1828800"/>
            <a:ext cx="4348162" cy="0"/>
          </a:xfrm>
          <a:prstGeom prst="straightConnector1">
            <a:avLst/>
          </a:prstGeom>
          <a:noFill/>
          <a:ln w="38100">
            <a:solidFill>
              <a:srgbClr val="943634"/>
            </a:solidFill>
            <a:round/>
            <a:headEnd/>
            <a:tailEnd/>
          </a:ln>
        </p:spPr>
      </p:cxnSp>
      <p:cxnSp>
        <p:nvCxnSpPr>
          <p:cNvPr id="1029" name="AutoShape 5"/>
          <p:cNvCxnSpPr>
            <a:cxnSpLocks noChangeShapeType="1"/>
          </p:cNvCxnSpPr>
          <p:nvPr/>
        </p:nvCxnSpPr>
        <p:spPr bwMode="auto">
          <a:xfrm>
            <a:off x="1295400" y="4267200"/>
            <a:ext cx="4348162" cy="0"/>
          </a:xfrm>
          <a:prstGeom prst="straightConnector1">
            <a:avLst/>
          </a:prstGeom>
          <a:noFill/>
          <a:ln w="38100">
            <a:solidFill>
              <a:srgbClr val="943634"/>
            </a:solidFill>
            <a:round/>
            <a:headEnd/>
            <a:tailEnd/>
          </a:ln>
        </p:spPr>
      </p:cxnSp>
      <p:cxnSp>
        <p:nvCxnSpPr>
          <p:cNvPr id="1030" name="AutoShape 6"/>
          <p:cNvCxnSpPr>
            <a:cxnSpLocks noChangeShapeType="1"/>
          </p:cNvCxnSpPr>
          <p:nvPr/>
        </p:nvCxnSpPr>
        <p:spPr bwMode="auto">
          <a:xfrm>
            <a:off x="1295400" y="4876800"/>
            <a:ext cx="4348162" cy="0"/>
          </a:xfrm>
          <a:prstGeom prst="straightConnector1">
            <a:avLst/>
          </a:prstGeom>
          <a:noFill/>
          <a:ln w="38100">
            <a:solidFill>
              <a:srgbClr val="943634"/>
            </a:solidFill>
            <a:round/>
            <a:headEnd/>
            <a:tailEnd/>
          </a:ln>
        </p:spPr>
      </p:cxnSp>
      <p:cxnSp>
        <p:nvCxnSpPr>
          <p:cNvPr id="1031" name="AutoShape 7"/>
          <p:cNvCxnSpPr>
            <a:cxnSpLocks noChangeShapeType="1"/>
          </p:cNvCxnSpPr>
          <p:nvPr/>
        </p:nvCxnSpPr>
        <p:spPr bwMode="auto">
          <a:xfrm>
            <a:off x="1295400" y="3657600"/>
            <a:ext cx="4348162" cy="0"/>
          </a:xfrm>
          <a:prstGeom prst="straightConnector1">
            <a:avLst/>
          </a:prstGeom>
          <a:noFill/>
          <a:ln w="38100">
            <a:solidFill>
              <a:srgbClr val="943634"/>
            </a:solidFill>
            <a:round/>
            <a:headEnd/>
            <a:tailEnd/>
          </a:ln>
        </p:spPr>
      </p:cxnSp>
      <p:sp>
        <p:nvSpPr>
          <p:cNvPr id="1032" name="Rectangle 8"/>
          <p:cNvSpPr>
            <a:spLocks noChangeArrowheads="1"/>
          </p:cNvSpPr>
          <p:nvPr/>
        </p:nvSpPr>
        <p:spPr bwMode="auto">
          <a:xfrm>
            <a:off x="1295400" y="13716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Partners</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5105400" y="1295400"/>
            <a:ext cx="533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1295400" y="1981200"/>
            <a:ext cx="3276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Objectives of our project</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5105400" y="1905000"/>
            <a:ext cx="4572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1295400" y="2590800"/>
            <a:ext cx="3276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Project presentation</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5105400" y="2590800"/>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1295400" y="3200400"/>
            <a:ext cx="2514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Blue team</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5105400" y="3200400"/>
            <a:ext cx="533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1295400" y="3810000"/>
            <a:ext cx="2590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Pink team</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4953000" y="3810000"/>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1295400" y="44196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Yellow team</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5553636"/>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7" name="Frame 17">
            <a:extLst>
              <a:ext uri="{FF2B5EF4-FFF2-40B4-BE49-F238E27FC236}">
                <a16:creationId xmlns="" xmlns:a16="http://schemas.microsoft.com/office/drawing/2014/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xmlns:lc="http://schemas.openxmlformats.org/drawingml/2006/lockedCanvas" id="{1278BF84-DDF3-43F8-88E4-A0F28E4079EF}"/>
              </a:ext>
            </a:extLst>
          </p:cNvPr>
          <p:cNvSpPr/>
          <p:nvPr/>
        </p:nvSpPr>
        <p:spPr>
          <a:xfrm>
            <a:off x="762000" y="495300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cxnSp>
        <p:nvCxnSpPr>
          <p:cNvPr id="38" name="AutoShape 6"/>
          <p:cNvCxnSpPr>
            <a:cxnSpLocks noChangeShapeType="1"/>
          </p:cNvCxnSpPr>
          <p:nvPr/>
        </p:nvCxnSpPr>
        <p:spPr bwMode="auto">
          <a:xfrm>
            <a:off x="1295400" y="5486400"/>
            <a:ext cx="4348162" cy="0"/>
          </a:xfrm>
          <a:prstGeom prst="straightConnector1">
            <a:avLst/>
          </a:prstGeom>
          <a:noFill/>
          <a:ln w="38100">
            <a:solidFill>
              <a:srgbClr val="943634"/>
            </a:solidFill>
            <a:round/>
            <a:headEnd/>
            <a:tailEnd/>
          </a:ln>
        </p:spPr>
      </p:cxnSp>
      <p:cxnSp>
        <p:nvCxnSpPr>
          <p:cNvPr id="39" name="AutoShape 6"/>
          <p:cNvCxnSpPr>
            <a:cxnSpLocks noChangeShapeType="1"/>
          </p:cNvCxnSpPr>
          <p:nvPr/>
        </p:nvCxnSpPr>
        <p:spPr bwMode="auto">
          <a:xfrm>
            <a:off x="1295400" y="6019800"/>
            <a:ext cx="4348162" cy="0"/>
          </a:xfrm>
          <a:prstGeom prst="straightConnector1">
            <a:avLst/>
          </a:prstGeom>
          <a:noFill/>
          <a:ln w="38100">
            <a:solidFill>
              <a:srgbClr val="943634"/>
            </a:solidFill>
            <a:round/>
            <a:headEnd/>
            <a:tailEnd/>
          </a:ln>
        </p:spPr>
      </p:cxnSp>
      <p:sp>
        <p:nvSpPr>
          <p:cNvPr id="1044" name="Rectangle 20"/>
          <p:cNvSpPr>
            <a:spLocks noChangeArrowheads="1"/>
          </p:cNvSpPr>
          <p:nvPr/>
        </p:nvSpPr>
        <p:spPr bwMode="auto">
          <a:xfrm>
            <a:off x="1295400" y="5029200"/>
            <a:ext cx="2667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Red team</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1295400" y="55626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Green team</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4953000" y="4343400"/>
            <a:ext cx="990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19</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4953000" y="4953000"/>
            <a:ext cx="8382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25</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4953000" y="5562600"/>
            <a:ext cx="609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29</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Freestyle Script" pitchFamily="66" charset="0"/>
              </a:rPr>
              <a:t>Let us Bring Europe Together for heritage</a:t>
            </a:r>
            <a:br>
              <a:rPr lang="en-US" sz="4400" dirty="0" smtClean="0">
                <a:latin typeface="Freestyle Script" pitchFamily="66" charset="0"/>
              </a:rPr>
            </a:br>
            <a:r>
              <a:rPr lang="en-US" sz="4400" dirty="0" err="1" smtClean="0">
                <a:latin typeface="Freestyle Script" pitchFamily="66" charset="0"/>
              </a:rPr>
              <a:t>Parteners</a:t>
            </a:r>
            <a:endParaRPr lang="en-US" sz="4400" dirty="0">
              <a:latin typeface="Freestyle Script" pitchFamily="66" charset="0"/>
            </a:endParaRPr>
          </a:p>
        </p:txBody>
      </p:sp>
      <p:graphicFrame>
        <p:nvGraphicFramePr>
          <p:cNvPr id="5" name="Content Placeholder 4"/>
          <p:cNvGraphicFramePr>
            <a:graphicFrameLocks noGrp="1"/>
          </p:cNvGraphicFramePr>
          <p:nvPr>
            <p:ph idx="1"/>
          </p:nvPr>
        </p:nvGraphicFramePr>
        <p:xfrm>
          <a:off x="457200" y="1600200"/>
          <a:ext cx="8229600" cy="485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Freestyle Script" pitchFamily="66" charset="0"/>
              </a:rPr>
              <a:t>Objectives of our project</a:t>
            </a:r>
            <a:endParaRPr lang="en-US" sz="4400" dirty="0">
              <a:latin typeface="Freestyle Script" pitchFamily="66" charset="0"/>
            </a:endParaRPr>
          </a:p>
        </p:txBody>
      </p:sp>
      <p:graphicFrame>
        <p:nvGraphicFramePr>
          <p:cNvPr id="4" name="Content Placeholder 3"/>
          <p:cNvGraphicFramePr>
            <a:graphicFrameLocks noGrp="1"/>
          </p:cNvGraphicFramePr>
          <p:nvPr>
            <p:ph idx="1"/>
          </p:nvPr>
        </p:nvGraphicFramePr>
        <p:xfrm>
          <a:off x="228600" y="13716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2438400"/>
          <a:ext cx="8229600" cy="3505200"/>
        </p:xfrm>
        <a:graphic>
          <a:graphicData uri="http://schemas.openxmlformats.org/drawingml/2006/table">
            <a:tbl>
              <a:tblPr firstRow="1" bandRow="1">
                <a:tableStyleId>{5C22544A-7EE6-4342-B048-85BDC9FD1C3A}</a:tableStyleId>
              </a:tblPr>
              <a:tblGrid>
                <a:gridCol w="4114800"/>
                <a:gridCol w="4114800"/>
              </a:tblGrid>
              <a:tr h="228600">
                <a:tc>
                  <a:txBody>
                    <a:bodyPr/>
                    <a:lstStyle/>
                    <a:p>
                      <a:pPr>
                        <a:lnSpc>
                          <a:spcPct val="115000"/>
                        </a:lnSpc>
                        <a:spcAft>
                          <a:spcPts val="0"/>
                        </a:spcAft>
                      </a:pPr>
                      <a:r>
                        <a:rPr lang="ro-RO" sz="1200" b="1" dirty="0">
                          <a:latin typeface="Arial" pitchFamily="34" charset="0"/>
                          <a:ea typeface="Times New Roman"/>
                          <a:cs typeface="Arial" pitchFamily="34" charset="0"/>
                        </a:rPr>
                        <a:t>Number of students</a:t>
                      </a:r>
                      <a:endParaRPr lang="en-US" sz="1200" dirty="0">
                        <a:latin typeface="Arial" pitchFamily="34" charset="0"/>
                        <a:ea typeface="Times New Roman"/>
                        <a:cs typeface="Arial" pitchFamily="34" charset="0"/>
                      </a:endParaRPr>
                    </a:p>
                  </a:txBody>
                  <a:tcPr marL="68580" marR="68580" marT="0" marB="0"/>
                </a:tc>
                <a:tc>
                  <a:txBody>
                    <a:bodyPr/>
                    <a:lstStyle/>
                    <a:p>
                      <a:r>
                        <a:rPr lang="en-US" sz="1200" dirty="0" smtClean="0">
                          <a:latin typeface="Arial" pitchFamily="34" charset="0"/>
                          <a:cs typeface="Arial" pitchFamily="34" charset="0"/>
                        </a:rPr>
                        <a:t>50</a:t>
                      </a:r>
                      <a:endParaRPr lang="en-US" sz="1200" dirty="0">
                        <a:latin typeface="Arial" pitchFamily="34" charset="0"/>
                        <a:cs typeface="Arial" pitchFamily="34" charset="0"/>
                      </a:endParaRPr>
                    </a:p>
                  </a:txBody>
                  <a:tcPr/>
                </a:tc>
              </a:tr>
              <a:tr h="259080">
                <a:tc>
                  <a:txBody>
                    <a:bodyPr/>
                    <a:lstStyle/>
                    <a:p>
                      <a:pPr>
                        <a:lnSpc>
                          <a:spcPct val="115000"/>
                        </a:lnSpc>
                        <a:spcAft>
                          <a:spcPts val="0"/>
                        </a:spcAft>
                      </a:pPr>
                      <a:r>
                        <a:rPr lang="ro-RO" sz="1200" b="1" dirty="0">
                          <a:latin typeface="Arial" pitchFamily="34" charset="0"/>
                          <a:ea typeface="Times New Roman"/>
                          <a:cs typeface="Arial" pitchFamily="34" charset="0"/>
                        </a:rPr>
                        <a:t>Type of </a:t>
                      </a:r>
                      <a:r>
                        <a:rPr lang="ro-RO" sz="1200" b="1" dirty="0" smtClean="0">
                          <a:latin typeface="Arial" pitchFamily="34" charset="0"/>
                          <a:ea typeface="Times New Roman"/>
                          <a:cs typeface="Arial" pitchFamily="34" charset="0"/>
                        </a:rPr>
                        <a:t>activity</a:t>
                      </a:r>
                      <a:r>
                        <a:rPr lang="en-US" sz="1200" b="1" baseline="0" dirty="0" smtClean="0">
                          <a:latin typeface="Arial" pitchFamily="34" charset="0"/>
                          <a:ea typeface="Times New Roman"/>
                          <a:cs typeface="Arial" pitchFamily="34" charset="0"/>
                        </a:rPr>
                        <a:t>: </a:t>
                      </a:r>
                      <a:r>
                        <a:rPr lang="ro-RO" sz="1200" b="1" dirty="0" smtClean="0">
                          <a:latin typeface="Arial" pitchFamily="34" charset="0"/>
                          <a:ea typeface="Times New Roman"/>
                          <a:cs typeface="Arial" pitchFamily="34" charset="0"/>
                        </a:rPr>
                        <a:t>Indoor</a:t>
                      </a:r>
                      <a:r>
                        <a:rPr lang="ro-RO" sz="1200" b="1" dirty="0">
                          <a:latin typeface="Arial" pitchFamily="34" charset="0"/>
                          <a:ea typeface="Times New Roman"/>
                          <a:cs typeface="Arial" pitchFamily="34" charset="0"/>
                        </a:rPr>
                        <a:t>/ outdoor</a:t>
                      </a:r>
                      <a:endParaRPr lang="en-US" sz="1200" dirty="0">
                        <a:latin typeface="Arial" pitchFamily="34" charset="0"/>
                        <a:ea typeface="Times New Roman"/>
                        <a:cs typeface="Arial" pitchFamily="34" charset="0"/>
                      </a:endParaRPr>
                    </a:p>
                  </a:txBody>
                  <a:tcPr marL="68580" marR="68580" marT="0" marB="0"/>
                </a:tc>
                <a:tc>
                  <a:txBody>
                    <a:bodyPr/>
                    <a:lstStyle/>
                    <a:p>
                      <a:pPr>
                        <a:lnSpc>
                          <a:spcPct val="115000"/>
                        </a:lnSpc>
                        <a:spcAft>
                          <a:spcPts val="0"/>
                        </a:spcAft>
                      </a:pPr>
                      <a:r>
                        <a:rPr lang="ro-RO" sz="1200" b="1" dirty="0">
                          <a:latin typeface="Arial" pitchFamily="34" charset="0"/>
                          <a:ea typeface="Times New Roman"/>
                          <a:cs typeface="Arial" pitchFamily="34" charset="0"/>
                        </a:rPr>
                        <a:t>Indoor activity</a:t>
                      </a:r>
                      <a:endParaRPr lang="en-US" sz="1200" dirty="0">
                        <a:latin typeface="Arial" pitchFamily="34" charset="0"/>
                        <a:ea typeface="Times New Roman"/>
                        <a:cs typeface="Arial" pitchFamily="34" charset="0"/>
                      </a:endParaRPr>
                    </a:p>
                  </a:txBody>
                  <a:tcPr marL="68580" marR="68580" marT="0" marB="0"/>
                </a:tc>
              </a:tr>
              <a:tr h="693004">
                <a:tc>
                  <a:txBody>
                    <a:bodyPr/>
                    <a:lstStyle/>
                    <a:p>
                      <a:pPr>
                        <a:lnSpc>
                          <a:spcPct val="115000"/>
                        </a:lnSpc>
                        <a:spcAft>
                          <a:spcPts val="0"/>
                        </a:spcAft>
                      </a:pPr>
                      <a:r>
                        <a:rPr lang="ro-RO" sz="1200" b="1" dirty="0">
                          <a:latin typeface="Arial" pitchFamily="34" charset="0"/>
                          <a:ea typeface="Times New Roman"/>
                          <a:cs typeface="Arial" pitchFamily="34" charset="0"/>
                        </a:rPr>
                        <a:t>Aims</a:t>
                      </a:r>
                      <a:endParaRPr lang="en-US" sz="1200" dirty="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o-RO" sz="1200" b="1" kern="1200" dirty="0" smtClean="0">
                          <a:solidFill>
                            <a:schemeClr val="dk1"/>
                          </a:solidFill>
                          <a:latin typeface="Arial" pitchFamily="34" charset="0"/>
                          <a:ea typeface="+mn-ea"/>
                          <a:cs typeface="Arial" pitchFamily="34" charset="0"/>
                        </a:rPr>
                        <a:t>To highlight the importance of heritage as an essential element in our lives, delving into its knowledge, valuation and appreciation. </a:t>
                      </a:r>
                      <a:endParaRPr kumimoji="0" lang="en-US" sz="1200" b="1" kern="1200" dirty="0" smtClean="0">
                        <a:solidFill>
                          <a:schemeClr val="dk1"/>
                        </a:solidFill>
                        <a:latin typeface="Arial" pitchFamily="34" charset="0"/>
                        <a:ea typeface="+mn-ea"/>
                        <a:cs typeface="Arial" pitchFamily="34" charset="0"/>
                      </a:endParaRPr>
                    </a:p>
                  </a:txBody>
                  <a:tcPr/>
                </a:tc>
              </a:tr>
              <a:tr h="533305">
                <a:tc>
                  <a:txBody>
                    <a:bodyPr/>
                    <a:lstStyle/>
                    <a:p>
                      <a:pPr>
                        <a:lnSpc>
                          <a:spcPct val="115000"/>
                        </a:lnSpc>
                        <a:spcAft>
                          <a:spcPts val="0"/>
                        </a:spcAft>
                      </a:pPr>
                      <a:r>
                        <a:rPr lang="ro-RO" sz="1200" b="1" dirty="0">
                          <a:latin typeface="Arial" pitchFamily="34" charset="0"/>
                          <a:ea typeface="Times New Roman"/>
                          <a:cs typeface="Arial" pitchFamily="34" charset="0"/>
                        </a:rPr>
                        <a:t>Competences required</a:t>
                      </a:r>
                      <a:endParaRPr lang="en-US" sz="1200" dirty="0">
                        <a:latin typeface="Arial" pitchFamily="34" charset="0"/>
                        <a:ea typeface="Times New Roman"/>
                        <a:cs typeface="Arial" pitchFamily="34" charset="0"/>
                      </a:endParaRPr>
                    </a:p>
                  </a:txBody>
                  <a:tcPr marL="68580" marR="68580" marT="0" marB="0"/>
                </a:tc>
                <a:tc>
                  <a:txBody>
                    <a:bodyPr/>
                    <a:lstStyle/>
                    <a:p>
                      <a:pPr>
                        <a:lnSpc>
                          <a:spcPct val="115000"/>
                        </a:lnSpc>
                        <a:spcAft>
                          <a:spcPts val="0"/>
                        </a:spcAft>
                      </a:pPr>
                      <a:r>
                        <a:rPr lang="ro-RO" sz="1200" b="1" dirty="0">
                          <a:latin typeface="Arial" pitchFamily="34" charset="0"/>
                          <a:ea typeface="Times New Roman"/>
                          <a:cs typeface="Arial" pitchFamily="34" charset="0"/>
                        </a:rPr>
                        <a:t>Soft </a:t>
                      </a:r>
                      <a:r>
                        <a:rPr lang="ro-RO" sz="1200" b="1" dirty="0" smtClean="0">
                          <a:latin typeface="Arial" pitchFamily="34" charset="0"/>
                          <a:ea typeface="Times New Roman"/>
                          <a:cs typeface="Arial" pitchFamily="34" charset="0"/>
                        </a:rPr>
                        <a:t>skills</a:t>
                      </a:r>
                      <a:r>
                        <a:rPr lang="en-US" sz="1200" b="1" dirty="0" smtClean="0">
                          <a:latin typeface="Arial" pitchFamily="34" charset="0"/>
                          <a:ea typeface="Times New Roman"/>
                          <a:cs typeface="Arial" pitchFamily="34" charset="0"/>
                        </a:rPr>
                        <a:t>               Teamwork </a:t>
                      </a:r>
                      <a:endParaRPr lang="en-US" sz="1200" dirty="0">
                        <a:latin typeface="Arial" pitchFamily="34" charset="0"/>
                        <a:ea typeface="Times New Roman"/>
                        <a:cs typeface="Arial" pitchFamily="34" charset="0"/>
                      </a:endParaRPr>
                    </a:p>
                    <a:p>
                      <a:pPr>
                        <a:lnSpc>
                          <a:spcPct val="115000"/>
                        </a:lnSpc>
                        <a:spcAft>
                          <a:spcPts val="0"/>
                        </a:spcAft>
                      </a:pPr>
                      <a:r>
                        <a:rPr lang="ro-RO" sz="1200" b="1" dirty="0" smtClean="0">
                          <a:latin typeface="Arial" pitchFamily="34" charset="0"/>
                          <a:ea typeface="Times New Roman"/>
                          <a:cs typeface="Arial" pitchFamily="34" charset="0"/>
                        </a:rPr>
                        <a:t>Creativity</a:t>
                      </a:r>
                      <a:r>
                        <a:rPr lang="en-US" sz="1200" b="1" dirty="0" smtClean="0">
                          <a:latin typeface="Arial" pitchFamily="34" charset="0"/>
                          <a:ea typeface="Times New Roman"/>
                          <a:cs typeface="Arial" pitchFamily="34" charset="0"/>
                        </a:rPr>
                        <a:t>                IT</a:t>
                      </a:r>
                      <a:r>
                        <a:rPr lang="en-US" sz="1200" b="1" baseline="0" dirty="0" smtClean="0">
                          <a:latin typeface="Arial" pitchFamily="34" charset="0"/>
                          <a:ea typeface="Times New Roman"/>
                          <a:cs typeface="Arial" pitchFamily="34" charset="0"/>
                        </a:rPr>
                        <a:t> skills</a:t>
                      </a:r>
                      <a:endParaRPr lang="en-US" sz="1200" dirty="0">
                        <a:latin typeface="Arial" pitchFamily="34" charset="0"/>
                        <a:ea typeface="Times New Roman"/>
                        <a:cs typeface="Arial" pitchFamily="34" charset="0"/>
                      </a:endParaRPr>
                    </a:p>
                  </a:txBody>
                  <a:tcPr marL="68580" marR="68580" marT="0" marB="0"/>
                </a:tc>
              </a:tr>
              <a:tr h="457200">
                <a:tc>
                  <a:txBody>
                    <a:bodyPr/>
                    <a:lstStyle/>
                    <a:p>
                      <a:pPr>
                        <a:lnSpc>
                          <a:spcPct val="115000"/>
                        </a:lnSpc>
                        <a:spcAft>
                          <a:spcPts val="0"/>
                        </a:spcAft>
                      </a:pPr>
                      <a:r>
                        <a:rPr lang="ro-RO" sz="1200" b="1" dirty="0">
                          <a:latin typeface="Arial" pitchFamily="34" charset="0"/>
                          <a:ea typeface="Times New Roman"/>
                          <a:cs typeface="Arial" pitchFamily="34" charset="0"/>
                        </a:rPr>
                        <a:t>Skills developed</a:t>
                      </a:r>
                      <a:endParaRPr lang="en-US" sz="1200" dirty="0">
                        <a:latin typeface="Arial" pitchFamily="34" charset="0"/>
                        <a:ea typeface="Times New Roman"/>
                        <a:cs typeface="Arial" pitchFamily="34" charset="0"/>
                      </a:endParaRPr>
                    </a:p>
                  </a:txBody>
                  <a:tcPr marL="68580" marR="68580" marT="0" marB="0"/>
                </a:tc>
                <a:tc>
                  <a:txBody>
                    <a:bodyPr/>
                    <a:lstStyle/>
                    <a:p>
                      <a:pPr>
                        <a:lnSpc>
                          <a:spcPct val="115000"/>
                        </a:lnSpc>
                        <a:spcAft>
                          <a:spcPts val="0"/>
                        </a:spcAft>
                      </a:pPr>
                      <a:r>
                        <a:rPr lang="ro-RO" sz="1200" b="1" dirty="0" smtClean="0">
                          <a:latin typeface="Arial" pitchFamily="34" charset="0"/>
                          <a:ea typeface="Times New Roman"/>
                          <a:cs typeface="Arial" pitchFamily="34" charset="0"/>
                        </a:rPr>
                        <a:t>Teamwork</a:t>
                      </a:r>
                      <a:r>
                        <a:rPr lang="en-US" sz="1200" b="1" dirty="0" smtClean="0">
                          <a:latin typeface="Arial" pitchFamily="34" charset="0"/>
                          <a:ea typeface="Times New Roman"/>
                          <a:cs typeface="Arial" pitchFamily="34" charset="0"/>
                        </a:rPr>
                        <a:t>               IT</a:t>
                      </a:r>
                      <a:r>
                        <a:rPr lang="en-US" sz="1200" b="1" baseline="0" dirty="0" smtClean="0">
                          <a:latin typeface="Arial" pitchFamily="34" charset="0"/>
                          <a:ea typeface="Times New Roman"/>
                          <a:cs typeface="Arial" pitchFamily="34" charset="0"/>
                        </a:rPr>
                        <a:t> skills</a:t>
                      </a:r>
                      <a:endParaRPr lang="en-US" sz="1200" dirty="0">
                        <a:latin typeface="Arial" pitchFamily="34" charset="0"/>
                        <a:ea typeface="Times New Roman"/>
                        <a:cs typeface="Arial" pitchFamily="34" charset="0"/>
                      </a:endParaRPr>
                    </a:p>
                    <a:p>
                      <a:pPr>
                        <a:lnSpc>
                          <a:spcPct val="115000"/>
                        </a:lnSpc>
                        <a:spcAft>
                          <a:spcPts val="0"/>
                        </a:spcAft>
                      </a:pPr>
                      <a:r>
                        <a:rPr lang="ro-RO" sz="1200" b="1" dirty="0" smtClean="0">
                          <a:latin typeface="Arial" pitchFamily="34" charset="0"/>
                          <a:ea typeface="Times New Roman"/>
                          <a:cs typeface="Arial" pitchFamily="34" charset="0"/>
                        </a:rPr>
                        <a:t>Creativity</a:t>
                      </a:r>
                      <a:r>
                        <a:rPr lang="en-US" sz="1200" b="1" dirty="0" smtClean="0">
                          <a:latin typeface="Arial" pitchFamily="34" charset="0"/>
                          <a:ea typeface="Times New Roman"/>
                          <a:cs typeface="Arial" pitchFamily="34" charset="0"/>
                        </a:rPr>
                        <a:t>                Analyze</a:t>
                      </a:r>
                      <a:endParaRPr lang="en-US" sz="1200" dirty="0">
                        <a:latin typeface="Arial" pitchFamily="34" charset="0"/>
                        <a:ea typeface="Times New Roman"/>
                        <a:cs typeface="Arial" pitchFamily="34" charset="0"/>
                      </a:endParaRPr>
                    </a:p>
                  </a:txBody>
                  <a:tcPr marL="68580" marR="68580" marT="0" marB="0"/>
                </a:tc>
              </a:tr>
              <a:tr h="352110">
                <a:tc>
                  <a:txBody>
                    <a:bodyPr/>
                    <a:lstStyle/>
                    <a:p>
                      <a:pPr>
                        <a:lnSpc>
                          <a:spcPct val="115000"/>
                        </a:lnSpc>
                        <a:spcAft>
                          <a:spcPts val="0"/>
                        </a:spcAft>
                      </a:pPr>
                      <a:r>
                        <a:rPr lang="ro-RO" sz="1200" b="1" dirty="0">
                          <a:latin typeface="Arial" pitchFamily="34" charset="0"/>
                          <a:ea typeface="Times New Roman"/>
                          <a:cs typeface="Arial" pitchFamily="34" charset="0"/>
                        </a:rPr>
                        <a:t>Time</a:t>
                      </a:r>
                      <a:endParaRPr lang="en-US" sz="1200" dirty="0">
                        <a:latin typeface="Arial" pitchFamily="34" charset="0"/>
                        <a:ea typeface="Times New Roman"/>
                        <a:cs typeface="Arial" pitchFamily="34" charset="0"/>
                      </a:endParaRPr>
                    </a:p>
                  </a:txBody>
                  <a:tcPr marL="68580" marR="68580" marT="0" marB="0"/>
                </a:tc>
                <a:tc>
                  <a:txBody>
                    <a:bodyPr/>
                    <a:lstStyle/>
                    <a:p>
                      <a:pPr>
                        <a:lnSpc>
                          <a:spcPct val="115000"/>
                        </a:lnSpc>
                        <a:spcAft>
                          <a:spcPts val="0"/>
                        </a:spcAft>
                      </a:pPr>
                      <a:r>
                        <a:rPr lang="ro-RO" sz="1200" b="1" dirty="0">
                          <a:latin typeface="Arial" pitchFamily="34" charset="0"/>
                          <a:ea typeface="Times New Roman"/>
                          <a:cs typeface="Arial" pitchFamily="34" charset="0"/>
                        </a:rPr>
                        <a:t>60 minutes</a:t>
                      </a:r>
                      <a:endParaRPr lang="en-US" sz="1200" dirty="0">
                        <a:latin typeface="Arial" pitchFamily="34" charset="0"/>
                        <a:ea typeface="Times New Roman"/>
                        <a:cs typeface="Arial" pitchFamily="34" charset="0"/>
                      </a:endParaRPr>
                    </a:p>
                  </a:txBody>
                  <a:tcPr marL="68580" marR="68580" marT="0" marB="0"/>
                </a:tc>
              </a:tr>
              <a:tr h="352110">
                <a:tc>
                  <a:txBody>
                    <a:bodyPr/>
                    <a:lstStyle/>
                    <a:p>
                      <a:pPr>
                        <a:lnSpc>
                          <a:spcPct val="115000"/>
                        </a:lnSpc>
                        <a:spcAft>
                          <a:spcPts val="0"/>
                        </a:spcAft>
                      </a:pPr>
                      <a:r>
                        <a:rPr lang="ro-RO" sz="1200" b="1" dirty="0">
                          <a:latin typeface="Arial" pitchFamily="34" charset="0"/>
                          <a:ea typeface="Times New Roman"/>
                          <a:cs typeface="Arial" pitchFamily="34" charset="0"/>
                        </a:rPr>
                        <a:t>Method</a:t>
                      </a:r>
                      <a:endParaRPr lang="en-US" sz="1200" dirty="0">
                        <a:latin typeface="Arial" pitchFamily="34" charset="0"/>
                        <a:ea typeface="Times New Roman"/>
                        <a:cs typeface="Arial" pitchFamily="34" charset="0"/>
                      </a:endParaRPr>
                    </a:p>
                  </a:txBody>
                  <a:tcPr marL="68580" marR="68580" marT="0" marB="0"/>
                </a:tc>
                <a:tc>
                  <a:txBody>
                    <a:bodyPr/>
                    <a:lstStyle/>
                    <a:p>
                      <a:pPr marL="114300">
                        <a:lnSpc>
                          <a:spcPct val="115000"/>
                        </a:lnSpc>
                        <a:spcAft>
                          <a:spcPts val="0"/>
                        </a:spcAft>
                      </a:pPr>
                      <a:r>
                        <a:rPr lang="ro-RO" sz="1200" b="1" dirty="0">
                          <a:latin typeface="Arial" pitchFamily="34" charset="0"/>
                          <a:ea typeface="Times New Roman"/>
                          <a:cs typeface="Arial" pitchFamily="34" charset="0"/>
                        </a:rPr>
                        <a:t>Nonformal game</a:t>
                      </a:r>
                      <a:endParaRPr lang="en-US" sz="1200" dirty="0">
                        <a:latin typeface="Arial" pitchFamily="34" charset="0"/>
                        <a:ea typeface="Times New Roman"/>
                        <a:cs typeface="Arial" pitchFamily="34" charset="0"/>
                      </a:endParaRPr>
                    </a:p>
                  </a:txBody>
                  <a:tcPr marL="68580" marR="68580" marT="0" marB="0"/>
                </a:tc>
              </a:tr>
              <a:tr h="286380">
                <a:tc>
                  <a:txBody>
                    <a:bodyPr/>
                    <a:lstStyle/>
                    <a:p>
                      <a:pPr>
                        <a:lnSpc>
                          <a:spcPct val="115000"/>
                        </a:lnSpc>
                        <a:spcAft>
                          <a:spcPts val="0"/>
                        </a:spcAft>
                      </a:pPr>
                      <a:r>
                        <a:rPr lang="ro-RO" sz="1200" b="1" dirty="0">
                          <a:latin typeface="Arial" pitchFamily="34" charset="0"/>
                          <a:ea typeface="Times New Roman"/>
                          <a:cs typeface="Arial" pitchFamily="34" charset="0"/>
                        </a:rPr>
                        <a:t>Material needed</a:t>
                      </a:r>
                      <a:endParaRPr lang="en-US" sz="1200" dirty="0">
                        <a:latin typeface="Arial" pitchFamily="34" charset="0"/>
                        <a:ea typeface="Times New Roman"/>
                        <a:cs typeface="Arial" pitchFamily="34" charset="0"/>
                      </a:endParaRPr>
                    </a:p>
                  </a:txBody>
                  <a:tcPr marL="68580" marR="68580" marT="0" marB="0"/>
                </a:tc>
                <a:tc>
                  <a:txBody>
                    <a:bodyPr/>
                    <a:lstStyle/>
                    <a:p>
                      <a:pPr marL="114300">
                        <a:lnSpc>
                          <a:spcPct val="115000"/>
                        </a:lnSpc>
                        <a:spcAft>
                          <a:spcPts val="0"/>
                        </a:spcAft>
                      </a:pPr>
                      <a:r>
                        <a:rPr lang="ro-RO" sz="1200" b="1" dirty="0" smtClean="0">
                          <a:latin typeface="Arial" pitchFamily="34" charset="0"/>
                          <a:ea typeface="Times New Roman"/>
                          <a:cs typeface="Arial" pitchFamily="34" charset="0"/>
                        </a:rPr>
                        <a:t>Paper</a:t>
                      </a:r>
                      <a:r>
                        <a:rPr lang="en-US" sz="1200" b="1" baseline="0" dirty="0" smtClean="0">
                          <a:latin typeface="Arial" pitchFamily="34" charset="0"/>
                          <a:ea typeface="Times New Roman"/>
                          <a:cs typeface="Arial" pitchFamily="34" charset="0"/>
                        </a:rPr>
                        <a:t> and </a:t>
                      </a:r>
                      <a:r>
                        <a:rPr lang="ro-RO" sz="1200" b="1" dirty="0" smtClean="0">
                          <a:latin typeface="Arial" pitchFamily="34" charset="0"/>
                          <a:ea typeface="Times New Roman"/>
                          <a:cs typeface="Arial" pitchFamily="34" charset="0"/>
                        </a:rPr>
                        <a:t>markers</a:t>
                      </a:r>
                      <a:endParaRPr lang="en-US" sz="1200" dirty="0">
                        <a:latin typeface="Arial" pitchFamily="34" charset="0"/>
                        <a:ea typeface="Times New Roman"/>
                        <a:cs typeface="Arial" pitchFamily="34" charset="0"/>
                      </a:endParaRPr>
                    </a:p>
                  </a:txBody>
                  <a:tcPr marL="68580" marR="68580" marT="0" marB="0"/>
                </a:tc>
              </a:tr>
              <a:tr h="297691">
                <a:tc>
                  <a:txBody>
                    <a:bodyPr/>
                    <a:lstStyle/>
                    <a:p>
                      <a:pPr>
                        <a:lnSpc>
                          <a:spcPct val="115000"/>
                        </a:lnSpc>
                        <a:spcAft>
                          <a:spcPts val="0"/>
                        </a:spcAft>
                      </a:pPr>
                      <a:r>
                        <a:rPr lang="ro-RO" sz="1200" b="1" dirty="0">
                          <a:latin typeface="Arial" pitchFamily="34" charset="0"/>
                          <a:ea typeface="Times New Roman"/>
                          <a:cs typeface="Arial" pitchFamily="34" charset="0"/>
                        </a:rPr>
                        <a:t>Technology use</a:t>
                      </a:r>
                      <a:endParaRPr lang="en-US" sz="1200" dirty="0">
                        <a:latin typeface="Arial" pitchFamily="34" charset="0"/>
                        <a:ea typeface="Times New Roman"/>
                        <a:cs typeface="Arial" pitchFamily="34" charset="0"/>
                      </a:endParaRPr>
                    </a:p>
                  </a:txBody>
                  <a:tcPr marL="68580" marR="68580" marT="0" marB="0"/>
                </a:tc>
                <a:tc>
                  <a:txBody>
                    <a:bodyPr/>
                    <a:lstStyle/>
                    <a:p>
                      <a:pPr marL="114300">
                        <a:lnSpc>
                          <a:spcPct val="115000"/>
                        </a:lnSpc>
                        <a:spcAft>
                          <a:spcPts val="0"/>
                        </a:spcAft>
                      </a:pPr>
                      <a:r>
                        <a:rPr lang="ro-RO" sz="1200" b="1" dirty="0" smtClean="0">
                          <a:latin typeface="Arial" pitchFamily="34" charset="0"/>
                          <a:ea typeface="Times New Roman"/>
                          <a:cs typeface="Arial" pitchFamily="34" charset="0"/>
                        </a:rPr>
                        <a:t>Computers</a:t>
                      </a:r>
                      <a:r>
                        <a:rPr lang="en-US" sz="1200" b="1" baseline="0" dirty="0" smtClean="0">
                          <a:latin typeface="Arial" pitchFamily="34" charset="0"/>
                          <a:ea typeface="Times New Roman"/>
                          <a:cs typeface="Arial" pitchFamily="34" charset="0"/>
                        </a:rPr>
                        <a:t> and </a:t>
                      </a:r>
                      <a:r>
                        <a:rPr lang="ro-RO" sz="1200" b="1" dirty="0" smtClean="0">
                          <a:latin typeface="Arial" pitchFamily="34" charset="0"/>
                          <a:ea typeface="Times New Roman"/>
                          <a:cs typeface="Arial" pitchFamily="34" charset="0"/>
                        </a:rPr>
                        <a:t>Internet </a:t>
                      </a:r>
                      <a:r>
                        <a:rPr lang="ro-RO" sz="1200" b="1" dirty="0">
                          <a:latin typeface="Arial" pitchFamily="34" charset="0"/>
                          <a:ea typeface="Times New Roman"/>
                          <a:cs typeface="Arial" pitchFamily="34" charset="0"/>
                        </a:rPr>
                        <a:t>connection</a:t>
                      </a:r>
                      <a:endParaRPr lang="en-US" sz="1200" dirty="0">
                        <a:latin typeface="Arial" pitchFamily="34" charset="0"/>
                        <a:ea typeface="Times New Roman"/>
                        <a:cs typeface="Arial" pitchFamily="34" charset="0"/>
                      </a:endParaRPr>
                    </a:p>
                  </a:txBody>
                  <a:tcPr marL="68580" marR="68580" marT="0" marB="0"/>
                </a:tc>
              </a:tr>
            </a:tbl>
          </a:graphicData>
        </a:graphic>
      </p:graphicFrame>
      <p:sp>
        <p:nvSpPr>
          <p:cNvPr id="5" name="TextBox 4"/>
          <p:cNvSpPr txBox="1"/>
          <p:nvPr/>
        </p:nvSpPr>
        <p:spPr>
          <a:xfrm>
            <a:off x="364032" y="381000"/>
            <a:ext cx="8779968" cy="1754326"/>
          </a:xfrm>
          <a:prstGeom prst="rect">
            <a:avLst/>
          </a:prstGeom>
          <a:noFill/>
          <a:ln>
            <a:noFill/>
          </a:ln>
        </p:spPr>
        <p:txBody>
          <a:bodyPr wrap="square" rtlCol="0">
            <a:spAutoFit/>
          </a:bodyPr>
          <a:lstStyle/>
          <a:p>
            <a:pPr algn="ctr"/>
            <a:r>
              <a:rPr lang="en-US" sz="3600" b="1" dirty="0" smtClean="0">
                <a:solidFill>
                  <a:schemeClr val="accent1"/>
                </a:solidFill>
                <a:latin typeface="Freestyle Script" pitchFamily="66" charset="0"/>
              </a:rPr>
              <a:t>Title </a:t>
            </a:r>
          </a:p>
          <a:p>
            <a:pPr algn="ctr"/>
            <a:r>
              <a:rPr lang="en-US" sz="3600" dirty="0" smtClean="0">
                <a:solidFill>
                  <a:schemeClr val="accent1"/>
                </a:solidFill>
                <a:latin typeface="Freestyle Script" pitchFamily="66" charset="0"/>
              </a:rPr>
              <a:t>Can heritage and natural environment influence or define people’s identity?</a:t>
            </a:r>
            <a:endParaRPr lang="en-US" sz="3600" dirty="0">
              <a:solidFill>
                <a:schemeClr val="accent1"/>
              </a:solidFill>
              <a:latin typeface="Freestyle Script"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umbnail.jpg"/>
          <p:cNvPicPr>
            <a:picLocks noGrp="1"/>
          </p:cNvPicPr>
          <p:nvPr>
            <p:ph idx="1"/>
          </p:nvPr>
        </p:nvPicPr>
        <p:blipFill>
          <a:blip r:embed="rId2" cstate="print"/>
          <a:srcRect/>
          <a:stretch>
            <a:fillRect/>
          </a:stretch>
        </p:blipFill>
        <p:spPr bwMode="auto">
          <a:xfrm>
            <a:off x="3276600" y="609600"/>
            <a:ext cx="2819400" cy="1620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Table 4"/>
          <p:cNvGraphicFramePr>
            <a:graphicFrameLocks noGrp="1"/>
          </p:cNvGraphicFramePr>
          <p:nvPr/>
        </p:nvGraphicFramePr>
        <p:xfrm>
          <a:off x="533400" y="2819400"/>
          <a:ext cx="8229600" cy="2974848"/>
        </p:xfrm>
        <a:graphic>
          <a:graphicData uri="http://schemas.openxmlformats.org/drawingml/2006/table">
            <a:tbl>
              <a:tblPr firstRow="1" bandRow="1">
                <a:tableStyleId>{5C22544A-7EE6-4342-B048-85BDC9FD1C3A}</a:tableStyleId>
              </a:tblPr>
              <a:tblGrid>
                <a:gridCol w="4114800"/>
                <a:gridCol w="4114800"/>
              </a:tblGrid>
              <a:tr h="2133600">
                <a:tc>
                  <a:txBody>
                    <a:bodyPr/>
                    <a:lstStyle/>
                    <a:p>
                      <a:pPr>
                        <a:lnSpc>
                          <a:spcPct val="115000"/>
                        </a:lnSpc>
                        <a:spcAft>
                          <a:spcPts val="0"/>
                        </a:spcAft>
                      </a:pPr>
                      <a:r>
                        <a:rPr lang="ro-RO" sz="1200" b="1" dirty="0">
                          <a:latin typeface="Arial" pitchFamily="34" charset="0"/>
                          <a:ea typeface="Times New Roman"/>
                          <a:cs typeface="Arial" pitchFamily="34" charset="0"/>
                        </a:rPr>
                        <a:t>Description</a:t>
                      </a:r>
                      <a:endParaRPr lang="en-US" sz="1200" dirty="0">
                        <a:latin typeface="Arial" pitchFamily="34" charset="0"/>
                        <a:ea typeface="Times New Roman"/>
                        <a:cs typeface="Arial" pitchFamily="34" charset="0"/>
                      </a:endParaRPr>
                    </a:p>
                  </a:txBody>
                  <a:tcPr marL="68580" marR="68580" marT="0" marB="0"/>
                </a:tc>
                <a:tc>
                  <a:txBody>
                    <a:bodyPr/>
                    <a:lstStyle/>
                    <a:p>
                      <a:pPr marL="114300">
                        <a:lnSpc>
                          <a:spcPct val="115000"/>
                        </a:lnSpc>
                        <a:spcAft>
                          <a:spcPts val="0"/>
                        </a:spcAft>
                      </a:pPr>
                      <a:r>
                        <a:rPr lang="ro-RO" sz="1200" b="1" dirty="0">
                          <a:latin typeface="Arial" pitchFamily="34" charset="0"/>
                          <a:ea typeface="Times New Roman"/>
                          <a:cs typeface="Arial" pitchFamily="34" charset="0"/>
                        </a:rPr>
                        <a:t>Starting point is a reflection minute about heritage and its influence on every person. What makes you who you are now?</a:t>
                      </a:r>
                      <a:endParaRPr lang="en-US" sz="1200" dirty="0">
                        <a:latin typeface="Arial" pitchFamily="34" charset="0"/>
                        <a:ea typeface="Times New Roman"/>
                        <a:cs typeface="Arial" pitchFamily="34" charset="0"/>
                      </a:endParaRPr>
                    </a:p>
                    <a:p>
                      <a:pPr marL="114300">
                        <a:lnSpc>
                          <a:spcPct val="115000"/>
                        </a:lnSpc>
                        <a:spcAft>
                          <a:spcPts val="0"/>
                        </a:spcAft>
                      </a:pPr>
                      <a:r>
                        <a:rPr lang="ro-RO" sz="1200" b="1" dirty="0">
                          <a:latin typeface="Arial" pitchFamily="34" charset="0"/>
                          <a:ea typeface="Times New Roman"/>
                          <a:cs typeface="Arial" pitchFamily="34" charset="0"/>
                        </a:rPr>
                        <a:t>Students have to answer  this question first individually and then in groups. They can use computers and they would have access to Internet connection.</a:t>
                      </a:r>
                      <a:endParaRPr lang="en-US" sz="1200" dirty="0">
                        <a:latin typeface="Arial" pitchFamily="34" charset="0"/>
                        <a:ea typeface="Times New Roman"/>
                        <a:cs typeface="Arial" pitchFamily="34" charset="0"/>
                      </a:endParaRPr>
                    </a:p>
                    <a:p>
                      <a:pPr marL="114300">
                        <a:lnSpc>
                          <a:spcPct val="115000"/>
                        </a:lnSpc>
                        <a:spcAft>
                          <a:spcPts val="0"/>
                        </a:spcAft>
                      </a:pPr>
                      <a:r>
                        <a:rPr lang="ro-RO" sz="1200" b="1" dirty="0">
                          <a:latin typeface="Arial" pitchFamily="34" charset="0"/>
                          <a:ea typeface="Times New Roman"/>
                          <a:cs typeface="Arial" pitchFamily="34" charset="0"/>
                        </a:rPr>
                        <a:t>The task is to make a short magazine with text in both English and their own language and representatives photos.</a:t>
                      </a:r>
                      <a:endParaRPr lang="en-US" sz="1200" dirty="0">
                        <a:latin typeface="Arial" pitchFamily="34" charset="0"/>
                        <a:ea typeface="Times New Roman"/>
                        <a:cs typeface="Arial" pitchFamily="34" charset="0"/>
                      </a:endParaRPr>
                    </a:p>
                  </a:txBody>
                  <a:tcPr marL="68580" marR="68580" marT="0" marB="0"/>
                </a:tc>
              </a:tr>
              <a:tr h="762466">
                <a:tc>
                  <a:txBody>
                    <a:bodyPr/>
                    <a:lstStyle/>
                    <a:p>
                      <a:pPr>
                        <a:lnSpc>
                          <a:spcPct val="115000"/>
                        </a:lnSpc>
                        <a:spcAft>
                          <a:spcPts val="0"/>
                        </a:spcAft>
                      </a:pPr>
                      <a:r>
                        <a:rPr lang="ro-RO" sz="1200" b="1" dirty="0">
                          <a:latin typeface="Arial" pitchFamily="34" charset="0"/>
                          <a:ea typeface="Times New Roman"/>
                          <a:cs typeface="Arial" pitchFamily="34" charset="0"/>
                        </a:rPr>
                        <a:t>Reflection and evaluation</a:t>
                      </a:r>
                      <a:endParaRPr lang="en-US" sz="1200" dirty="0">
                        <a:latin typeface="Arial" pitchFamily="34" charset="0"/>
                        <a:ea typeface="Times New Roman"/>
                        <a:cs typeface="Arial" pitchFamily="34" charset="0"/>
                      </a:endParaRPr>
                    </a:p>
                  </a:txBody>
                  <a:tcPr marL="68580" marR="68580" marT="0" marB="0"/>
                </a:tc>
                <a:tc>
                  <a:txBody>
                    <a:bodyPr/>
                    <a:lstStyle/>
                    <a:p>
                      <a:pPr marL="114300">
                        <a:lnSpc>
                          <a:spcPct val="115000"/>
                        </a:lnSpc>
                        <a:spcAft>
                          <a:spcPts val="0"/>
                        </a:spcAft>
                      </a:pPr>
                      <a:r>
                        <a:rPr lang="ro-RO" sz="1200" b="1" dirty="0">
                          <a:latin typeface="Arial" pitchFamily="34" charset="0"/>
                          <a:ea typeface="Times New Roman"/>
                          <a:cs typeface="Arial" pitchFamily="34" charset="0"/>
                        </a:rPr>
                        <a:t>Reflection can be made after each group present their work.</a:t>
                      </a:r>
                      <a:endParaRPr lang="en-US" sz="1200" dirty="0">
                        <a:latin typeface="Arial" pitchFamily="34" charset="0"/>
                        <a:ea typeface="Times New Roman"/>
                        <a:cs typeface="Arial" pitchFamily="34" charset="0"/>
                      </a:endParaRPr>
                    </a:p>
                    <a:p>
                      <a:pPr marL="114300">
                        <a:lnSpc>
                          <a:spcPct val="115000"/>
                        </a:lnSpc>
                        <a:spcAft>
                          <a:spcPts val="0"/>
                        </a:spcAft>
                      </a:pPr>
                      <a:r>
                        <a:rPr lang="ro-RO" sz="1200" b="1" dirty="0">
                          <a:latin typeface="Arial" pitchFamily="34" charset="0"/>
                          <a:ea typeface="Times New Roman"/>
                          <a:cs typeface="Arial" pitchFamily="34" charset="0"/>
                        </a:rPr>
                        <a:t>The magazine as a final product is the evaluation tool for the activity.</a:t>
                      </a:r>
                      <a:endParaRPr lang="en-US" sz="120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399032"/>
          </a:xfrm>
        </p:spPr>
        <p:txBody>
          <a:bodyPr>
            <a:normAutofit/>
          </a:bodyPr>
          <a:lstStyle/>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39700">
                    <a:schemeClr val="accent5">
                      <a:satMod val="175000"/>
                      <a:alpha val="40000"/>
                    </a:schemeClr>
                  </a:glow>
                  <a:outerShdw blurRad="50800" dist="40000" dir="5400000" algn="tl" rotWithShape="0">
                    <a:srgbClr val="000000">
                      <a:shade val="5000"/>
                      <a:satMod val="120000"/>
                      <a:alpha val="33000"/>
                    </a:srgbClr>
                  </a:outerShdw>
                </a:effectLst>
              </a:rPr>
              <a:t>Blue team</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39700">
                  <a:schemeClr val="accent5">
                    <a:satMod val="175000"/>
                    <a:alpha val="40000"/>
                  </a:schemeClr>
                </a:glow>
                <a:outerShdw blurRad="50800" dist="40000" dir="5400000" algn="tl" rotWithShape="0">
                  <a:srgbClr val="000000">
                    <a:shade val="5000"/>
                    <a:satMod val="120000"/>
                    <a:alpha val="33000"/>
                  </a:srgbClr>
                </a:outerShdw>
              </a:effectLst>
            </a:endParaRPr>
          </a:p>
        </p:txBody>
      </p:sp>
      <p:pic>
        <p:nvPicPr>
          <p:cNvPr id="4" name="Content Placeholder 3" descr="J:\2018-rev-proiect\LogoSpain - Copy.jpg"/>
          <p:cNvPicPr>
            <a:picLocks noGrp="1"/>
          </p:cNvPicPr>
          <p:nvPr>
            <p:ph idx="1"/>
          </p:nvPr>
        </p:nvPicPr>
        <p:blipFill>
          <a:blip r:embed="rId2" cstate="print"/>
          <a:srcRect/>
          <a:stretch>
            <a:fillRect/>
          </a:stretch>
        </p:blipFill>
        <p:spPr bwMode="auto">
          <a:xfrm>
            <a:off x="3124200" y="152400"/>
            <a:ext cx="2889504" cy="2496312"/>
          </a:xfrm>
          <a:prstGeom prst="rect">
            <a:avLst/>
          </a:prstGeom>
          <a:ln>
            <a:noFill/>
          </a:ln>
          <a:effectLst>
            <a:softEdge rad="112500"/>
          </a:effectLst>
        </p:spPr>
      </p:pic>
      <p:pic>
        <p:nvPicPr>
          <p:cNvPr id="5" name="Picture 4" descr="C:\Users\ADA\Desktop\2018-rev-proiect\New folder\Uloge_u_timu.PNG"/>
          <p:cNvPicPr/>
          <p:nvPr/>
        </p:nvPicPr>
        <p:blipFill>
          <a:blip r:embed="rId3" cstate="print"/>
          <a:srcRect/>
          <a:stretch>
            <a:fillRect/>
          </a:stretch>
        </p:blipFill>
        <p:spPr bwMode="auto">
          <a:xfrm>
            <a:off x="3276600" y="3657600"/>
            <a:ext cx="2800350" cy="29173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140</TotalTime>
  <Words>1718</Words>
  <Application>Microsoft Office PowerPoint</Application>
  <PresentationFormat>On-screen Show (4:3)</PresentationFormat>
  <Paragraphs>136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Verve</vt:lpstr>
      <vt:lpstr>Let’s BET for heritage!</vt:lpstr>
      <vt:lpstr>What is heritage?</vt:lpstr>
      <vt:lpstr>Slide 3</vt:lpstr>
      <vt:lpstr>Slide 4</vt:lpstr>
      <vt:lpstr>Let us Bring Europe Together for heritage Parteners</vt:lpstr>
      <vt:lpstr>Objectives of our project</vt:lpstr>
      <vt:lpstr>Slide 7</vt:lpstr>
      <vt:lpstr>Slide 8</vt:lpstr>
      <vt:lpstr>Blue team</vt:lpstr>
      <vt:lpstr>ITALY</vt:lpstr>
      <vt:lpstr>Slide 11</vt:lpstr>
      <vt:lpstr>Slide 12</vt:lpstr>
      <vt:lpstr>MY COUNTRY, ROMANIA</vt:lpstr>
      <vt:lpstr>Slide 14</vt:lpstr>
      <vt:lpstr>Slide 15</vt:lpstr>
      <vt:lpstr>Lithuania</vt:lpstr>
      <vt:lpstr>Slide 17</vt:lpstr>
      <vt:lpstr>Slide 18</vt:lpstr>
      <vt:lpstr>Spain</vt:lpstr>
      <vt:lpstr>Slide 20</vt:lpstr>
      <vt:lpstr>Poland</vt:lpstr>
      <vt:lpstr>Slide 22</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BET for heritage!</dc:title>
  <dc:creator>Renata</dc:creator>
  <cp:lastModifiedBy>catalina postovei</cp:lastModifiedBy>
  <cp:revision>16</cp:revision>
  <dcterms:created xsi:type="dcterms:W3CDTF">2006-08-16T00:00:00Z</dcterms:created>
  <dcterms:modified xsi:type="dcterms:W3CDTF">2019-03-21T14:20:33Z</dcterms:modified>
</cp:coreProperties>
</file>