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0" r:id="rId5"/>
    <p:sldId id="261" r:id="rId6"/>
    <p:sldId id="265" r:id="rId7"/>
    <p:sldId id="262"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5E10B9-5DF1-46E0-B06B-F0E2A37BDA8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E10B9-5DF1-46E0-B06B-F0E2A37BDA8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E10B9-5DF1-46E0-B06B-F0E2A37BDA8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E10B9-5DF1-46E0-B06B-F0E2A37BDA8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5E10B9-5DF1-46E0-B06B-F0E2A37BDA89}" type="datetimeFigureOut">
              <a:rPr lang="en-US" smtClean="0"/>
              <a:pPr/>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5E10B9-5DF1-46E0-B06B-F0E2A37BDA89}" type="datetimeFigureOut">
              <a:rPr lang="en-US" smtClean="0"/>
              <a:pPr/>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5E10B9-5DF1-46E0-B06B-F0E2A37BDA89}" type="datetimeFigureOut">
              <a:rPr lang="en-US" smtClean="0"/>
              <a:pPr/>
              <a:t>9/29/2019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5E10B9-5DF1-46E0-B06B-F0E2A37BDA89}" type="datetimeFigureOut">
              <a:rPr lang="en-US" smtClean="0"/>
              <a:pPr/>
              <a:t>9/29/2019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E10B9-5DF1-46E0-B06B-F0E2A37BDA89}" type="datetimeFigureOut">
              <a:rPr lang="en-US" smtClean="0"/>
              <a:pPr/>
              <a:t>9/29/2019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E10B9-5DF1-46E0-B06B-F0E2A37BDA89}" type="datetimeFigureOut">
              <a:rPr lang="en-US" smtClean="0"/>
              <a:pPr/>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E10B9-5DF1-46E0-B06B-F0E2A37BDA89}" type="datetimeFigureOut">
              <a:rPr lang="en-US" smtClean="0"/>
              <a:pPr/>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B842D-1611-49B1-9269-EDA1675B42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7000"/>
            <a:lum/>
          </a:blip>
          <a:srcRect/>
          <a:stretch>
            <a:fillRect t="-19000" b="-1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E10B9-5DF1-46E0-B06B-F0E2A37BDA89}" type="datetimeFigureOut">
              <a:rPr lang="en-US" smtClean="0"/>
              <a:pPr/>
              <a:t>9/29/2019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B842D-1611-49B1-9269-EDA1675B42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905000"/>
          </a:xfrm>
        </p:spPr>
        <p:txBody>
          <a:bodyPr>
            <a:normAutofit fontScale="90000"/>
          </a:bodyPr>
          <a:lstStyle/>
          <a:p>
            <a:r>
              <a:rPr lang="en-US" b="1" dirty="0" smtClean="0">
                <a:solidFill>
                  <a:srgbClr val="0070C0"/>
                </a:solidFill>
              </a:rPr>
              <a:t>Let us Bring Europe Together for heritage</a:t>
            </a:r>
            <a:br>
              <a:rPr lang="en-US" b="1" dirty="0" smtClean="0">
                <a:solidFill>
                  <a:srgbClr val="0070C0"/>
                </a:solidFill>
              </a:rPr>
            </a:br>
            <a:r>
              <a:rPr lang="en-US" b="1" dirty="0" smtClean="0">
                <a:solidFill>
                  <a:srgbClr val="0070C0"/>
                </a:solidFill>
              </a:rPr>
              <a:t>Let's BET for heritage</a:t>
            </a:r>
            <a:r>
              <a:rPr lang="en-US" dirty="0" smtClean="0"/>
              <a:t/>
            </a:r>
            <a:br>
              <a:rPr lang="en-US" dirty="0" smtClean="0"/>
            </a:br>
            <a:endParaRPr lang="en-US" dirty="0"/>
          </a:p>
        </p:txBody>
      </p:sp>
      <p:sp>
        <p:nvSpPr>
          <p:cNvPr id="5123" name="Subtitle 2"/>
          <p:cNvSpPr>
            <a:spLocks noGrp="1"/>
          </p:cNvSpPr>
          <p:nvPr>
            <p:ph type="subTitle" idx="1"/>
          </p:nvPr>
        </p:nvSpPr>
        <p:spPr>
          <a:xfrm>
            <a:off x="1447800" y="3200400"/>
            <a:ext cx="7406640" cy="1752600"/>
          </a:xfrm>
        </p:spPr>
        <p:txBody>
          <a:bodyPr>
            <a:normAutofit fontScale="85000" lnSpcReduction="20000"/>
          </a:bodyPr>
          <a:lstStyle/>
          <a:p>
            <a:pPr marR="0"/>
            <a:endParaRPr lang="ro-RO" dirty="0" smtClean="0"/>
          </a:p>
          <a:p>
            <a:pPr marR="0"/>
            <a:r>
              <a:rPr lang="ro-RO" dirty="0" smtClean="0">
                <a:solidFill>
                  <a:srgbClr val="0070C0"/>
                </a:solidFill>
              </a:rPr>
              <a:t>COLEGIUL ECONOMIC </a:t>
            </a:r>
            <a:r>
              <a:rPr lang="ro-RO" dirty="0" smtClean="0">
                <a:solidFill>
                  <a:srgbClr val="0070C0"/>
                </a:solidFill>
              </a:rPr>
              <a:t>BUZAU</a:t>
            </a:r>
          </a:p>
          <a:p>
            <a:pPr marR="0"/>
            <a:r>
              <a:rPr lang="ro-RO" dirty="0" smtClean="0">
                <a:solidFill>
                  <a:srgbClr val="0070C0"/>
                </a:solidFill>
              </a:rPr>
              <a:t>Cătălina Ileana Poștovei</a:t>
            </a:r>
          </a:p>
          <a:p>
            <a:pPr marR="0"/>
            <a:r>
              <a:rPr lang="ro-RO" dirty="0" smtClean="0">
                <a:solidFill>
                  <a:srgbClr val="0070C0"/>
                </a:solidFill>
              </a:rPr>
              <a:t>30.09.2019</a:t>
            </a:r>
            <a:endParaRPr lang="ro-RO" dirty="0" smtClean="0">
              <a:solidFill>
                <a:srgbClr val="0070C0"/>
              </a:solidFill>
            </a:endParaRPr>
          </a:p>
        </p:txBody>
      </p:sp>
      <p:pic>
        <p:nvPicPr>
          <p:cNvPr id="4" name="Picture 3" descr="logo erasmus.jpg"/>
          <p:cNvPicPr>
            <a:picLocks noChangeAspect="1"/>
          </p:cNvPicPr>
          <p:nvPr/>
        </p:nvPicPr>
        <p:blipFill>
          <a:blip r:embed="rId2" cstate="print"/>
          <a:stretch>
            <a:fillRect/>
          </a:stretch>
        </p:blipFill>
        <p:spPr>
          <a:xfrm>
            <a:off x="0" y="5229227"/>
            <a:ext cx="5715000" cy="1628775"/>
          </a:xfrm>
          <a:prstGeom prst="rect">
            <a:avLst/>
          </a:prstGeom>
        </p:spPr>
      </p:pic>
      <p:pic>
        <p:nvPicPr>
          <p:cNvPr id="6" name="Picture 1"/>
          <p:cNvPicPr preferRelativeResize="0">
            <a:picLocks noChangeArrowheads="1"/>
          </p:cNvPicPr>
          <p:nvPr/>
        </p:nvPicPr>
        <p:blipFill>
          <a:blip r:embed="rId3" cstate="print"/>
          <a:srcRect/>
          <a:stretch>
            <a:fillRect/>
          </a:stretch>
        </p:blipFill>
        <p:spPr bwMode="auto">
          <a:xfrm>
            <a:off x="8229600" y="0"/>
            <a:ext cx="914400" cy="838200"/>
          </a:xfrm>
          <a:prstGeom prst="rect">
            <a:avLst/>
          </a:prstGeom>
          <a:noFill/>
          <a:ln w="9525">
            <a:noFill/>
            <a:miter lim="800000"/>
            <a:headEnd/>
            <a:tailEnd/>
          </a:ln>
        </p:spPr>
      </p:pic>
      <p:pic>
        <p:nvPicPr>
          <p:cNvPr id="7" name="Picture 6" descr="spania.jpg"/>
          <p:cNvPicPr>
            <a:picLocks noChangeAspect="1"/>
          </p:cNvPicPr>
          <p:nvPr/>
        </p:nvPicPr>
        <p:blipFill>
          <a:blip r:embed="rId4" cstate="print"/>
          <a:stretch>
            <a:fillRect/>
          </a:stretch>
        </p:blipFill>
        <p:spPr>
          <a:xfrm>
            <a:off x="0" y="1"/>
            <a:ext cx="1524000" cy="625929"/>
          </a:xfrm>
          <a:prstGeom prst="rect">
            <a:avLst/>
          </a:prstGeom>
        </p:spPr>
      </p:pic>
      <p:pic>
        <p:nvPicPr>
          <p:cNvPr id="8" name="Picture 7" descr="lituania.jpg"/>
          <p:cNvPicPr>
            <a:picLocks noChangeAspect="1"/>
          </p:cNvPicPr>
          <p:nvPr/>
        </p:nvPicPr>
        <p:blipFill>
          <a:blip r:embed="rId5" cstate="print"/>
          <a:stretch>
            <a:fillRect/>
          </a:stretch>
        </p:blipFill>
        <p:spPr>
          <a:xfrm>
            <a:off x="2133600" y="0"/>
            <a:ext cx="1295399" cy="549442"/>
          </a:xfrm>
          <a:prstGeom prst="rect">
            <a:avLst/>
          </a:prstGeom>
        </p:spPr>
      </p:pic>
      <p:pic>
        <p:nvPicPr>
          <p:cNvPr id="9" name="Picture 8" descr="polonia.jpg"/>
          <p:cNvPicPr>
            <a:picLocks noChangeAspect="1"/>
          </p:cNvPicPr>
          <p:nvPr/>
        </p:nvPicPr>
        <p:blipFill>
          <a:blip r:embed="rId6" cstate="print"/>
          <a:stretch>
            <a:fillRect/>
          </a:stretch>
        </p:blipFill>
        <p:spPr>
          <a:xfrm>
            <a:off x="4419600" y="0"/>
            <a:ext cx="715709" cy="647700"/>
          </a:xfrm>
          <a:prstGeom prst="rect">
            <a:avLst/>
          </a:prstGeom>
        </p:spPr>
      </p:pic>
      <p:pic>
        <p:nvPicPr>
          <p:cNvPr id="10" name="Picture 9" descr="italia.jpg"/>
          <p:cNvPicPr>
            <a:picLocks noChangeAspect="1"/>
          </p:cNvPicPr>
          <p:nvPr/>
        </p:nvPicPr>
        <p:blipFill>
          <a:blip r:embed="rId7" cstate="print"/>
          <a:stretch>
            <a:fillRect/>
          </a:stretch>
        </p:blipFill>
        <p:spPr>
          <a:xfrm>
            <a:off x="5486400" y="0"/>
            <a:ext cx="766762" cy="79457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Cultural and historical heritage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Cultural property is any movable and immovable authentic tangible and intangible evidence of human presence and activity which has scientific and cultural value and has social significance</a:t>
            </a:r>
            <a:r>
              <a:rPr lang="en-US" dirty="0" smtClean="0"/>
              <a:t>.</a:t>
            </a:r>
            <a:endParaRPr lang="ro-RO" dirty="0" smtClean="0"/>
          </a:p>
          <a:p>
            <a:pPr>
              <a:buNone/>
            </a:pPr>
            <a:r>
              <a:rPr lang="en-US" dirty="0" smtClean="0"/>
              <a:t>Cultural heritage stores the historical memory of human societies. It contributes to national identity and its scientific and cultural value makes the country recognizable and improves its image.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CULTURAL PROPERTIES</a:t>
            </a:r>
            <a:endParaRPr lang="en-US" dirty="0"/>
          </a:p>
        </p:txBody>
      </p:sp>
      <p:sp>
        <p:nvSpPr>
          <p:cNvPr id="3" name="Content Placeholder 2"/>
          <p:cNvSpPr>
            <a:spLocks noGrp="1"/>
          </p:cNvSpPr>
          <p:nvPr>
            <p:ph sz="half" idx="1"/>
          </p:nvPr>
        </p:nvSpPr>
        <p:spPr/>
        <p:txBody>
          <a:bodyPr>
            <a:normAutofit fontScale="77500" lnSpcReduction="20000"/>
          </a:bodyPr>
          <a:lstStyle/>
          <a:p>
            <a:pPr fontAlgn="base"/>
            <a:r>
              <a:rPr lang="en-US" i="1" dirty="0" smtClean="0"/>
              <a:t>Archaeological sites and reserves</a:t>
            </a:r>
            <a:endParaRPr lang="en-US" dirty="0" smtClean="0"/>
          </a:p>
          <a:p>
            <a:pPr fontAlgn="base"/>
            <a:r>
              <a:rPr lang="en-US" i="1" dirty="0" smtClean="0"/>
              <a:t>Works of fine and applied arts</a:t>
            </a:r>
            <a:endParaRPr lang="en-US" dirty="0" smtClean="0"/>
          </a:p>
          <a:p>
            <a:pPr fontAlgn="base"/>
            <a:r>
              <a:rPr lang="en-US" i="1" dirty="0" smtClean="0"/>
              <a:t>Folk crafts</a:t>
            </a:r>
            <a:endParaRPr lang="en-US" dirty="0" smtClean="0"/>
          </a:p>
          <a:p>
            <a:pPr fontAlgn="base"/>
            <a:r>
              <a:rPr lang="en-US" i="1" dirty="0" smtClean="0"/>
              <a:t>Architectural sites and complexes</a:t>
            </a:r>
            <a:endParaRPr lang="en-US" dirty="0" smtClean="0"/>
          </a:p>
          <a:p>
            <a:pPr fontAlgn="base"/>
            <a:r>
              <a:rPr lang="en-US" i="1" dirty="0" smtClean="0"/>
              <a:t>Ethnographic sites and complexes</a:t>
            </a:r>
            <a:endParaRPr lang="en-US" dirty="0" smtClean="0"/>
          </a:p>
          <a:p>
            <a:pPr fontAlgn="base"/>
            <a:r>
              <a:rPr lang="en-US" i="1" dirty="0" smtClean="0"/>
              <a:t>Historical sites and complexes</a:t>
            </a:r>
            <a:endParaRPr lang="en-US" dirty="0" smtClean="0"/>
          </a:p>
          <a:p>
            <a:pPr fontAlgn="base"/>
            <a:r>
              <a:rPr lang="en-US" i="1" dirty="0" smtClean="0"/>
              <a:t>Samples of park art and landscape architecture</a:t>
            </a:r>
            <a:endParaRPr lang="en-US" dirty="0" smtClean="0"/>
          </a:p>
          <a:p>
            <a:pPr fontAlgn="base"/>
            <a:r>
              <a:rPr lang="en-US" i="1" dirty="0" smtClean="0"/>
              <a:t>Natural values (samples) – anthropological remains</a:t>
            </a:r>
            <a:endParaRPr lang="en-US" dirty="0" smtClean="0"/>
          </a:p>
          <a:p>
            <a:pPr fontAlgn="base"/>
            <a:r>
              <a:rPr lang="en-US" i="1" dirty="0" smtClean="0"/>
              <a:t>Industrial heritage</a:t>
            </a:r>
            <a:endParaRPr lang="en-US" dirty="0" smtClean="0"/>
          </a:p>
          <a:p>
            <a:endParaRPr lang="en-US" dirty="0"/>
          </a:p>
        </p:txBody>
      </p:sp>
      <p:sp>
        <p:nvSpPr>
          <p:cNvPr id="4" name="Content Placeholder 3"/>
          <p:cNvSpPr>
            <a:spLocks noGrp="1"/>
          </p:cNvSpPr>
          <p:nvPr>
            <p:ph sz="half" idx="2"/>
          </p:nvPr>
        </p:nvSpPr>
        <p:spPr/>
        <p:txBody>
          <a:bodyPr>
            <a:normAutofit fontScale="77500" lnSpcReduction="20000"/>
          </a:bodyPr>
          <a:lstStyle/>
          <a:p>
            <a:pPr fontAlgn="base"/>
            <a:r>
              <a:rPr lang="en-US" i="1" dirty="0" smtClean="0"/>
              <a:t>Documental heritage</a:t>
            </a:r>
            <a:endParaRPr lang="en-US" dirty="0" smtClean="0"/>
          </a:p>
          <a:p>
            <a:pPr fontAlgn="base"/>
            <a:r>
              <a:rPr lang="en-US" i="1" dirty="0" smtClean="0"/>
              <a:t>Audio – visual heritage</a:t>
            </a:r>
            <a:endParaRPr lang="en-US" dirty="0" smtClean="0"/>
          </a:p>
          <a:p>
            <a:pPr fontAlgn="base"/>
            <a:r>
              <a:rPr lang="en-US" i="1" dirty="0" smtClean="0"/>
              <a:t>Spoken tradition and language</a:t>
            </a:r>
            <a:endParaRPr lang="en-US" dirty="0" smtClean="0"/>
          </a:p>
          <a:p>
            <a:pPr fontAlgn="base"/>
            <a:r>
              <a:rPr lang="en-US" i="1" dirty="0" smtClean="0"/>
              <a:t>Literary values</a:t>
            </a:r>
            <a:endParaRPr lang="en-US" dirty="0" smtClean="0"/>
          </a:p>
          <a:p>
            <a:pPr fontAlgn="base"/>
            <a:r>
              <a:rPr lang="en-US" i="1" dirty="0" smtClean="0"/>
              <a:t>Customs, rituals, celebrations and beliefs</a:t>
            </a:r>
            <a:endParaRPr lang="en-US" dirty="0" smtClean="0"/>
          </a:p>
          <a:p>
            <a:pPr fontAlgn="base"/>
            <a:r>
              <a:rPr lang="en-US" i="1" dirty="0" smtClean="0"/>
              <a:t>Music, songs and dances</a:t>
            </a:r>
            <a:endParaRPr lang="en-US" dirty="0" smtClean="0"/>
          </a:p>
          <a:p>
            <a:pPr fontAlgn="base"/>
            <a:r>
              <a:rPr lang="en-US" i="1" dirty="0" smtClean="0"/>
              <a:t>Traditional medicine</a:t>
            </a:r>
            <a:endParaRPr lang="en-US" dirty="0" smtClean="0"/>
          </a:p>
          <a:p>
            <a:pPr fontAlgn="base"/>
            <a:r>
              <a:rPr lang="en-US" i="1" dirty="0" smtClean="0"/>
              <a:t>Culinary and ethnological traditions</a:t>
            </a:r>
            <a:endParaRPr lang="en-US" dirty="0" smtClean="0"/>
          </a:p>
          <a:p>
            <a:pPr fontAlgn="base"/>
            <a:r>
              <a:rPr lang="en-US" i="1" dirty="0" smtClean="0"/>
              <a:t>Folk games and sports</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be done?</a:t>
            </a:r>
            <a:endParaRPr lang="en-US" dirty="0"/>
          </a:p>
        </p:txBody>
      </p:sp>
      <p:sp>
        <p:nvSpPr>
          <p:cNvPr id="3" name="Content Placeholder 2"/>
          <p:cNvSpPr>
            <a:spLocks noGrp="1"/>
          </p:cNvSpPr>
          <p:nvPr>
            <p:ph idx="1"/>
          </p:nvPr>
        </p:nvSpPr>
        <p:spPr/>
        <p:txBody>
          <a:bodyPr/>
          <a:lstStyle/>
          <a:p>
            <a:pPr>
              <a:buNone/>
            </a:pPr>
            <a:r>
              <a:rPr lang="en-US" dirty="0" smtClean="0"/>
              <a:t/>
            </a:r>
            <a:br>
              <a:rPr lang="en-US" dirty="0" smtClean="0"/>
            </a:br>
            <a:r>
              <a:rPr lang="en-US" i="1" dirty="0" smtClean="0"/>
              <a:t>⇒ explore local traditions, customs, rituals, festivals, myths and legends, lifestyle, crafts and cuisine and create and promote own programs or thematic tourism products.</a:t>
            </a:r>
            <a:r>
              <a:rPr lang="en-US" dirty="0" smtClean="0"/>
              <a:t/>
            </a:r>
            <a:br>
              <a:rPr lang="en-US" dirty="0" smtClean="0"/>
            </a:br>
            <a:r>
              <a:rPr lang="en-US" i="1" dirty="0" smtClean="0"/>
              <a:t>⇒ create and offer products tailored in scope and time with the calendar of local events – fairs, festivals, gathering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be done?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 arrange and offer a visit of a traditional local feast (not necessarily in a village) – a celebration of the days of various saints with ritual dishes and folklore. It is good to know the calendar of various local festivals, fairs, traditional celebrations;</a:t>
            </a:r>
            <a:r>
              <a:rPr lang="en-US" dirty="0" smtClean="0"/>
              <a:t/>
            </a:r>
            <a:br>
              <a:rPr lang="en-US" dirty="0" smtClean="0"/>
            </a:br>
            <a:r>
              <a:rPr lang="en-US" i="1" dirty="0" smtClean="0"/>
              <a:t>⇒ arrange demonstrations of cooking local foods/ drinks – tasting home recipes, making home brandy, vintage and making wine;</a:t>
            </a:r>
            <a:r>
              <a:rPr lang="en-US" dirty="0" smtClean="0"/>
              <a:t/>
            </a:r>
            <a:br>
              <a:rPr lang="en-US" dirty="0" smtClean="0"/>
            </a:br>
            <a:r>
              <a:rPr lang="en-US" i="1" dirty="0" smtClean="0"/>
              <a:t>⇒ arrange demonstrations of local crafts – pottery, wood carving, hand loom weaving etc.</a:t>
            </a:r>
            <a:r>
              <a:rPr lang="en-US" dirty="0" smtClean="0"/>
              <a:t/>
            </a:r>
            <a:br>
              <a:rPr lang="en-US" dirty="0" smtClean="0"/>
            </a:br>
            <a:r>
              <a:rPr lang="en-US" i="1" dirty="0" smtClean="0"/>
              <a:t>⇒ offer visitors the opportunity to try to make a small souvenir by themselves;</a:t>
            </a:r>
            <a:r>
              <a:rPr lang="en-US" dirty="0" smtClean="0"/>
              <a:t/>
            </a:r>
            <a:br>
              <a:rPr lang="en-US" dirty="0" smtClean="0"/>
            </a:br>
            <a:r>
              <a:rPr lang="en-US" i="1" dirty="0" smtClean="0"/>
              <a:t>⇒ arrange demonstrations of local folklore – songs, dances, rituals, legends.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 attractions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Natural attractions are protected rare, beautiful and valuable natural sites from a scientific, cultural or aesthetic point of view, preserved in their most natural kind and forms. These natural objects can be both from the animate nature and from the inanimate one. The specific site declared a landmark includes the natural environment in which it exists. In these areas are prohibited activities that may disturb their natural condition or impair their aesthetic value.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t>What can be done?</a:t>
            </a:r>
            <a:endParaRPr lang="en-US" b="1"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a walk to nearby landmarks – centuries old trees, waterfalls, rock formations etc. – on foot or on horseback;</a:t>
            </a:r>
          </a:p>
          <a:p>
            <a:pPr fontAlgn="base"/>
            <a:r>
              <a:rPr lang="en-US" dirty="0" smtClean="0"/>
              <a:t>short or longer walks in beautiful landscapes</a:t>
            </a:r>
          </a:p>
          <a:p>
            <a:pPr fontAlgn="base"/>
            <a:r>
              <a:rPr lang="en-US" dirty="0" smtClean="0"/>
              <a:t>horseback riding/ carts to more remote locations, where you can pick herbs, mushrooms or berries; guests will be pleased if they receive a home-made dessert with fruits they have picked by themselves;</a:t>
            </a:r>
          </a:p>
          <a:p>
            <a:pPr fontAlgn="base"/>
            <a:r>
              <a:rPr lang="en-US" dirty="0" smtClean="0"/>
              <a:t>picnic – if there are nearby ponds with fish, lunch can be fish, freshly caught from the tourists themselves.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logo erasmus.jpg"/>
          <p:cNvPicPr>
            <a:picLocks noChangeAspect="1"/>
          </p:cNvPicPr>
          <p:nvPr/>
        </p:nvPicPr>
        <p:blipFill>
          <a:blip r:embed="rId2" cstate="print"/>
          <a:srcRect/>
          <a:stretch>
            <a:fillRect/>
          </a:stretch>
        </p:blipFill>
        <p:spPr bwMode="auto">
          <a:xfrm>
            <a:off x="561975" y="1981200"/>
            <a:ext cx="7937500" cy="2262188"/>
          </a:xfrm>
          <a:prstGeom prst="rect">
            <a:avLst/>
          </a:prstGeom>
          <a:noFill/>
          <a:ln w="9525">
            <a:noFill/>
            <a:miter lim="800000"/>
            <a:headEnd/>
            <a:tailEnd/>
          </a:ln>
        </p:spPr>
      </p:pic>
      <p:sp>
        <p:nvSpPr>
          <p:cNvPr id="3" name="Rectangle 2"/>
          <p:cNvSpPr/>
          <p:nvPr/>
        </p:nvSpPr>
        <p:spPr>
          <a:xfrm>
            <a:off x="457200" y="4495800"/>
            <a:ext cx="8229600" cy="1200329"/>
          </a:xfrm>
          <a:prstGeom prst="rect">
            <a:avLst/>
          </a:prstGeom>
        </p:spPr>
        <p:txBody>
          <a:bodyPr wrap="square">
            <a:spAutoFit/>
          </a:bodyPr>
          <a:lstStyle/>
          <a:p>
            <a:r>
              <a:rPr lang="en-US" dirty="0" smtClean="0"/>
              <a:t>‘This project is financed with support from the European Commission. This material only reflects the views of the authors, and the Commission cannot be held responsible for  any use which may be made of the information contained therein.’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433</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Let us Bring Europe Together for heritage Let's BET for heritage </vt:lpstr>
      <vt:lpstr>Cultural and historical heritage</vt:lpstr>
      <vt:lpstr>TYPES OF CULTURAL PROPERTIES</vt:lpstr>
      <vt:lpstr>What can be done?</vt:lpstr>
      <vt:lpstr>What can be done?</vt:lpstr>
      <vt:lpstr>Natural attractions</vt:lpstr>
      <vt:lpstr>What can be done?</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catalina postovei</dc:creator>
  <cp:lastModifiedBy>catalina postovei</cp:lastModifiedBy>
  <cp:revision>4</cp:revision>
  <dcterms:created xsi:type="dcterms:W3CDTF">2018-12-05T15:18:47Z</dcterms:created>
  <dcterms:modified xsi:type="dcterms:W3CDTF">2019-09-29T14:46:30Z</dcterms:modified>
</cp:coreProperties>
</file>