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321" r:id="rId3"/>
    <p:sldId id="258" r:id="rId4"/>
    <p:sldId id="291" r:id="rId5"/>
    <p:sldId id="303" r:id="rId6"/>
    <p:sldId id="304" r:id="rId7"/>
    <p:sldId id="283" r:id="rId8"/>
    <p:sldId id="320" r:id="rId9"/>
    <p:sldId id="319" r:id="rId10"/>
    <p:sldId id="316" r:id="rId11"/>
    <p:sldId id="328" r:id="rId12"/>
    <p:sldId id="302" r:id="rId13"/>
    <p:sldId id="285" r:id="rId14"/>
    <p:sldId id="289" r:id="rId15"/>
    <p:sldId id="287" r:id="rId16"/>
    <p:sldId id="286" r:id="rId17"/>
    <p:sldId id="290" r:id="rId18"/>
    <p:sldId id="318" r:id="rId19"/>
    <p:sldId id="317" r:id="rId20"/>
    <p:sldId id="323" r:id="rId21"/>
    <p:sldId id="281" r:id="rId22"/>
    <p:sldId id="294" r:id="rId23"/>
    <p:sldId id="295" r:id="rId24"/>
    <p:sldId id="297" r:id="rId25"/>
    <p:sldId id="299" r:id="rId26"/>
    <p:sldId id="296" r:id="rId27"/>
    <p:sldId id="298" r:id="rId28"/>
    <p:sldId id="305" r:id="rId29"/>
    <p:sldId id="300" r:id="rId30"/>
    <p:sldId id="310" r:id="rId31"/>
    <p:sldId id="307" r:id="rId32"/>
    <p:sldId id="309" r:id="rId33"/>
    <p:sldId id="311" r:id="rId34"/>
    <p:sldId id="314" r:id="rId35"/>
    <p:sldId id="315" r:id="rId36"/>
    <p:sldId id="326" r:id="rId37"/>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orient="horz" pos="3564">
          <p15:clr>
            <a:srgbClr val="A4A3A4"/>
          </p15:clr>
        </p15:guide>
        <p15:guide id="4" orient="horz" pos="1194">
          <p15:clr>
            <a:srgbClr val="A4A3A4"/>
          </p15:clr>
        </p15:guide>
        <p15:guide id="5" pos="4116">
          <p15:clr>
            <a:srgbClr val="A4A3A4"/>
          </p15:clr>
        </p15:guide>
        <p15:guide id="6" pos="2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565656"/>
    <a:srgbClr val="E6E6E6"/>
    <a:srgbClr val="7B7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Styl ciemny 2 - Akcent 5/Ak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92" d="100"/>
          <a:sy n="92" d="100"/>
        </p:scale>
        <p:origin x="-750" y="-102"/>
      </p:cViewPr>
      <p:guideLst>
        <p:guide orient="horz" pos="2160"/>
        <p:guide orient="horz" pos="3564"/>
        <p:guide orient="horz" pos="1194"/>
        <p:guide pos="2880"/>
        <p:guide pos="4116"/>
        <p:guide pos="2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pl-PL"/>
          </a:p>
        </p:txBody>
      </p:sp>
      <p:sp>
        <p:nvSpPr>
          <p:cNvPr id="3" name="Symbol zastępczy daty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B108059-334A-4EF5-8F6D-9C0278225A89}" type="datetimeFigureOut">
              <a:rPr lang="pl-PL" smtClean="0"/>
              <a:t>11.12.2020</a:t>
            </a:fld>
            <a:endParaRPr lang="pl-PL"/>
          </a:p>
        </p:txBody>
      </p:sp>
      <p:sp>
        <p:nvSpPr>
          <p:cNvPr id="4" name="Symbol zastępczy obrazu slajdu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pl-PL"/>
          </a:p>
        </p:txBody>
      </p:sp>
      <p:sp>
        <p:nvSpPr>
          <p:cNvPr id="5" name="Symbol zastępczy notatek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131DDDAF-9711-4B5E-8967-49291C1CD838}" type="slidenum">
              <a:rPr lang="pl-PL" smtClean="0"/>
              <a:t>‹#›</a:t>
            </a:fld>
            <a:endParaRPr lang="pl-PL"/>
          </a:p>
        </p:txBody>
      </p:sp>
    </p:spTree>
    <p:extLst>
      <p:ext uri="{BB962C8B-B14F-4D97-AF65-F5344CB8AC3E}">
        <p14:creationId xmlns:p14="http://schemas.microsoft.com/office/powerpoint/2010/main" val="52543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0F177114-2528-4C13-9F3B-9F91AC1D3A5B}"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420634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F177114-2528-4C13-9F3B-9F91AC1D3A5B}"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340133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F177114-2528-4C13-9F3B-9F91AC1D3A5B}"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67473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F177114-2528-4C13-9F3B-9F91AC1D3A5B}"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409734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0F177114-2528-4C13-9F3B-9F91AC1D3A5B}"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110186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289877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0F177114-2528-4C13-9F3B-9F91AC1D3A5B}" type="datetimeFigureOut">
              <a:rPr lang="pl-PL" smtClean="0"/>
              <a:t>11.12.2020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AD7D918-390D-420E-B917-7AE2629F4DFB}" type="slidenum">
              <a:rPr lang="pl-PL" smtClean="0"/>
              <a:t>‹#›</a:t>
            </a:fld>
            <a:endParaRPr lang="pl-PL"/>
          </a:p>
        </p:txBody>
      </p:sp>
      <p:sp>
        <p:nvSpPr>
          <p:cNvPr id="9" name="Symbol zastępczy obrazu 8"/>
          <p:cNvSpPr>
            <a:spLocks noGrp="1"/>
          </p:cNvSpPr>
          <p:nvPr>
            <p:ph type="pic" sz="quarter" idx="13"/>
          </p:nvPr>
        </p:nvSpPr>
        <p:spPr>
          <a:xfrm>
            <a:off x="666750" y="4962525"/>
            <a:ext cx="3905250" cy="990600"/>
          </a:xfrm>
        </p:spPr>
        <p:txBody>
          <a:bodyPr/>
          <a:lstStyle/>
          <a:p>
            <a:endParaRPr lang="pl-PL"/>
          </a:p>
        </p:txBody>
      </p:sp>
    </p:spTree>
    <p:extLst>
      <p:ext uri="{BB962C8B-B14F-4D97-AF65-F5344CB8AC3E}">
        <p14:creationId xmlns:p14="http://schemas.microsoft.com/office/powerpoint/2010/main" val="125023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0F177114-2528-4C13-9F3B-9F91AC1D3A5B}" type="datetimeFigureOut">
              <a:rPr lang="pl-PL" smtClean="0"/>
              <a:t>11.12.2020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39866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0F177114-2528-4C13-9F3B-9F91AC1D3A5B}" type="datetimeFigureOut">
              <a:rPr lang="pl-PL" smtClean="0"/>
              <a:t>11.12.2020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302846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77114-2528-4C13-9F3B-9F91AC1D3A5B}" type="datetimeFigureOut">
              <a:rPr lang="pl-PL" smtClean="0"/>
              <a:t>11.12.2020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366270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dirty="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Edytuj style wzorca tekstu</a:t>
            </a:r>
          </a:p>
        </p:txBody>
      </p:sp>
      <p:sp>
        <p:nvSpPr>
          <p:cNvPr id="5" name="Date Placeholder 4"/>
          <p:cNvSpPr>
            <a:spLocks noGrp="1"/>
          </p:cNvSpPr>
          <p:nvPr>
            <p:ph type="dt" sz="half" idx="10"/>
          </p:nvPr>
        </p:nvSpPr>
        <p:spPr/>
        <p:txBody>
          <a:bodyPr/>
          <a:lstStyle/>
          <a:p>
            <a:fld id="{0F177114-2528-4C13-9F3B-9F91AC1D3A5B}" type="datetimeFigureOut">
              <a:rPr lang="pl-PL" smtClean="0"/>
              <a:t>11.12.2020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3515384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dirty="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Edytuj style wzorca tekstu</a:t>
            </a:r>
          </a:p>
        </p:txBody>
      </p:sp>
      <p:sp>
        <p:nvSpPr>
          <p:cNvPr id="5" name="Date Placeholder 4"/>
          <p:cNvSpPr>
            <a:spLocks noGrp="1"/>
          </p:cNvSpPr>
          <p:nvPr>
            <p:ph type="dt" sz="half" idx="10"/>
          </p:nvPr>
        </p:nvSpPr>
        <p:spPr/>
        <p:txBody>
          <a:bodyPr/>
          <a:lstStyle/>
          <a:p>
            <a:fld id="{0F177114-2528-4C13-9F3B-9F91AC1D3A5B}" type="datetimeFigureOut">
              <a:rPr lang="pl-PL" smtClean="0"/>
              <a:t>11.12.2020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AD7D918-390D-420E-B917-7AE2629F4DFB}" type="slidenum">
              <a:rPr lang="pl-PL" smtClean="0"/>
              <a:t>‹#›</a:t>
            </a:fld>
            <a:endParaRPr lang="pl-PL"/>
          </a:p>
        </p:txBody>
      </p:sp>
    </p:spTree>
    <p:extLst>
      <p:ext uri="{BB962C8B-B14F-4D97-AF65-F5344CB8AC3E}">
        <p14:creationId xmlns:p14="http://schemas.microsoft.com/office/powerpoint/2010/main" val="184213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77114-2528-4C13-9F3B-9F91AC1D3A5B}" type="datetimeFigureOut">
              <a:rPr lang="pl-PL" smtClean="0"/>
              <a:t>11.12.2020</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7D918-390D-420E-B917-7AE2629F4DFB}" type="slidenum">
              <a:rPr lang="pl-PL" smtClean="0"/>
              <a:t>‹#›</a:t>
            </a:fld>
            <a:endParaRPr lang="pl-PL"/>
          </a:p>
        </p:txBody>
      </p:sp>
    </p:spTree>
    <p:extLst>
      <p:ext uri="{BB962C8B-B14F-4D97-AF65-F5344CB8AC3E}">
        <p14:creationId xmlns:p14="http://schemas.microsoft.com/office/powerpoint/2010/main" val="3049749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1.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1.jpeg"/><Relationship Id="rId4" Type="http://schemas.openxmlformats.org/officeDocument/2006/relationships/image" Target="../media/image11.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2.jpeg"/><Relationship Id="rId4" Type="http://schemas.openxmlformats.org/officeDocument/2006/relationships/image" Target="../media/image11.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3.jpeg"/><Relationship Id="rId4" Type="http://schemas.openxmlformats.org/officeDocument/2006/relationships/image" Target="../media/image11.jpe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11" Type="http://schemas.openxmlformats.org/officeDocument/2006/relationships/image" Target="../media/image25.jpeg"/><Relationship Id="rId5" Type="http://schemas.openxmlformats.org/officeDocument/2006/relationships/image" Target="../media/image15.jpeg"/><Relationship Id="rId10" Type="http://schemas.openxmlformats.org/officeDocument/2006/relationships/image" Target="../media/image24.jpeg"/><Relationship Id="rId4" Type="http://schemas.openxmlformats.org/officeDocument/2006/relationships/image" Target="../media/image11.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11" Type="http://schemas.openxmlformats.org/officeDocument/2006/relationships/image" Target="../media/image26.jpeg"/><Relationship Id="rId5" Type="http://schemas.openxmlformats.org/officeDocument/2006/relationships/image" Target="../media/image15.jpeg"/><Relationship Id="rId10" Type="http://schemas.openxmlformats.org/officeDocument/2006/relationships/image" Target="../media/image24.jpeg"/><Relationship Id="rId4" Type="http://schemas.openxmlformats.org/officeDocument/2006/relationships/image" Target="../media/image11.jpeg"/><Relationship Id="rId9" Type="http://schemas.openxmlformats.org/officeDocument/2006/relationships/image" Target="../media/image19.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E73F1DC-448F-42C5-8345-1DF2B0484DCA}"/>
              </a:ext>
            </a:extLst>
          </p:cNvPr>
          <p:cNvSpPr>
            <a:spLocks noGrp="1"/>
          </p:cNvSpPr>
          <p:nvPr>
            <p:ph type="title"/>
          </p:nvPr>
        </p:nvSpPr>
        <p:spPr>
          <a:xfrm>
            <a:off x="469821" y="1194752"/>
            <a:ext cx="5580459" cy="1325563"/>
          </a:xfrm>
        </p:spPr>
        <p:txBody>
          <a:bodyPr lIns="0" tIns="0" rIns="0" bIns="0" anchor="t" anchorCtr="0">
            <a:normAutofit/>
          </a:bodyPr>
          <a:lstStyle/>
          <a:p>
            <a:pPr>
              <a:lnSpc>
                <a:spcPct val="100000"/>
              </a:lnSpc>
            </a:pPr>
            <a:r>
              <a:rPr lang="pl-PL" sz="3200" b="1" dirty="0">
                <a:solidFill>
                  <a:srgbClr val="565656"/>
                </a:solidFill>
                <a:latin typeface="Arial" panose="020B0604020202020204" pitchFamily="34" charset="0"/>
                <a:cs typeface="Arial" panose="020B0604020202020204" pitchFamily="34" charset="0"/>
              </a:rPr>
              <a:t>The „Wieliczka” Salt </a:t>
            </a:r>
            <a:r>
              <a:rPr lang="pl-PL" sz="3200" b="1" dirty="0" err="1">
                <a:solidFill>
                  <a:srgbClr val="565656"/>
                </a:solidFill>
                <a:latin typeface="Arial" panose="020B0604020202020204" pitchFamily="34" charset="0"/>
                <a:cs typeface="Arial" panose="020B0604020202020204" pitchFamily="34" charset="0"/>
              </a:rPr>
              <a:t>Mine</a:t>
            </a:r>
            <a:r>
              <a:rPr lang="pl-PL" sz="2500" b="1" dirty="0">
                <a:solidFill>
                  <a:srgbClr val="565656"/>
                </a:solidFill>
                <a:latin typeface="Arial" panose="020B0604020202020204" pitchFamily="34" charset="0"/>
                <a:cs typeface="Arial" panose="020B0604020202020204" pitchFamily="34" charset="0"/>
              </a:rPr>
              <a:t/>
            </a:r>
            <a:br>
              <a:rPr lang="pl-PL" sz="2500" b="1" dirty="0">
                <a:solidFill>
                  <a:srgbClr val="565656"/>
                </a:solidFill>
                <a:latin typeface="Arial" panose="020B0604020202020204" pitchFamily="34" charset="0"/>
                <a:cs typeface="Arial" panose="020B0604020202020204" pitchFamily="34" charset="0"/>
              </a:rPr>
            </a:br>
            <a:r>
              <a:rPr lang="pl-PL" sz="2800" dirty="0" err="1">
                <a:solidFill>
                  <a:srgbClr val="565656"/>
                </a:solidFill>
                <a:latin typeface="Arial" panose="020B0604020202020204" pitchFamily="34" charset="0"/>
                <a:cs typeface="Arial" panose="020B0604020202020204" pitchFamily="34" charset="0"/>
              </a:rPr>
              <a:t>Managing</a:t>
            </a:r>
            <a:r>
              <a:rPr lang="pl-PL" sz="2800" dirty="0">
                <a:solidFill>
                  <a:srgbClr val="565656"/>
                </a:solidFill>
                <a:latin typeface="Arial" panose="020B0604020202020204" pitchFamily="34" charset="0"/>
                <a:cs typeface="Arial" panose="020B0604020202020204" pitchFamily="34" charset="0"/>
              </a:rPr>
              <a:t> </a:t>
            </a:r>
            <a:r>
              <a:rPr lang="pl-PL" sz="2800" dirty="0" err="1">
                <a:solidFill>
                  <a:srgbClr val="565656"/>
                </a:solidFill>
                <a:latin typeface="Arial" panose="020B0604020202020204" pitchFamily="34" charset="0"/>
                <a:cs typeface="Arial" panose="020B0604020202020204" pitchFamily="34" charset="0"/>
              </a:rPr>
              <a:t>heritage</a:t>
            </a:r>
            <a:endParaRPr lang="pl-PL" sz="3200" dirty="0">
              <a:solidFill>
                <a:srgbClr val="565656"/>
              </a:solidFill>
              <a:latin typeface="Arial" panose="020B0604020202020204" pitchFamily="34" charset="0"/>
              <a:cs typeface="Arial" panose="020B0604020202020204" pitchFamily="34" charset="0"/>
            </a:endParaRPr>
          </a:p>
        </p:txBody>
      </p:sp>
      <p:sp>
        <p:nvSpPr>
          <p:cNvPr id="3" name="Symbol zastępczy tekstu 2">
            <a:extLst>
              <a:ext uri="{FF2B5EF4-FFF2-40B4-BE49-F238E27FC236}">
                <a16:creationId xmlns:a16="http://schemas.microsoft.com/office/drawing/2014/main" xmlns="" id="{D077268A-B3C8-4AA5-87C8-762BD1957DFD}"/>
              </a:ext>
            </a:extLst>
          </p:cNvPr>
          <p:cNvSpPr>
            <a:spLocks noGrp="1"/>
          </p:cNvSpPr>
          <p:nvPr>
            <p:ph type="body" idx="1"/>
          </p:nvPr>
        </p:nvSpPr>
        <p:spPr>
          <a:xfrm>
            <a:off x="477441" y="6507004"/>
            <a:ext cx="3868340" cy="213836"/>
          </a:xfrm>
        </p:spPr>
        <p:txBody>
          <a:bodyPr lIns="0" tIns="0" rIns="0" bIns="0" anchor="t" anchorCtr="0">
            <a:normAutofit fontScale="85000" lnSpcReduction="10000"/>
          </a:bodyPr>
          <a:lstStyle/>
          <a:p>
            <a:r>
              <a:rPr lang="pl-PL" sz="1140" dirty="0">
                <a:solidFill>
                  <a:srgbClr val="828282"/>
                </a:solidFill>
              </a:rPr>
              <a:t>Kopalnia Soli „Wieliczka” Trasa Turystyczna    </a:t>
            </a:r>
            <a:r>
              <a:rPr lang="pl-PL" sz="1140" b="0" dirty="0">
                <a:solidFill>
                  <a:srgbClr val="828282"/>
                </a:solidFill>
              </a:rPr>
              <a:t>www.kopalnia.pl</a:t>
            </a:r>
          </a:p>
        </p:txBody>
      </p:sp>
      <p:pic>
        <p:nvPicPr>
          <p:cNvPr id="10" name="Obraz 9">
            <a:extLst>
              <a:ext uri="{FF2B5EF4-FFF2-40B4-BE49-F238E27FC236}">
                <a16:creationId xmlns:a16="http://schemas.microsoft.com/office/drawing/2014/main" xmlns="" id="{D5FBFC16-4492-4FCC-A571-5F6D739AC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80" y="507491"/>
            <a:ext cx="2393098" cy="1974724"/>
          </a:xfrm>
          <a:prstGeom prst="rect">
            <a:avLst/>
          </a:prstGeom>
        </p:spPr>
      </p:pic>
    </p:spTree>
    <p:extLst>
      <p:ext uri="{BB962C8B-B14F-4D97-AF65-F5344CB8AC3E}">
        <p14:creationId xmlns:p14="http://schemas.microsoft.com/office/powerpoint/2010/main" val="294166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Tourist</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pic>
        <p:nvPicPr>
          <p:cNvPr id="4" name="Obraz 3" descr="Obraz zawierający budynek, woda, most, duży&#10;&#10;Opis wygenerowany automatycznie">
            <a:extLst>
              <a:ext uri="{FF2B5EF4-FFF2-40B4-BE49-F238E27FC236}">
                <a16:creationId xmlns:a16="http://schemas.microsoft.com/office/drawing/2014/main" xmlns="" id="{2A036670-012A-42B8-88D7-CA2786BEE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89" y="1613764"/>
            <a:ext cx="6879631" cy="4578654"/>
          </a:xfrm>
          <a:prstGeom prst="rect">
            <a:avLst/>
          </a:prstGeom>
        </p:spPr>
      </p:pic>
      <p:pic>
        <p:nvPicPr>
          <p:cNvPr id="6" name="Obraz 5" descr="Obraz zawierający wewnątrz, budynek, sufit, woda&#10;&#10;Opis wygenerowany automatycznie">
            <a:extLst>
              <a:ext uri="{FF2B5EF4-FFF2-40B4-BE49-F238E27FC236}">
                <a16:creationId xmlns:a16="http://schemas.microsoft.com/office/drawing/2014/main" xmlns="" id="{4CB3CE74-046A-4EE0-B912-D8EC6A47B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833" y="1613764"/>
            <a:ext cx="6879631" cy="4578654"/>
          </a:xfrm>
          <a:prstGeom prst="rect">
            <a:avLst/>
          </a:prstGeom>
        </p:spPr>
      </p:pic>
    </p:spTree>
    <p:extLst>
      <p:ext uri="{BB962C8B-B14F-4D97-AF65-F5344CB8AC3E}">
        <p14:creationId xmlns:p14="http://schemas.microsoft.com/office/powerpoint/2010/main" val="4063369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Tourist</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pic>
        <p:nvPicPr>
          <p:cNvPr id="4" name="Obraz 3" descr="Obraz zawierający budynek, woda, most, duży&#10;&#10;Opis wygenerowany automatycznie">
            <a:extLst>
              <a:ext uri="{FF2B5EF4-FFF2-40B4-BE49-F238E27FC236}">
                <a16:creationId xmlns:a16="http://schemas.microsoft.com/office/drawing/2014/main" xmlns="" id="{2A036670-012A-42B8-88D7-CA2786BEE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89" y="1613764"/>
            <a:ext cx="6879631" cy="4578654"/>
          </a:xfrm>
          <a:prstGeom prst="rect">
            <a:avLst/>
          </a:prstGeom>
        </p:spPr>
      </p:pic>
      <p:pic>
        <p:nvPicPr>
          <p:cNvPr id="5" name="Obraz 4" descr="Obraz zawierający budynek, stare, zdjęcie, przód&#10;&#10;Opis wygenerowany automatycznie">
            <a:extLst>
              <a:ext uri="{FF2B5EF4-FFF2-40B4-BE49-F238E27FC236}">
                <a16:creationId xmlns:a16="http://schemas.microsoft.com/office/drawing/2014/main" xmlns="" id="{36A20D85-4ABE-4232-A010-D1C69B4C0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389" y="1613764"/>
            <a:ext cx="6879630" cy="4578654"/>
          </a:xfrm>
          <a:prstGeom prst="rect">
            <a:avLst/>
          </a:prstGeom>
        </p:spPr>
      </p:pic>
    </p:spTree>
    <p:extLst>
      <p:ext uri="{BB962C8B-B14F-4D97-AF65-F5344CB8AC3E}">
        <p14:creationId xmlns:p14="http://schemas.microsoft.com/office/powerpoint/2010/main" val="48765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Miners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523945" y="2801923"/>
            <a:ext cx="7965937" cy="1754326"/>
          </a:xfrm>
          <a:prstGeom prst="rect">
            <a:avLst/>
          </a:prstGeom>
          <a:noFill/>
        </p:spPr>
        <p:txBody>
          <a:bodyPr wrap="square" rtlCol="0">
            <a:spAutoFit/>
          </a:bodyPr>
          <a:lstStyle/>
          <a:p>
            <a:r>
              <a:rPr lang="pl-PL" dirty="0"/>
              <a:t>On The </a:t>
            </a:r>
            <a:r>
              <a:rPr lang="pl-PL" dirty="0" err="1"/>
              <a:t>Miners</a:t>
            </a:r>
            <a:r>
              <a:rPr lang="pl-PL" dirty="0"/>
              <a:t>’ </a:t>
            </a:r>
            <a:r>
              <a:rPr lang="pl-PL" dirty="0" err="1"/>
              <a:t>Route</a:t>
            </a:r>
            <a:r>
              <a:rPr lang="pl-PL" dirty="0"/>
              <a:t> </a:t>
            </a:r>
            <a:r>
              <a:rPr lang="pl-PL" dirty="0" err="1"/>
              <a:t>every</a:t>
            </a:r>
            <a:r>
              <a:rPr lang="pl-PL" dirty="0"/>
              <a:t> </a:t>
            </a:r>
            <a:r>
              <a:rPr lang="pl-PL" dirty="0" err="1"/>
              <a:t>tourist</a:t>
            </a:r>
            <a:r>
              <a:rPr lang="pl-PL" dirty="0"/>
              <a:t> </a:t>
            </a:r>
            <a:r>
              <a:rPr lang="pl-PL" dirty="0" err="1"/>
              <a:t>is</a:t>
            </a:r>
            <a:r>
              <a:rPr lang="pl-PL" dirty="0"/>
              <a:t> </a:t>
            </a:r>
            <a:r>
              <a:rPr lang="pl-PL" dirty="0" err="1"/>
              <a:t>given</a:t>
            </a:r>
            <a:r>
              <a:rPr lang="pl-PL" dirty="0"/>
              <a:t> a lamp, a </a:t>
            </a:r>
            <a:r>
              <a:rPr lang="pl-PL" dirty="0" err="1"/>
              <a:t>helmet</a:t>
            </a:r>
            <a:r>
              <a:rPr lang="pl-PL" dirty="0"/>
              <a:t> and a uniform. </a:t>
            </a:r>
            <a:r>
              <a:rPr lang="en-US" dirty="0"/>
              <a:t>On the way, </a:t>
            </a:r>
            <a:r>
              <a:rPr lang="pl-PL" dirty="0" err="1"/>
              <a:t>you</a:t>
            </a:r>
            <a:r>
              <a:rPr lang="pl-PL" dirty="0"/>
              <a:t> </a:t>
            </a:r>
            <a:r>
              <a:rPr lang="pl-PL" dirty="0" err="1"/>
              <a:t>become</a:t>
            </a:r>
            <a:r>
              <a:rPr lang="pl-PL" dirty="0"/>
              <a:t> </a:t>
            </a:r>
            <a:r>
              <a:rPr lang="en-US" dirty="0"/>
              <a:t>an apprentice of the mining trade, who learns the secrets of geology and mining techniques: checking the atmosphere, braiding ropes, crushing salt rocks and transporting the excavated material. An experienced foreman who leads the expedition gladly helps with a good word and gives advice on how to perform the tasks. </a:t>
            </a:r>
            <a:endParaRPr lang="pl-PL" dirty="0"/>
          </a:p>
        </p:txBody>
      </p:sp>
    </p:spTree>
    <p:extLst>
      <p:ext uri="{BB962C8B-B14F-4D97-AF65-F5344CB8AC3E}">
        <p14:creationId xmlns:p14="http://schemas.microsoft.com/office/powerpoint/2010/main" val="126355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Miners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spTree>
    <p:extLst>
      <p:ext uri="{BB962C8B-B14F-4D97-AF65-F5344CB8AC3E}">
        <p14:creationId xmlns:p14="http://schemas.microsoft.com/office/powerpoint/2010/main" val="179713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Miners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spTree>
    <p:extLst>
      <p:ext uri="{BB962C8B-B14F-4D97-AF65-F5344CB8AC3E}">
        <p14:creationId xmlns:p14="http://schemas.microsoft.com/office/powerpoint/2010/main" val="4206056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Routes</a:t>
            </a:r>
            <a:r>
              <a:rPr lang="pl-PL" sz="2000" b="1" dirty="0">
                <a:solidFill>
                  <a:srgbClr val="565656"/>
                </a:solidFill>
                <a:latin typeface="Arial" panose="020B0604020202020204" pitchFamily="34" charset="0"/>
                <a:cs typeface="Arial" panose="020B0604020202020204" pitchFamily="34" charset="0"/>
              </a:rPr>
              <a:t> for </a:t>
            </a:r>
            <a:r>
              <a:rPr lang="pl-PL" sz="2000" b="1" dirty="0" err="1">
                <a:solidFill>
                  <a:srgbClr val="565656"/>
                </a:solidFill>
                <a:latin typeface="Arial" panose="020B0604020202020204" pitchFamily="34" charset="0"/>
                <a:cs typeface="Arial" panose="020B0604020202020204" pitchFamily="34" charset="0"/>
              </a:rPr>
              <a:t>children</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923330"/>
          </a:xfrm>
          <a:prstGeom prst="rect">
            <a:avLst/>
          </a:prstGeom>
          <a:noFill/>
        </p:spPr>
        <p:txBody>
          <a:bodyPr wrap="square" rtlCol="0">
            <a:spAutoFit/>
          </a:bodyPr>
          <a:lstStyle/>
          <a:p>
            <a:r>
              <a:rPr lang="pl-PL" dirty="0">
                <a:solidFill>
                  <a:srgbClr val="565656"/>
                </a:solidFill>
                <a:latin typeface="Arial" panose="020B0604020202020204" pitchFamily="34" charset="0"/>
                <a:cs typeface="Arial" panose="020B0604020202020204" pitchFamily="34" charset="0"/>
              </a:rPr>
              <a:t>The „Wieliczka” Salt </a:t>
            </a:r>
            <a:r>
              <a:rPr lang="pl-PL" dirty="0" err="1">
                <a:solidFill>
                  <a:srgbClr val="565656"/>
                </a:solidFill>
                <a:latin typeface="Arial" panose="020B0604020202020204" pitchFamily="34" charset="0"/>
                <a:cs typeface="Arial" panose="020B0604020202020204" pitchFamily="34" charset="0"/>
              </a:rPr>
              <a:t>Mine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offers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different</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tours</a:t>
            </a:r>
            <a:r>
              <a:rPr lang="pl-PL" dirty="0">
                <a:solidFill>
                  <a:srgbClr val="565656"/>
                </a:solidFill>
                <a:latin typeface="Arial" panose="020B0604020202020204" pitchFamily="34" charset="0"/>
                <a:cs typeface="Arial" panose="020B0604020202020204" pitchFamily="34" charset="0"/>
              </a:rPr>
              <a:t> for </a:t>
            </a:r>
            <a:r>
              <a:rPr lang="pl-PL" dirty="0" err="1">
                <a:solidFill>
                  <a:srgbClr val="565656"/>
                </a:solidFill>
                <a:latin typeface="Arial" panose="020B0604020202020204" pitchFamily="34" charset="0"/>
                <a:cs typeface="Arial" panose="020B0604020202020204" pitchFamily="34" charset="0"/>
              </a:rPr>
              <a:t>children</a:t>
            </a:r>
            <a:r>
              <a:rPr lang="pl-PL" dirty="0">
                <a:solidFill>
                  <a:srgbClr val="565656"/>
                </a:solidFill>
                <a:latin typeface="Arial" panose="020B0604020202020204" pitchFamily="34" charset="0"/>
                <a:cs typeface="Arial" panose="020B0604020202020204" pitchFamily="34" charset="0"/>
              </a:rPr>
              <a:t>. The most popular one </a:t>
            </a:r>
            <a:r>
              <a:rPr lang="pl-PL" dirty="0" err="1">
                <a:solidFill>
                  <a:srgbClr val="565656"/>
                </a:solidFill>
                <a:latin typeface="Arial" panose="020B0604020202020204" pitchFamily="34" charset="0"/>
                <a:cs typeface="Arial" panose="020B0604020202020204" pitchFamily="34" charset="0"/>
              </a:rPr>
              <a:t>is</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route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Solilandia</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where</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kids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meet</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creatures</a:t>
            </a:r>
            <a:r>
              <a:rPr lang="pl-PL" dirty="0">
                <a:solidFill>
                  <a:srgbClr val="565656"/>
                </a:solidFill>
                <a:latin typeface="Arial" panose="020B0604020202020204" pitchFamily="34" charset="0"/>
                <a:cs typeface="Arial" panose="020B0604020202020204" pitchFamily="34" charset="0"/>
              </a:rPr>
              <a:t> from the </a:t>
            </a:r>
            <a:r>
              <a:rPr lang="pl-PL" dirty="0" err="1">
                <a:solidFill>
                  <a:srgbClr val="565656"/>
                </a:solidFill>
                <a:latin typeface="Arial" panose="020B0604020202020204" pitchFamily="34" charset="0"/>
                <a:cs typeface="Arial" panose="020B0604020202020204" pitchFamily="34" charset="0"/>
              </a:rPr>
              <a:t>Mine’s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legends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like</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ghost</a:t>
            </a:r>
            <a:r>
              <a:rPr lang="pl-PL" dirty="0">
                <a:solidFill>
                  <a:srgbClr val="565656"/>
                </a:solidFill>
                <a:latin typeface="Arial" panose="020B0604020202020204" pitchFamily="34" charset="0"/>
                <a:cs typeface="Arial" panose="020B0604020202020204" pitchFamily="34" charset="0"/>
              </a:rPr>
              <a:t> – The </a:t>
            </a:r>
            <a:r>
              <a:rPr lang="pl-PL" dirty="0" err="1">
                <a:solidFill>
                  <a:srgbClr val="565656"/>
                </a:solidFill>
                <a:latin typeface="Arial" panose="020B0604020202020204" pitchFamily="34" charset="0"/>
                <a:cs typeface="Arial" panose="020B0604020202020204" pitchFamily="34" charset="0"/>
              </a:rPr>
              <a:t>Treasurer</a:t>
            </a:r>
            <a:r>
              <a:rPr lang="pl-PL" dirty="0">
                <a:solidFill>
                  <a:srgbClr val="565656"/>
                </a:solidFill>
                <a:latin typeface="Arial" panose="020B0604020202020204" pitchFamily="34" charset="0"/>
                <a:cs typeface="Arial" panose="020B0604020202020204" pitchFamily="34" charset="0"/>
              </a:rPr>
              <a:t>.</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646331"/>
          </a:xfrm>
          <a:prstGeom prst="rect">
            <a:avLst/>
          </a:prstGeom>
          <a:noFill/>
        </p:spPr>
        <p:txBody>
          <a:bodyPr wrap="square" rtlCol="0">
            <a:spAutoFit/>
          </a:bodyPr>
          <a:lstStyle/>
          <a:p>
            <a:r>
              <a:rPr lang="pl-PL" dirty="0" err="1"/>
              <a:t>Thanks</a:t>
            </a:r>
            <a:r>
              <a:rPr lang="pl-PL" dirty="0"/>
              <a:t> to </a:t>
            </a:r>
            <a:r>
              <a:rPr lang="pl-PL" dirty="0" err="1"/>
              <a:t>this</a:t>
            </a:r>
            <a:r>
              <a:rPr lang="pl-PL" dirty="0"/>
              <a:t> </a:t>
            </a:r>
            <a:r>
              <a:rPr lang="pl-PL" dirty="0" err="1"/>
              <a:t>offer</a:t>
            </a:r>
            <a:r>
              <a:rPr lang="pl-PL" dirty="0"/>
              <a:t>, the </a:t>
            </a:r>
            <a:r>
              <a:rPr lang="pl-PL" dirty="0" err="1"/>
              <a:t>youngest</a:t>
            </a:r>
            <a:r>
              <a:rPr lang="pl-PL" dirty="0"/>
              <a:t> </a:t>
            </a:r>
            <a:r>
              <a:rPr lang="pl-PL" dirty="0" err="1"/>
              <a:t>visitors</a:t>
            </a:r>
            <a:r>
              <a:rPr lang="pl-PL" dirty="0"/>
              <a:t> </a:t>
            </a:r>
            <a:r>
              <a:rPr lang="pl-PL" dirty="0" err="1"/>
              <a:t>could</a:t>
            </a:r>
            <a:r>
              <a:rPr lang="pl-PL" dirty="0"/>
              <a:t> </a:t>
            </a:r>
            <a:r>
              <a:rPr lang="pl-PL" dirty="0" err="1"/>
              <a:t>learn</a:t>
            </a:r>
            <a:r>
              <a:rPr lang="pl-PL" dirty="0"/>
              <a:t> </a:t>
            </a:r>
            <a:r>
              <a:rPr lang="pl-PL" dirty="0" err="1"/>
              <a:t>about</a:t>
            </a:r>
            <a:r>
              <a:rPr lang="pl-PL" dirty="0"/>
              <a:t> the </a:t>
            </a:r>
            <a:r>
              <a:rPr lang="pl-PL" dirty="0" err="1"/>
              <a:t>heritage</a:t>
            </a:r>
            <a:r>
              <a:rPr lang="pl-PL" dirty="0"/>
              <a:t> of the </a:t>
            </a:r>
            <a:r>
              <a:rPr lang="pl-PL" dirty="0" err="1"/>
              <a:t>Mine</a:t>
            </a:r>
            <a:r>
              <a:rPr lang="pl-PL" dirty="0"/>
              <a:t> in the </a:t>
            </a:r>
            <a:r>
              <a:rPr lang="pl-PL" dirty="0" err="1"/>
              <a:t>way</a:t>
            </a:r>
            <a:r>
              <a:rPr lang="pl-PL" dirty="0"/>
              <a:t> </a:t>
            </a:r>
            <a:r>
              <a:rPr lang="pl-PL" dirty="0" err="1"/>
              <a:t>suitable</a:t>
            </a:r>
            <a:r>
              <a:rPr lang="pl-PL" dirty="0"/>
              <a:t> for </a:t>
            </a:r>
            <a:r>
              <a:rPr lang="pl-PL" dirty="0" err="1"/>
              <a:t>their</a:t>
            </a:r>
            <a:r>
              <a:rPr lang="pl-PL" dirty="0"/>
              <a:t> </a:t>
            </a:r>
            <a:r>
              <a:rPr lang="pl-PL" dirty="0" err="1"/>
              <a:t>age</a:t>
            </a:r>
            <a:r>
              <a:rPr lang="pl-PL" dirty="0"/>
              <a:t>. </a:t>
            </a:r>
          </a:p>
        </p:txBody>
      </p:sp>
    </p:spTree>
    <p:extLst>
      <p:ext uri="{BB962C8B-B14F-4D97-AF65-F5344CB8AC3E}">
        <p14:creationId xmlns:p14="http://schemas.microsoft.com/office/powerpoint/2010/main" val="2887089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Routes</a:t>
            </a:r>
            <a:r>
              <a:rPr lang="pl-PL" sz="2000" b="1" dirty="0">
                <a:solidFill>
                  <a:srgbClr val="565656"/>
                </a:solidFill>
                <a:latin typeface="Arial" panose="020B0604020202020204" pitchFamily="34" charset="0"/>
                <a:cs typeface="Arial" panose="020B0604020202020204" pitchFamily="34" charset="0"/>
              </a:rPr>
              <a:t> for </a:t>
            </a:r>
            <a:r>
              <a:rPr lang="pl-PL" sz="2000" b="1" dirty="0" err="1">
                <a:solidFill>
                  <a:srgbClr val="565656"/>
                </a:solidFill>
                <a:latin typeface="Arial" panose="020B0604020202020204" pitchFamily="34" charset="0"/>
                <a:cs typeface="Arial" panose="020B0604020202020204" pitchFamily="34" charset="0"/>
              </a:rPr>
              <a:t>children</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6" name="Obraz 5" descr="Obraz zawierający wewnątrz, sufit, dziecko, osoby&#10;&#10;Opis wygenerowany automatycznie">
            <a:extLst>
              <a:ext uri="{FF2B5EF4-FFF2-40B4-BE49-F238E27FC236}">
                <a16:creationId xmlns:a16="http://schemas.microsoft.com/office/drawing/2014/main" xmlns="" id="{D767DD33-EA3B-4579-8B52-9525314C8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499"/>
          </a:xfrm>
          <a:prstGeom prst="rect">
            <a:avLst/>
          </a:prstGeom>
        </p:spPr>
      </p:pic>
    </p:spTree>
    <p:extLst>
      <p:ext uri="{BB962C8B-B14F-4D97-AF65-F5344CB8AC3E}">
        <p14:creationId xmlns:p14="http://schemas.microsoft.com/office/powerpoint/2010/main" val="3858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God</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Bless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Pilgrims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923330"/>
          </a:xfrm>
          <a:prstGeom prst="rect">
            <a:avLst/>
          </a:prstGeom>
          <a:noFill/>
        </p:spPr>
        <p:txBody>
          <a:bodyPr wrap="square" rtlCol="0">
            <a:spAutoFit/>
          </a:bodyPr>
          <a:lstStyle/>
          <a:p>
            <a:r>
              <a:rPr lang="pl-PL" dirty="0">
                <a:solidFill>
                  <a:srgbClr val="565656"/>
                </a:solidFill>
                <a:latin typeface="Arial" panose="020B0604020202020204" pitchFamily="34" charset="0"/>
                <a:cs typeface="Arial" panose="020B0604020202020204" pitchFamily="34" charset="0"/>
              </a:rPr>
              <a:t>The „</a:t>
            </a:r>
            <a:r>
              <a:rPr lang="pl-PL" dirty="0" err="1">
                <a:solidFill>
                  <a:srgbClr val="565656"/>
                </a:solidFill>
                <a:latin typeface="Arial" panose="020B0604020202020204" pitchFamily="34" charset="0"/>
                <a:cs typeface="Arial" panose="020B0604020202020204" pitchFamily="34" charset="0"/>
              </a:rPr>
              <a:t>God</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Bless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Pilgrim’s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Route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is</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religious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route</a:t>
            </a:r>
            <a:r>
              <a:rPr lang="pl-PL" dirty="0">
                <a:solidFill>
                  <a:srgbClr val="565656"/>
                </a:solidFill>
                <a:latin typeface="Arial" panose="020B0604020202020204" pitchFamily="34" charset="0"/>
                <a:cs typeface="Arial" panose="020B0604020202020204" pitchFamily="34" charset="0"/>
              </a:rPr>
              <a:t> of the Wieliczka </a:t>
            </a:r>
            <a:r>
              <a:rPr lang="pl-PL" dirty="0" err="1">
                <a:solidFill>
                  <a:srgbClr val="565656"/>
                </a:solidFill>
                <a:latin typeface="Arial" panose="020B0604020202020204" pitchFamily="34" charset="0"/>
                <a:cs typeface="Arial" panose="020B0604020202020204" pitchFamily="34" charset="0"/>
              </a:rPr>
              <a:t>Mine</a:t>
            </a:r>
            <a:r>
              <a:rPr lang="pl-PL" dirty="0">
                <a:solidFill>
                  <a:srgbClr val="565656"/>
                </a:solidFill>
                <a:latin typeface="Arial" panose="020B0604020202020204" pitchFamily="34" charset="0"/>
                <a:cs typeface="Arial" panose="020B0604020202020204" pitchFamily="34" charset="0"/>
              </a:rPr>
              <a:t>.</a:t>
            </a:r>
          </a:p>
          <a:p>
            <a:r>
              <a:rPr lang="pl-PL" dirty="0">
                <a:solidFill>
                  <a:srgbClr val="565656"/>
                </a:solidFill>
                <a:latin typeface="Arial" panose="020B0604020202020204" pitchFamily="34" charset="0"/>
                <a:cs typeface="Arial" panose="020B0604020202020204" pitchFamily="34" charset="0"/>
              </a:rPr>
              <a:t>The </a:t>
            </a:r>
            <a:r>
              <a:rPr lang="pl-PL" dirty="0" err="1">
                <a:solidFill>
                  <a:srgbClr val="565656"/>
                </a:solidFill>
                <a:latin typeface="Arial" panose="020B0604020202020204" pitchFamily="34" charset="0"/>
                <a:cs typeface="Arial" panose="020B0604020202020204" pitchFamily="34" charset="0"/>
              </a:rPr>
              <a:t>visitors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see</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chapels</a:t>
            </a:r>
            <a:r>
              <a:rPr lang="pl-PL" dirty="0">
                <a:solidFill>
                  <a:srgbClr val="565656"/>
                </a:solidFill>
                <a:latin typeface="Arial" panose="020B0604020202020204" pitchFamily="34" charset="0"/>
                <a:cs typeface="Arial" panose="020B0604020202020204" pitchFamily="34" charset="0"/>
              </a:rPr>
              <a:t> on the </a:t>
            </a:r>
            <a:r>
              <a:rPr lang="pl-PL" dirty="0" err="1">
                <a:solidFill>
                  <a:srgbClr val="565656"/>
                </a:solidFill>
                <a:latin typeface="Arial" panose="020B0604020202020204" pitchFamily="34" charset="0"/>
                <a:cs typeface="Arial" panose="020B0604020202020204" pitchFamily="34" charset="0"/>
              </a:rPr>
              <a:t>route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including</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oldest</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chapel</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devoted</a:t>
            </a:r>
            <a:r>
              <a:rPr lang="pl-PL" dirty="0">
                <a:solidFill>
                  <a:srgbClr val="565656"/>
                </a:solidFill>
                <a:latin typeface="Arial" panose="020B0604020202020204" pitchFamily="34" charset="0"/>
                <a:cs typeface="Arial" panose="020B0604020202020204" pitchFamily="34" charset="0"/>
              </a:rPr>
              <a:t> to St. Anthony, </a:t>
            </a:r>
            <a:r>
              <a:rPr lang="pl-PL" dirty="0" err="1">
                <a:solidFill>
                  <a:srgbClr val="565656"/>
                </a:solidFill>
                <a:latin typeface="Arial" panose="020B0604020202020204" pitchFamily="34" charset="0"/>
                <a:cs typeface="Arial" panose="020B0604020202020204" pitchFamily="34" charset="0"/>
              </a:rPr>
              <a:t>made</a:t>
            </a:r>
            <a:r>
              <a:rPr lang="pl-PL" dirty="0">
                <a:solidFill>
                  <a:srgbClr val="565656"/>
                </a:solidFill>
                <a:latin typeface="Arial" panose="020B0604020202020204" pitchFamily="34" charset="0"/>
                <a:cs typeface="Arial" panose="020B0604020202020204" pitchFamily="34" charset="0"/>
              </a:rPr>
              <a:t> in the XVII </a:t>
            </a:r>
            <a:r>
              <a:rPr lang="pl-PL" dirty="0" err="1">
                <a:solidFill>
                  <a:srgbClr val="565656"/>
                </a:solidFill>
                <a:latin typeface="Arial" panose="020B0604020202020204" pitchFamily="34" charset="0"/>
                <a:cs typeface="Arial" panose="020B0604020202020204" pitchFamily="34" charset="0"/>
              </a:rPr>
              <a:t>century</a:t>
            </a:r>
            <a:r>
              <a:rPr lang="pl-PL" dirty="0">
                <a:solidFill>
                  <a:srgbClr val="565656"/>
                </a:solidFill>
                <a:latin typeface="Arial" panose="020B0604020202020204" pitchFamily="34" charset="0"/>
                <a:cs typeface="Arial" panose="020B0604020202020204" pitchFamily="34" charset="0"/>
              </a:rPr>
              <a:t>.</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646331"/>
          </a:xfrm>
          <a:prstGeom prst="rect">
            <a:avLst/>
          </a:prstGeom>
          <a:noFill/>
        </p:spPr>
        <p:txBody>
          <a:bodyPr wrap="square" rtlCol="0">
            <a:spAutoFit/>
          </a:bodyPr>
          <a:lstStyle/>
          <a:p>
            <a:r>
              <a:rPr lang="pl-PL" dirty="0" err="1"/>
              <a:t>During</a:t>
            </a:r>
            <a:r>
              <a:rPr lang="pl-PL" dirty="0"/>
              <a:t> </a:t>
            </a:r>
            <a:r>
              <a:rPr lang="pl-PL" dirty="0" err="1"/>
              <a:t>that</a:t>
            </a:r>
            <a:r>
              <a:rPr lang="pl-PL" dirty="0"/>
              <a:t> </a:t>
            </a:r>
            <a:r>
              <a:rPr lang="pl-PL" dirty="0" err="1"/>
              <a:t>trip</a:t>
            </a:r>
            <a:r>
              <a:rPr lang="pl-PL" dirty="0"/>
              <a:t>, the </a:t>
            </a:r>
            <a:r>
              <a:rPr lang="pl-PL" dirty="0" err="1"/>
              <a:t>pilgrims</a:t>
            </a:r>
            <a:r>
              <a:rPr lang="pl-PL" dirty="0"/>
              <a:t> </a:t>
            </a:r>
            <a:r>
              <a:rPr lang="pl-PL" dirty="0" err="1"/>
              <a:t>can</a:t>
            </a:r>
            <a:r>
              <a:rPr lang="pl-PL" dirty="0"/>
              <a:t> </a:t>
            </a:r>
            <a:r>
              <a:rPr lang="pl-PL" dirty="0" err="1"/>
              <a:t>take</a:t>
            </a:r>
            <a:r>
              <a:rPr lang="pl-PL" dirty="0"/>
              <a:t> part in the mass </a:t>
            </a:r>
            <a:r>
              <a:rPr lang="pl-PL" dirty="0" err="1"/>
              <a:t>celebrated</a:t>
            </a:r>
            <a:r>
              <a:rPr lang="pl-PL" dirty="0"/>
              <a:t> in the underground </a:t>
            </a:r>
            <a:r>
              <a:rPr lang="pl-PL" dirty="0" err="1"/>
              <a:t>chapel</a:t>
            </a:r>
            <a:r>
              <a:rPr lang="pl-PL" dirty="0"/>
              <a:t>.</a:t>
            </a:r>
          </a:p>
        </p:txBody>
      </p:sp>
    </p:spTree>
    <p:extLst>
      <p:ext uri="{BB962C8B-B14F-4D97-AF65-F5344CB8AC3E}">
        <p14:creationId xmlns:p14="http://schemas.microsoft.com/office/powerpoint/2010/main" val="38036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God</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Bless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Pilgrims</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5" name="Obraz 4" descr="Obraz zawierający budynek, wewnątrz, kamień, siedzi&#10;&#10;Opis wygenerowany automatycznie">
            <a:extLst>
              <a:ext uri="{FF2B5EF4-FFF2-40B4-BE49-F238E27FC236}">
                <a16:creationId xmlns:a16="http://schemas.microsoft.com/office/drawing/2014/main" xmlns="" id="{6F294386-5B60-44E1-97B1-92F715CC5C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68" y="1613762"/>
            <a:ext cx="6753852" cy="4496499"/>
          </a:xfrm>
          <a:prstGeom prst="rect">
            <a:avLst/>
          </a:prstGeom>
        </p:spPr>
      </p:pic>
    </p:spTree>
    <p:extLst>
      <p:ext uri="{BB962C8B-B14F-4D97-AF65-F5344CB8AC3E}">
        <p14:creationId xmlns:p14="http://schemas.microsoft.com/office/powerpoint/2010/main" val="3612658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Education</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1200329"/>
          </a:xfrm>
          <a:prstGeom prst="rect">
            <a:avLst/>
          </a:prstGeom>
          <a:noFill/>
        </p:spPr>
        <p:txBody>
          <a:bodyPr wrap="square" rtlCol="0">
            <a:spAutoFit/>
          </a:bodyPr>
          <a:lstStyle/>
          <a:p>
            <a:r>
              <a:rPr lang="pl-PL" dirty="0">
                <a:solidFill>
                  <a:srgbClr val="565656"/>
                </a:solidFill>
                <a:latin typeface="Arial" panose="020B0604020202020204" pitchFamily="34" charset="0"/>
                <a:cs typeface="Arial" panose="020B0604020202020204" pitchFamily="34" charset="0"/>
              </a:rPr>
              <a:t>Not </a:t>
            </a:r>
            <a:r>
              <a:rPr lang="pl-PL" dirty="0" err="1">
                <a:solidFill>
                  <a:srgbClr val="565656"/>
                </a:solidFill>
                <a:latin typeface="Arial" panose="020B0604020202020204" pitchFamily="34" charset="0"/>
                <a:cs typeface="Arial" panose="020B0604020202020204" pitchFamily="34" charset="0"/>
              </a:rPr>
              <a:t>only</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Mine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educates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children</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throughout</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dedicated</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trips</a:t>
            </a:r>
            <a:r>
              <a:rPr lang="pl-PL" dirty="0">
                <a:solidFill>
                  <a:srgbClr val="565656"/>
                </a:solidFill>
                <a:latin typeface="Arial" panose="020B0604020202020204" pitchFamily="34" charset="0"/>
                <a:cs typeface="Arial" panose="020B0604020202020204" pitchFamily="34" charset="0"/>
              </a:rPr>
              <a:t>. It </a:t>
            </a:r>
            <a:r>
              <a:rPr lang="pl-PL" dirty="0" err="1">
                <a:solidFill>
                  <a:srgbClr val="565656"/>
                </a:solidFill>
                <a:latin typeface="Arial" panose="020B0604020202020204" pitchFamily="34" charset="0"/>
                <a:cs typeface="Arial" panose="020B0604020202020204" pitchFamily="34" charset="0"/>
              </a:rPr>
              <a:t>also</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spreads</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knowledge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about</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miners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tradition</a:t>
            </a:r>
            <a:r>
              <a:rPr lang="pl-PL" dirty="0">
                <a:solidFill>
                  <a:srgbClr val="565656"/>
                </a:solidFill>
                <a:latin typeface="Arial" panose="020B0604020202020204" pitchFamily="34" charset="0"/>
                <a:cs typeface="Arial" panose="020B0604020202020204" pitchFamily="34" charset="0"/>
              </a:rPr>
              <a:t> and the </a:t>
            </a:r>
            <a:r>
              <a:rPr lang="pl-PL" dirty="0" err="1">
                <a:solidFill>
                  <a:srgbClr val="565656"/>
                </a:solidFill>
                <a:latin typeface="Arial" panose="020B0604020202020204" pitchFamily="34" charset="0"/>
                <a:cs typeface="Arial" panose="020B0604020202020204" pitchFamily="34" charset="0"/>
              </a:rPr>
              <a:t>health</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values</a:t>
            </a:r>
            <a:r>
              <a:rPr lang="pl-PL" dirty="0">
                <a:solidFill>
                  <a:srgbClr val="565656"/>
                </a:solidFill>
                <a:latin typeface="Arial" panose="020B0604020202020204" pitchFamily="34" charset="0"/>
                <a:cs typeface="Arial" panose="020B0604020202020204" pitchFamily="34" charset="0"/>
              </a:rPr>
              <a:t> of salt by </a:t>
            </a:r>
            <a:r>
              <a:rPr lang="pl-PL" dirty="0" err="1">
                <a:solidFill>
                  <a:srgbClr val="565656"/>
                </a:solidFill>
                <a:latin typeface="Arial" panose="020B0604020202020204" pitchFamily="34" charset="0"/>
                <a:cs typeface="Arial" panose="020B0604020202020204" pitchFamily="34" charset="0"/>
              </a:rPr>
              <a:t>organizing</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annual</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programmes</a:t>
            </a:r>
            <a:r>
              <a:rPr lang="pl-PL" dirty="0">
                <a:solidFill>
                  <a:srgbClr val="565656"/>
                </a:solidFill>
                <a:latin typeface="Arial" panose="020B0604020202020204" pitchFamily="34" charset="0"/>
                <a:cs typeface="Arial" panose="020B0604020202020204" pitchFamily="34" charset="0"/>
              </a:rPr>
              <a:t> for </a:t>
            </a:r>
            <a:r>
              <a:rPr lang="pl-PL" dirty="0" err="1">
                <a:solidFill>
                  <a:srgbClr val="565656"/>
                </a:solidFill>
                <a:latin typeface="Arial" panose="020B0604020202020204" pitchFamily="34" charset="0"/>
                <a:cs typeface="Arial" panose="020B0604020202020204" pitchFamily="34" charset="0"/>
              </a:rPr>
              <a:t>children</a:t>
            </a:r>
            <a:r>
              <a:rPr lang="pl-PL" dirty="0">
                <a:solidFill>
                  <a:srgbClr val="565656"/>
                </a:solidFill>
                <a:latin typeface="Arial" panose="020B0604020202020204" pitchFamily="34" charset="0"/>
                <a:cs typeface="Arial" panose="020B0604020202020204" pitchFamily="34" charset="0"/>
              </a:rPr>
              <a:t> from </a:t>
            </a:r>
            <a:r>
              <a:rPr lang="pl-PL" dirty="0" err="1">
                <a:solidFill>
                  <a:srgbClr val="565656"/>
                </a:solidFill>
                <a:latin typeface="Arial" panose="020B0604020202020204" pitchFamily="34" charset="0"/>
                <a:cs typeface="Arial" panose="020B0604020202020204" pitchFamily="34" charset="0"/>
              </a:rPr>
              <a:t>local</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kindergartens</a:t>
            </a:r>
            <a:r>
              <a:rPr lang="pl-PL" dirty="0">
                <a:solidFill>
                  <a:srgbClr val="565656"/>
                </a:solidFill>
                <a:latin typeface="Arial" panose="020B0604020202020204" pitchFamily="34" charset="0"/>
                <a:cs typeface="Arial" panose="020B0604020202020204" pitchFamily="34" charset="0"/>
              </a:rPr>
              <a:t>: „Zdrowie na 5+” („A+ </a:t>
            </a:r>
            <a:r>
              <a:rPr lang="pl-PL" dirty="0" err="1">
                <a:solidFill>
                  <a:srgbClr val="565656"/>
                </a:solidFill>
                <a:latin typeface="Arial" panose="020B0604020202020204" pitchFamily="34" charset="0"/>
                <a:cs typeface="Arial" panose="020B0604020202020204" pitchFamily="34" charset="0"/>
              </a:rPr>
              <a:t>Health</a:t>
            </a:r>
            <a:r>
              <a:rPr lang="pl-PL" dirty="0">
                <a:solidFill>
                  <a:srgbClr val="565656"/>
                </a:solidFill>
                <a:latin typeface="Arial" panose="020B0604020202020204" pitchFamily="34" charset="0"/>
                <a:cs typeface="Arial" panose="020B0604020202020204" pitchFamily="34" charset="0"/>
              </a:rPr>
              <a:t>”) and Dzień Górnika („The </a:t>
            </a:r>
            <a:r>
              <a:rPr lang="pl-PL" dirty="0" err="1">
                <a:solidFill>
                  <a:srgbClr val="565656"/>
                </a:solidFill>
                <a:latin typeface="Arial" panose="020B0604020202020204" pitchFamily="34" charset="0"/>
                <a:cs typeface="Arial" panose="020B0604020202020204" pitchFamily="34" charset="0"/>
              </a:rPr>
              <a:t>Miner’s</a:t>
            </a:r>
            <a:r>
              <a:rPr lang="pl-PL" dirty="0">
                <a:solidFill>
                  <a:srgbClr val="565656"/>
                </a:solidFill>
                <a:latin typeface="Arial" panose="020B0604020202020204" pitchFamily="34" charset="0"/>
                <a:cs typeface="Arial" panose="020B0604020202020204" pitchFamily="34" charset="0"/>
              </a:rPr>
              <a:t> Day).</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646331"/>
          </a:xfrm>
          <a:prstGeom prst="rect">
            <a:avLst/>
          </a:prstGeom>
          <a:noFill/>
        </p:spPr>
        <p:txBody>
          <a:bodyPr wrap="square" rtlCol="0">
            <a:spAutoFit/>
          </a:bodyPr>
          <a:lstStyle/>
          <a:p>
            <a:r>
              <a:rPr lang="pl-PL" dirty="0" err="1"/>
              <a:t>During</a:t>
            </a:r>
            <a:r>
              <a:rPr lang="pl-PL" dirty="0"/>
              <a:t> </a:t>
            </a:r>
            <a:r>
              <a:rPr lang="pl-PL" dirty="0" err="1"/>
              <a:t>lessons</a:t>
            </a:r>
            <a:r>
              <a:rPr lang="pl-PL" dirty="0"/>
              <a:t>, </a:t>
            </a:r>
            <a:r>
              <a:rPr lang="pl-PL" dirty="0" err="1"/>
              <a:t>children</a:t>
            </a:r>
            <a:r>
              <a:rPr lang="pl-PL" dirty="0"/>
              <a:t> </a:t>
            </a:r>
            <a:r>
              <a:rPr lang="pl-PL" dirty="0" err="1"/>
              <a:t>through</a:t>
            </a:r>
            <a:r>
              <a:rPr lang="pl-PL" dirty="0"/>
              <a:t> </a:t>
            </a:r>
            <a:r>
              <a:rPr lang="pl-PL" dirty="0" err="1"/>
              <a:t>games</a:t>
            </a:r>
            <a:r>
              <a:rPr lang="pl-PL" dirty="0"/>
              <a:t> and </a:t>
            </a:r>
            <a:r>
              <a:rPr lang="pl-PL" dirty="0" err="1"/>
              <a:t>activities</a:t>
            </a:r>
            <a:r>
              <a:rPr lang="pl-PL" dirty="0"/>
              <a:t> </a:t>
            </a:r>
            <a:r>
              <a:rPr lang="pl-PL" dirty="0" err="1"/>
              <a:t>learn</a:t>
            </a:r>
            <a:r>
              <a:rPr lang="pl-PL" dirty="0"/>
              <a:t> </a:t>
            </a:r>
            <a:r>
              <a:rPr lang="pl-PL" dirty="0" err="1"/>
              <a:t>about</a:t>
            </a:r>
            <a:r>
              <a:rPr lang="pl-PL" dirty="0"/>
              <a:t> </a:t>
            </a:r>
            <a:r>
              <a:rPr lang="pl-PL" dirty="0" err="1"/>
              <a:t>history</a:t>
            </a:r>
            <a:r>
              <a:rPr lang="pl-PL" dirty="0"/>
              <a:t> of the „Wieliczka” salt </a:t>
            </a:r>
            <a:r>
              <a:rPr lang="pl-PL" dirty="0" err="1"/>
              <a:t>mine</a:t>
            </a:r>
            <a:r>
              <a:rPr lang="pl-PL" dirty="0"/>
              <a:t>, </a:t>
            </a:r>
            <a:r>
              <a:rPr lang="pl-PL" dirty="0" err="1"/>
              <a:t>importance</a:t>
            </a:r>
            <a:r>
              <a:rPr lang="pl-PL" dirty="0"/>
              <a:t> of salt and </a:t>
            </a:r>
            <a:r>
              <a:rPr lang="pl-PL" dirty="0" err="1"/>
              <a:t>healthy</a:t>
            </a:r>
            <a:r>
              <a:rPr lang="pl-PL" dirty="0"/>
              <a:t> </a:t>
            </a:r>
            <a:r>
              <a:rPr lang="pl-PL" dirty="0" err="1"/>
              <a:t>lifestyle</a:t>
            </a:r>
            <a:r>
              <a:rPr lang="pl-PL" dirty="0"/>
              <a:t>. </a:t>
            </a:r>
          </a:p>
        </p:txBody>
      </p:sp>
    </p:spTree>
    <p:extLst>
      <p:ext uri="{BB962C8B-B14F-4D97-AF65-F5344CB8AC3E}">
        <p14:creationId xmlns:p14="http://schemas.microsoft.com/office/powerpoint/2010/main" val="316309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 </a:t>
            </a:r>
            <a:r>
              <a:rPr lang="pl-PL" sz="2000" b="1" dirty="0" err="1">
                <a:solidFill>
                  <a:srgbClr val="565656"/>
                </a:solidFill>
                <a:latin typeface="Arial" panose="020B0604020202020204" pitchFamily="34" charset="0"/>
                <a:cs typeface="Arial" panose="020B0604020202020204" pitchFamily="34" charset="0"/>
              </a:rPr>
              <a:t>brief</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history</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pic>
        <p:nvPicPr>
          <p:cNvPr id="4" name="Obraz 3" descr="Obraz zawierający trawa, budynek, zewnętrzne, dom&#10;&#10;Opis wygenerowany automatycznie">
            <a:extLst>
              <a:ext uri="{FF2B5EF4-FFF2-40B4-BE49-F238E27FC236}">
                <a16:creationId xmlns:a16="http://schemas.microsoft.com/office/drawing/2014/main" xmlns="" id="{9641E68E-E290-4BBF-98B1-C2B121296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pic>
        <p:nvPicPr>
          <p:cNvPr id="6" name="Obraz 5" descr="Obraz zawierający budynek, woda, most, duży&#10;&#10;Opis wygenerowany automatycznie">
            <a:extLst>
              <a:ext uri="{FF2B5EF4-FFF2-40B4-BE49-F238E27FC236}">
                <a16:creationId xmlns:a16="http://schemas.microsoft.com/office/drawing/2014/main" xmlns="" id="{1D213361-C626-4ABB-AD74-E09D2E7BF7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618" y="1613764"/>
            <a:ext cx="6744749" cy="4496498"/>
          </a:xfrm>
          <a:prstGeom prst="rect">
            <a:avLst/>
          </a:prstGeom>
        </p:spPr>
      </p:pic>
    </p:spTree>
    <p:extLst>
      <p:ext uri="{BB962C8B-B14F-4D97-AF65-F5344CB8AC3E}">
        <p14:creationId xmlns:p14="http://schemas.microsoft.com/office/powerpoint/2010/main" val="3381398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Education</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5" name="Obraz 4" descr="Obraz zawierający osoba, wewnątrz, siedzi, trawa&#10;&#10;Opis wygenerowany automatycznie">
            <a:extLst>
              <a:ext uri="{FF2B5EF4-FFF2-40B4-BE49-F238E27FC236}">
                <a16:creationId xmlns:a16="http://schemas.microsoft.com/office/drawing/2014/main" xmlns="" id="{7C025F8F-364D-43BE-81EF-4246F624DE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50" cy="4496500"/>
          </a:xfrm>
          <a:prstGeom prst="rect">
            <a:avLst/>
          </a:prstGeom>
        </p:spPr>
      </p:pic>
    </p:spTree>
    <p:extLst>
      <p:ext uri="{BB962C8B-B14F-4D97-AF65-F5344CB8AC3E}">
        <p14:creationId xmlns:p14="http://schemas.microsoft.com/office/powerpoint/2010/main" val="32968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6380559"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200" b="1" dirty="0">
                <a:solidFill>
                  <a:srgbClr val="565656"/>
                </a:solidFill>
                <a:latin typeface="Arial" panose="020B0604020202020204" pitchFamily="34" charset="0"/>
                <a:cs typeface="Arial" panose="020B0604020202020204" pitchFamily="34" charset="0"/>
              </a:rPr>
              <a:t>The „Wieliczka” Salt </a:t>
            </a:r>
            <a:r>
              <a:rPr lang="pl-PL" sz="2200" b="1" dirty="0" err="1">
                <a:solidFill>
                  <a:srgbClr val="565656"/>
                </a:solidFill>
                <a:latin typeface="Arial" panose="020B0604020202020204" pitchFamily="34" charset="0"/>
                <a:cs typeface="Arial" panose="020B0604020202020204" pitchFamily="34" charset="0"/>
              </a:rPr>
              <a:t>Mine</a:t>
            </a:r>
            <a:r>
              <a:rPr lang="pl-PL" sz="2200" b="1" dirty="0">
                <a:solidFill>
                  <a:srgbClr val="565656"/>
                </a:solidFill>
                <a:latin typeface="Arial" panose="020B0604020202020204" pitchFamily="34" charset="0"/>
                <a:cs typeface="Arial" panose="020B0604020202020204" pitchFamily="34" charset="0"/>
              </a:rPr>
              <a:t> </a:t>
            </a:r>
            <a:r>
              <a:rPr lang="pl-PL" sz="2200" b="1" dirty="0" err="1">
                <a:solidFill>
                  <a:srgbClr val="565656"/>
                </a:solidFill>
                <a:latin typeface="Arial" panose="020B0604020202020204" pitchFamily="34" charset="0"/>
                <a:cs typeface="Arial" panose="020B0604020202020204" pitchFamily="34" charset="0"/>
              </a:rPr>
              <a:t>Health</a:t>
            </a:r>
            <a:r>
              <a:rPr lang="pl-PL" sz="2200" b="1" dirty="0">
                <a:solidFill>
                  <a:srgbClr val="565656"/>
                </a:solidFill>
                <a:latin typeface="Arial" panose="020B0604020202020204" pitchFamily="34" charset="0"/>
                <a:cs typeface="Arial" panose="020B0604020202020204" pitchFamily="34" charset="0"/>
              </a:rPr>
              <a:t> Resort </a:t>
            </a:r>
          </a:p>
          <a:p>
            <a:pPr>
              <a:lnSpc>
                <a:spcPct val="100000"/>
              </a:lnSpc>
            </a:pPr>
            <a:r>
              <a:rPr lang="pl-PL" sz="2200" b="1" dirty="0">
                <a:solidFill>
                  <a:srgbClr val="565656"/>
                </a:solidFill>
                <a:latin typeface="Arial" panose="020B0604020202020204" pitchFamily="34" charset="0"/>
                <a:cs typeface="Arial" panose="020B0604020202020204" pitchFamily="34" charset="0"/>
              </a:rPr>
              <a:t>- Underground and on the </a:t>
            </a:r>
            <a:r>
              <a:rPr lang="pl-PL" sz="2200" b="1" dirty="0" err="1">
                <a:solidFill>
                  <a:srgbClr val="565656"/>
                </a:solidFill>
                <a:latin typeface="Arial" panose="020B0604020202020204" pitchFamily="34" charset="0"/>
                <a:cs typeface="Arial" panose="020B0604020202020204" pitchFamily="34" charset="0"/>
              </a:rPr>
              <a:t>surface</a:t>
            </a:r>
            <a:endParaRPr lang="pl-PL" sz="17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1A7AE9B0-16DB-4959-A7A7-DA439CFC6729}"/>
              </a:ext>
            </a:extLst>
          </p:cNvPr>
          <p:cNvSpPr txBox="1"/>
          <p:nvPr/>
        </p:nvSpPr>
        <p:spPr>
          <a:xfrm>
            <a:off x="477441" y="2053089"/>
            <a:ext cx="7965937" cy="2585323"/>
          </a:xfrm>
          <a:prstGeom prst="rect">
            <a:avLst/>
          </a:prstGeom>
          <a:noFill/>
        </p:spPr>
        <p:txBody>
          <a:bodyPr wrap="square" rtlCol="0">
            <a:spAutoFit/>
          </a:bodyPr>
          <a:lstStyle/>
          <a:p>
            <a:r>
              <a:rPr lang="en-GB" dirty="0"/>
              <a:t>In the underground Health Resort, patients have at their disposal chambers on Level III of the mine – Lake Wessel, Eastern Mountains Stable, Dragon and </a:t>
            </a:r>
            <a:r>
              <a:rPr lang="en-GB" dirty="0" err="1"/>
              <a:t>Boczkowski</a:t>
            </a:r>
            <a:r>
              <a:rPr lang="en-GB" dirty="0"/>
              <a:t> – as well as specialist clinics on the surface in the building of the former Salt Mill. In 2011, the Wieliczka sanatorium was the first in Poland to be granted the status of an underground health resort.</a:t>
            </a:r>
            <a:endParaRPr lang="pl-PL" dirty="0"/>
          </a:p>
          <a:p>
            <a:endParaRPr lang="pl-PL" dirty="0"/>
          </a:p>
          <a:p>
            <a:r>
              <a:rPr lang="pl-PL" dirty="0"/>
              <a:t>In 2019 </a:t>
            </a:r>
            <a:r>
              <a:rPr lang="pl-PL" dirty="0" err="1"/>
              <a:t>over</a:t>
            </a:r>
            <a:r>
              <a:rPr lang="pl-PL" dirty="0"/>
              <a:t> 7 000 </a:t>
            </a:r>
            <a:r>
              <a:rPr lang="pl-PL" dirty="0" err="1"/>
              <a:t>patients</a:t>
            </a:r>
            <a:r>
              <a:rPr lang="pl-PL" dirty="0"/>
              <a:t> </a:t>
            </a:r>
            <a:r>
              <a:rPr lang="pl-PL" dirty="0" err="1"/>
              <a:t>stayed</a:t>
            </a:r>
            <a:r>
              <a:rPr lang="pl-PL" dirty="0"/>
              <a:t> in the „Wieliczka” Salt </a:t>
            </a:r>
            <a:r>
              <a:rPr lang="pl-PL" dirty="0" err="1"/>
              <a:t>Mine</a:t>
            </a:r>
            <a:r>
              <a:rPr lang="pl-PL" dirty="0"/>
              <a:t> </a:t>
            </a:r>
            <a:r>
              <a:rPr lang="pl-PL" dirty="0" err="1"/>
              <a:t>Health</a:t>
            </a:r>
            <a:r>
              <a:rPr lang="pl-PL" dirty="0"/>
              <a:t> Resort.</a:t>
            </a:r>
          </a:p>
          <a:p>
            <a:endParaRPr lang="pl-PL" dirty="0"/>
          </a:p>
        </p:txBody>
      </p:sp>
    </p:spTree>
    <p:extLst>
      <p:ext uri="{BB962C8B-B14F-4D97-AF65-F5344CB8AC3E}">
        <p14:creationId xmlns:p14="http://schemas.microsoft.com/office/powerpoint/2010/main" val="1555447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Health</a:t>
            </a:r>
            <a:r>
              <a:rPr lang="pl-PL" sz="2000" b="1" dirty="0">
                <a:solidFill>
                  <a:srgbClr val="565656"/>
                </a:solidFill>
                <a:latin typeface="Arial" panose="020B0604020202020204" pitchFamily="34" charset="0"/>
                <a:cs typeface="Arial" panose="020B0604020202020204" pitchFamily="34" charset="0"/>
              </a:rPr>
              <a:t> Resort </a:t>
            </a:r>
          </a:p>
          <a:p>
            <a:pPr>
              <a:lnSpc>
                <a:spcPct val="100000"/>
              </a:lnSpc>
            </a:pPr>
            <a:r>
              <a:rPr lang="pl-PL" sz="2000" b="1" dirty="0">
                <a:solidFill>
                  <a:srgbClr val="565656"/>
                </a:solidFill>
                <a:latin typeface="Arial" panose="020B0604020202020204" pitchFamily="34" charset="0"/>
                <a:cs typeface="Arial" panose="020B0604020202020204" pitchFamily="34" charset="0"/>
              </a:rPr>
              <a:t>- Underground and on the </a:t>
            </a:r>
            <a:r>
              <a:rPr lang="pl-PL" sz="2000" b="1" dirty="0" err="1">
                <a:solidFill>
                  <a:srgbClr val="565656"/>
                </a:solidFill>
                <a:latin typeface="Arial" panose="020B0604020202020204" pitchFamily="34" charset="0"/>
                <a:cs typeface="Arial" panose="020B0604020202020204" pitchFamily="34" charset="0"/>
              </a:rPr>
              <a:t>surface</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spTree>
    <p:extLst>
      <p:ext uri="{BB962C8B-B14F-4D97-AF65-F5344CB8AC3E}">
        <p14:creationId xmlns:p14="http://schemas.microsoft.com/office/powerpoint/2010/main" val="143661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Health</a:t>
            </a:r>
            <a:r>
              <a:rPr lang="pl-PL" sz="2000" b="1" dirty="0">
                <a:solidFill>
                  <a:srgbClr val="565656"/>
                </a:solidFill>
                <a:latin typeface="Arial" panose="020B0604020202020204" pitchFamily="34" charset="0"/>
                <a:cs typeface="Arial" panose="020B0604020202020204" pitchFamily="34" charset="0"/>
              </a:rPr>
              <a:t> Resort </a:t>
            </a:r>
          </a:p>
          <a:p>
            <a:pPr>
              <a:lnSpc>
                <a:spcPct val="100000"/>
              </a:lnSpc>
            </a:pPr>
            <a:r>
              <a:rPr lang="pl-PL" sz="2000" b="1" dirty="0">
                <a:solidFill>
                  <a:srgbClr val="565656"/>
                </a:solidFill>
                <a:latin typeface="Arial" panose="020B0604020202020204" pitchFamily="34" charset="0"/>
                <a:cs typeface="Arial" panose="020B0604020202020204" pitchFamily="34" charset="0"/>
              </a:rPr>
              <a:t>- Underground and on the </a:t>
            </a:r>
            <a:r>
              <a:rPr lang="pl-PL" sz="2000" b="1" dirty="0" err="1">
                <a:solidFill>
                  <a:srgbClr val="565656"/>
                </a:solidFill>
                <a:latin typeface="Arial" panose="020B0604020202020204" pitchFamily="34" charset="0"/>
                <a:cs typeface="Arial" panose="020B0604020202020204" pitchFamily="34" charset="0"/>
              </a:rPr>
              <a:t>surface</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spTree>
    <p:extLst>
      <p:ext uri="{BB962C8B-B14F-4D97-AF65-F5344CB8AC3E}">
        <p14:creationId xmlns:p14="http://schemas.microsoft.com/office/powerpoint/2010/main" val="360269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Health</a:t>
            </a:r>
            <a:r>
              <a:rPr lang="pl-PL" sz="2000" b="1" dirty="0">
                <a:solidFill>
                  <a:srgbClr val="565656"/>
                </a:solidFill>
                <a:latin typeface="Arial" panose="020B0604020202020204" pitchFamily="34" charset="0"/>
                <a:cs typeface="Arial" panose="020B0604020202020204" pitchFamily="34" charset="0"/>
              </a:rPr>
              <a:t> Resort </a:t>
            </a:r>
          </a:p>
          <a:p>
            <a:pPr>
              <a:lnSpc>
                <a:spcPct val="100000"/>
              </a:lnSpc>
            </a:pPr>
            <a:r>
              <a:rPr lang="pl-PL" sz="2000" b="1" dirty="0">
                <a:solidFill>
                  <a:srgbClr val="565656"/>
                </a:solidFill>
                <a:latin typeface="Arial" panose="020B0604020202020204" pitchFamily="34" charset="0"/>
                <a:cs typeface="Arial" panose="020B0604020202020204" pitchFamily="34" charset="0"/>
              </a:rPr>
              <a:t>- Underground and on the </a:t>
            </a:r>
            <a:r>
              <a:rPr lang="pl-PL" sz="2000" b="1" dirty="0" err="1">
                <a:solidFill>
                  <a:srgbClr val="565656"/>
                </a:solidFill>
                <a:latin typeface="Arial" panose="020B0604020202020204" pitchFamily="34" charset="0"/>
                <a:cs typeface="Arial" panose="020B0604020202020204" pitchFamily="34" charset="0"/>
              </a:rPr>
              <a:t>surface</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spTree>
    <p:extLst>
      <p:ext uri="{BB962C8B-B14F-4D97-AF65-F5344CB8AC3E}">
        <p14:creationId xmlns:p14="http://schemas.microsoft.com/office/powerpoint/2010/main" val="320344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err="1">
                <a:solidFill>
                  <a:srgbClr val="565656"/>
                </a:solidFill>
                <a:latin typeface="Arial" panose="020B0604020202020204" pitchFamily="34" charset="0"/>
                <a:cs typeface="Arial" panose="020B0604020202020204" pitchFamily="34" charset="0"/>
              </a:rPr>
              <a:t>Graduation</a:t>
            </a:r>
            <a:r>
              <a:rPr lang="pl-PL" sz="2000" b="1" dirty="0">
                <a:solidFill>
                  <a:srgbClr val="565656"/>
                </a:solidFill>
                <a:latin typeface="Arial" panose="020B0604020202020204" pitchFamily="34" charset="0"/>
                <a:cs typeface="Arial" panose="020B0604020202020204" pitchFamily="34" charset="0"/>
              </a:rPr>
              <a:t> Tower</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923330"/>
          </a:xfrm>
          <a:prstGeom prst="rect">
            <a:avLst/>
          </a:prstGeom>
          <a:noFill/>
        </p:spPr>
        <p:txBody>
          <a:bodyPr wrap="square" rtlCol="0">
            <a:spAutoFit/>
          </a:bodyPr>
          <a:lstStyle/>
          <a:p>
            <a:r>
              <a:rPr lang="pl-PL" dirty="0">
                <a:solidFill>
                  <a:srgbClr val="565656"/>
                </a:solidFill>
                <a:latin typeface="Arial" panose="020B0604020202020204" pitchFamily="34" charset="0"/>
                <a:cs typeface="Arial" panose="020B0604020202020204" pitchFamily="34" charset="0"/>
              </a:rPr>
              <a:t>In the </a:t>
            </a:r>
            <a:r>
              <a:rPr lang="pl-PL" dirty="0" err="1">
                <a:solidFill>
                  <a:srgbClr val="565656"/>
                </a:solidFill>
                <a:latin typeface="Arial" panose="020B0604020202020204" pitchFamily="34" charset="0"/>
                <a:cs typeface="Arial" panose="020B0604020202020204" pitchFamily="34" charset="0"/>
              </a:rPr>
              <a:t>Graduation</a:t>
            </a:r>
            <a:r>
              <a:rPr lang="pl-PL" dirty="0">
                <a:solidFill>
                  <a:srgbClr val="565656"/>
                </a:solidFill>
                <a:latin typeface="Arial" panose="020B0604020202020204" pitchFamily="34" charset="0"/>
                <a:cs typeface="Arial" panose="020B0604020202020204" pitchFamily="34" charset="0"/>
              </a:rPr>
              <a:t> Tower </a:t>
            </a:r>
            <a:r>
              <a:rPr lang="pl-PL" dirty="0" err="1">
                <a:solidFill>
                  <a:srgbClr val="565656"/>
                </a:solidFill>
                <a:latin typeface="Arial" panose="020B0604020202020204" pitchFamily="34" charset="0"/>
                <a:cs typeface="Arial" panose="020B0604020202020204" pitchFamily="34" charset="0"/>
              </a:rPr>
              <a:t>visitors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inhale</a:t>
            </a:r>
            <a:r>
              <a:rPr lang="pl-PL" dirty="0">
                <a:solidFill>
                  <a:srgbClr val="565656"/>
                </a:solidFill>
                <a:latin typeface="Arial" panose="020B0604020202020204" pitchFamily="34" charset="0"/>
                <a:cs typeface="Arial" panose="020B0604020202020204" pitchFamily="34" charset="0"/>
              </a:rPr>
              <a:t> the salt aerosol from the </a:t>
            </a:r>
            <a:r>
              <a:rPr lang="pl-PL" dirty="0" err="1">
                <a:solidFill>
                  <a:srgbClr val="565656"/>
                </a:solidFill>
                <a:latin typeface="Arial" panose="020B0604020202020204" pitchFamily="34" charset="0"/>
                <a:cs typeface="Arial" panose="020B0604020202020204" pitchFamily="34" charset="0"/>
              </a:rPr>
              <a:t>Wieliczka’s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brine</a:t>
            </a:r>
            <a:r>
              <a:rPr lang="pl-PL" dirty="0">
                <a:solidFill>
                  <a:srgbClr val="565656"/>
                </a:solidFill>
                <a:latin typeface="Arial" panose="020B0604020202020204" pitchFamily="34" charset="0"/>
                <a:cs typeface="Arial" panose="020B0604020202020204" pitchFamily="34" charset="0"/>
              </a:rPr>
              <a:t>. It </a:t>
            </a:r>
            <a:r>
              <a:rPr lang="pl-PL" dirty="0" err="1">
                <a:solidFill>
                  <a:srgbClr val="565656"/>
                </a:solidFill>
                <a:latin typeface="Arial" panose="020B0604020202020204" pitchFamily="34" charset="0"/>
                <a:cs typeface="Arial" panose="020B0604020202020204" pitchFamily="34" charset="0"/>
              </a:rPr>
              <a:t>is</a:t>
            </a:r>
            <a:r>
              <a:rPr lang="pl-PL" dirty="0">
                <a:solidFill>
                  <a:srgbClr val="565656"/>
                </a:solidFill>
                <a:latin typeface="Arial" panose="020B0604020202020204" pitchFamily="34" charset="0"/>
                <a:cs typeface="Arial" panose="020B0604020202020204" pitchFamily="34" charset="0"/>
              </a:rPr>
              <a:t> a </a:t>
            </a:r>
            <a:r>
              <a:rPr lang="pl-PL" dirty="0" err="1">
                <a:solidFill>
                  <a:srgbClr val="565656"/>
                </a:solidFill>
                <a:latin typeface="Arial" panose="020B0604020202020204" pitchFamily="34" charset="0"/>
                <a:cs typeface="Arial" panose="020B0604020202020204" pitchFamily="34" charset="0"/>
              </a:rPr>
              <a:t>perfect</a:t>
            </a:r>
            <a:r>
              <a:rPr lang="pl-PL" dirty="0">
                <a:solidFill>
                  <a:srgbClr val="565656"/>
                </a:solidFill>
                <a:latin typeface="Arial" panose="020B0604020202020204" pitchFamily="34" charset="0"/>
                <a:cs typeface="Arial" panose="020B0604020202020204" pitchFamily="34" charset="0"/>
              </a:rPr>
              <a:t> place for </a:t>
            </a:r>
            <a:r>
              <a:rPr lang="pl-PL" dirty="0" err="1">
                <a:solidFill>
                  <a:srgbClr val="565656"/>
                </a:solidFill>
                <a:latin typeface="Arial" panose="020B0604020202020204" pitchFamily="34" charset="0"/>
                <a:cs typeface="Arial" panose="020B0604020202020204" pitchFamily="34" charset="0"/>
              </a:rPr>
              <a:t>people</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suffering</a:t>
            </a:r>
            <a:r>
              <a:rPr lang="pl-PL" dirty="0">
                <a:solidFill>
                  <a:srgbClr val="565656"/>
                </a:solidFill>
                <a:latin typeface="Arial" panose="020B0604020202020204" pitchFamily="34" charset="0"/>
                <a:cs typeface="Arial" panose="020B0604020202020204" pitchFamily="34" charset="0"/>
              </a:rPr>
              <a:t> from </a:t>
            </a:r>
            <a:r>
              <a:rPr lang="pl-PL" dirty="0" err="1">
                <a:solidFill>
                  <a:srgbClr val="565656"/>
                </a:solidFill>
                <a:latin typeface="Arial" panose="020B0604020202020204" pitchFamily="34" charset="0"/>
                <a:cs typeface="Arial" panose="020B0604020202020204" pitchFamily="34" charset="0"/>
              </a:rPr>
              <a:t>asthma</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or</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allergies</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You</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can</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take</a:t>
            </a:r>
            <a:r>
              <a:rPr lang="pl-PL" dirty="0">
                <a:solidFill>
                  <a:srgbClr val="565656"/>
                </a:solidFill>
                <a:latin typeface="Arial" panose="020B0604020202020204" pitchFamily="34" charset="0"/>
                <a:cs typeface="Arial" panose="020B0604020202020204" pitchFamily="34" charset="0"/>
              </a:rPr>
              <a:t> a walk </a:t>
            </a:r>
            <a:r>
              <a:rPr lang="pl-PL" dirty="0" err="1">
                <a:solidFill>
                  <a:srgbClr val="565656"/>
                </a:solidFill>
                <a:latin typeface="Arial" panose="020B0604020202020204" pitchFamily="34" charset="0"/>
                <a:cs typeface="Arial" panose="020B0604020202020204" pitchFamily="34" charset="0"/>
              </a:rPr>
              <a:t>around</a:t>
            </a:r>
            <a:r>
              <a:rPr lang="pl-PL" dirty="0">
                <a:solidFill>
                  <a:srgbClr val="565656"/>
                </a:solidFill>
                <a:latin typeface="Arial" panose="020B0604020202020204" pitchFamily="34" charset="0"/>
                <a:cs typeface="Arial" panose="020B0604020202020204" pitchFamily="34" charset="0"/>
              </a:rPr>
              <a:t> the </a:t>
            </a:r>
            <a:r>
              <a:rPr lang="pl-PL" dirty="0" err="1">
                <a:solidFill>
                  <a:srgbClr val="565656"/>
                </a:solidFill>
                <a:latin typeface="Arial" panose="020B0604020202020204" pitchFamily="34" charset="0"/>
                <a:cs typeface="Arial" panose="020B0604020202020204" pitchFamily="34" charset="0"/>
              </a:rPr>
              <a:t>Graduation</a:t>
            </a:r>
            <a:r>
              <a:rPr lang="pl-PL" dirty="0">
                <a:solidFill>
                  <a:srgbClr val="565656"/>
                </a:solidFill>
                <a:latin typeface="Arial" panose="020B0604020202020204" pitchFamily="34" charset="0"/>
                <a:cs typeface="Arial" panose="020B0604020202020204" pitchFamily="34" charset="0"/>
              </a:rPr>
              <a:t> Tower </a:t>
            </a:r>
            <a:r>
              <a:rPr lang="pl-PL" dirty="0" err="1">
                <a:solidFill>
                  <a:srgbClr val="565656"/>
                </a:solidFill>
                <a:latin typeface="Arial" panose="020B0604020202020204" pitchFamily="34" charset="0"/>
                <a:cs typeface="Arial" panose="020B0604020202020204" pitchFamily="34" charset="0"/>
              </a:rPr>
              <a:t>or</a:t>
            </a:r>
            <a:r>
              <a:rPr lang="pl-PL" dirty="0">
                <a:solidFill>
                  <a:srgbClr val="565656"/>
                </a:solidFill>
                <a:latin typeface="Arial" panose="020B0604020202020204" pitchFamily="34" charset="0"/>
                <a:cs typeface="Arial" panose="020B0604020202020204" pitchFamily="34" charset="0"/>
              </a:rPr>
              <a:t> sit on a </a:t>
            </a:r>
            <a:r>
              <a:rPr lang="pl-PL" dirty="0" err="1">
                <a:solidFill>
                  <a:srgbClr val="565656"/>
                </a:solidFill>
                <a:latin typeface="Arial" panose="020B0604020202020204" pitchFamily="34" charset="0"/>
                <a:cs typeface="Arial" panose="020B0604020202020204" pitchFamily="34" charset="0"/>
              </a:rPr>
              <a:t>bench</a:t>
            </a:r>
            <a:r>
              <a:rPr lang="pl-PL" dirty="0">
                <a:solidFill>
                  <a:srgbClr val="565656"/>
                </a:solidFill>
                <a:latin typeface="Arial" panose="020B0604020202020204" pitchFamily="34" charset="0"/>
                <a:cs typeface="Arial" panose="020B0604020202020204" pitchFamily="34" charset="0"/>
              </a:rPr>
              <a:t> and </a:t>
            </a:r>
            <a:r>
              <a:rPr lang="pl-PL" dirty="0" err="1">
                <a:solidFill>
                  <a:srgbClr val="565656"/>
                </a:solidFill>
                <a:latin typeface="Arial" panose="020B0604020202020204" pitchFamily="34" charset="0"/>
                <a:cs typeface="Arial" panose="020B0604020202020204" pitchFamily="34" charset="0"/>
              </a:rPr>
              <a:t>relax</a:t>
            </a:r>
            <a:r>
              <a:rPr lang="pl-PL" dirty="0">
                <a:solidFill>
                  <a:srgbClr val="565656"/>
                </a:solidFill>
                <a:latin typeface="Arial" panose="020B0604020202020204" pitchFamily="34" charset="0"/>
                <a:cs typeface="Arial" panose="020B0604020202020204" pitchFamily="34" charset="0"/>
              </a:rPr>
              <a:t>.</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923330"/>
          </a:xfrm>
          <a:prstGeom prst="rect">
            <a:avLst/>
          </a:prstGeom>
          <a:noFill/>
        </p:spPr>
        <p:txBody>
          <a:bodyPr wrap="square" rtlCol="0">
            <a:spAutoFit/>
          </a:bodyPr>
          <a:lstStyle/>
          <a:p>
            <a:r>
              <a:rPr lang="pl-PL" dirty="0"/>
              <a:t>234 331 </a:t>
            </a:r>
            <a:r>
              <a:rPr lang="pl-PL" dirty="0" err="1"/>
              <a:t>guests</a:t>
            </a:r>
            <a:r>
              <a:rPr lang="pl-PL" dirty="0"/>
              <a:t> </a:t>
            </a:r>
            <a:r>
              <a:rPr lang="pl-PL" dirty="0" err="1"/>
              <a:t>visited</a:t>
            </a:r>
            <a:r>
              <a:rPr lang="pl-PL" dirty="0"/>
              <a:t> The </a:t>
            </a:r>
            <a:r>
              <a:rPr lang="pl-PL" dirty="0" err="1"/>
              <a:t>Graduation</a:t>
            </a:r>
            <a:r>
              <a:rPr lang="pl-PL" dirty="0"/>
              <a:t> Tower in 2019.</a:t>
            </a:r>
          </a:p>
          <a:p>
            <a:pPr lvl="0" defTabSz="914400" eaLnBrk="0" fontAlgn="base" hangingPunct="0">
              <a:spcBef>
                <a:spcPct val="0"/>
              </a:spcBef>
              <a:spcAft>
                <a:spcPct val="0"/>
              </a:spcAft>
            </a:pPr>
            <a:endParaRPr lang="pl-PL" altLang="pl-PL" dirty="0">
              <a:latin typeface="Arial" panose="020B0604020202020204" pitchFamily="34" charset="0"/>
            </a:endParaRPr>
          </a:p>
          <a:p>
            <a:pPr lvl="0" defTabSz="914400" eaLnBrk="0" fontAlgn="base" hangingPunct="0">
              <a:spcBef>
                <a:spcPct val="0"/>
              </a:spcBef>
              <a:spcAft>
                <a:spcPct val="0"/>
              </a:spcAft>
            </a:pPr>
            <a:r>
              <a:rPr lang="pl-PL" altLang="pl-PL" dirty="0">
                <a:solidFill>
                  <a:srgbClr val="FFFFFF"/>
                </a:solidFill>
                <a:latin typeface="noto-serif"/>
              </a:rPr>
              <a:t>3 200 </a:t>
            </a:r>
            <a:endParaRPr lang="pl-PL" dirty="0"/>
          </a:p>
        </p:txBody>
      </p:sp>
      <p:sp>
        <p:nvSpPr>
          <p:cNvPr id="6" name="Rectangle 2">
            <a:extLst>
              <a:ext uri="{FF2B5EF4-FFF2-40B4-BE49-F238E27FC236}">
                <a16:creationId xmlns:a16="http://schemas.microsoft.com/office/drawing/2014/main" xmlns="" id="{D9D41F98-4DE1-49EF-A0C9-92588C19507C}"/>
              </a:ext>
            </a:extLst>
          </p:cNvPr>
          <p:cNvSpPr>
            <a:spLocks noChangeArrowheads="1"/>
          </p:cNvSpPr>
          <p:nvPr/>
        </p:nvSpPr>
        <p:spPr bwMode="auto">
          <a:xfrm>
            <a:off x="0" y="-138500"/>
            <a:ext cx="65" cy="276999"/>
          </a:xfrm>
          <a:prstGeom prst="rect">
            <a:avLst/>
          </a:prstGeom>
          <a:solidFill>
            <a:srgbClr val="59555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438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Graduation</a:t>
            </a:r>
            <a:r>
              <a:rPr lang="pl-PL" sz="2000" b="1" dirty="0">
                <a:solidFill>
                  <a:srgbClr val="565656"/>
                </a:solidFill>
                <a:latin typeface="Arial" panose="020B0604020202020204" pitchFamily="34" charset="0"/>
                <a:cs typeface="Arial" panose="020B0604020202020204" pitchFamily="34" charset="0"/>
              </a:rPr>
              <a:t> Tower</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spTree>
    <p:extLst>
      <p:ext uri="{BB962C8B-B14F-4D97-AF65-F5344CB8AC3E}">
        <p14:creationId xmlns:p14="http://schemas.microsoft.com/office/powerpoint/2010/main" val="338912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Graduation</a:t>
            </a:r>
            <a:r>
              <a:rPr lang="pl-PL" sz="2000" b="1" dirty="0">
                <a:solidFill>
                  <a:srgbClr val="565656"/>
                </a:solidFill>
                <a:latin typeface="Arial" panose="020B0604020202020204" pitchFamily="34" charset="0"/>
                <a:cs typeface="Arial" panose="020B0604020202020204" pitchFamily="34" charset="0"/>
              </a:rPr>
              <a:t> Tower</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spTree>
    <p:extLst>
      <p:ext uri="{BB962C8B-B14F-4D97-AF65-F5344CB8AC3E}">
        <p14:creationId xmlns:p14="http://schemas.microsoft.com/office/powerpoint/2010/main" val="239087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Event </a:t>
            </a:r>
            <a:r>
              <a:rPr lang="pl-PL" sz="2000" b="1" dirty="0" err="1">
                <a:solidFill>
                  <a:srgbClr val="565656"/>
                </a:solidFill>
                <a:latin typeface="Arial" panose="020B0604020202020204" pitchFamily="34" charset="0"/>
                <a:cs typeface="Arial" panose="020B0604020202020204" pitchFamily="34" charset="0"/>
              </a:rPr>
              <a:t>Organisation</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2862322"/>
          </a:xfrm>
          <a:prstGeom prst="rect">
            <a:avLst/>
          </a:prstGeom>
          <a:noFill/>
        </p:spPr>
        <p:txBody>
          <a:bodyPr wrap="square" rtlCol="0">
            <a:spAutoFit/>
          </a:bodyPr>
          <a:lstStyle/>
          <a:p>
            <a:r>
              <a:rPr lang="pl-PL" dirty="0" err="1"/>
              <a:t>Every</a:t>
            </a:r>
            <a:r>
              <a:rPr lang="pl-PL" dirty="0"/>
              <a:t> </a:t>
            </a:r>
            <a:r>
              <a:rPr lang="pl-PL" dirty="0" err="1"/>
              <a:t>year</a:t>
            </a:r>
            <a:r>
              <a:rPr lang="pl-PL" dirty="0"/>
              <a:t> </a:t>
            </a:r>
            <a:r>
              <a:rPr lang="pl-PL" dirty="0" err="1"/>
              <a:t>events</a:t>
            </a:r>
            <a:r>
              <a:rPr lang="pl-PL" dirty="0"/>
              <a:t> </a:t>
            </a:r>
            <a:r>
              <a:rPr lang="pl-PL" dirty="0" err="1"/>
              <a:t>like</a:t>
            </a:r>
            <a:r>
              <a:rPr lang="pl-PL" dirty="0"/>
              <a:t> </a:t>
            </a:r>
            <a:r>
              <a:rPr lang="pl-PL" dirty="0" err="1"/>
              <a:t>concerts</a:t>
            </a:r>
            <a:r>
              <a:rPr lang="pl-PL" dirty="0"/>
              <a:t>, </a:t>
            </a:r>
            <a:r>
              <a:rPr lang="pl-PL" dirty="0" err="1"/>
              <a:t>theatre</a:t>
            </a:r>
            <a:r>
              <a:rPr lang="pl-PL" dirty="0"/>
              <a:t> </a:t>
            </a:r>
            <a:r>
              <a:rPr lang="pl-PL" dirty="0" err="1"/>
              <a:t>plays</a:t>
            </a:r>
            <a:r>
              <a:rPr lang="pl-PL" dirty="0"/>
              <a:t>, </a:t>
            </a:r>
            <a:r>
              <a:rPr lang="pl-PL" dirty="0" err="1"/>
              <a:t>parties</a:t>
            </a:r>
            <a:r>
              <a:rPr lang="pl-PL" dirty="0"/>
              <a:t>, </a:t>
            </a:r>
            <a:r>
              <a:rPr lang="pl-PL" dirty="0" err="1"/>
              <a:t>balls</a:t>
            </a:r>
            <a:r>
              <a:rPr lang="pl-PL" dirty="0"/>
              <a:t> and </a:t>
            </a:r>
            <a:r>
              <a:rPr lang="pl-PL" dirty="0" err="1"/>
              <a:t>weddings</a:t>
            </a:r>
            <a:r>
              <a:rPr lang="pl-PL" dirty="0"/>
              <a:t> </a:t>
            </a:r>
            <a:r>
              <a:rPr lang="pl-PL" dirty="0" err="1"/>
              <a:t>take</a:t>
            </a:r>
            <a:r>
              <a:rPr lang="pl-PL" dirty="0"/>
              <a:t> place in the „Wieliczka” Salt </a:t>
            </a:r>
            <a:r>
              <a:rPr lang="pl-PL" dirty="0" err="1"/>
              <a:t>Mine</a:t>
            </a:r>
            <a:r>
              <a:rPr lang="pl-PL" dirty="0"/>
              <a:t>. In 2019 </a:t>
            </a:r>
            <a:r>
              <a:rPr lang="pl-PL" dirty="0" err="1"/>
              <a:t>over</a:t>
            </a:r>
            <a:r>
              <a:rPr lang="pl-PL" dirty="0"/>
              <a:t> 300 </a:t>
            </a:r>
            <a:r>
              <a:rPr lang="pl-PL" dirty="0" err="1"/>
              <a:t>events</a:t>
            </a:r>
            <a:r>
              <a:rPr lang="pl-PL" dirty="0"/>
              <a:t> </a:t>
            </a:r>
            <a:r>
              <a:rPr lang="pl-PL" dirty="0" err="1"/>
              <a:t>were</a:t>
            </a:r>
            <a:r>
              <a:rPr lang="pl-PL" dirty="0"/>
              <a:t> </a:t>
            </a:r>
            <a:r>
              <a:rPr lang="pl-PL" dirty="0" err="1"/>
              <a:t>organised</a:t>
            </a:r>
            <a:r>
              <a:rPr lang="pl-PL" dirty="0"/>
              <a:t>, with </a:t>
            </a:r>
            <a:r>
              <a:rPr lang="pl-PL" dirty="0" err="1"/>
              <a:t>over</a:t>
            </a:r>
            <a:r>
              <a:rPr lang="pl-PL" dirty="0"/>
              <a:t> 35 </a:t>
            </a:r>
            <a:r>
              <a:rPr lang="pl-PL" dirty="0" err="1"/>
              <a:t>thousand</a:t>
            </a:r>
            <a:r>
              <a:rPr lang="pl-PL" dirty="0"/>
              <a:t> </a:t>
            </a:r>
            <a:r>
              <a:rPr lang="pl-PL" dirty="0" err="1"/>
              <a:t>guests</a:t>
            </a:r>
            <a:r>
              <a:rPr lang="pl-PL" dirty="0"/>
              <a:t> </a:t>
            </a:r>
            <a:r>
              <a:rPr lang="pl-PL" dirty="0" err="1"/>
              <a:t>participating</a:t>
            </a:r>
            <a:r>
              <a:rPr lang="pl-PL" dirty="0"/>
              <a:t>.</a:t>
            </a:r>
          </a:p>
          <a:p>
            <a:endParaRPr lang="pl-PL" dirty="0"/>
          </a:p>
          <a:p>
            <a:r>
              <a:rPr lang="pl-PL" dirty="0"/>
              <a:t>The most </a:t>
            </a:r>
            <a:r>
              <a:rPr lang="pl-PL" dirty="0" err="1"/>
              <a:t>spectacular</a:t>
            </a:r>
            <a:r>
              <a:rPr lang="pl-PL" dirty="0"/>
              <a:t> </a:t>
            </a:r>
            <a:r>
              <a:rPr lang="pl-PL" dirty="0" err="1"/>
              <a:t>ones</a:t>
            </a:r>
            <a:r>
              <a:rPr lang="pl-PL" dirty="0"/>
              <a:t> </a:t>
            </a:r>
            <a:r>
              <a:rPr lang="pl-PL" dirty="0" err="1"/>
              <a:t>take</a:t>
            </a:r>
            <a:r>
              <a:rPr lang="pl-PL" dirty="0"/>
              <a:t> place in Warszawa </a:t>
            </a:r>
            <a:r>
              <a:rPr lang="pl-PL" dirty="0" err="1"/>
              <a:t>Chamber</a:t>
            </a:r>
            <a:r>
              <a:rPr lang="pl-PL" dirty="0"/>
              <a:t>, 125 metres </a:t>
            </a:r>
            <a:r>
              <a:rPr lang="pl-PL" dirty="0" err="1"/>
              <a:t>below</a:t>
            </a:r>
            <a:r>
              <a:rPr lang="pl-PL" dirty="0"/>
              <a:t> the </a:t>
            </a:r>
            <a:r>
              <a:rPr lang="pl-PL" dirty="0" err="1"/>
              <a:t>surface</a:t>
            </a:r>
            <a:r>
              <a:rPr lang="pl-PL" dirty="0"/>
              <a:t>. One of the most </a:t>
            </a:r>
            <a:r>
              <a:rPr lang="pl-PL" dirty="0" err="1"/>
              <a:t>famous</a:t>
            </a:r>
            <a:r>
              <a:rPr lang="pl-PL" dirty="0"/>
              <a:t> </a:t>
            </a:r>
            <a:r>
              <a:rPr lang="pl-PL" dirty="0" err="1"/>
              <a:t>events</a:t>
            </a:r>
            <a:r>
              <a:rPr lang="pl-PL" dirty="0"/>
              <a:t> </a:t>
            </a:r>
            <a:r>
              <a:rPr lang="pl-PL" dirty="0" err="1"/>
              <a:t>are</a:t>
            </a:r>
            <a:r>
              <a:rPr lang="pl-PL" dirty="0"/>
              <a:t>  „The New </a:t>
            </a:r>
            <a:r>
              <a:rPr lang="pl-PL" dirty="0" err="1"/>
              <a:t>Year’s</a:t>
            </a:r>
            <a:r>
              <a:rPr lang="pl-PL" dirty="0"/>
              <a:t> </a:t>
            </a:r>
            <a:r>
              <a:rPr lang="pl-PL" dirty="0" err="1"/>
              <a:t>Concerts</a:t>
            </a:r>
            <a:r>
              <a:rPr lang="pl-PL" dirty="0"/>
              <a:t>” </a:t>
            </a:r>
            <a:r>
              <a:rPr lang="pl-PL" dirty="0" err="1"/>
              <a:t>organised</a:t>
            </a:r>
            <a:r>
              <a:rPr lang="pl-PL" dirty="0"/>
              <a:t> </a:t>
            </a:r>
            <a:r>
              <a:rPr lang="pl-PL" dirty="0" err="1"/>
              <a:t>annually</a:t>
            </a:r>
            <a:r>
              <a:rPr lang="pl-PL" dirty="0"/>
              <a:t> </a:t>
            </a:r>
            <a:r>
              <a:rPr lang="pl-PL" dirty="0" err="1"/>
              <a:t>at</a:t>
            </a:r>
            <a:r>
              <a:rPr lang="pl-PL" dirty="0"/>
              <a:t> the </a:t>
            </a:r>
            <a:r>
              <a:rPr lang="pl-PL" dirty="0" err="1"/>
              <a:t>first</a:t>
            </a:r>
            <a:r>
              <a:rPr lang="pl-PL" dirty="0"/>
              <a:t> weekend of January.</a:t>
            </a:r>
          </a:p>
          <a:p>
            <a:endParaRPr lang="pl-PL" dirty="0"/>
          </a:p>
          <a:p>
            <a:endParaRPr lang="pl-PL" dirty="0"/>
          </a:p>
          <a:p>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22546" y="4083417"/>
            <a:ext cx="7965937" cy="1754326"/>
          </a:xfrm>
          <a:prstGeom prst="rect">
            <a:avLst/>
          </a:prstGeom>
          <a:noFill/>
        </p:spPr>
        <p:txBody>
          <a:bodyPr wrap="square" rtlCol="0">
            <a:spAutoFit/>
          </a:bodyPr>
          <a:lstStyle/>
          <a:p>
            <a:r>
              <a:rPr lang="pl-PL" dirty="0"/>
              <a:t>The </a:t>
            </a:r>
            <a:r>
              <a:rPr lang="pl-PL" dirty="0" err="1"/>
              <a:t>Mine’s</a:t>
            </a:r>
            <a:r>
              <a:rPr lang="pl-PL" dirty="0"/>
              <a:t> </a:t>
            </a:r>
            <a:r>
              <a:rPr lang="pl-PL" dirty="0" err="1"/>
              <a:t>chambers</a:t>
            </a:r>
            <a:r>
              <a:rPr lang="pl-PL" dirty="0"/>
              <a:t> </a:t>
            </a:r>
            <a:r>
              <a:rPr lang="pl-PL" dirty="0" err="1"/>
              <a:t>can</a:t>
            </a:r>
            <a:r>
              <a:rPr lang="pl-PL" dirty="0"/>
              <a:t> host </a:t>
            </a:r>
            <a:r>
              <a:rPr lang="pl-PL" dirty="0" err="1"/>
              <a:t>also</a:t>
            </a:r>
            <a:r>
              <a:rPr lang="pl-PL" dirty="0"/>
              <a:t> </a:t>
            </a:r>
            <a:r>
              <a:rPr lang="pl-PL" dirty="0" err="1"/>
              <a:t>companies</a:t>
            </a:r>
            <a:r>
              <a:rPr lang="pl-PL" dirty="0"/>
              <a:t>’ </a:t>
            </a:r>
            <a:r>
              <a:rPr lang="pl-PL" dirty="0" err="1"/>
              <a:t>events</a:t>
            </a:r>
            <a:r>
              <a:rPr lang="pl-PL" dirty="0"/>
              <a:t>, </a:t>
            </a:r>
            <a:r>
              <a:rPr lang="pl-PL" dirty="0" err="1"/>
              <a:t>often</a:t>
            </a:r>
            <a:r>
              <a:rPr lang="pl-PL" dirty="0"/>
              <a:t> </a:t>
            </a:r>
            <a:r>
              <a:rPr lang="pl-PL" dirty="0" err="1"/>
              <a:t>connected</a:t>
            </a:r>
            <a:r>
              <a:rPr lang="pl-PL" dirty="0"/>
              <a:t> with </a:t>
            </a:r>
            <a:r>
              <a:rPr lang="pl-PL" dirty="0" err="1"/>
              <a:t>visit</a:t>
            </a:r>
            <a:r>
              <a:rPr lang="pl-PL" dirty="0"/>
              <a:t> on the </a:t>
            </a:r>
            <a:r>
              <a:rPr lang="pl-PL" dirty="0" err="1"/>
              <a:t>Tourist</a:t>
            </a:r>
            <a:r>
              <a:rPr lang="pl-PL" dirty="0"/>
              <a:t> </a:t>
            </a:r>
            <a:r>
              <a:rPr lang="pl-PL" dirty="0" err="1"/>
              <a:t>Route</a:t>
            </a:r>
            <a:r>
              <a:rPr lang="pl-PL" dirty="0"/>
              <a:t>, </a:t>
            </a:r>
            <a:r>
              <a:rPr lang="pl-PL" dirty="0" err="1"/>
              <a:t>like</a:t>
            </a:r>
            <a:r>
              <a:rPr lang="pl-PL" dirty="0"/>
              <a:t>:</a:t>
            </a:r>
          </a:p>
          <a:p>
            <a:endParaRPr lang="pl-PL" dirty="0"/>
          </a:p>
          <a:p>
            <a:pPr marL="285750" indent="-285750">
              <a:buFont typeface="Arial" panose="020B0604020202020204" pitchFamily="34" charset="0"/>
              <a:buChar char="•"/>
            </a:pPr>
            <a:r>
              <a:rPr lang="pl-PL" dirty="0" err="1">
                <a:solidFill>
                  <a:srgbClr val="565656"/>
                </a:solidFill>
                <a:latin typeface="Arial" panose="020B0604020202020204" pitchFamily="34" charset="0"/>
                <a:cs typeface="Arial" panose="020B0604020202020204" pitchFamily="34" charset="0"/>
              </a:rPr>
              <a:t>Trainings</a:t>
            </a:r>
            <a:r>
              <a:rPr lang="pl-PL" dirty="0">
                <a:solidFill>
                  <a:srgbClr val="565656"/>
                </a:solidFill>
                <a:latin typeface="Arial" panose="020B0604020202020204" pitchFamily="34" charset="0"/>
                <a:cs typeface="Arial" panose="020B0604020202020204" pitchFamily="34" charset="0"/>
              </a:rPr>
              <a:t> and </a:t>
            </a:r>
            <a:r>
              <a:rPr lang="pl-PL" dirty="0" err="1">
                <a:solidFill>
                  <a:srgbClr val="565656"/>
                </a:solidFill>
                <a:latin typeface="Arial" panose="020B0604020202020204" pitchFamily="34" charset="0"/>
                <a:cs typeface="Arial" panose="020B0604020202020204" pitchFamily="34" charset="0"/>
              </a:rPr>
              <a:t>conferences</a:t>
            </a:r>
            <a:endParaRPr lang="pl-PL" dirty="0">
              <a:solidFill>
                <a:srgbClr val="56565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dirty="0">
                <a:solidFill>
                  <a:srgbClr val="565656"/>
                </a:solidFill>
                <a:latin typeface="Arial" panose="020B0604020202020204" pitchFamily="34" charset="0"/>
                <a:cs typeface="Arial" panose="020B0604020202020204" pitchFamily="34" charset="0"/>
              </a:rPr>
              <a:t>Company </a:t>
            </a:r>
            <a:r>
              <a:rPr lang="pl-PL" dirty="0" err="1">
                <a:solidFill>
                  <a:srgbClr val="565656"/>
                </a:solidFill>
                <a:latin typeface="Arial" panose="020B0604020202020204" pitchFamily="34" charset="0"/>
                <a:cs typeface="Arial" panose="020B0604020202020204" pitchFamily="34" charset="0"/>
              </a:rPr>
              <a:t>meetings</a:t>
            </a:r>
            <a:endParaRPr lang="pl-PL" dirty="0">
              <a:solidFill>
                <a:srgbClr val="56565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dirty="0">
                <a:solidFill>
                  <a:srgbClr val="565656"/>
                </a:solidFill>
                <a:latin typeface="Arial" panose="020B0604020202020204" pitchFamily="34" charset="0"/>
                <a:cs typeface="Arial" panose="020B0604020202020204" pitchFamily="34" charset="0"/>
              </a:rPr>
              <a:t>Special </a:t>
            </a:r>
            <a:r>
              <a:rPr lang="pl-PL" dirty="0" err="1">
                <a:solidFill>
                  <a:srgbClr val="565656"/>
                </a:solidFill>
                <a:latin typeface="Arial" panose="020B0604020202020204" pitchFamily="34" charset="0"/>
                <a:cs typeface="Arial" panose="020B0604020202020204" pitchFamily="34" charset="0"/>
              </a:rPr>
              <a:t>occasion</a:t>
            </a:r>
            <a:r>
              <a:rPr lang="pl-PL" dirty="0">
                <a:solidFill>
                  <a:srgbClr val="565656"/>
                </a:solidFill>
                <a:latin typeface="Arial" panose="020B0604020202020204" pitchFamily="34" charset="0"/>
                <a:cs typeface="Arial" panose="020B0604020202020204" pitchFamily="34" charset="0"/>
              </a:rPr>
              <a:t> </a:t>
            </a:r>
            <a:r>
              <a:rPr lang="pl-PL" dirty="0" err="1">
                <a:solidFill>
                  <a:srgbClr val="565656"/>
                </a:solidFill>
                <a:latin typeface="Arial" panose="020B0604020202020204" pitchFamily="34" charset="0"/>
                <a:cs typeface="Arial" panose="020B0604020202020204" pitchFamily="34" charset="0"/>
              </a:rPr>
              <a:t>dinners</a:t>
            </a:r>
            <a:endParaRPr lang="pl-PL" dirty="0"/>
          </a:p>
        </p:txBody>
      </p:sp>
    </p:spTree>
    <p:extLst>
      <p:ext uri="{BB962C8B-B14F-4D97-AF65-F5344CB8AC3E}">
        <p14:creationId xmlns:p14="http://schemas.microsoft.com/office/powerpoint/2010/main" val="4010221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Event </a:t>
            </a:r>
            <a:r>
              <a:rPr lang="pl-PL" sz="2000" b="1" dirty="0" err="1">
                <a:solidFill>
                  <a:srgbClr val="565656"/>
                </a:solidFill>
                <a:latin typeface="Arial" panose="020B0604020202020204" pitchFamily="34" charset="0"/>
                <a:cs typeface="Arial" panose="020B0604020202020204" pitchFamily="34" charset="0"/>
              </a:rPr>
              <a:t>Organisation</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wewnątrz, stół, budynek, sufit&#10;&#10;Opis wygenerowany automatycznie">
            <a:extLst>
              <a:ext uri="{FF2B5EF4-FFF2-40B4-BE49-F238E27FC236}">
                <a16:creationId xmlns:a16="http://schemas.microsoft.com/office/drawing/2014/main" xmlns="" id="{5841F838-EF63-4349-A4A2-BA23916829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583" y="1613747"/>
            <a:ext cx="6784231" cy="4496496"/>
          </a:xfrm>
          <a:prstGeom prst="rect">
            <a:avLst/>
          </a:prstGeom>
        </p:spPr>
      </p:pic>
    </p:spTree>
    <p:extLst>
      <p:ext uri="{BB962C8B-B14F-4D97-AF65-F5344CB8AC3E}">
        <p14:creationId xmlns:p14="http://schemas.microsoft.com/office/powerpoint/2010/main" val="328345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 </a:t>
            </a:r>
            <a:r>
              <a:rPr lang="pl-PL" sz="2000" b="1" dirty="0" err="1">
                <a:solidFill>
                  <a:srgbClr val="565656"/>
                </a:solidFill>
                <a:latin typeface="Arial" panose="020B0604020202020204" pitchFamily="34" charset="0"/>
                <a:cs typeface="Arial" panose="020B0604020202020204" pitchFamily="34" charset="0"/>
              </a:rPr>
              <a:t>brief</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history</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2031325"/>
          </a:xfrm>
          <a:prstGeom prst="rect">
            <a:avLst/>
          </a:prstGeom>
          <a:noFill/>
        </p:spPr>
        <p:txBody>
          <a:bodyPr wrap="square" rtlCol="0">
            <a:spAutoFit/>
          </a:bodyPr>
          <a:lstStyle/>
          <a:p>
            <a:r>
              <a:rPr lang="en-GB" dirty="0"/>
              <a:t>The production of salt in Wieliczka has a long tradition dating back to the Neolithic times. Salt was evaporated in small vessels, on modest hearths as early as 6,000 years ago. In the second half of the 13th century, after the discovery of rock salt deposits</a:t>
            </a:r>
            <a:r>
              <a:rPr lang="pl-PL" dirty="0"/>
              <a:t>, </a:t>
            </a:r>
            <a:r>
              <a:rPr lang="en-GB" dirty="0"/>
              <a:t>extraction of the valuable raw material began. Salt trading was a source of huge profits and was carried out on an international scale. </a:t>
            </a:r>
            <a:endParaRPr lang="pl-PL" dirty="0"/>
          </a:p>
          <a:p>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1754326"/>
          </a:xfrm>
          <a:prstGeom prst="rect">
            <a:avLst/>
          </a:prstGeom>
          <a:noFill/>
        </p:spPr>
        <p:txBody>
          <a:bodyPr wrap="square" rtlCol="0">
            <a:spAutoFit/>
          </a:bodyPr>
          <a:lstStyle/>
          <a:p>
            <a:r>
              <a:rPr lang="en-US" dirty="0" err="1"/>
              <a:t>Throughut</a:t>
            </a:r>
            <a:r>
              <a:rPr lang="en-US" dirty="0"/>
              <a:t> 700 years of excavation, mine grew to nine levels, with a maximum depth of 327 </a:t>
            </a:r>
            <a:r>
              <a:rPr lang="en-US" dirty="0" err="1"/>
              <a:t>metres</a:t>
            </a:r>
            <a:r>
              <a:rPr lang="en-US" dirty="0"/>
              <a:t>. The shutting down of salt production took place in stages. In 1964, the mining of rock salt in Wieliczka was completely discontinued in </a:t>
            </a:r>
            <a:r>
              <a:rPr lang="en-US" dirty="0" err="1"/>
              <a:t>favour</a:t>
            </a:r>
            <a:r>
              <a:rPr lang="en-US" dirty="0"/>
              <a:t> of the industrial production of evaporated salt using the wet mining method (this was discontinued in 1996, today salt from Wieliczka is produced only as a result of evaporation of salt water).</a:t>
            </a:r>
            <a:endParaRPr lang="pl-PL" dirty="0"/>
          </a:p>
        </p:txBody>
      </p:sp>
    </p:spTree>
    <p:extLst>
      <p:ext uri="{BB962C8B-B14F-4D97-AF65-F5344CB8AC3E}">
        <p14:creationId xmlns:p14="http://schemas.microsoft.com/office/powerpoint/2010/main" val="4233903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Event </a:t>
            </a:r>
            <a:r>
              <a:rPr lang="pl-PL" sz="2000" b="1" dirty="0" err="1">
                <a:solidFill>
                  <a:srgbClr val="565656"/>
                </a:solidFill>
                <a:latin typeface="Arial" panose="020B0604020202020204" pitchFamily="34" charset="0"/>
                <a:cs typeface="Arial" panose="020B0604020202020204" pitchFamily="34" charset="0"/>
              </a:rPr>
              <a:t>Organisation</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wewnątrz, stół, budynek, siedzi&#10;&#10;Opis wygenerowany automatycznie">
            <a:extLst>
              <a:ext uri="{FF2B5EF4-FFF2-40B4-BE49-F238E27FC236}">
                <a16:creationId xmlns:a16="http://schemas.microsoft.com/office/drawing/2014/main" xmlns="" id="{88A2072F-91DC-48AF-A364-2ABF875F76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221" y="1613747"/>
            <a:ext cx="6895750" cy="4597167"/>
          </a:xfrm>
          <a:prstGeom prst="rect">
            <a:avLst/>
          </a:prstGeom>
        </p:spPr>
      </p:pic>
    </p:spTree>
    <p:extLst>
      <p:ext uri="{BB962C8B-B14F-4D97-AF65-F5344CB8AC3E}">
        <p14:creationId xmlns:p14="http://schemas.microsoft.com/office/powerpoint/2010/main" val="3510776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1600" b="1" dirty="0">
                <a:solidFill>
                  <a:srgbClr val="565656"/>
                </a:solidFill>
                <a:latin typeface="Arial" panose="020B0604020202020204" pitchFamily="34" charset="0"/>
                <a:cs typeface="Arial" panose="020B0604020202020204" pitchFamily="34" charset="0"/>
              </a:rPr>
              <a:t>Event </a:t>
            </a:r>
            <a:r>
              <a:rPr lang="pl-PL" sz="1600" b="1" dirty="0" err="1">
                <a:solidFill>
                  <a:srgbClr val="565656"/>
                </a:solidFill>
                <a:latin typeface="Arial" panose="020B0604020202020204" pitchFamily="34" charset="0"/>
                <a:cs typeface="Arial" panose="020B0604020202020204" pitchFamily="34" charset="0"/>
              </a:rPr>
              <a:t>Organisation</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scena, budynek, wewnątrz, stojące&#10;&#10;Opis wygenerowany automatycznie">
            <a:extLst>
              <a:ext uri="{FF2B5EF4-FFF2-40B4-BE49-F238E27FC236}">
                <a16:creationId xmlns:a16="http://schemas.microsoft.com/office/drawing/2014/main" xmlns="" id="{1CECF444-F283-4D57-97E5-0A8EB23608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713" y="1613747"/>
            <a:ext cx="6768898" cy="4496497"/>
          </a:xfrm>
          <a:prstGeom prst="rect">
            <a:avLst/>
          </a:prstGeom>
        </p:spPr>
      </p:pic>
    </p:spTree>
    <p:extLst>
      <p:ext uri="{BB962C8B-B14F-4D97-AF65-F5344CB8AC3E}">
        <p14:creationId xmlns:p14="http://schemas.microsoft.com/office/powerpoint/2010/main" val="2718672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Event </a:t>
            </a:r>
            <a:r>
              <a:rPr lang="pl-PL" sz="2000" b="1" dirty="0" err="1">
                <a:solidFill>
                  <a:srgbClr val="565656"/>
                </a:solidFill>
                <a:latin typeface="Arial" panose="020B0604020202020204" pitchFamily="34" charset="0"/>
                <a:cs typeface="Arial" panose="020B0604020202020204" pitchFamily="34" charset="0"/>
              </a:rPr>
              <a:t>Organisation</a:t>
            </a: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31808"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wewnątrz, stół, okulary, wypełnione&#10;&#10;Opis wygenerowany automatycznie">
            <a:extLst>
              <a:ext uri="{FF2B5EF4-FFF2-40B4-BE49-F238E27FC236}">
                <a16:creationId xmlns:a16="http://schemas.microsoft.com/office/drawing/2014/main" xmlns="" id="{063CDA77-3FD8-4BCD-8F32-8EC7634B3E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917" y="1613747"/>
            <a:ext cx="6792847" cy="4496497"/>
          </a:xfrm>
          <a:prstGeom prst="rect">
            <a:avLst/>
          </a:prstGeom>
        </p:spPr>
      </p:pic>
    </p:spTree>
    <p:extLst>
      <p:ext uri="{BB962C8B-B14F-4D97-AF65-F5344CB8AC3E}">
        <p14:creationId xmlns:p14="http://schemas.microsoft.com/office/powerpoint/2010/main" val="13394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Media in the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923330"/>
          </a:xfrm>
          <a:prstGeom prst="rect">
            <a:avLst/>
          </a:prstGeom>
          <a:noFill/>
        </p:spPr>
        <p:txBody>
          <a:bodyPr wrap="square" rtlCol="0">
            <a:spAutoFit/>
          </a:bodyPr>
          <a:lstStyle/>
          <a:p>
            <a:r>
              <a:rPr lang="pl-PL" dirty="0" err="1"/>
              <a:t>Thanks</a:t>
            </a:r>
            <a:r>
              <a:rPr lang="pl-PL" dirty="0"/>
              <a:t> to the </a:t>
            </a:r>
            <a:r>
              <a:rPr lang="pl-PL" dirty="0" err="1"/>
              <a:t>numerous</a:t>
            </a:r>
            <a:r>
              <a:rPr lang="pl-PL" dirty="0"/>
              <a:t> media </a:t>
            </a:r>
            <a:r>
              <a:rPr lang="pl-PL" dirty="0" err="1"/>
              <a:t>representatives</a:t>
            </a:r>
            <a:r>
              <a:rPr lang="pl-PL" dirty="0"/>
              <a:t> from </a:t>
            </a:r>
            <a:r>
              <a:rPr lang="pl-PL" dirty="0" err="1"/>
              <a:t>all</a:t>
            </a:r>
            <a:r>
              <a:rPr lang="pl-PL" dirty="0"/>
              <a:t> </a:t>
            </a:r>
            <a:r>
              <a:rPr lang="pl-PL" dirty="0" err="1"/>
              <a:t>around</a:t>
            </a:r>
            <a:r>
              <a:rPr lang="pl-PL" dirty="0"/>
              <a:t> the </a:t>
            </a:r>
            <a:r>
              <a:rPr lang="pl-PL" dirty="0" err="1"/>
              <a:t>world</a:t>
            </a:r>
            <a:r>
              <a:rPr lang="pl-PL" dirty="0"/>
              <a:t>  </a:t>
            </a:r>
            <a:r>
              <a:rPr lang="pl-PL" dirty="0" err="1"/>
              <a:t>knowledge</a:t>
            </a:r>
            <a:r>
              <a:rPr lang="pl-PL" dirty="0"/>
              <a:t> </a:t>
            </a:r>
            <a:r>
              <a:rPr lang="pl-PL" dirty="0" err="1"/>
              <a:t>about</a:t>
            </a:r>
            <a:r>
              <a:rPr lang="pl-PL" dirty="0"/>
              <a:t> the „Wieliczka” Salt </a:t>
            </a:r>
            <a:r>
              <a:rPr lang="pl-PL" dirty="0" err="1"/>
              <a:t>Mine</a:t>
            </a:r>
            <a:r>
              <a:rPr lang="pl-PL" dirty="0"/>
              <a:t> </a:t>
            </a:r>
            <a:r>
              <a:rPr lang="pl-PL" dirty="0" err="1"/>
              <a:t>can</a:t>
            </a:r>
            <a:r>
              <a:rPr lang="pl-PL" dirty="0"/>
              <a:t> </a:t>
            </a:r>
            <a:r>
              <a:rPr lang="pl-PL" dirty="0" err="1"/>
              <a:t>reach</a:t>
            </a:r>
            <a:r>
              <a:rPr lang="pl-PL" dirty="0"/>
              <a:t> the </a:t>
            </a:r>
            <a:r>
              <a:rPr lang="pl-PL" dirty="0" err="1"/>
              <a:t>farthest</a:t>
            </a:r>
            <a:r>
              <a:rPr lang="pl-PL" dirty="0"/>
              <a:t> </a:t>
            </a:r>
            <a:r>
              <a:rPr lang="pl-PL" dirty="0" err="1"/>
              <a:t>corners</a:t>
            </a:r>
            <a:r>
              <a:rPr lang="pl-PL" dirty="0"/>
              <a:t> of the </a:t>
            </a:r>
            <a:r>
              <a:rPr lang="pl-PL" dirty="0" err="1"/>
              <a:t>world</a:t>
            </a:r>
            <a:r>
              <a:rPr lang="pl-PL" dirty="0"/>
              <a:t>.</a:t>
            </a:r>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1200329"/>
          </a:xfrm>
          <a:prstGeom prst="rect">
            <a:avLst/>
          </a:prstGeom>
          <a:noFill/>
        </p:spPr>
        <p:txBody>
          <a:bodyPr wrap="square" rtlCol="0">
            <a:spAutoFit/>
          </a:bodyPr>
          <a:lstStyle/>
          <a:p>
            <a:r>
              <a:rPr lang="pl-PL" dirty="0"/>
              <a:t>In 2020 the </a:t>
            </a:r>
            <a:r>
              <a:rPr lang="pl-PL" dirty="0" err="1"/>
              <a:t>Mine</a:t>
            </a:r>
            <a:r>
              <a:rPr lang="pl-PL" dirty="0"/>
              <a:t> was </a:t>
            </a:r>
            <a:r>
              <a:rPr lang="pl-PL" dirty="0" err="1"/>
              <a:t>visited</a:t>
            </a:r>
            <a:r>
              <a:rPr lang="pl-PL" dirty="0"/>
              <a:t> by the </a:t>
            </a:r>
            <a:r>
              <a:rPr lang="pl-PL" dirty="0" err="1"/>
              <a:t>journalists</a:t>
            </a:r>
            <a:r>
              <a:rPr lang="pl-PL" dirty="0"/>
              <a:t> from </a:t>
            </a:r>
            <a:r>
              <a:rPr lang="pl-PL" dirty="0" err="1"/>
              <a:t>over</a:t>
            </a:r>
            <a:r>
              <a:rPr lang="pl-PL" dirty="0"/>
              <a:t> 50 </a:t>
            </a:r>
            <a:r>
              <a:rPr lang="pl-PL" dirty="0" err="1"/>
              <a:t>countries</a:t>
            </a:r>
            <a:r>
              <a:rPr lang="pl-PL" dirty="0"/>
              <a:t>. The </a:t>
            </a:r>
            <a:r>
              <a:rPr lang="pl-PL" dirty="0" err="1"/>
              <a:t>Mine</a:t>
            </a:r>
            <a:r>
              <a:rPr lang="pl-PL" dirty="0"/>
              <a:t> was </a:t>
            </a:r>
            <a:r>
              <a:rPr lang="pl-PL" dirty="0" err="1"/>
              <a:t>shown</a:t>
            </a:r>
            <a:r>
              <a:rPr lang="pl-PL" dirty="0"/>
              <a:t> in TV, </a:t>
            </a:r>
            <a:r>
              <a:rPr lang="pl-PL" dirty="0" err="1"/>
              <a:t>talked</a:t>
            </a:r>
            <a:r>
              <a:rPr lang="pl-PL" dirty="0"/>
              <a:t> </a:t>
            </a:r>
            <a:r>
              <a:rPr lang="pl-PL" dirty="0" err="1"/>
              <a:t>about</a:t>
            </a:r>
            <a:r>
              <a:rPr lang="pl-PL" dirty="0"/>
              <a:t> in the radio and </a:t>
            </a:r>
            <a:r>
              <a:rPr lang="pl-PL" dirty="0" err="1"/>
              <a:t>described</a:t>
            </a:r>
            <a:r>
              <a:rPr lang="pl-PL" dirty="0"/>
              <a:t> in </a:t>
            </a:r>
            <a:r>
              <a:rPr lang="pl-PL" dirty="0" err="1"/>
              <a:t>press</a:t>
            </a:r>
            <a:r>
              <a:rPr lang="pl-PL" dirty="0"/>
              <a:t> and </a:t>
            </a:r>
            <a:r>
              <a:rPr lang="pl-PL" dirty="0" err="1"/>
              <a:t>blogs</a:t>
            </a:r>
            <a:r>
              <a:rPr lang="pl-PL" dirty="0"/>
              <a:t>. The </a:t>
            </a:r>
            <a:r>
              <a:rPr lang="pl-PL" dirty="0" err="1"/>
              <a:t>undergrounds</a:t>
            </a:r>
            <a:r>
              <a:rPr lang="pl-PL" dirty="0"/>
              <a:t> </a:t>
            </a:r>
            <a:r>
              <a:rPr lang="pl-PL" dirty="0" err="1"/>
              <a:t>are</a:t>
            </a:r>
            <a:r>
              <a:rPr lang="pl-PL" dirty="0"/>
              <a:t> </a:t>
            </a:r>
            <a:r>
              <a:rPr lang="pl-PL" dirty="0" err="1"/>
              <a:t>also</a:t>
            </a:r>
            <a:r>
              <a:rPr lang="pl-PL" dirty="0"/>
              <a:t> </a:t>
            </a:r>
            <a:r>
              <a:rPr lang="pl-PL" dirty="0" err="1"/>
              <a:t>interesting</a:t>
            </a:r>
            <a:r>
              <a:rPr lang="pl-PL" dirty="0"/>
              <a:t> for </a:t>
            </a:r>
            <a:r>
              <a:rPr lang="pl-PL" dirty="0" err="1"/>
              <a:t>filmmakers</a:t>
            </a:r>
            <a:r>
              <a:rPr lang="pl-PL" dirty="0"/>
              <a:t> and </a:t>
            </a:r>
            <a:r>
              <a:rPr lang="pl-PL" dirty="0" err="1"/>
              <a:t>often</a:t>
            </a:r>
            <a:r>
              <a:rPr lang="pl-PL" dirty="0"/>
              <a:t> </a:t>
            </a:r>
            <a:r>
              <a:rPr lang="pl-PL" dirty="0" err="1"/>
              <a:t>become</a:t>
            </a:r>
            <a:r>
              <a:rPr lang="pl-PL" dirty="0"/>
              <a:t> the </a:t>
            </a:r>
            <a:r>
              <a:rPr lang="pl-PL" dirty="0" err="1"/>
              <a:t>movie</a:t>
            </a:r>
            <a:r>
              <a:rPr lang="pl-PL" dirty="0"/>
              <a:t> set.</a:t>
            </a:r>
          </a:p>
        </p:txBody>
      </p:sp>
    </p:spTree>
    <p:extLst>
      <p:ext uri="{BB962C8B-B14F-4D97-AF65-F5344CB8AC3E}">
        <p14:creationId xmlns:p14="http://schemas.microsoft.com/office/powerpoint/2010/main" val="398478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Media in the </a:t>
            </a:r>
            <a:r>
              <a:rPr lang="pl-PL" sz="2000" b="1" dirty="0" err="1">
                <a:solidFill>
                  <a:srgbClr val="565656"/>
                </a:solidFill>
                <a:latin typeface="Arial" panose="020B0604020202020204" pitchFamily="34" charset="0"/>
                <a:cs typeface="Arial" panose="020B0604020202020204" pitchFamily="34" charset="0"/>
              </a:rPr>
              <a:t>Mine</a:t>
            </a:r>
            <a:endParaRPr lang="pl-PL" sz="2000" b="1"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wewnątrz, osoba, stół, mężczyzna&#10;&#10;Opis wygenerowany automatycznie">
            <a:extLst>
              <a:ext uri="{FF2B5EF4-FFF2-40B4-BE49-F238E27FC236}">
                <a16:creationId xmlns:a16="http://schemas.microsoft.com/office/drawing/2014/main" xmlns="" id="{51767A1F-ED73-4508-852A-C657FBACB6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713" y="1613747"/>
            <a:ext cx="6768898" cy="4496497"/>
          </a:xfrm>
          <a:prstGeom prst="rect">
            <a:avLst/>
          </a:prstGeom>
        </p:spPr>
      </p:pic>
      <p:pic>
        <p:nvPicPr>
          <p:cNvPr id="17" name="Obraz 16" descr="Obraz zawierający osoba, budynek, wewnątrz, mężczyzna&#10;&#10;Opis wygenerowany automatycznie">
            <a:extLst>
              <a:ext uri="{FF2B5EF4-FFF2-40B4-BE49-F238E27FC236}">
                <a16:creationId xmlns:a16="http://schemas.microsoft.com/office/drawing/2014/main" xmlns="" id="{71FEBD85-A403-47B3-96AA-9A7EAEA289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537" y="1613747"/>
            <a:ext cx="6795073" cy="4527441"/>
          </a:xfrm>
          <a:prstGeom prst="rect">
            <a:avLst/>
          </a:prstGeom>
        </p:spPr>
      </p:pic>
    </p:spTree>
    <p:extLst>
      <p:ext uri="{BB962C8B-B14F-4D97-AF65-F5344CB8AC3E}">
        <p14:creationId xmlns:p14="http://schemas.microsoft.com/office/powerpoint/2010/main" val="221196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Media in the </a:t>
            </a:r>
            <a:r>
              <a:rPr lang="pl-PL" sz="2000" b="1" dirty="0" err="1">
                <a:solidFill>
                  <a:srgbClr val="565656"/>
                </a:solidFill>
                <a:latin typeface="Arial" panose="020B0604020202020204" pitchFamily="34" charset="0"/>
                <a:cs typeface="Arial" panose="020B0604020202020204" pitchFamily="34" charset="0"/>
              </a:rPr>
              <a:t>Mine</a:t>
            </a:r>
            <a:endParaRPr lang="pl-PL" sz="2000" b="1" dirty="0">
              <a:solidFill>
                <a:srgbClr val="565656"/>
              </a:solidFill>
              <a:latin typeface="Arial" panose="020B0604020202020204" pitchFamily="34" charset="0"/>
              <a:cs typeface="Arial" panose="020B0604020202020204" pitchFamily="34" charset="0"/>
            </a:endParaRPr>
          </a:p>
          <a:p>
            <a:pPr>
              <a:lnSpc>
                <a:spcPct val="100000"/>
              </a:lnSpc>
            </a:pPr>
            <a:endParaRPr lang="pl-PL" sz="16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a:solidFill>
                  <a:srgbClr val="828282"/>
                </a:solidFill>
              </a:rPr>
              <a:t>28.02.2020</a:t>
            </a:r>
            <a:endParaRPr lang="pl-PL" sz="1150" dirty="0">
              <a:solidFill>
                <a:srgbClr val="828282"/>
              </a:solidFill>
            </a:endParaRP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33" y="1613764"/>
            <a:ext cx="6691987" cy="4496499"/>
          </a:xfrm>
          <a:prstGeom prst="rect">
            <a:avLst/>
          </a:prstGeom>
        </p:spPr>
      </p:pic>
      <p:pic>
        <p:nvPicPr>
          <p:cNvPr id="4" name="Obraz 3">
            <a:extLst>
              <a:ext uri="{FF2B5EF4-FFF2-40B4-BE49-F238E27FC236}">
                <a16:creationId xmlns:a16="http://schemas.microsoft.com/office/drawing/2014/main" xmlns="" id="{CF1C4531-9491-4D41-B046-4B5FE3CC4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272" y="1613763"/>
            <a:ext cx="6744748" cy="4496499"/>
          </a:xfrm>
          <a:prstGeom prst="rect">
            <a:avLst/>
          </a:prstGeom>
        </p:spPr>
      </p:pic>
      <p:pic>
        <p:nvPicPr>
          <p:cNvPr id="11" name="Obraz 10" descr="Obraz zawierający gad, zwierzę, budynek, stół&#10;&#10;Opis wygenerowany automatycznie">
            <a:extLst>
              <a:ext uri="{FF2B5EF4-FFF2-40B4-BE49-F238E27FC236}">
                <a16:creationId xmlns:a16="http://schemas.microsoft.com/office/drawing/2014/main" xmlns="" id="{31ACFC91-1C39-4ABA-B81A-955FE3889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272" y="1613762"/>
            <a:ext cx="6744748" cy="4496500"/>
          </a:xfrm>
          <a:prstGeom prst="rect">
            <a:avLst/>
          </a:prstGeom>
        </p:spPr>
      </p:pic>
      <p:pic>
        <p:nvPicPr>
          <p:cNvPr id="5" name="Obraz 4" descr="Obraz zawierający wewnątrz, sufit, stół, pomieszczenie&#10;&#10;Opis wygenerowany automatycznie">
            <a:extLst>
              <a:ext uri="{FF2B5EF4-FFF2-40B4-BE49-F238E27FC236}">
                <a16:creationId xmlns:a16="http://schemas.microsoft.com/office/drawing/2014/main" xmlns="" id="{B2AE622C-8210-4DFF-8DB9-E1F22BE8F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5" y="1613761"/>
            <a:ext cx="6744748" cy="4496498"/>
          </a:xfrm>
          <a:prstGeom prst="rect">
            <a:avLst/>
          </a:prstGeom>
        </p:spPr>
      </p:pic>
      <p:pic>
        <p:nvPicPr>
          <p:cNvPr id="6" name="Obraz 5" descr="Obraz zawierający wewnątrz, osoba, stół, pies&#10;&#10;Opis wygenerowany automatycznie">
            <a:extLst>
              <a:ext uri="{FF2B5EF4-FFF2-40B4-BE49-F238E27FC236}">
                <a16:creationId xmlns:a16="http://schemas.microsoft.com/office/drawing/2014/main" xmlns="" id="{435B44B8-F38A-4503-A52C-96961F9AB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39" y="1613761"/>
            <a:ext cx="6744746" cy="4496497"/>
          </a:xfrm>
          <a:prstGeom prst="rect">
            <a:avLst/>
          </a:prstGeom>
        </p:spPr>
      </p:pic>
      <p:pic>
        <p:nvPicPr>
          <p:cNvPr id="16" name="Obraz 15" descr="Obraz zawierający zewnętrzne, budynek, trawa, woda&#10;&#10;Opis wygenerowany automatycznie">
            <a:extLst>
              <a:ext uri="{FF2B5EF4-FFF2-40B4-BE49-F238E27FC236}">
                <a16:creationId xmlns:a16="http://schemas.microsoft.com/office/drawing/2014/main" xmlns="" id="{01C4029D-CF1C-498D-B18E-84C33645C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70" y="1613756"/>
            <a:ext cx="6744745" cy="4496497"/>
          </a:xfrm>
          <a:prstGeom prst="rect">
            <a:avLst/>
          </a:prstGeom>
        </p:spPr>
      </p:pic>
      <p:pic>
        <p:nvPicPr>
          <p:cNvPr id="13" name="Obraz 12">
            <a:extLst>
              <a:ext uri="{FF2B5EF4-FFF2-40B4-BE49-F238E27FC236}">
                <a16:creationId xmlns:a16="http://schemas.microsoft.com/office/drawing/2014/main" xmlns="" id="{F58763A2-9746-4758-8458-179FB9756E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917" y="1613756"/>
            <a:ext cx="6768898" cy="4496497"/>
          </a:xfrm>
          <a:prstGeom prst="rect">
            <a:avLst/>
          </a:prstGeom>
        </p:spPr>
      </p:pic>
      <p:pic>
        <p:nvPicPr>
          <p:cNvPr id="14" name="Obraz 13" descr="Obraz zawierający wewnątrz, osoba, stół, mężczyzna&#10;&#10;Opis wygenerowany automatycznie">
            <a:extLst>
              <a:ext uri="{FF2B5EF4-FFF2-40B4-BE49-F238E27FC236}">
                <a16:creationId xmlns:a16="http://schemas.microsoft.com/office/drawing/2014/main" xmlns="" id="{51767A1F-ED73-4508-852A-C657FBACB6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713" y="1613747"/>
            <a:ext cx="6768898" cy="4496497"/>
          </a:xfrm>
          <a:prstGeom prst="rect">
            <a:avLst/>
          </a:prstGeom>
        </p:spPr>
      </p:pic>
      <p:pic>
        <p:nvPicPr>
          <p:cNvPr id="15" name="Obraz 14" descr="Obraz zawierający budynek, wewnątrz, stojące, kobieta&#10;&#10;Opis wygenerowany automatycznie">
            <a:extLst>
              <a:ext uri="{FF2B5EF4-FFF2-40B4-BE49-F238E27FC236}">
                <a16:creationId xmlns:a16="http://schemas.microsoft.com/office/drawing/2014/main" xmlns="" id="{7A654817-7841-4DE9-9ED1-74FF674AA6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151" y="1613747"/>
            <a:ext cx="6793459" cy="4496497"/>
          </a:xfrm>
          <a:prstGeom prst="rect">
            <a:avLst/>
          </a:prstGeom>
        </p:spPr>
      </p:pic>
    </p:spTree>
    <p:extLst>
      <p:ext uri="{BB962C8B-B14F-4D97-AF65-F5344CB8AC3E}">
        <p14:creationId xmlns:p14="http://schemas.microsoft.com/office/powerpoint/2010/main" val="2028051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6380559"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pl-PL" sz="17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28.03.2019</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1A7AE9B0-16DB-4959-A7A7-DA439CFC6729}"/>
              </a:ext>
            </a:extLst>
          </p:cNvPr>
          <p:cNvSpPr txBox="1"/>
          <p:nvPr/>
        </p:nvSpPr>
        <p:spPr>
          <a:xfrm>
            <a:off x="477441" y="2837270"/>
            <a:ext cx="7965937" cy="738664"/>
          </a:xfrm>
          <a:prstGeom prst="rect">
            <a:avLst/>
          </a:prstGeom>
          <a:noFill/>
        </p:spPr>
        <p:txBody>
          <a:bodyPr wrap="square" rtlCol="0">
            <a:spAutoFit/>
          </a:bodyPr>
          <a:lstStyle/>
          <a:p>
            <a:pPr algn="ctr"/>
            <a:r>
              <a:rPr lang="pl-PL" sz="2400" dirty="0" err="1"/>
              <a:t>Thank</a:t>
            </a:r>
            <a:r>
              <a:rPr lang="pl-PL" sz="2400" dirty="0"/>
              <a:t> </a:t>
            </a:r>
            <a:r>
              <a:rPr lang="pl-PL" sz="2400" dirty="0" err="1"/>
              <a:t>you</a:t>
            </a:r>
            <a:r>
              <a:rPr lang="pl-PL" sz="2400" dirty="0"/>
              <a:t> for </a:t>
            </a:r>
            <a:r>
              <a:rPr lang="pl-PL" sz="2400" dirty="0" err="1"/>
              <a:t>your</a:t>
            </a:r>
            <a:r>
              <a:rPr lang="pl-PL" sz="2400" dirty="0"/>
              <a:t> </a:t>
            </a:r>
            <a:r>
              <a:rPr lang="pl-PL" sz="2400" dirty="0" err="1"/>
              <a:t>attention</a:t>
            </a:r>
            <a:r>
              <a:rPr lang="pl-PL" sz="2400" dirty="0"/>
              <a:t>.</a:t>
            </a:r>
          </a:p>
          <a:p>
            <a:endParaRPr lang="pl-PL" dirty="0"/>
          </a:p>
        </p:txBody>
      </p:sp>
    </p:spTree>
    <p:extLst>
      <p:ext uri="{BB962C8B-B14F-4D97-AF65-F5344CB8AC3E}">
        <p14:creationId xmlns:p14="http://schemas.microsoft.com/office/powerpoint/2010/main" val="287803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- 9 </a:t>
            </a:r>
            <a:r>
              <a:rPr lang="pl-PL" sz="2000" b="1" dirty="0" err="1">
                <a:solidFill>
                  <a:srgbClr val="565656"/>
                </a:solidFill>
                <a:latin typeface="Arial" panose="020B0604020202020204" pitchFamily="34" charset="0"/>
                <a:cs typeface="Arial" panose="020B0604020202020204" pitchFamily="34" charset="0"/>
              </a:rPr>
              <a:t>levels</a:t>
            </a:r>
            <a:r>
              <a:rPr lang="pl-PL" sz="2000" b="1" dirty="0">
                <a:solidFill>
                  <a:srgbClr val="565656"/>
                </a:solidFill>
                <a:latin typeface="Arial" panose="020B0604020202020204" pitchFamily="34" charset="0"/>
                <a:cs typeface="Arial" panose="020B0604020202020204" pitchFamily="34" charset="0"/>
              </a:rPr>
              <a:t>, 245 km of </a:t>
            </a:r>
            <a:r>
              <a:rPr lang="pl-PL" sz="2000" b="1" dirty="0" err="1">
                <a:solidFill>
                  <a:srgbClr val="565656"/>
                </a:solidFill>
                <a:latin typeface="Arial" panose="020B0604020202020204" pitchFamily="34" charset="0"/>
                <a:cs typeface="Arial" panose="020B0604020202020204" pitchFamily="34" charset="0"/>
              </a:rPr>
              <a:t>galleries</a:t>
            </a:r>
            <a:r>
              <a:rPr lang="pl-PL" sz="2000" b="1" dirty="0">
                <a:solidFill>
                  <a:srgbClr val="565656"/>
                </a:solidFill>
                <a:latin typeface="Arial" panose="020B0604020202020204" pitchFamily="34" charset="0"/>
                <a:cs typeface="Arial" panose="020B0604020202020204" pitchFamily="34" charset="0"/>
              </a:rPr>
              <a:t>, 2000 </a:t>
            </a:r>
            <a:r>
              <a:rPr lang="pl-PL" sz="2000" b="1" dirty="0" err="1">
                <a:solidFill>
                  <a:srgbClr val="565656"/>
                </a:solidFill>
                <a:latin typeface="Arial" panose="020B0604020202020204" pitchFamily="34" charset="0"/>
                <a:cs typeface="Arial" panose="020B0604020202020204" pitchFamily="34" charset="0"/>
              </a:rPr>
              <a:t>chambers</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4" name="Obraz 3">
            <a:extLst>
              <a:ext uri="{FF2B5EF4-FFF2-40B4-BE49-F238E27FC236}">
                <a16:creationId xmlns:a16="http://schemas.microsoft.com/office/drawing/2014/main" xmlns="" id="{1D2595F6-506D-4DE9-A93D-85A8EDEDD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61" y="1543787"/>
            <a:ext cx="7179440" cy="4679305"/>
          </a:xfrm>
          <a:prstGeom prst="rect">
            <a:avLst/>
          </a:prstGeom>
        </p:spPr>
      </p:pic>
    </p:spTree>
    <p:extLst>
      <p:ext uri="{BB962C8B-B14F-4D97-AF65-F5344CB8AC3E}">
        <p14:creationId xmlns:p14="http://schemas.microsoft.com/office/powerpoint/2010/main" val="346820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 </a:t>
            </a:r>
            <a:r>
              <a:rPr lang="pl-PL" sz="2000" b="1" dirty="0" err="1">
                <a:solidFill>
                  <a:srgbClr val="565656"/>
                </a:solidFill>
                <a:latin typeface="Arial" panose="020B0604020202020204" pitchFamily="34" charset="0"/>
                <a:cs typeface="Arial" panose="020B0604020202020204" pitchFamily="34" charset="0"/>
              </a:rPr>
              <a:t>brief</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history</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70925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923330"/>
          </a:xfrm>
          <a:prstGeom prst="rect">
            <a:avLst/>
          </a:prstGeom>
          <a:noFill/>
        </p:spPr>
        <p:txBody>
          <a:bodyPr wrap="square" rtlCol="0">
            <a:spAutoFit/>
          </a:bodyPr>
          <a:lstStyle/>
          <a:p>
            <a:r>
              <a:rPr lang="en-US" dirty="0"/>
              <a:t>Throughout history, the way of thinking about the “Wieliczka” Salt Mine has changed from an industrial </a:t>
            </a:r>
            <a:r>
              <a:rPr lang="en-US" dirty="0" err="1"/>
              <a:t>pla</a:t>
            </a:r>
            <a:r>
              <a:rPr lang="pl-PL" dirty="0"/>
              <a:t>ce</a:t>
            </a:r>
            <a:r>
              <a:rPr lang="en-US" dirty="0"/>
              <a:t> to a world-famous tourist attraction, a place of unusual events and a health resort. </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1200329"/>
          </a:xfrm>
          <a:prstGeom prst="rect">
            <a:avLst/>
          </a:prstGeom>
          <a:noFill/>
        </p:spPr>
        <p:txBody>
          <a:bodyPr wrap="square" rtlCol="0">
            <a:spAutoFit/>
          </a:bodyPr>
          <a:lstStyle/>
          <a:p>
            <a:r>
              <a:rPr lang="pl-PL" dirty="0" err="1"/>
              <a:t>Already</a:t>
            </a:r>
            <a:r>
              <a:rPr lang="pl-PL" dirty="0"/>
              <a:t> in the 19th </a:t>
            </a:r>
            <a:r>
              <a:rPr lang="pl-PL" dirty="0" err="1"/>
              <a:t>century</a:t>
            </a:r>
            <a:r>
              <a:rPr lang="pl-PL" dirty="0"/>
              <a:t> the </a:t>
            </a:r>
            <a:r>
              <a:rPr lang="pl-PL" dirty="0" err="1"/>
              <a:t>Mine</a:t>
            </a:r>
            <a:r>
              <a:rPr lang="pl-PL" dirty="0"/>
              <a:t> was a popular </a:t>
            </a:r>
            <a:r>
              <a:rPr lang="pl-PL" dirty="0" err="1"/>
              <a:t>tourist</a:t>
            </a:r>
            <a:r>
              <a:rPr lang="pl-PL" dirty="0"/>
              <a:t> </a:t>
            </a:r>
            <a:r>
              <a:rPr lang="pl-PL" dirty="0" err="1"/>
              <a:t>attraction</a:t>
            </a:r>
            <a:r>
              <a:rPr lang="pl-PL" dirty="0"/>
              <a:t>. </a:t>
            </a:r>
          </a:p>
          <a:p>
            <a:r>
              <a:rPr lang="pl-PL" dirty="0" err="1"/>
              <a:t>Today</a:t>
            </a:r>
            <a:r>
              <a:rPr lang="pl-PL" dirty="0"/>
              <a:t> </a:t>
            </a:r>
            <a:r>
              <a:rPr lang="pl-PL" dirty="0" err="1"/>
              <a:t>it</a:t>
            </a:r>
            <a:r>
              <a:rPr lang="pl-PL" dirty="0"/>
              <a:t> </a:t>
            </a:r>
            <a:r>
              <a:rPr lang="pl-PL" dirty="0" err="1"/>
              <a:t>is</a:t>
            </a:r>
            <a:r>
              <a:rPr lang="pl-PL" dirty="0"/>
              <a:t> </a:t>
            </a:r>
            <a:r>
              <a:rPr lang="pl-PL" dirty="0" err="1"/>
              <a:t>visited</a:t>
            </a:r>
            <a:r>
              <a:rPr lang="pl-PL" dirty="0"/>
              <a:t> </a:t>
            </a:r>
            <a:r>
              <a:rPr lang="pl-PL" dirty="0" err="1"/>
              <a:t>every</a:t>
            </a:r>
            <a:r>
              <a:rPr lang="pl-PL" dirty="0"/>
              <a:t> </a:t>
            </a:r>
            <a:r>
              <a:rPr lang="pl-PL" dirty="0" err="1"/>
              <a:t>year</a:t>
            </a:r>
            <a:r>
              <a:rPr lang="pl-PL" dirty="0"/>
              <a:t> by </a:t>
            </a:r>
            <a:r>
              <a:rPr lang="pl-PL" dirty="0" err="1"/>
              <a:t>nearly</a:t>
            </a:r>
            <a:r>
              <a:rPr lang="pl-PL" dirty="0"/>
              <a:t> 2 milion </a:t>
            </a:r>
            <a:r>
              <a:rPr lang="pl-PL" dirty="0" err="1"/>
              <a:t>guests</a:t>
            </a:r>
            <a:r>
              <a:rPr lang="pl-PL" dirty="0"/>
              <a:t> –1 861 843 </a:t>
            </a:r>
            <a:r>
              <a:rPr lang="pl-PL" dirty="0" err="1"/>
              <a:t>tourists</a:t>
            </a:r>
            <a:r>
              <a:rPr lang="pl-PL" dirty="0"/>
              <a:t> </a:t>
            </a:r>
            <a:r>
              <a:rPr lang="pl-PL" dirty="0" err="1"/>
              <a:t>visited</a:t>
            </a:r>
            <a:r>
              <a:rPr lang="pl-PL" dirty="0"/>
              <a:t> „Wieliczka” Salt </a:t>
            </a:r>
            <a:r>
              <a:rPr lang="pl-PL" dirty="0" err="1"/>
              <a:t>Mine</a:t>
            </a:r>
            <a:r>
              <a:rPr lang="pl-PL" dirty="0"/>
              <a:t> in 2019.</a:t>
            </a:r>
          </a:p>
          <a:p>
            <a:r>
              <a:rPr lang="pl-PL" dirty="0"/>
              <a:t> </a:t>
            </a:r>
          </a:p>
        </p:txBody>
      </p:sp>
      <p:sp>
        <p:nvSpPr>
          <p:cNvPr id="11" name="pole tekstowe 10">
            <a:extLst>
              <a:ext uri="{FF2B5EF4-FFF2-40B4-BE49-F238E27FC236}">
                <a16:creationId xmlns:a16="http://schemas.microsoft.com/office/drawing/2014/main" xmlns="" id="{E47DE36E-2C3C-48C6-BD4A-22660A39315A}"/>
              </a:ext>
            </a:extLst>
          </p:cNvPr>
          <p:cNvSpPr txBox="1"/>
          <p:nvPr/>
        </p:nvSpPr>
        <p:spPr>
          <a:xfrm>
            <a:off x="158660" y="4907910"/>
            <a:ext cx="7965937" cy="369332"/>
          </a:xfrm>
          <a:prstGeom prst="rect">
            <a:avLst/>
          </a:prstGeom>
          <a:noFill/>
        </p:spPr>
        <p:txBody>
          <a:bodyPr wrap="square" rtlCol="0">
            <a:spAutoFit/>
          </a:bodyPr>
          <a:lstStyle/>
          <a:p>
            <a:endParaRPr lang="pl-PL" dirty="0"/>
          </a:p>
        </p:txBody>
      </p:sp>
    </p:spTree>
    <p:extLst>
      <p:ext uri="{BB962C8B-B14F-4D97-AF65-F5344CB8AC3E}">
        <p14:creationId xmlns:p14="http://schemas.microsoft.com/office/powerpoint/2010/main" val="182252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 </a:t>
            </a:r>
            <a:r>
              <a:rPr lang="pl-PL" sz="2000" b="1" dirty="0" err="1">
                <a:solidFill>
                  <a:srgbClr val="565656"/>
                </a:solidFill>
                <a:latin typeface="Arial" panose="020B0604020202020204" pitchFamily="34" charset="0"/>
                <a:cs typeface="Arial" panose="020B0604020202020204" pitchFamily="34" charset="0"/>
              </a:rPr>
              <a:t>brief</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history</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pic>
        <p:nvPicPr>
          <p:cNvPr id="12" name="Obraz 11" descr="Obraz zawierający osoba, zewnętrzne, trzymający, kobieta&#10;&#10;Opis wygenerowany automatycznie">
            <a:extLst>
              <a:ext uri="{FF2B5EF4-FFF2-40B4-BE49-F238E27FC236}">
                <a16:creationId xmlns:a16="http://schemas.microsoft.com/office/drawing/2014/main" xmlns="" id="{DADB5864-6167-442F-8257-2AA704A2B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1" y="1613764"/>
            <a:ext cx="6744749" cy="4496499"/>
          </a:xfrm>
          <a:prstGeom prst="rect">
            <a:avLst/>
          </a:prstGeom>
        </p:spPr>
      </p:pic>
      <p:pic>
        <p:nvPicPr>
          <p:cNvPr id="4" name="Obraz 3" descr="Obraz zawierający zwierzę, siedzi, czarny, ciemny&#10;&#10;Opis wygenerowany automatycznie">
            <a:extLst>
              <a:ext uri="{FF2B5EF4-FFF2-40B4-BE49-F238E27FC236}">
                <a16:creationId xmlns:a16="http://schemas.microsoft.com/office/drawing/2014/main" xmlns="" id="{D0617806-E2F6-4CF4-B911-620C1B472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270" y="1613763"/>
            <a:ext cx="6744749" cy="4496499"/>
          </a:xfrm>
          <a:prstGeom prst="rect">
            <a:avLst/>
          </a:prstGeom>
        </p:spPr>
      </p:pic>
    </p:spTree>
    <p:extLst>
      <p:ext uri="{BB962C8B-B14F-4D97-AF65-F5344CB8AC3E}">
        <p14:creationId xmlns:p14="http://schemas.microsoft.com/office/powerpoint/2010/main" val="3376936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r>
              <a:rPr lang="pl-PL" sz="2000" b="1" dirty="0">
                <a:solidFill>
                  <a:srgbClr val="565656"/>
                </a:solidFill>
                <a:latin typeface="Arial" panose="020B0604020202020204" pitchFamily="34" charset="0"/>
                <a:cs typeface="Arial" panose="020B0604020202020204" pitchFamily="34" charset="0"/>
              </a:rPr>
              <a:t>- a </a:t>
            </a:r>
            <a:r>
              <a:rPr lang="pl-PL" sz="2000" b="1" dirty="0" err="1">
                <a:solidFill>
                  <a:srgbClr val="565656"/>
                </a:solidFill>
                <a:latin typeface="Arial" panose="020B0604020202020204" pitchFamily="34" charset="0"/>
                <a:cs typeface="Arial" panose="020B0604020202020204" pitchFamily="34" charset="0"/>
              </a:rPr>
              <a:t>brief</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history</a:t>
            </a: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646331"/>
          </a:xfrm>
          <a:prstGeom prst="rect">
            <a:avLst/>
          </a:prstGeom>
          <a:noFill/>
        </p:spPr>
        <p:txBody>
          <a:bodyPr wrap="square" rtlCol="0">
            <a:spAutoFit/>
          </a:bodyPr>
          <a:lstStyle/>
          <a:p>
            <a:r>
              <a:rPr lang="en-US" dirty="0"/>
              <a:t>The “Wieliczka” Salt Mine was among the first twelve sites entered on the UNESCO World Cultural and Natural Heritage List in 1978.</a:t>
            </a:r>
            <a:endParaRPr lang="pl-PL" dirty="0"/>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1200329"/>
          </a:xfrm>
          <a:prstGeom prst="rect">
            <a:avLst/>
          </a:prstGeom>
          <a:noFill/>
        </p:spPr>
        <p:txBody>
          <a:bodyPr wrap="square" rtlCol="0">
            <a:spAutoFit/>
          </a:bodyPr>
          <a:lstStyle/>
          <a:p>
            <a:r>
              <a:rPr lang="en-US" dirty="0"/>
              <a:t>218 chamber workings and 190 gallery and chamber complexes, located between the 1st and the 5th level of the mine (historic workings and protected workings of natural value with protective zones, as well as functional workings) have been designated for preservation.</a:t>
            </a:r>
            <a:endParaRPr lang="pl-PL" dirty="0"/>
          </a:p>
        </p:txBody>
      </p:sp>
    </p:spTree>
    <p:extLst>
      <p:ext uri="{BB962C8B-B14F-4D97-AF65-F5344CB8AC3E}">
        <p14:creationId xmlns:p14="http://schemas.microsoft.com/office/powerpoint/2010/main" val="239160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„Wieliczka” Salt </a:t>
            </a:r>
            <a:r>
              <a:rPr lang="pl-PL" sz="2000" b="1" dirty="0" err="1">
                <a:solidFill>
                  <a:srgbClr val="565656"/>
                </a:solidFill>
                <a:latin typeface="Arial" panose="020B0604020202020204" pitchFamily="34" charset="0"/>
                <a:cs typeface="Arial" panose="020B0604020202020204" pitchFamily="34" charset="0"/>
              </a:rPr>
              <a:t>Mine</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today</a:t>
            </a:r>
            <a:endParaRPr lang="pl-PL" sz="2000" b="1" dirty="0">
              <a:solidFill>
                <a:srgbClr val="565656"/>
              </a:solidFill>
              <a:latin typeface="Arial" panose="020B0604020202020204" pitchFamily="34" charset="0"/>
              <a:cs typeface="Arial" panose="020B0604020202020204" pitchFamily="34" charset="0"/>
            </a:endParaRPr>
          </a:p>
          <a:p>
            <a:pPr>
              <a:lnSpc>
                <a:spcPct val="100000"/>
              </a:lnSpc>
            </a:pPr>
            <a:r>
              <a:rPr lang="pl-PL" sz="2000" b="1" dirty="0">
                <a:solidFill>
                  <a:srgbClr val="565656"/>
                </a:solidFill>
                <a:latin typeface="Arial" panose="020B0604020202020204" pitchFamily="34" charset="0"/>
                <a:cs typeface="Arial" panose="020B0604020202020204" pitchFamily="34" charset="0"/>
              </a:rPr>
              <a:t/>
            </a:r>
            <a:br>
              <a:rPr lang="pl-PL" sz="2000" b="1" dirty="0">
                <a:solidFill>
                  <a:srgbClr val="565656"/>
                </a:solidFill>
                <a:latin typeface="Arial" panose="020B0604020202020204" pitchFamily="34" charset="0"/>
                <a:cs typeface="Arial" panose="020B0604020202020204" pitchFamily="34" charset="0"/>
              </a:rPr>
            </a:br>
            <a:endParaRPr lang="pl-PL" sz="2000"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dirty="0"/>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2308324"/>
          </a:xfrm>
          <a:prstGeom prst="rect">
            <a:avLst/>
          </a:prstGeom>
          <a:noFill/>
        </p:spPr>
        <p:txBody>
          <a:bodyPr wrap="square" rtlCol="0">
            <a:spAutoFit/>
          </a:bodyPr>
          <a:lstStyle/>
          <a:p>
            <a:r>
              <a:rPr lang="en-US" dirty="0"/>
              <a:t>Today, the most important goal set by the miners working here is to preserve for future generations and make available to the public the monument to the history and culture of the Polish nation, a unique monument to the world’s natural and technical heritage and a place of worship. Their work is a continuation of the achievements of tens of generations of free, educated miners whose traditions they want to maintain and develop.</a:t>
            </a:r>
            <a:endParaRPr lang="pl-PL" dirty="0"/>
          </a:p>
          <a:p>
            <a:endParaRPr lang="pl-PL" dirty="0"/>
          </a:p>
          <a:p>
            <a:r>
              <a:rPr lang="pl-PL" dirty="0"/>
              <a:t>The </a:t>
            </a:r>
            <a:r>
              <a:rPr lang="pl-PL" dirty="0" err="1"/>
              <a:t>goal</a:t>
            </a:r>
            <a:r>
              <a:rPr lang="pl-PL" dirty="0"/>
              <a:t> </a:t>
            </a:r>
            <a:r>
              <a:rPr lang="pl-PL" dirty="0" err="1"/>
              <a:t>is</a:t>
            </a:r>
            <a:r>
              <a:rPr lang="pl-PL" dirty="0"/>
              <a:t> </a:t>
            </a:r>
            <a:r>
              <a:rPr lang="pl-PL" dirty="0" err="1"/>
              <a:t>realised</a:t>
            </a:r>
            <a:r>
              <a:rPr lang="pl-PL" dirty="0"/>
              <a:t> by </a:t>
            </a:r>
            <a:r>
              <a:rPr lang="pl-PL" dirty="0" err="1"/>
              <a:t>variety</a:t>
            </a:r>
            <a:r>
              <a:rPr lang="pl-PL" dirty="0"/>
              <a:t> of </a:t>
            </a:r>
            <a:r>
              <a:rPr lang="pl-PL" dirty="0" err="1"/>
              <a:t>actions</a:t>
            </a:r>
            <a:r>
              <a:rPr lang="pl-PL" dirty="0"/>
              <a:t>.</a:t>
            </a:r>
          </a:p>
        </p:txBody>
      </p:sp>
    </p:spTree>
    <p:extLst>
      <p:ext uri="{BB962C8B-B14F-4D97-AF65-F5344CB8AC3E}">
        <p14:creationId xmlns:p14="http://schemas.microsoft.com/office/powerpoint/2010/main" val="298907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xmlns="" id="{3B4EA212-6029-4523-B117-E8E9567D69A9}"/>
              </a:ext>
            </a:extLst>
          </p:cNvPr>
          <p:cNvSpPr txBox="1">
            <a:spLocks/>
          </p:cNvSpPr>
          <p:nvPr/>
        </p:nvSpPr>
        <p:spPr>
          <a:xfrm>
            <a:off x="477441" y="747737"/>
            <a:ext cx="5697063" cy="7612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2000" b="1" dirty="0">
                <a:solidFill>
                  <a:srgbClr val="565656"/>
                </a:solidFill>
                <a:latin typeface="Arial" panose="020B0604020202020204" pitchFamily="34" charset="0"/>
                <a:cs typeface="Arial" panose="020B0604020202020204" pitchFamily="34" charset="0"/>
              </a:rPr>
              <a:t>The </a:t>
            </a:r>
            <a:r>
              <a:rPr lang="pl-PL" sz="2000" b="1" dirty="0" err="1">
                <a:solidFill>
                  <a:srgbClr val="565656"/>
                </a:solidFill>
                <a:latin typeface="Arial" panose="020B0604020202020204" pitchFamily="34" charset="0"/>
                <a:cs typeface="Arial" panose="020B0604020202020204" pitchFamily="34" charset="0"/>
              </a:rPr>
              <a:t>Tourist</a:t>
            </a:r>
            <a:r>
              <a:rPr lang="pl-PL" sz="2000" b="1" dirty="0">
                <a:solidFill>
                  <a:srgbClr val="565656"/>
                </a:solidFill>
                <a:latin typeface="Arial" panose="020B0604020202020204" pitchFamily="34" charset="0"/>
                <a:cs typeface="Arial" panose="020B0604020202020204" pitchFamily="34" charset="0"/>
              </a:rPr>
              <a:t> </a:t>
            </a:r>
            <a:r>
              <a:rPr lang="pl-PL" sz="2000" b="1" dirty="0" err="1">
                <a:solidFill>
                  <a:srgbClr val="565656"/>
                </a:solidFill>
                <a:latin typeface="Arial" panose="020B0604020202020204" pitchFamily="34" charset="0"/>
                <a:cs typeface="Arial" panose="020B0604020202020204" pitchFamily="34" charset="0"/>
              </a:rPr>
              <a:t>Route</a:t>
            </a:r>
            <a:endParaRPr lang="pl-PL" sz="2000" b="1" dirty="0">
              <a:solidFill>
                <a:srgbClr val="565656"/>
              </a:solidFill>
              <a:latin typeface="Arial" panose="020B0604020202020204" pitchFamily="34" charset="0"/>
              <a:cs typeface="Arial" panose="020B0604020202020204" pitchFamily="34" charset="0"/>
            </a:endParaRPr>
          </a:p>
        </p:txBody>
      </p:sp>
      <p:sp>
        <p:nvSpPr>
          <p:cNvPr id="8" name="Symbol zastępczy tekstu 2">
            <a:extLst>
              <a:ext uri="{FF2B5EF4-FFF2-40B4-BE49-F238E27FC236}">
                <a16:creationId xmlns:a16="http://schemas.microsoft.com/office/drawing/2014/main" xmlns="" id="{EEFF3470-F5CF-4744-BC55-F6861D86C6AC}"/>
              </a:ext>
            </a:extLst>
          </p:cNvPr>
          <p:cNvSpPr txBox="1">
            <a:spLocks/>
          </p:cNvSpPr>
          <p:nvPr/>
        </p:nvSpPr>
        <p:spPr>
          <a:xfrm>
            <a:off x="477441" y="6507004"/>
            <a:ext cx="3868340" cy="213836"/>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l-PL" sz="1140">
                <a:solidFill>
                  <a:srgbClr val="828282"/>
                </a:solidFill>
              </a:rPr>
              <a:t>Kopalnia Soli „Wieliczka” Trasa Turystyczna    </a:t>
            </a:r>
            <a:r>
              <a:rPr lang="pl-PL" sz="1140" b="0">
                <a:solidFill>
                  <a:srgbClr val="828282"/>
                </a:solidFill>
              </a:rPr>
              <a:t>www.kopalnia.pl</a:t>
            </a:r>
            <a:endParaRPr lang="pl-PL" sz="1140" b="0" dirty="0">
              <a:solidFill>
                <a:srgbClr val="828282"/>
              </a:solidFill>
            </a:endParaRPr>
          </a:p>
        </p:txBody>
      </p:sp>
      <p:sp>
        <p:nvSpPr>
          <p:cNvPr id="9" name="Symbol zastępczy zawartości 5">
            <a:extLst>
              <a:ext uri="{FF2B5EF4-FFF2-40B4-BE49-F238E27FC236}">
                <a16:creationId xmlns:a16="http://schemas.microsoft.com/office/drawing/2014/main" xmlns="" id="{A8DA37C1-47BF-4F0F-AB91-39AF7CE1E9C0}"/>
              </a:ext>
            </a:extLst>
          </p:cNvPr>
          <p:cNvSpPr txBox="1">
            <a:spLocks/>
          </p:cNvSpPr>
          <p:nvPr/>
        </p:nvSpPr>
        <p:spPr>
          <a:xfrm>
            <a:off x="7780020" y="6434138"/>
            <a:ext cx="1003221" cy="291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pl-PL" sz="1150" dirty="0">
                <a:solidFill>
                  <a:srgbClr val="828282"/>
                </a:solidFill>
              </a:rPr>
              <a:t>28.02.2020</a:t>
            </a:r>
          </a:p>
        </p:txBody>
      </p:sp>
      <p:pic>
        <p:nvPicPr>
          <p:cNvPr id="10" name="Obraz 9">
            <a:extLst>
              <a:ext uri="{FF2B5EF4-FFF2-40B4-BE49-F238E27FC236}">
                <a16:creationId xmlns:a16="http://schemas.microsoft.com/office/drawing/2014/main" xmlns="" id="{D3A2016F-4FEA-44F9-8B32-1A88C9DA3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0564" y="486710"/>
            <a:ext cx="1162814" cy="959524"/>
          </a:xfrm>
          <a:prstGeom prst="rect">
            <a:avLst/>
          </a:prstGeom>
        </p:spPr>
      </p:pic>
      <p:sp>
        <p:nvSpPr>
          <p:cNvPr id="2" name="pole tekstowe 1">
            <a:extLst>
              <a:ext uri="{FF2B5EF4-FFF2-40B4-BE49-F238E27FC236}">
                <a16:creationId xmlns:a16="http://schemas.microsoft.com/office/drawing/2014/main" xmlns="" id="{D25A654B-5279-40B9-ACD6-B4B4C0F2311E}"/>
              </a:ext>
            </a:extLst>
          </p:cNvPr>
          <p:cNvSpPr txBox="1"/>
          <p:nvPr/>
        </p:nvSpPr>
        <p:spPr>
          <a:xfrm>
            <a:off x="523945" y="1874727"/>
            <a:ext cx="7872927" cy="3439486"/>
          </a:xfrm>
          <a:prstGeom prst="rect">
            <a:avLst/>
          </a:prstGeom>
          <a:noFill/>
        </p:spPr>
        <p:txBody>
          <a:bodyPr wrap="square" rtlCol="0">
            <a:spAutoFit/>
          </a:bodyPr>
          <a:lstStyle/>
          <a:p>
            <a:endParaRPr lang="pl-PL"/>
          </a:p>
        </p:txBody>
      </p:sp>
      <p:sp>
        <p:nvSpPr>
          <p:cNvPr id="3" name="pole tekstowe 2">
            <a:extLst>
              <a:ext uri="{FF2B5EF4-FFF2-40B4-BE49-F238E27FC236}">
                <a16:creationId xmlns:a16="http://schemas.microsoft.com/office/drawing/2014/main" xmlns="" id="{AF8AD69A-E15B-4763-94F9-7D21BB32D5A9}"/>
              </a:ext>
            </a:extLst>
          </p:cNvPr>
          <p:cNvSpPr txBox="1"/>
          <p:nvPr/>
        </p:nvSpPr>
        <p:spPr>
          <a:xfrm>
            <a:off x="477441" y="1812022"/>
            <a:ext cx="7965937" cy="1200329"/>
          </a:xfrm>
          <a:prstGeom prst="rect">
            <a:avLst/>
          </a:prstGeom>
          <a:noFill/>
        </p:spPr>
        <p:txBody>
          <a:bodyPr wrap="square" rtlCol="0">
            <a:spAutoFit/>
          </a:bodyPr>
          <a:lstStyle/>
          <a:p>
            <a:r>
              <a:rPr lang="en-US" dirty="0"/>
              <a:t>Where miners struggled with the forces of nature, a unique labyrinth of salt workings was carved out. The Tourist Route leads through its most historic part. It is a place full not only of natural wonders – underground landscapes, but also cultural treasures and fascinating stories</a:t>
            </a:r>
            <a:r>
              <a:rPr lang="pl-PL" dirty="0"/>
              <a:t>.</a:t>
            </a:r>
          </a:p>
        </p:txBody>
      </p:sp>
      <p:sp>
        <p:nvSpPr>
          <p:cNvPr id="4" name="pole tekstowe 3">
            <a:extLst>
              <a:ext uri="{FF2B5EF4-FFF2-40B4-BE49-F238E27FC236}">
                <a16:creationId xmlns:a16="http://schemas.microsoft.com/office/drawing/2014/main" xmlns="" id="{1343A7E4-8A77-4EF3-9EE4-26CA27A75198}"/>
              </a:ext>
            </a:extLst>
          </p:cNvPr>
          <p:cNvSpPr txBox="1"/>
          <p:nvPr/>
        </p:nvSpPr>
        <p:spPr>
          <a:xfrm>
            <a:off x="477441" y="3906052"/>
            <a:ext cx="7965937" cy="1477328"/>
          </a:xfrm>
          <a:prstGeom prst="rect">
            <a:avLst/>
          </a:prstGeom>
          <a:noFill/>
        </p:spPr>
        <p:txBody>
          <a:bodyPr wrap="square" rtlCol="0">
            <a:spAutoFit/>
          </a:bodyPr>
          <a:lstStyle/>
          <a:p>
            <a:r>
              <a:rPr lang="en-US" dirty="0"/>
              <a:t>On the Tourist Route, the mine shows a dazzling face. Tourists visit chambers bathed in the glow of crystal chandeliers, admire majestic wooden structures and discover salt works of secular and sacred art.</a:t>
            </a:r>
            <a:r>
              <a:rPr lang="pl-PL" dirty="0"/>
              <a:t> </a:t>
            </a:r>
            <a:r>
              <a:rPr lang="en-US" dirty="0"/>
              <a:t>The culmination of the expedition is a visit to St Kinga’s Chapel</a:t>
            </a:r>
            <a:r>
              <a:rPr lang="pl-PL" dirty="0"/>
              <a:t>.</a:t>
            </a:r>
          </a:p>
          <a:p>
            <a:endParaRPr lang="pl-PL" dirty="0"/>
          </a:p>
        </p:txBody>
      </p:sp>
    </p:spTree>
    <p:extLst>
      <p:ext uri="{BB962C8B-B14F-4D97-AF65-F5344CB8AC3E}">
        <p14:creationId xmlns:p14="http://schemas.microsoft.com/office/powerpoint/2010/main" val="3384844150"/>
      </p:ext>
    </p:extLst>
  </p:cSld>
  <p:clrMapOvr>
    <a:masterClrMapping/>
  </p:clrMapOvr>
</p:sld>
</file>

<file path=ppt/theme/theme1.xml><?xml version="1.0" encoding="utf-8"?>
<a:theme xmlns:a="http://schemas.openxmlformats.org/drawingml/2006/main" name="Motyw pakietu Office">
  <a:themeElements>
    <a:clrScheme name="WIELICZKA">
      <a:dk1>
        <a:srgbClr val="565656"/>
      </a:dk1>
      <a:lt1>
        <a:sysClr val="window" lastClr="FFFFFF"/>
      </a:lt1>
      <a:dk2>
        <a:srgbClr val="828282"/>
      </a:dk2>
      <a:lt2>
        <a:srgbClr val="E6E6E6"/>
      </a:lt2>
      <a:accent1>
        <a:srgbClr val="6DD0F7"/>
      </a:accent1>
      <a:accent2>
        <a:srgbClr val="33A9E1"/>
      </a:accent2>
      <a:accent3>
        <a:srgbClr val="FC6B8D"/>
      </a:accent3>
      <a:accent4>
        <a:srgbClr val="E83D6E"/>
      </a:accent4>
      <a:accent5>
        <a:srgbClr val="E6E6E6"/>
      </a:accent5>
      <a:accent6>
        <a:srgbClr val="828282"/>
      </a:accent6>
      <a:hlink>
        <a:srgbClr val="0563C1"/>
      </a:hlink>
      <a:folHlink>
        <a:srgbClr val="954F72"/>
      </a:folHlink>
    </a:clrScheme>
    <a:fontScheme name="WIELICZKA">
      <a:majorFont>
        <a:latin typeface="Arial"/>
        <a:ea typeface=""/>
        <a:cs typeface=""/>
      </a:majorFont>
      <a:minorFont>
        <a:latin typeface="Arial"/>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979</TotalTime>
  <Words>1621</Words>
  <Application>Microsoft Office PowerPoint</Application>
  <PresentationFormat>Pokaz na ekranie (4:3)</PresentationFormat>
  <Paragraphs>151</Paragraphs>
  <Slides>36</Slides>
  <Notes>0</Notes>
  <HiddenSlides>0</HiddenSlides>
  <MMClips>0</MMClips>
  <ScaleCrop>false</ScaleCrop>
  <HeadingPairs>
    <vt:vector size="4" baseType="variant">
      <vt:variant>
        <vt:lpstr>Motyw</vt:lpstr>
      </vt:variant>
      <vt:variant>
        <vt:i4>1</vt:i4>
      </vt:variant>
      <vt:variant>
        <vt:lpstr>Tytuły slajdów</vt:lpstr>
      </vt:variant>
      <vt:variant>
        <vt:i4>36</vt:i4>
      </vt:variant>
    </vt:vector>
  </HeadingPairs>
  <TitlesOfParts>
    <vt:vector size="37" baseType="lpstr">
      <vt:lpstr>Motyw pakietu Office</vt:lpstr>
      <vt:lpstr>The „Wieliczka” Salt Mine Managing heritage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Katarzyna Puza</dc:creator>
  <cp:lastModifiedBy>Beasia</cp:lastModifiedBy>
  <cp:revision>81</cp:revision>
  <cp:lastPrinted>2017-08-31T08:30:54Z</cp:lastPrinted>
  <dcterms:created xsi:type="dcterms:W3CDTF">2017-08-29T05:04:04Z</dcterms:created>
  <dcterms:modified xsi:type="dcterms:W3CDTF">2020-12-11T17:45:54Z</dcterms:modified>
</cp:coreProperties>
</file>