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81F67-4BA6-4853-9D19-A09AB9A005F2}" type="datetimeFigureOut">
              <a:rPr lang="ro-RO" smtClean="0"/>
              <a:t>19.02.2015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BE3F2-52CB-4FAA-9AC6-C10C669CE83D}" type="slidenum">
              <a:rPr lang="ro-RO" smtClean="0"/>
              <a:t>‹#›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324442-CD2E-4B6A-8DBC-86988DA1B1E6}" type="slidenum">
              <a:rPr lang="ro-RO" smtClean="0"/>
              <a:pPr/>
              <a:t>9</a:t>
            </a:fld>
            <a:endParaRPr lang="ro-RO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5C6563-AB4F-421D-AD9C-ACE55BA734E0}" type="slidenum">
              <a:rPr lang="ro-RO" smtClean="0"/>
              <a:pPr/>
              <a:t>10</a:t>
            </a:fld>
            <a:endParaRPr lang="ro-RO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o-RO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8EFC52-F994-49FB-A085-2A6AE388D6DC}" type="slidenum">
              <a:rPr lang="ro-RO" smtClean="0"/>
              <a:pPr/>
              <a:t>11</a:t>
            </a:fld>
            <a:endParaRPr lang="ro-RO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ED76012-CD05-4DC6-B3A9-A67B676C447E}" type="datetimeFigureOut">
              <a:rPr lang="ro-RO" smtClean="0"/>
              <a:t>19.02.2015</a:t>
            </a:fld>
            <a:endParaRPr lang="ro-RO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o-RO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CD40CFC-06B4-4F8A-93E5-12EBBB63DC84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76012-CD05-4DC6-B3A9-A67B676C447E}" type="datetimeFigureOut">
              <a:rPr lang="ro-RO" smtClean="0"/>
              <a:t>19.02.2015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D40CFC-06B4-4F8A-93E5-12EBBB63DC84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76012-CD05-4DC6-B3A9-A67B676C447E}" type="datetimeFigureOut">
              <a:rPr lang="ro-RO" smtClean="0"/>
              <a:t>19.02.2015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D40CFC-06B4-4F8A-93E5-12EBBB63DC84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70AF5-08D6-41AC-8B0E-F026FF176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52F10-0008-4C41-B7E1-4ABA692B6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805B1-F2FF-43D2-8931-73E0F48D8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76012-CD05-4DC6-B3A9-A67B676C447E}" type="datetimeFigureOut">
              <a:rPr lang="ro-RO" smtClean="0"/>
              <a:t>19.02.2015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D40CFC-06B4-4F8A-93E5-12EBBB63DC84}" type="slidenum">
              <a:rPr lang="ro-RO" smtClean="0"/>
              <a:t>‹#›</a:t>
            </a:fld>
            <a:endParaRPr lang="ro-RO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76012-CD05-4DC6-B3A9-A67B676C447E}" type="datetimeFigureOut">
              <a:rPr lang="ro-RO" smtClean="0"/>
              <a:t>19.02.2015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D40CFC-06B4-4F8A-93E5-12EBBB63DC84}" type="slidenum">
              <a:rPr lang="ro-RO" smtClean="0"/>
              <a:t>‹#›</a:t>
            </a:fld>
            <a:endParaRPr lang="ro-RO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76012-CD05-4DC6-B3A9-A67B676C447E}" type="datetimeFigureOut">
              <a:rPr lang="ro-RO" smtClean="0"/>
              <a:t>19.02.2015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D40CFC-06B4-4F8A-93E5-12EBBB63DC84}" type="slidenum">
              <a:rPr lang="ro-RO" smtClean="0"/>
              <a:t>‹#›</a:t>
            </a:fld>
            <a:endParaRPr lang="ro-RO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76012-CD05-4DC6-B3A9-A67B676C447E}" type="datetimeFigureOut">
              <a:rPr lang="ro-RO" smtClean="0"/>
              <a:t>19.02.2015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D40CFC-06B4-4F8A-93E5-12EBBB63DC84}" type="slidenum">
              <a:rPr lang="ro-RO" smtClean="0"/>
              <a:t>‹#›</a:t>
            </a:fld>
            <a:endParaRPr lang="ro-R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76012-CD05-4DC6-B3A9-A67B676C447E}" type="datetimeFigureOut">
              <a:rPr lang="ro-RO" smtClean="0"/>
              <a:t>19.02.2015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D40CFC-06B4-4F8A-93E5-12EBBB63DC84}" type="slidenum">
              <a:rPr lang="ro-RO" smtClean="0"/>
              <a:t>‹#›</a:t>
            </a:fld>
            <a:endParaRPr lang="ro-RO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ED76012-CD05-4DC6-B3A9-A67B676C447E}" type="datetimeFigureOut">
              <a:rPr lang="ro-RO" smtClean="0"/>
              <a:t>19.02.2015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D40CFC-06B4-4F8A-93E5-12EBBB63DC84}" type="slidenum">
              <a:rPr lang="ro-RO" smtClean="0"/>
              <a:t>‹#›</a:t>
            </a:fld>
            <a:endParaRPr lang="ro-R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AED76012-CD05-4DC6-B3A9-A67B676C447E}" type="datetimeFigureOut">
              <a:rPr lang="ro-RO" smtClean="0"/>
              <a:t>19.02.2015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CD40CFC-06B4-4F8A-93E5-12EBBB63DC84}" type="slidenum">
              <a:rPr lang="ro-RO" smtClean="0"/>
              <a:t>‹#›</a:t>
            </a:fld>
            <a:endParaRPr lang="ro-RO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ED76012-CD05-4DC6-B3A9-A67B676C447E}" type="datetimeFigureOut">
              <a:rPr lang="ro-RO" smtClean="0"/>
              <a:t>19.02.2015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CD40CFC-06B4-4F8A-93E5-12EBBB63DC84}" type="slidenum">
              <a:rPr lang="ro-RO" smtClean="0"/>
              <a:t>‹#›</a:t>
            </a:fld>
            <a:endParaRPr lang="ro-RO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6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ED76012-CD05-4DC6-B3A9-A67B676C447E}" type="datetimeFigureOut">
              <a:rPr lang="ro-RO" smtClean="0"/>
              <a:t>19.02.2015</a:t>
            </a:fld>
            <a:endParaRPr lang="ro-RO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o-RO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CD40CFC-06B4-4F8A-93E5-12EBBB63DC84}" type="slidenum">
              <a:rPr lang="ro-RO" smtClean="0"/>
              <a:t>‹#›</a:t>
            </a:fld>
            <a:endParaRPr lang="ro-R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3" descr="balcescu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1793875" cy="2057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8" descr="DSCF2629"/>
          <p:cNvPicPr>
            <a:picLocks noChangeAspect="1" noChangeArrowheads="1"/>
          </p:cNvPicPr>
          <p:nvPr/>
        </p:nvPicPr>
        <p:blipFill>
          <a:blip r:embed="rId4"/>
          <a:srcRect l="9234"/>
          <a:stretch>
            <a:fillRect/>
          </a:stretch>
        </p:blipFill>
        <p:spPr>
          <a:xfrm>
            <a:off x="5242686" y="3886200"/>
            <a:ext cx="3672714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/>
            </a:r>
            <a:br>
              <a:rPr lang="en-US" smtClean="0"/>
            </a:br>
            <a:r>
              <a:rPr lang="en-US" sz="3200" smtClean="0"/>
              <a:t>Mobility – Leonardo da Vinci-Granada- Spania- June 2012</a:t>
            </a:r>
            <a:br>
              <a:rPr lang="en-US" sz="3200" smtClean="0"/>
            </a:br>
            <a:r>
              <a:rPr lang="en-US" smtClean="0"/>
              <a:t/>
            </a:r>
            <a:br>
              <a:rPr lang="en-US" smtClean="0"/>
            </a:br>
            <a:endParaRPr lang="ro-RO" smtClean="0"/>
          </a:p>
        </p:txBody>
      </p:sp>
      <p:sp>
        <p:nvSpPr>
          <p:cNvPr id="3072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 smtClean="0"/>
          </a:p>
        </p:txBody>
      </p:sp>
      <p:sp>
        <p:nvSpPr>
          <p:cNvPr id="30724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o-RO" smtClean="0"/>
          </a:p>
        </p:txBody>
      </p:sp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1563"/>
            <a:ext cx="451961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643438" y="1071563"/>
            <a:ext cx="4500562" cy="3000375"/>
          </a:xfrm>
          <a:noFill/>
        </p:spPr>
      </p:pic>
      <p:pic>
        <p:nvPicPr>
          <p:cNvPr id="30727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3979863"/>
            <a:ext cx="4500563" cy="2878137"/>
          </a:xfrm>
          <a:noFill/>
        </p:spPr>
      </p:pic>
      <p:pic>
        <p:nvPicPr>
          <p:cNvPr id="3072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000500"/>
            <a:ext cx="457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Times New Roman" pitchFamily="18" charset="0"/>
              </a:rPr>
              <a:t>Sports activities</a:t>
            </a:r>
          </a:p>
        </p:txBody>
      </p:sp>
      <p:sp>
        <p:nvSpPr>
          <p:cNvPr id="31747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Sports and Artistic activities</a:t>
            </a:r>
          </a:p>
        </p:txBody>
      </p:sp>
      <p:pic>
        <p:nvPicPr>
          <p:cNvPr id="31748" name="Picture 10" descr="poza de grup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86313" y="1071563"/>
            <a:ext cx="4143375" cy="2947987"/>
          </a:xfrm>
          <a:noFill/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1071563"/>
            <a:ext cx="4386263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3786188"/>
            <a:ext cx="385762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81475" y="3786188"/>
            <a:ext cx="496252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mtClean="0"/>
              <a:t>PROJET GLOCAL TOUR</a:t>
            </a:r>
            <a:endParaRPr lang="ro-RO" smtClean="0"/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11749" y="1371600"/>
            <a:ext cx="4607549" cy="2352675"/>
          </a:xfrm>
          <a:noFill/>
        </p:spPr>
      </p:pic>
      <p:pic>
        <p:nvPicPr>
          <p:cNvPr id="33796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371600"/>
            <a:ext cx="4495800" cy="2317750"/>
          </a:xfrm>
          <a:noFill/>
        </p:spPr>
      </p:pic>
      <p:pic>
        <p:nvPicPr>
          <p:cNvPr id="33797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733800"/>
            <a:ext cx="4495800" cy="2971799"/>
          </a:xfrm>
          <a:noFill/>
        </p:spPr>
      </p:pic>
      <p:pic>
        <p:nvPicPr>
          <p:cNvPr id="33798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572001" y="3657600"/>
            <a:ext cx="4572000" cy="2971800"/>
          </a:xfrm>
          <a:noFill/>
        </p:spPr>
      </p:pic>
    </p:spTree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SCHOOL PLAN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524000"/>
            <a:ext cx="5715000" cy="4525963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sz="2000" dirty="0" smtClean="0"/>
              <a:t> </a:t>
            </a:r>
            <a:r>
              <a:rPr lang="en-US" sz="2000" b="1" dirty="0" smtClean="0">
                <a:latin typeface="Times New Roman" pitchFamily="18" charset="0"/>
              </a:rPr>
              <a:t>Theoretical pathway –</a:t>
            </a:r>
            <a:r>
              <a:rPr lang="ro-RO" sz="2000" b="1" dirty="0" smtClean="0">
                <a:latin typeface="Times New Roman" pitchFamily="18" charset="0"/>
              </a:rPr>
              <a:t> 4</a:t>
            </a:r>
            <a:r>
              <a:rPr lang="en-US" sz="2000" b="1" dirty="0" smtClean="0">
                <a:latin typeface="Times New Roman" pitchFamily="18" charset="0"/>
              </a:rPr>
              <a:t> classes</a:t>
            </a:r>
            <a:r>
              <a:rPr lang="ro-RO" sz="2000" b="1" dirty="0" smtClean="0">
                <a:latin typeface="Times New Roman" pitchFamily="18" charset="0"/>
              </a:rPr>
              <a:t>  </a:t>
            </a:r>
            <a:r>
              <a:rPr lang="en-US" sz="2000" b="1" dirty="0" smtClean="0">
                <a:latin typeface="Times New Roman" pitchFamily="18" charset="0"/>
              </a:rPr>
              <a:t>of </a:t>
            </a:r>
            <a:r>
              <a:rPr lang="ro-RO" sz="2000" b="1" dirty="0" smtClean="0">
                <a:latin typeface="Times New Roman" pitchFamily="18" charset="0"/>
              </a:rPr>
              <a:t>IX</a:t>
            </a:r>
            <a:r>
              <a:rPr lang="en-US" sz="2000" b="1" dirty="0" smtClean="0">
                <a:latin typeface="Times New Roman" pitchFamily="18" charset="0"/>
              </a:rPr>
              <a:t> grade</a:t>
            </a:r>
          </a:p>
          <a:p>
            <a:pPr eaLnBrk="1" hangingPunct="1">
              <a:buFontTx/>
              <a:buNone/>
              <a:defRPr/>
            </a:pPr>
            <a:r>
              <a:rPr lang="en-US" sz="2000" b="1" dirty="0" smtClean="0">
                <a:latin typeface="Times New Roman" pitchFamily="18" charset="0"/>
              </a:rPr>
              <a:t>                       Mathematics-Computers -1 class;          </a:t>
            </a:r>
          </a:p>
          <a:p>
            <a:pPr eaLnBrk="1" hangingPunct="1">
              <a:buFontTx/>
              <a:buNone/>
              <a:defRPr/>
            </a:pPr>
            <a:r>
              <a:rPr lang="en-US" sz="2000" b="1" dirty="0" smtClean="0">
                <a:latin typeface="Times New Roman" pitchFamily="18" charset="0"/>
              </a:rPr>
              <a:t>                       Natural Sciences - 1class;</a:t>
            </a:r>
          </a:p>
          <a:p>
            <a:pPr eaLnBrk="1" hangingPunct="1">
              <a:buFontTx/>
              <a:buNone/>
              <a:defRPr/>
            </a:pPr>
            <a:r>
              <a:rPr lang="en-US" sz="2000" b="1" dirty="0" smtClean="0">
                <a:latin typeface="Times New Roman" pitchFamily="18" charset="0"/>
              </a:rPr>
              <a:t>                       Intensive English Philology-1 class;</a:t>
            </a:r>
          </a:p>
          <a:p>
            <a:pPr eaLnBrk="1" hangingPunct="1">
              <a:buFontTx/>
              <a:buNone/>
              <a:defRPr/>
            </a:pPr>
            <a:r>
              <a:rPr lang="en-US" sz="2000" b="1" dirty="0" smtClean="0">
                <a:latin typeface="Times New Roman" pitchFamily="18" charset="0"/>
              </a:rPr>
              <a:t>                       Social Sciences -1 class.</a:t>
            </a:r>
          </a:p>
          <a:p>
            <a:pPr eaLnBrk="1" hangingPunct="1">
              <a:buFontTx/>
              <a:buNone/>
              <a:defRPr/>
            </a:pPr>
            <a:r>
              <a:rPr lang="en-US" sz="2000" b="1" dirty="0" smtClean="0">
                <a:latin typeface="Times New Roman" pitchFamily="18" charset="0"/>
              </a:rPr>
              <a:t>                                     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2000" b="1" dirty="0" smtClean="0">
                <a:latin typeface="Times New Roman" pitchFamily="18" charset="0"/>
              </a:rPr>
              <a:t>  Technological pathway - 10 classes of IX grade </a:t>
            </a:r>
          </a:p>
          <a:p>
            <a:pPr eaLnBrk="1" hangingPunct="1">
              <a:buFontTx/>
              <a:buNone/>
              <a:defRPr/>
            </a:pPr>
            <a:r>
              <a:rPr lang="en-US" sz="2000" b="1" dirty="0" smtClean="0">
                <a:latin typeface="Times New Roman" pitchFamily="18" charset="0"/>
              </a:rPr>
              <a:t>                        Economic-Administration–2 classes</a:t>
            </a:r>
          </a:p>
          <a:p>
            <a:pPr eaLnBrk="1" hangingPunct="1">
              <a:buFontTx/>
              <a:buNone/>
              <a:defRPr/>
            </a:pPr>
            <a:r>
              <a:rPr lang="en-US" sz="2000" b="1" dirty="0" smtClean="0">
                <a:latin typeface="Times New Roman" pitchFamily="18" charset="0"/>
              </a:rPr>
              <a:t>                        Electromechanical – 1 class;</a:t>
            </a:r>
          </a:p>
          <a:p>
            <a:pPr eaLnBrk="1" hangingPunct="1">
              <a:buFontTx/>
              <a:buNone/>
              <a:defRPr/>
            </a:pPr>
            <a:r>
              <a:rPr lang="en-US" sz="2000" b="1" dirty="0" smtClean="0">
                <a:latin typeface="Times New Roman" pitchFamily="18" charset="0"/>
              </a:rPr>
              <a:t>                        Electronics-Automation – 1 class;</a:t>
            </a:r>
          </a:p>
          <a:p>
            <a:pPr eaLnBrk="1" hangingPunct="1">
              <a:buFontTx/>
              <a:buNone/>
              <a:defRPr/>
            </a:pPr>
            <a:r>
              <a:rPr lang="en-US" sz="2000" b="1" dirty="0" smtClean="0">
                <a:latin typeface="Times New Roman" pitchFamily="18" charset="0"/>
              </a:rPr>
              <a:t>                        Mechanic</a:t>
            </a:r>
            <a:r>
              <a:rPr lang="en-US" sz="2000" b="1" dirty="0">
                <a:latin typeface="Times New Roman" pitchFamily="18" charset="0"/>
              </a:rPr>
              <a:t>s</a:t>
            </a:r>
            <a:r>
              <a:rPr lang="en-US" sz="2000" b="1" dirty="0" smtClean="0">
                <a:latin typeface="Times New Roman" pitchFamily="18" charset="0"/>
              </a:rPr>
              <a:t> – 5 classes;</a:t>
            </a:r>
          </a:p>
          <a:p>
            <a:pPr eaLnBrk="1" hangingPunct="1">
              <a:buFontTx/>
              <a:buNone/>
              <a:defRPr/>
            </a:pPr>
            <a:r>
              <a:rPr lang="en-US" sz="2000" b="1" dirty="0" smtClean="0">
                <a:latin typeface="Times New Roman" pitchFamily="18" charset="0"/>
              </a:rPr>
              <a:t>                        Textile and Leather -</a:t>
            </a:r>
            <a:r>
              <a:rPr lang="en-US" sz="2000" dirty="0" smtClean="0"/>
              <a:t> </a:t>
            </a:r>
            <a:r>
              <a:rPr lang="en-US" sz="2000" b="1" dirty="0" smtClean="0">
                <a:latin typeface="Times New Roman" pitchFamily="18" charset="0"/>
              </a:rPr>
              <a:t>1class</a:t>
            </a:r>
          </a:p>
          <a:p>
            <a:pPr eaLnBrk="1" hangingPunct="1">
              <a:buFontTx/>
              <a:buNone/>
              <a:defRPr/>
            </a:pPr>
            <a:r>
              <a:rPr lang="en-US" sz="2000" dirty="0" smtClean="0"/>
              <a:t>                       </a:t>
            </a:r>
          </a:p>
          <a:p>
            <a:pPr eaLnBrk="1" hangingPunct="1">
              <a:buFontTx/>
              <a:buNone/>
              <a:defRPr/>
            </a:pPr>
            <a:endParaRPr lang="en-US" sz="2000" dirty="0" smtClean="0"/>
          </a:p>
        </p:txBody>
      </p:sp>
      <p:pic>
        <p:nvPicPr>
          <p:cNvPr id="18435" name="Picture 10" descr="DSCF966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943600" y="1447800"/>
            <a:ext cx="2909437" cy="2185988"/>
          </a:xfrm>
          <a:noFill/>
        </p:spPr>
      </p:pic>
      <p:pic>
        <p:nvPicPr>
          <p:cNvPr id="18434" name="Picture 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lum contrast="6000"/>
          </a:blip>
          <a:stretch>
            <a:fillRect/>
          </a:stretch>
        </p:blipFill>
        <p:spPr>
          <a:xfrm>
            <a:off x="5867400" y="3810000"/>
            <a:ext cx="2899686" cy="2187575"/>
          </a:xfrm>
          <a:noFill/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pPr eaLnBrk="1" hangingPunct="1"/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</a:rPr>
              <a:t>IMPLEMENTED PHARE PROJECTS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143000"/>
            <a:ext cx="8915400" cy="4800600"/>
          </a:xfrm>
        </p:spPr>
        <p:txBody>
          <a:bodyPr/>
          <a:lstStyle/>
          <a:p>
            <a:pPr indent="292100" eaLnBrk="1" hangingPunct="1">
              <a:lnSpc>
                <a:spcPct val="90000"/>
              </a:lnSpc>
              <a:buFontTx/>
              <a:buNone/>
            </a:pPr>
            <a:r>
              <a:rPr lang="ro-RO" sz="2400" b="1" smtClean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“ THE SECOND CHANCE” PROGRAM</a:t>
            </a:r>
          </a:p>
          <a:p>
            <a:pPr indent="29210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RESULTS:</a:t>
            </a:r>
          </a:p>
          <a:p>
            <a:pPr indent="292100" eaLnBrk="1" hangingPunct="1">
              <a:lnSpc>
                <a:spcPct val="90000"/>
              </a:lnSpc>
              <a:buFontTx/>
              <a:buNone/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●</a:t>
            </a:r>
            <a:r>
              <a:rPr lang="ro-RO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Planning and equipment provision to higher levels of three   workshops:</a:t>
            </a:r>
          </a:p>
          <a:p>
            <a:pPr indent="292100" eaLnBrk="1" hangingPunct="1">
              <a:lnSpc>
                <a:spcPct val="90000"/>
              </a:lnSpc>
              <a:buFontTx/>
              <a:buNone/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                                  auto mechanic;</a:t>
            </a:r>
          </a:p>
          <a:p>
            <a:pPr indent="292100" eaLnBrk="1" hangingPunct="1">
              <a:lnSpc>
                <a:spcPct val="90000"/>
              </a:lnSpc>
              <a:buFontTx/>
              <a:buNone/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                                  auto tinware ;</a:t>
            </a:r>
          </a:p>
          <a:p>
            <a:pPr indent="292100" eaLnBrk="1" hangingPunct="1">
              <a:lnSpc>
                <a:spcPct val="90000"/>
              </a:lnSpc>
              <a:buFontTx/>
              <a:buNone/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                                  clothing-textile.</a:t>
            </a:r>
            <a:endParaRPr lang="ro-RO" sz="2400" b="1" smtClean="0">
              <a:solidFill>
                <a:srgbClr val="0000FF"/>
              </a:solidFill>
              <a:latin typeface="Times New Roman" pitchFamily="18" charset="0"/>
            </a:endParaRPr>
          </a:p>
          <a:p>
            <a:pPr indent="292100" eaLnBrk="1" hangingPunct="1">
              <a:lnSpc>
                <a:spcPct val="90000"/>
              </a:lnSpc>
              <a:buFontTx/>
              <a:buNone/>
            </a:pPr>
            <a:r>
              <a:rPr lang="ro-RO" sz="2400" b="1" smtClean="0">
                <a:solidFill>
                  <a:srgbClr val="0000FF"/>
                </a:solidFill>
                <a:latin typeface="Times New Roman" pitchFamily="18" charset="0"/>
              </a:rPr>
              <a:t>2. 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MODERNIZATION PROGRAM OF VOCATIONAL AND TECHNICAL EDUCATION</a:t>
            </a:r>
          </a:p>
          <a:p>
            <a:pPr indent="292100" eaLnBrk="1" hangingPunct="1">
              <a:lnSpc>
                <a:spcPct val="90000"/>
              </a:lnSpc>
              <a:buFontTx/>
              <a:buNone/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</a:rPr>
              <a:t>RESULTS:</a:t>
            </a:r>
            <a:endParaRPr lang="ro-RO" sz="2400" b="1" smtClean="0">
              <a:solidFill>
                <a:srgbClr val="0000FF"/>
              </a:solidFill>
              <a:latin typeface="Times New Roman" pitchFamily="18" charset="0"/>
            </a:endParaRPr>
          </a:p>
          <a:p>
            <a:pPr indent="292100" eaLnBrk="1" hangingPunct="1">
              <a:lnSpc>
                <a:spcPct val="90000"/>
              </a:lnSpc>
              <a:buFontTx/>
              <a:buNone/>
            </a:pP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●</a:t>
            </a:r>
            <a:r>
              <a:rPr lang="en-US" sz="2400" smtClean="0">
                <a:solidFill>
                  <a:srgbClr val="0000FF"/>
                </a:solidFill>
              </a:rPr>
              <a:t>endowment and equipping of school workshops</a:t>
            </a:r>
            <a:r>
              <a:rPr lang="en-US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o-RO" sz="24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92100" eaLnBrk="1" hangingPunct="1">
              <a:lnSpc>
                <a:spcPct val="90000"/>
              </a:lnSpc>
              <a:buFontTx/>
              <a:buNone/>
            </a:pPr>
            <a:r>
              <a:rPr lang="ro-RO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●</a:t>
            </a:r>
            <a:r>
              <a:rPr lang="en-US" sz="2400" smtClean="0">
                <a:solidFill>
                  <a:srgbClr val="0000FF"/>
                </a:solidFill>
              </a:rPr>
              <a:t>endowment</a:t>
            </a:r>
            <a:r>
              <a:rPr lang="en-US" sz="2400" smtClean="0">
                <a:solidFill>
                  <a:srgbClr val="4646FF"/>
                </a:solidFill>
              </a:rPr>
              <a:t>  with laboratory equipment </a:t>
            </a:r>
            <a:r>
              <a:rPr lang="ro-RO" sz="2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o-RO" sz="2800" b="1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92100" eaLnBrk="1" hangingPunct="1">
              <a:lnSpc>
                <a:spcPct val="90000"/>
              </a:lnSpc>
              <a:buFontTx/>
              <a:buNone/>
            </a:pPr>
            <a:endParaRPr lang="en-US" sz="2800" b="1" smtClean="0">
              <a:solidFill>
                <a:srgbClr val="0000FF"/>
              </a:solidFill>
              <a:latin typeface="Times New Roman" pitchFamily="18" charset="0"/>
            </a:endParaRPr>
          </a:p>
          <a:p>
            <a:pPr indent="292100" eaLnBrk="1" hangingPunct="1">
              <a:lnSpc>
                <a:spcPct val="90000"/>
              </a:lnSpc>
              <a:buFontTx/>
              <a:buNone/>
            </a:pPr>
            <a:endParaRPr lang="en-US" b="1" smtClean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PC03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4648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9" descr="at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3714750"/>
            <a:ext cx="44958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2209800" y="2286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B00A0"/>
                </a:solidFill>
                <a:latin typeface="Times New Roman" pitchFamily="18" charset="0"/>
              </a:rPr>
              <a:t>           PHARE ENDOWMENT</a:t>
            </a:r>
          </a:p>
        </p:txBody>
      </p:sp>
      <p:pic>
        <p:nvPicPr>
          <p:cNvPr id="20485" name="Picture 11" descr="at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685800"/>
            <a:ext cx="449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Picture 0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652603"/>
            <a:ext cx="4655457" cy="320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endParaRPr lang="ro-RO" dirty="0"/>
          </a:p>
        </p:txBody>
      </p:sp>
      <p:pic>
        <p:nvPicPr>
          <p:cNvPr id="4098" name="Picture 2" descr="C:\Users\Valentina\Desktop\Poze\DSC_76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4495800" cy="2895600"/>
          </a:xfrm>
          <a:prstGeom prst="rect">
            <a:avLst/>
          </a:prstGeom>
          <a:noFill/>
        </p:spPr>
      </p:pic>
      <p:pic>
        <p:nvPicPr>
          <p:cNvPr id="4099" name="Picture 3" descr="C:\Users\Valentina\Desktop\Poze\DSC_76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57200"/>
            <a:ext cx="4572000" cy="3048000"/>
          </a:xfrm>
          <a:prstGeom prst="rect">
            <a:avLst/>
          </a:prstGeom>
          <a:noFill/>
        </p:spPr>
      </p:pic>
      <p:pic>
        <p:nvPicPr>
          <p:cNvPr id="4100" name="Picture 4" descr="C:\Users\Valentina\Desktop\Poze\DSC_76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0533"/>
            <a:ext cx="4419600" cy="3437467"/>
          </a:xfrm>
          <a:prstGeom prst="rect">
            <a:avLst/>
          </a:prstGeom>
          <a:noFill/>
        </p:spPr>
      </p:pic>
      <p:pic>
        <p:nvPicPr>
          <p:cNvPr id="4101" name="Picture 5" descr="C:\Users\Valentina\Desktop\Poze\DSC_76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505199"/>
            <a:ext cx="4800600" cy="33528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124200" y="0"/>
            <a:ext cx="271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TEXTILES WORKSHOP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10000"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0" y="0"/>
            <a:ext cx="30972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LICEUL TEHNOLOGIC</a:t>
            </a:r>
          </a:p>
          <a:p>
            <a:pPr algn="ctr"/>
            <a:r>
              <a:rPr lang="en-US" sz="2000" b="1">
                <a:solidFill>
                  <a:srgbClr val="0000FF"/>
                </a:solidFill>
              </a:rPr>
              <a:t>“NICOLAE B</a:t>
            </a:r>
            <a:r>
              <a:rPr lang="ro-RO" sz="2000" b="1">
                <a:solidFill>
                  <a:srgbClr val="0000FF"/>
                </a:solidFill>
              </a:rPr>
              <a:t>Ă</a:t>
            </a:r>
            <a:r>
              <a:rPr lang="en-US" sz="2000" b="1">
                <a:solidFill>
                  <a:srgbClr val="0000FF"/>
                </a:solidFill>
              </a:rPr>
              <a:t>LCESCU”</a:t>
            </a:r>
          </a:p>
          <a:p>
            <a:pPr algn="ctr"/>
            <a:endParaRPr lang="en-US" sz="2000" b="1">
              <a:solidFill>
                <a:srgbClr val="0000FF"/>
              </a:solidFill>
            </a:endParaRPr>
          </a:p>
        </p:txBody>
      </p:sp>
      <p:sp>
        <p:nvSpPr>
          <p:cNvPr id="22531" name="Text Box 6"/>
          <p:cNvSpPr txBox="1">
            <a:spLocks noChangeArrowheads="1"/>
          </p:cNvSpPr>
          <p:nvPr/>
        </p:nvSpPr>
        <p:spPr bwMode="auto">
          <a:xfrm>
            <a:off x="3352800" y="533400"/>
            <a:ext cx="50530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FF"/>
                </a:solidFill>
              </a:rPr>
              <a:t>PICTURES FROM OUR HIGH SCHOOL :</a:t>
            </a:r>
          </a:p>
        </p:txBody>
      </p:sp>
      <p:pic>
        <p:nvPicPr>
          <p:cNvPr id="22532" name="Picture 12" descr="DSCF2646"/>
          <p:cNvPicPr>
            <a:picLocks noChangeAspect="1" noChangeArrowheads="1"/>
          </p:cNvPicPr>
          <p:nvPr>
            <p:ph sz="quarter" idx="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3962400"/>
            <a:ext cx="4495800" cy="2895600"/>
          </a:xfrm>
          <a:noFill/>
        </p:spPr>
      </p:pic>
      <p:pic>
        <p:nvPicPr>
          <p:cNvPr id="22533" name="Picture 15" descr="DSCF2642"/>
          <p:cNvPicPr>
            <a:picLocks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495800" y="3962400"/>
            <a:ext cx="4648200" cy="2895600"/>
          </a:xfrm>
          <a:noFill/>
        </p:spPr>
      </p:pic>
      <p:pic>
        <p:nvPicPr>
          <p:cNvPr id="22534" name="Picture 19" descr="DSCF9767"/>
          <p:cNvPicPr>
            <a:picLocks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495800" y="990600"/>
            <a:ext cx="4648200" cy="2971800"/>
          </a:xfrm>
          <a:noFill/>
        </p:spPr>
      </p:pic>
      <p:pic>
        <p:nvPicPr>
          <p:cNvPr id="22535" name="Picture 22" descr="DSCF26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09650"/>
            <a:ext cx="44942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3505200" y="457200"/>
            <a:ext cx="2216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FF"/>
                </a:solidFill>
              </a:rPr>
              <a:t>LABORATORIES</a:t>
            </a:r>
          </a:p>
        </p:txBody>
      </p:sp>
      <p:pic>
        <p:nvPicPr>
          <p:cNvPr id="24579" name="Picture 6" descr="Picture 081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066800"/>
            <a:ext cx="4495800" cy="2971800"/>
          </a:xfrm>
          <a:noFill/>
        </p:spPr>
      </p:pic>
      <p:pic>
        <p:nvPicPr>
          <p:cNvPr id="24580" name="Picture 8" descr="DSCF9674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95800" y="1066800"/>
            <a:ext cx="4648200" cy="2895600"/>
          </a:xfrm>
          <a:noFill/>
        </p:spPr>
      </p:pic>
      <p:pic>
        <p:nvPicPr>
          <p:cNvPr id="24581" name="Picture 11" descr="DSCF9665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962400"/>
            <a:ext cx="4495800" cy="2895600"/>
          </a:xfrm>
          <a:noFill/>
        </p:spPr>
      </p:pic>
      <p:pic>
        <p:nvPicPr>
          <p:cNvPr id="24582" name="Picture 14" descr="Picture 347"/>
          <p:cNvPicPr>
            <a:picLocks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495800" y="3962400"/>
            <a:ext cx="4648200" cy="2895600"/>
          </a:xfrm>
          <a:noFill/>
        </p:spPr>
      </p:pic>
      <p:sp>
        <p:nvSpPr>
          <p:cNvPr id="24583" name="Text Box 17"/>
          <p:cNvSpPr txBox="1">
            <a:spLocks noChangeArrowheads="1"/>
          </p:cNvSpPr>
          <p:nvPr/>
        </p:nvSpPr>
        <p:spPr bwMode="auto">
          <a:xfrm>
            <a:off x="0" y="0"/>
            <a:ext cx="30972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LICEUL TEHNOLOGIC</a:t>
            </a:r>
          </a:p>
          <a:p>
            <a:pPr algn="ctr"/>
            <a:r>
              <a:rPr lang="en-US" sz="2000" b="1">
                <a:solidFill>
                  <a:srgbClr val="0000FF"/>
                </a:solidFill>
              </a:rPr>
              <a:t>“NICOLAE B</a:t>
            </a:r>
            <a:r>
              <a:rPr lang="ro-RO" sz="2000" b="1">
                <a:solidFill>
                  <a:srgbClr val="0000FF"/>
                </a:solidFill>
              </a:rPr>
              <a:t>Ă</a:t>
            </a:r>
            <a:r>
              <a:rPr lang="en-US" sz="2000" b="1">
                <a:solidFill>
                  <a:srgbClr val="0000FF"/>
                </a:solidFill>
              </a:rPr>
              <a:t>LCESCU”</a:t>
            </a:r>
          </a:p>
          <a:p>
            <a:pPr algn="ctr"/>
            <a:endParaRPr lang="en-US" sz="20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3962400" y="381000"/>
            <a:ext cx="15160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OFFICES</a:t>
            </a:r>
          </a:p>
        </p:txBody>
      </p:sp>
      <p:pic>
        <p:nvPicPr>
          <p:cNvPr id="25604" name="Picture 7" descr="Imagine nou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914400"/>
            <a:ext cx="4724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 descr="DSCF97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3886200"/>
            <a:ext cx="5257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10"/>
          <p:cNvSpPr txBox="1">
            <a:spLocks noChangeArrowheads="1"/>
          </p:cNvSpPr>
          <p:nvPr/>
        </p:nvSpPr>
        <p:spPr bwMode="auto">
          <a:xfrm>
            <a:off x="0" y="0"/>
            <a:ext cx="30972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LICEUL TEHNOLOGIC</a:t>
            </a:r>
          </a:p>
          <a:p>
            <a:pPr algn="ctr"/>
            <a:r>
              <a:rPr lang="en-US" sz="2000" b="1">
                <a:solidFill>
                  <a:srgbClr val="0000FF"/>
                </a:solidFill>
              </a:rPr>
              <a:t>“NICOLAE B</a:t>
            </a:r>
            <a:r>
              <a:rPr lang="ro-RO" sz="2000" b="1">
                <a:solidFill>
                  <a:srgbClr val="0000FF"/>
                </a:solidFill>
              </a:rPr>
              <a:t>Ă</a:t>
            </a:r>
            <a:r>
              <a:rPr lang="en-US" sz="2000" b="1">
                <a:solidFill>
                  <a:srgbClr val="0000FF"/>
                </a:solidFill>
              </a:rPr>
              <a:t>LCESCU”</a:t>
            </a:r>
          </a:p>
          <a:p>
            <a:pPr algn="ctr"/>
            <a:endParaRPr lang="en-US" sz="2000" b="1">
              <a:solidFill>
                <a:srgbClr val="0000FF"/>
              </a:solidFill>
            </a:endParaRPr>
          </a:p>
        </p:txBody>
      </p:sp>
      <p:pic>
        <p:nvPicPr>
          <p:cNvPr id="25607" name="Picture 8" descr="D:\Recuperare4\Decu_Valentina\Imagini _sunete\poze pt. Scoala\121020091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905250"/>
            <a:ext cx="388620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Users\Valentina\Desktop\Poze\DSC_77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97181"/>
            <a:ext cx="5105400" cy="293874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mtClean="0">
                <a:latin typeface="Times New Roman" pitchFamily="18" charset="0"/>
              </a:rPr>
              <a:t>Extracurricular activities</a:t>
            </a:r>
            <a:endParaRPr lang="ro-RO" smtClean="0"/>
          </a:p>
        </p:txBody>
      </p:sp>
      <p:sp>
        <p:nvSpPr>
          <p:cNvPr id="29699" name="Subtitle 2"/>
          <p:cNvSpPr>
            <a:spLocks noGrp="1"/>
          </p:cNvSpPr>
          <p:nvPr>
            <p:ph type="subTitle" sz="quarter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600" smtClean="0">
                <a:latin typeface="Times New Roman" pitchFamily="18" charset="0"/>
              </a:rPr>
              <a:t>LICEUL TEHNOLOGIC “N.BALCESCU” OLTENITA</a:t>
            </a:r>
            <a:br>
              <a:rPr lang="en-US" sz="3600" smtClean="0">
                <a:latin typeface="Times New Roman" pitchFamily="18" charset="0"/>
              </a:rPr>
            </a:br>
            <a:r>
              <a:rPr lang="en-US" sz="3600" smtClean="0">
                <a:latin typeface="Times New Roman" pitchFamily="18" charset="0"/>
              </a:rPr>
              <a:t>SCHOOL YEAR 2011-2012</a:t>
            </a:r>
            <a:br>
              <a:rPr lang="en-US" sz="3600" smtClean="0">
                <a:latin typeface="Times New Roman" pitchFamily="18" charset="0"/>
              </a:rPr>
            </a:br>
            <a:endParaRPr lang="ro-RO" sz="3600" smtClean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21</TotalTime>
  <Words>192</Words>
  <Application>Microsoft Office PowerPoint</Application>
  <PresentationFormat>On-screen Show (4:3)</PresentationFormat>
  <Paragraphs>46</Paragraphs>
  <Slides>12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Concourse</vt:lpstr>
      <vt:lpstr>Slide 1</vt:lpstr>
      <vt:lpstr>SCHOOL PLAN</vt:lpstr>
      <vt:lpstr>IMPLEMENTED PHARE PROJECTS</vt:lpstr>
      <vt:lpstr>Slide 4</vt:lpstr>
      <vt:lpstr>Slide 5</vt:lpstr>
      <vt:lpstr>Slide 6</vt:lpstr>
      <vt:lpstr>Slide 7</vt:lpstr>
      <vt:lpstr>Slide 8</vt:lpstr>
      <vt:lpstr>Extracurricular activities</vt:lpstr>
      <vt:lpstr> Mobility – Leonardo da Vinci-Granada- Spania- June 2012  </vt:lpstr>
      <vt:lpstr>Sports activities</vt:lpstr>
      <vt:lpstr>PROJET GLOCAL TOUR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Valentina</dc:creator>
  <cp:lastModifiedBy>Valentina</cp:lastModifiedBy>
  <cp:revision>4</cp:revision>
  <dcterms:created xsi:type="dcterms:W3CDTF">2015-02-19T10:33:51Z</dcterms:created>
  <dcterms:modified xsi:type="dcterms:W3CDTF">2015-02-19T10:55:36Z</dcterms:modified>
</cp:coreProperties>
</file>