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9" r:id="rId5"/>
    <p:sldId id="260" r:id="rId6"/>
    <p:sldId id="262" r:id="rId7"/>
    <p:sldId id="264" r:id="rId8"/>
    <p:sldId id="279" r:id="rId9"/>
    <p:sldId id="270" r:id="rId10"/>
    <p:sldId id="273" r:id="rId11"/>
    <p:sldId id="274" r:id="rId12"/>
    <p:sldId id="275" r:id="rId13"/>
    <p:sldId id="269" r:id="rId14"/>
    <p:sldId id="271" r:id="rId15"/>
    <p:sldId id="277" r:id="rId16"/>
    <p:sldId id="280" r:id="rId17"/>
    <p:sldId id="272" r:id="rId18"/>
    <p:sldId id="276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2632" autoAdjust="0"/>
  </p:normalViewPr>
  <p:slideViewPr>
    <p:cSldViewPr>
      <p:cViewPr varScale="1">
        <p:scale>
          <a:sx n="53" d="100"/>
          <a:sy n="53" d="100"/>
        </p:scale>
        <p:origin x="116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921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66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206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270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34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045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12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9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612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912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747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2F0A0-F375-48E4-8452-4CF8AEA0B577}" type="datetimeFigureOut">
              <a:rPr lang="tr-TR" smtClean="0"/>
              <a:pPr/>
              <a:t>23.02.2015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4800C-9A4D-4188-965C-BEA96CCE441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54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bayrak martı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7772400" cy="1470025"/>
          </a:xfrm>
        </p:spPr>
        <p:txBody>
          <a:bodyPr>
            <a:normAutofit/>
          </a:bodyPr>
          <a:lstStyle/>
          <a:p>
            <a:r>
              <a:rPr lang="tr-TR" sz="6600" dirty="0" smtClean="0">
                <a:solidFill>
                  <a:srgbClr val="FFFF00"/>
                </a:solidFill>
              </a:rPr>
              <a:t>REPUBLIC OF TURKEY</a:t>
            </a:r>
            <a:endParaRPr lang="tr-TR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stanbul-Princes-Islands-Tour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tr-TR" sz="6600" b="1" dirty="0" smtClean="0">
                <a:solidFill>
                  <a:schemeClr val="bg1"/>
                </a:solidFill>
              </a:rPr>
              <a:t>PRINCE ISLANDS</a:t>
            </a:r>
            <a:endParaRPr lang="tr-TR" sz="6600" b="1" dirty="0">
              <a:solidFill>
                <a:schemeClr val="bg1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0" y="1928802"/>
            <a:ext cx="87868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Princes’ Islands</a:t>
            </a:r>
            <a:r>
              <a:rPr lang="tr-TR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</a:rPr>
              <a:t>are a group of nine islands of the Asian</a:t>
            </a:r>
            <a:endParaRPr lang="tr-TR" sz="4400" b="1" dirty="0" smtClean="0">
              <a:solidFill>
                <a:srgbClr val="FFFF00"/>
              </a:solidFill>
            </a:endParaRPr>
          </a:p>
          <a:p>
            <a:r>
              <a:rPr lang="tr-TR" sz="4400" b="1" dirty="0" smtClean="0">
                <a:solidFill>
                  <a:srgbClr val="FFFF00"/>
                </a:solidFill>
              </a:rPr>
              <a:t>c</a:t>
            </a:r>
            <a:r>
              <a:rPr lang="en-US" sz="4400" b="1" dirty="0" err="1" smtClean="0">
                <a:solidFill>
                  <a:srgbClr val="FFFF00"/>
                </a:solidFill>
              </a:rPr>
              <a:t>oast</a:t>
            </a:r>
            <a:r>
              <a:rPr lang="tr-TR" sz="44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</a:rPr>
              <a:t>of Istanbul</a:t>
            </a:r>
            <a:r>
              <a:rPr lang="tr-TR" sz="4400" b="1" dirty="0" smtClean="0">
                <a:solidFill>
                  <a:srgbClr val="FFFF00"/>
                </a:solidFill>
              </a:rPr>
              <a:t>,</a:t>
            </a:r>
            <a:r>
              <a:rPr lang="en-US" sz="4400" b="1" dirty="0" smtClean="0">
                <a:solidFill>
                  <a:srgbClr val="FFFF00"/>
                </a:solidFill>
              </a:rPr>
              <a:t>Turkey</a:t>
            </a:r>
            <a:endParaRPr lang="tr-TR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truv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600" b="1" dirty="0" smtClean="0">
                <a:solidFill>
                  <a:schemeClr val="bg1"/>
                </a:solidFill>
              </a:rPr>
              <a:t>TROY</a:t>
            </a:r>
            <a:endParaRPr lang="tr-TR" sz="6600" b="1" dirty="0">
              <a:solidFill>
                <a:schemeClr val="bg1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0" y="178592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Troy is an ancient city in</a:t>
            </a:r>
            <a:r>
              <a:rPr lang="tr-TR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</a:rPr>
              <a:t>northwestern</a:t>
            </a:r>
            <a:r>
              <a:rPr lang="tr-TR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</a:rPr>
              <a:t>Turkey</a:t>
            </a:r>
            <a:endParaRPr lang="tr-TR" sz="4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ANTALY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b="1" dirty="0" smtClean="0">
                <a:solidFill>
                  <a:schemeClr val="bg1"/>
                </a:solidFill>
              </a:rPr>
              <a:t>ANTALYA</a:t>
            </a:r>
            <a:endParaRPr lang="tr-TR" sz="6000" b="1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8501090" cy="45259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Antalya is a city on the Mediterranean coast </a:t>
            </a:r>
            <a:r>
              <a:rPr lang="tr-TR" sz="3600" b="1" dirty="0" err="1" smtClean="0">
                <a:solidFill>
                  <a:schemeClr val="bg1"/>
                </a:solidFill>
              </a:rPr>
              <a:t>and</a:t>
            </a:r>
            <a:r>
              <a:rPr lang="tr-TR" sz="3600" b="1" dirty="0" smtClean="0">
                <a:solidFill>
                  <a:schemeClr val="bg1"/>
                </a:solidFill>
              </a:rPr>
              <a:t> i</a:t>
            </a:r>
            <a:r>
              <a:rPr lang="en-US" sz="3600" b="1" dirty="0" smtClean="0">
                <a:solidFill>
                  <a:schemeClr val="bg1"/>
                </a:solidFill>
              </a:rPr>
              <a:t>t is Turkey's biggest international sea resort, located on the Turkish Riviera</a:t>
            </a:r>
            <a:r>
              <a:rPr lang="tr-TR" sz="3600" b="1" dirty="0" smtClean="0">
                <a:solidFill>
                  <a:schemeClr val="bg1"/>
                </a:solidFill>
              </a:rPr>
              <a:t>.</a:t>
            </a:r>
            <a:endParaRPr lang="tr-T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PAMUKKALE</a:t>
            </a:r>
            <a:endParaRPr lang="tr-TR" b="1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428596" y="1357298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/>
              <a:t>Pamukkale</a:t>
            </a:r>
            <a:r>
              <a:rPr lang="en-US" sz="4000" b="1" dirty="0" smtClean="0"/>
              <a:t>, meaning "cotton castle" in Turkish, is a natural site in </a:t>
            </a:r>
            <a:r>
              <a:rPr lang="en-US" sz="4000" b="1" dirty="0" err="1" smtClean="0"/>
              <a:t>Denizli</a:t>
            </a:r>
            <a:r>
              <a:rPr lang="tr-TR" sz="4000" b="1" dirty="0" smtClean="0"/>
              <a:t>, </a:t>
            </a:r>
            <a:r>
              <a:rPr lang="en-US" sz="4000" b="1" dirty="0" smtClean="0"/>
              <a:t>Turkey.</a:t>
            </a:r>
          </a:p>
        </p:txBody>
      </p:sp>
    </p:spTree>
    <p:extLst>
      <p:ext uri="{BB962C8B-B14F-4D97-AF65-F5344CB8AC3E}">
        <p14:creationId xmlns:p14="http://schemas.microsoft.com/office/powerpoint/2010/main" val="8434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şlı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Ephesus/</a:t>
            </a:r>
            <a:r>
              <a:rPr lang="el-GR" sz="6600" b="1" dirty="0" smtClean="0">
                <a:solidFill>
                  <a:srgbClr val="FF0000"/>
                </a:solidFill>
              </a:rPr>
              <a:t>Ἔφεσος</a:t>
            </a:r>
            <a:r>
              <a:rPr lang="el-GR" sz="6600" dirty="0">
                <a:solidFill>
                  <a:srgbClr val="FF0000"/>
                </a:solidFill>
              </a:rPr>
              <a:t> </a:t>
            </a:r>
            <a:endParaRPr lang="tr-TR" sz="6600" dirty="0">
              <a:solidFill>
                <a:srgbClr val="FF0000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285720" y="1500174"/>
            <a:ext cx="8858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err="1" smtClean="0">
                <a:solidFill>
                  <a:srgbClr val="FF0000"/>
                </a:solidFill>
              </a:rPr>
              <a:t>Ephesus</a:t>
            </a:r>
            <a:r>
              <a:rPr lang="tr-TR" sz="4400" b="1" dirty="0" smtClean="0">
                <a:solidFill>
                  <a:srgbClr val="FF0000"/>
                </a:solidFill>
              </a:rPr>
              <a:t> </a:t>
            </a:r>
            <a:r>
              <a:rPr lang="tr-TR" sz="4400" b="1" dirty="0" err="1" smtClean="0">
                <a:solidFill>
                  <a:srgbClr val="FF0000"/>
                </a:solidFill>
              </a:rPr>
              <a:t>was</a:t>
            </a:r>
            <a:r>
              <a:rPr lang="tr-TR" sz="4400" b="1" dirty="0" smtClean="0">
                <a:solidFill>
                  <a:srgbClr val="FF0000"/>
                </a:solidFill>
              </a:rPr>
              <a:t> an </a:t>
            </a:r>
            <a:r>
              <a:rPr lang="tr-TR" sz="4400" b="1" dirty="0" err="1" smtClean="0">
                <a:solidFill>
                  <a:srgbClr val="FF0000"/>
                </a:solidFill>
              </a:rPr>
              <a:t>ancient</a:t>
            </a:r>
            <a:r>
              <a:rPr lang="tr-TR" sz="4400" b="1" dirty="0" smtClean="0">
                <a:solidFill>
                  <a:srgbClr val="FF0000"/>
                </a:solidFill>
              </a:rPr>
              <a:t> </a:t>
            </a:r>
            <a:r>
              <a:rPr lang="tr-TR" sz="4400" b="1" dirty="0" err="1" smtClean="0">
                <a:solidFill>
                  <a:srgbClr val="FF0000"/>
                </a:solidFill>
              </a:rPr>
              <a:t>Greek</a:t>
            </a:r>
            <a:r>
              <a:rPr lang="tr-TR" sz="4400" b="1" dirty="0" smtClean="0">
                <a:solidFill>
                  <a:srgbClr val="FF0000"/>
                </a:solidFill>
              </a:rPr>
              <a:t> </a:t>
            </a:r>
            <a:r>
              <a:rPr lang="tr-TR" sz="4400" b="1" dirty="0" err="1" smtClean="0">
                <a:solidFill>
                  <a:srgbClr val="FF0000"/>
                </a:solidFill>
              </a:rPr>
              <a:t>city</a:t>
            </a:r>
            <a:r>
              <a:rPr lang="tr-TR" sz="4400" b="1" dirty="0" smtClean="0">
                <a:solidFill>
                  <a:srgbClr val="FF0000"/>
                </a:solidFill>
              </a:rPr>
              <a:t> in İzmir.</a:t>
            </a:r>
            <a:endParaRPr lang="tr-T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PERİ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CAPPADOCIA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85720" y="1714488"/>
            <a:ext cx="8858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err="1" smtClean="0">
                <a:solidFill>
                  <a:schemeClr val="bg1"/>
                </a:solidFill>
              </a:rPr>
              <a:t>Cappadocia</a:t>
            </a:r>
            <a:r>
              <a:rPr lang="tr-TR" sz="4000" dirty="0" smtClean="0">
                <a:solidFill>
                  <a:schemeClr val="bg1"/>
                </a:solidFill>
              </a:rPr>
              <a:t> is a </a:t>
            </a:r>
            <a:r>
              <a:rPr lang="tr-TR" sz="4000" dirty="0" err="1" smtClean="0">
                <a:solidFill>
                  <a:schemeClr val="bg1"/>
                </a:solidFill>
              </a:rPr>
              <a:t>historical</a:t>
            </a:r>
            <a:r>
              <a:rPr lang="tr-TR" sz="4000" dirty="0" smtClean="0">
                <a:solidFill>
                  <a:schemeClr val="bg1"/>
                </a:solidFill>
              </a:rPr>
              <a:t> </a:t>
            </a:r>
            <a:r>
              <a:rPr lang="tr-TR" sz="4000" dirty="0" err="1" smtClean="0">
                <a:solidFill>
                  <a:schemeClr val="bg1"/>
                </a:solidFill>
              </a:rPr>
              <a:t>region</a:t>
            </a:r>
            <a:r>
              <a:rPr lang="tr-TR" sz="4000" dirty="0" smtClean="0">
                <a:solidFill>
                  <a:schemeClr val="bg1"/>
                </a:solidFill>
              </a:rPr>
              <a:t> in </a:t>
            </a:r>
            <a:r>
              <a:rPr lang="tr-TR" sz="4000" dirty="0" err="1" smtClean="0">
                <a:solidFill>
                  <a:schemeClr val="bg1"/>
                </a:solidFill>
              </a:rPr>
              <a:t>Central</a:t>
            </a:r>
            <a:r>
              <a:rPr lang="tr-TR" sz="4000" dirty="0" smtClean="0">
                <a:solidFill>
                  <a:schemeClr val="bg1"/>
                </a:solidFill>
              </a:rPr>
              <a:t> </a:t>
            </a:r>
            <a:r>
              <a:rPr lang="tr-TR" sz="4000" dirty="0" err="1" smtClean="0">
                <a:solidFill>
                  <a:schemeClr val="bg1"/>
                </a:solidFill>
              </a:rPr>
              <a:t>Anatolia</a:t>
            </a:r>
            <a:r>
              <a:rPr lang="tr-TR" sz="4000" dirty="0" smtClean="0">
                <a:solidFill>
                  <a:schemeClr val="bg1"/>
                </a:solidFill>
              </a:rPr>
              <a:t>, </a:t>
            </a:r>
            <a:r>
              <a:rPr lang="tr-TR" sz="4000" dirty="0" err="1" smtClean="0">
                <a:solidFill>
                  <a:schemeClr val="bg1"/>
                </a:solidFill>
              </a:rPr>
              <a:t>largely</a:t>
            </a:r>
            <a:r>
              <a:rPr lang="tr-TR" sz="4000" dirty="0" smtClean="0">
                <a:solidFill>
                  <a:schemeClr val="bg1"/>
                </a:solidFill>
              </a:rPr>
              <a:t> in </a:t>
            </a:r>
            <a:r>
              <a:rPr lang="tr-TR" sz="4000" dirty="0" err="1" smtClean="0">
                <a:solidFill>
                  <a:schemeClr val="bg1"/>
                </a:solidFill>
              </a:rPr>
              <a:t>the</a:t>
            </a:r>
            <a:r>
              <a:rPr lang="tr-TR" sz="4000" dirty="0" smtClean="0">
                <a:solidFill>
                  <a:schemeClr val="bg1"/>
                </a:solidFill>
              </a:rPr>
              <a:t> Nevşehir, Kayseri, Aksaray, </a:t>
            </a:r>
            <a:r>
              <a:rPr lang="tr-TR" sz="4000" dirty="0" err="1" smtClean="0">
                <a:solidFill>
                  <a:schemeClr val="bg1"/>
                </a:solidFill>
              </a:rPr>
              <a:t>and</a:t>
            </a:r>
            <a:r>
              <a:rPr lang="tr-TR" sz="4000" dirty="0" smtClean="0">
                <a:solidFill>
                  <a:schemeClr val="bg1"/>
                </a:solidFill>
              </a:rPr>
              <a:t> Niğde </a:t>
            </a:r>
            <a:r>
              <a:rPr lang="tr-TR" sz="4000" dirty="0" err="1" smtClean="0">
                <a:solidFill>
                  <a:schemeClr val="bg1"/>
                </a:solidFill>
              </a:rPr>
              <a:t>Provinces</a:t>
            </a:r>
            <a:r>
              <a:rPr lang="tr-TR" sz="4000" dirty="0" smtClean="0">
                <a:solidFill>
                  <a:schemeClr val="bg1"/>
                </a:solidFill>
              </a:rPr>
              <a:t> in </a:t>
            </a:r>
            <a:r>
              <a:rPr lang="tr-TR" sz="4000" dirty="0" err="1" smtClean="0">
                <a:solidFill>
                  <a:schemeClr val="bg1"/>
                </a:solidFill>
              </a:rPr>
              <a:t>Turkey</a:t>
            </a:r>
            <a:r>
              <a:rPr lang="tr-TR" sz="4000" dirty="0" smtClean="0">
                <a:solidFill>
                  <a:schemeClr val="bg1"/>
                </a:solidFill>
              </a:rPr>
              <a:t>.</a:t>
            </a:r>
            <a:endParaRPr lang="tr-T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fft16_mf392383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THE SUMELA MONASTERY</a:t>
            </a:r>
            <a:r>
              <a:rPr lang="tr-TR" b="1" dirty="0" smtClean="0"/>
              <a:t> </a:t>
            </a:r>
            <a:endParaRPr lang="tr-TR" b="1" dirty="0"/>
          </a:p>
        </p:txBody>
      </p:sp>
      <p:sp>
        <p:nvSpPr>
          <p:cNvPr id="7" name="6 Dikdörtgen"/>
          <p:cNvSpPr/>
          <p:nvPr/>
        </p:nvSpPr>
        <p:spPr>
          <a:xfrm>
            <a:off x="0" y="228599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err="1" smtClean="0">
                <a:solidFill>
                  <a:schemeClr val="bg1"/>
                </a:solidFill>
              </a:rPr>
              <a:t>The</a:t>
            </a:r>
            <a:r>
              <a:rPr lang="tr-TR" sz="4000" b="1" dirty="0" smtClean="0">
                <a:solidFill>
                  <a:schemeClr val="bg1"/>
                </a:solidFill>
              </a:rPr>
              <a:t> </a:t>
            </a:r>
            <a:r>
              <a:rPr lang="tr-TR" sz="4000" b="1" dirty="0" err="1" smtClean="0">
                <a:solidFill>
                  <a:schemeClr val="bg1"/>
                </a:solidFill>
              </a:rPr>
              <a:t>Sumela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r>
              <a:rPr lang="tr-TR" sz="4000" b="1" dirty="0" err="1" smtClean="0">
                <a:solidFill>
                  <a:schemeClr val="bg1"/>
                </a:solidFill>
              </a:rPr>
              <a:t>Monastery</a:t>
            </a:r>
            <a:r>
              <a:rPr lang="tr-TR" sz="4000" b="1" dirty="0" smtClean="0">
                <a:solidFill>
                  <a:schemeClr val="bg1"/>
                </a:solidFill>
              </a:rPr>
              <a:t>  is a </a:t>
            </a:r>
            <a:r>
              <a:rPr lang="tr-TR" sz="4000" b="1" dirty="0" err="1" smtClean="0">
                <a:solidFill>
                  <a:schemeClr val="bg1"/>
                </a:solidFill>
              </a:rPr>
              <a:t>Greek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r>
              <a:rPr lang="tr-TR" sz="4000" b="1" dirty="0" err="1" smtClean="0">
                <a:solidFill>
                  <a:schemeClr val="bg1"/>
                </a:solidFill>
              </a:rPr>
              <a:t>Orthodox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r>
              <a:rPr lang="tr-TR" sz="4000" b="1" dirty="0" err="1" smtClean="0">
                <a:solidFill>
                  <a:schemeClr val="bg1"/>
                </a:solidFill>
              </a:rPr>
              <a:t>monastery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in the </a:t>
            </a:r>
            <a:r>
              <a:rPr lang="en-US" sz="4000" b="1" dirty="0" err="1" smtClean="0">
                <a:solidFill>
                  <a:schemeClr val="bg1"/>
                </a:solidFill>
              </a:rPr>
              <a:t>Maçka</a:t>
            </a:r>
            <a:r>
              <a:rPr lang="en-US" sz="4000" b="1" dirty="0" smtClean="0">
                <a:solidFill>
                  <a:schemeClr val="bg1"/>
                </a:solidFill>
              </a:rPr>
              <a:t> district of Trabzon Province</a:t>
            </a:r>
            <a:r>
              <a:rPr lang="en-US" sz="4000" b="1" dirty="0" smtClean="0"/>
              <a:t> </a:t>
            </a:r>
            <a:endParaRPr lang="tr-T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21471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b="1" dirty="0" smtClean="0"/>
              <a:t>The </a:t>
            </a:r>
            <a:r>
              <a:rPr lang="en-US" sz="4000" b="1" dirty="0"/>
              <a:t>sanctuary at the top of </a:t>
            </a:r>
            <a:r>
              <a:rPr lang="en-US" sz="4000" b="1" dirty="0" smtClean="0"/>
              <a:t>Mount</a:t>
            </a:r>
            <a:endParaRPr lang="tr-TR" sz="4000" b="1" dirty="0" smtClean="0"/>
          </a:p>
          <a:p>
            <a:pPr>
              <a:buNone/>
            </a:pPr>
            <a:r>
              <a:rPr lang="en-US" sz="4000" b="1" dirty="0" err="1" smtClean="0"/>
              <a:t>Nemrut</a:t>
            </a:r>
            <a:r>
              <a:rPr lang="en-US" sz="4000" b="1" dirty="0" smtClean="0"/>
              <a:t> </a:t>
            </a:r>
            <a:r>
              <a:rPr lang="en-US" sz="4000" b="1" dirty="0"/>
              <a:t>was built by </a:t>
            </a:r>
            <a:r>
              <a:rPr lang="en-US" sz="4000" b="1" dirty="0" err="1"/>
              <a:t>Antiochos</a:t>
            </a:r>
            <a:r>
              <a:rPr lang="en-US" sz="4000" b="1" dirty="0"/>
              <a:t> I </a:t>
            </a:r>
            <a:r>
              <a:rPr lang="en-US" sz="4000" b="1" dirty="0" smtClean="0"/>
              <a:t>for</a:t>
            </a:r>
            <a:endParaRPr lang="tr-TR" sz="4000" b="1" dirty="0" smtClean="0"/>
          </a:p>
          <a:p>
            <a:pPr>
              <a:buNone/>
            </a:pPr>
            <a:r>
              <a:rPr lang="en-US" sz="4000" b="1" dirty="0" smtClean="0"/>
              <a:t>himself </a:t>
            </a:r>
            <a:r>
              <a:rPr lang="en-US" sz="4000" b="1" dirty="0"/>
              <a:t>as a funerary monument</a:t>
            </a:r>
            <a:r>
              <a:rPr lang="en-US" sz="4000" b="1" dirty="0" smtClean="0"/>
              <a:t>.</a:t>
            </a:r>
            <a:endParaRPr lang="tr-TR" sz="4000" b="1" dirty="0"/>
          </a:p>
        </p:txBody>
      </p:sp>
      <p:sp>
        <p:nvSpPr>
          <p:cNvPr id="4" name="3 Dikdörtgen"/>
          <p:cNvSpPr/>
          <p:nvPr/>
        </p:nvSpPr>
        <p:spPr>
          <a:xfrm>
            <a:off x="1857356" y="214290"/>
            <a:ext cx="58144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000" b="1" dirty="0" smtClean="0"/>
              <a:t>MOUNT NEMRUT</a:t>
            </a:r>
            <a:endParaRPr lang="tr-TR" sz="6000" b="1" dirty="0"/>
          </a:p>
        </p:txBody>
      </p:sp>
    </p:spTree>
    <p:extLst>
      <p:ext uri="{BB962C8B-B14F-4D97-AF65-F5344CB8AC3E}">
        <p14:creationId xmlns:p14="http://schemas.microsoft.com/office/powerpoint/2010/main" val="8130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ağrı-dağı-küöük-ağrı-dağı-resimleri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MOUNT ARARAT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357158" y="1643050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Greater Ararat</a:t>
            </a:r>
            <a:r>
              <a:rPr lang="tr-TR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smtClean="0">
                <a:solidFill>
                  <a:schemeClr val="bg1"/>
                </a:solidFill>
              </a:rPr>
              <a:t>the highest peak in Turkey and the entire Armenian plateau</a:t>
            </a:r>
            <a:r>
              <a:rPr lang="tr-TR" sz="40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turkish-foo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6058"/>
            <a:ext cx="9144000" cy="4071942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TURKISH CUISINE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571613"/>
            <a:ext cx="8229600" cy="142876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Turkish cuisine is largely the heritage of Ottoman cuisine</a:t>
            </a:r>
            <a:r>
              <a:rPr lang="tr-TR" sz="3600" b="1" dirty="0" smtClean="0"/>
              <a:t>.</a:t>
            </a:r>
            <a:endParaRPr lang="tr-T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MUSTAFA KEMAL ATATÜRK</a:t>
            </a:r>
            <a:endParaRPr lang="tr-TR" dirty="0"/>
          </a:p>
        </p:txBody>
      </p:sp>
      <p:pic>
        <p:nvPicPr>
          <p:cNvPr id="4" name="3 İçerik Yer Tutucusu" descr="atatürk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285860"/>
            <a:ext cx="3857652" cy="5429288"/>
          </a:xfr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00530" y="2071678"/>
            <a:ext cx="4643470" cy="45243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</a:rPr>
              <a:t>Mustafa Kemal Atatürk</a:t>
            </a:r>
            <a:r>
              <a:rPr kumimoji="0" lang="tr-TR" sz="32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was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a 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Turkish</a:t>
            </a:r>
            <a:r>
              <a:rPr lang="tr-TR" sz="3200" b="1" dirty="0" smtClean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army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officer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, reformist 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statesman</a:t>
            </a:r>
            <a:r>
              <a:rPr lang="tr-TR" sz="3200" b="1" dirty="0" smtClean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first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 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President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 of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Turkey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. He is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credited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being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founder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 of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Republic</a:t>
            </a:r>
            <a:r>
              <a:rPr kumimoji="0" lang="tr-TR" sz="3200" b="1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 of </a:t>
            </a:r>
            <a:r>
              <a:rPr kumimoji="0" lang="tr-TR" sz="3200" b="1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Turkey</a:t>
            </a:r>
            <a:r>
              <a:rPr lang="tr-TR" sz="3200" dirty="0" smtClean="0">
                <a:solidFill>
                  <a:srgbClr val="252525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tr-T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tr-TR" b="1" dirty="0" smtClean="0"/>
              <a:t>TURKISH COFFEE</a:t>
            </a:r>
            <a:endParaRPr lang="tr-TR" b="1" dirty="0"/>
          </a:p>
        </p:txBody>
      </p:sp>
      <p:pic>
        <p:nvPicPr>
          <p:cNvPr id="4" name="3 İçerik Yer Tutucusu" descr="kivamli_ve_bol_kopuklu_turk_kahvesi_nasil_yapilir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44000" cy="5572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MANTI</a:t>
            </a:r>
            <a:endParaRPr lang="tr-TR" b="1" dirty="0"/>
          </a:p>
        </p:txBody>
      </p:sp>
      <p:pic>
        <p:nvPicPr>
          <p:cNvPr id="4" name="3 İçerik Yer Tutucusu" descr="Resim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001156" cy="51149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TURKISH KEBAB</a:t>
            </a:r>
            <a:endParaRPr lang="tr-TR" b="1" dirty="0"/>
          </a:p>
        </p:txBody>
      </p:sp>
      <p:pic>
        <p:nvPicPr>
          <p:cNvPr id="6" name="5 İçerik Yer Tutucusu" descr="Resim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7"/>
            <a:ext cx="9144000" cy="54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BAKLAVA</a:t>
            </a:r>
            <a:endParaRPr lang="tr-TR" b="1" dirty="0"/>
          </a:p>
        </p:txBody>
      </p:sp>
      <p:pic>
        <p:nvPicPr>
          <p:cNvPr id="4" name="3 İçerik Yer Tutucusu" descr="Resim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143999" cy="54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TURKISH DELIGHT</a:t>
            </a:r>
            <a:endParaRPr lang="tr-TR" b="1" dirty="0"/>
          </a:p>
        </p:txBody>
      </p:sp>
      <p:pic>
        <p:nvPicPr>
          <p:cNvPr id="4" name="3 İçerik Yer Tutucusu" descr="Resim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9144000" cy="50435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KÜNEFE</a:t>
            </a:r>
            <a:endParaRPr lang="tr-TR" b="1" dirty="0"/>
          </a:p>
        </p:txBody>
      </p:sp>
      <p:pic>
        <p:nvPicPr>
          <p:cNvPr id="4" name="3 İçerik Yer Tutucusu" descr="Resim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36"/>
            <a:ext cx="9144000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SPORTS IN TURKEY</a:t>
            </a:r>
            <a:endParaRPr lang="tr-TR" b="1" dirty="0"/>
          </a:p>
        </p:txBody>
      </p:sp>
      <p:pic>
        <p:nvPicPr>
          <p:cNvPr id="8" name="7 İçerik Yer Tutucusu" descr="new_291_281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5500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FOOTBALL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3328998"/>
          </a:xfrm>
        </p:spPr>
        <p:txBody>
          <a:bodyPr/>
          <a:lstStyle/>
          <a:p>
            <a:r>
              <a:rPr lang="tr-TR" b="1" dirty="0" err="1" smtClean="0"/>
              <a:t>Football</a:t>
            </a:r>
            <a:r>
              <a:rPr lang="tr-TR" b="1" dirty="0" smtClean="0"/>
              <a:t> is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most</a:t>
            </a:r>
            <a:r>
              <a:rPr lang="tr-TR" b="1" dirty="0" smtClean="0"/>
              <a:t> popular </a:t>
            </a:r>
            <a:r>
              <a:rPr lang="tr-TR" b="1" dirty="0" err="1" smtClean="0"/>
              <a:t>sport</a:t>
            </a:r>
            <a:r>
              <a:rPr lang="tr-TR" b="1" dirty="0" smtClean="0"/>
              <a:t> in </a:t>
            </a:r>
            <a:r>
              <a:rPr lang="tr-TR" b="1" dirty="0" err="1" smtClean="0"/>
              <a:t>Turkey</a:t>
            </a:r>
            <a:r>
              <a:rPr lang="tr-TR" b="1" dirty="0" smtClean="0"/>
              <a:t>. </a:t>
            </a:r>
          </a:p>
          <a:p>
            <a:endParaRPr lang="tr-TR" dirty="0"/>
          </a:p>
        </p:txBody>
      </p:sp>
      <p:pic>
        <p:nvPicPr>
          <p:cNvPr id="5" name="4 Resim" descr="turkiye-sp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16"/>
            <a:ext cx="9144000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uw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SCUBA DIVING</a:t>
            </a:r>
            <a:br>
              <a:rPr lang="tr-TR" b="1" dirty="0" smtClean="0">
                <a:solidFill>
                  <a:schemeClr val="bg1"/>
                </a:solidFill>
              </a:rPr>
            </a:b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Mediterranean and Aegean coasts are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the best places to dive</a:t>
            </a:r>
            <a:r>
              <a:rPr lang="en-US" sz="4000" b="1" dirty="0" smtClean="0"/>
              <a:t>.</a:t>
            </a:r>
            <a:endParaRPr lang="tr-T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Kayak4-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900" b="1" dirty="0" smtClean="0">
                <a:solidFill>
                  <a:schemeClr val="bg1"/>
                </a:solidFill>
              </a:rPr>
              <a:t>RAFTING &amp; CANOEING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0" y="1857364"/>
            <a:ext cx="9001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Turkey's rivers</a:t>
            </a:r>
            <a:r>
              <a:rPr lang="tr-TR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provide perfect conditions for canoeing and rafting</a:t>
            </a:r>
            <a:r>
              <a:rPr lang="tr-TR" sz="4000" b="1" dirty="0" smtClean="0">
                <a:solidFill>
                  <a:schemeClr val="bg1"/>
                </a:solidFill>
              </a:rPr>
              <a:t>.</a:t>
            </a:r>
            <a:endParaRPr lang="tr-T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912768" cy="441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822107"/>
          </a:xfrm>
        </p:spPr>
        <p:txBody>
          <a:bodyPr/>
          <a:lstStyle/>
          <a:p>
            <a:r>
              <a:rPr lang="en-US" b="1" dirty="0"/>
              <a:t>Geographically, Turkey sits in two continents,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Europe</a:t>
            </a:r>
            <a:r>
              <a:rPr lang="en-US" b="1" dirty="0"/>
              <a:t> and </a:t>
            </a:r>
            <a:r>
              <a:rPr lang="en-US" b="1" dirty="0">
                <a:solidFill>
                  <a:srgbClr val="00B050"/>
                </a:solidFill>
              </a:rPr>
              <a:t>Asia</a:t>
            </a:r>
            <a:r>
              <a:rPr lang="en-US" b="1" dirty="0"/>
              <a:t>, although around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97%</a:t>
            </a:r>
            <a:r>
              <a:rPr lang="en-US" b="1" dirty="0"/>
              <a:t> of it's land area is on the Asian side</a:t>
            </a:r>
            <a:r>
              <a:rPr lang="en-US" b="1" dirty="0" smtClean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981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Turk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WINDSURFING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861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/>
              <a:t>T</a:t>
            </a:r>
            <a:r>
              <a:rPr lang="tr-TR" sz="4000" b="1" dirty="0" smtClean="0"/>
              <a:t>he </a:t>
            </a:r>
            <a:r>
              <a:rPr lang="tr-TR" sz="4000" b="1" dirty="0" err="1" smtClean="0"/>
              <a:t>bays</a:t>
            </a:r>
            <a:endParaRPr lang="tr-TR" sz="4000" b="1" dirty="0" smtClean="0"/>
          </a:p>
          <a:p>
            <a:pPr>
              <a:buNone/>
            </a:pPr>
            <a:r>
              <a:rPr lang="en-US" sz="4000" b="1" dirty="0" smtClean="0"/>
              <a:t>around </a:t>
            </a:r>
            <a:r>
              <a:rPr lang="en-US" sz="4000" b="1" dirty="0" err="1" smtClean="0"/>
              <a:t>Cesme</a:t>
            </a:r>
            <a:r>
              <a:rPr lang="en-US" sz="4000" b="1" dirty="0" smtClean="0"/>
              <a:t>, </a:t>
            </a:r>
            <a:r>
              <a:rPr lang="en-US" sz="4000" b="1" dirty="0" err="1" smtClean="0"/>
              <a:t>Bodrum</a:t>
            </a:r>
            <a:r>
              <a:rPr lang="en-US" sz="4000" b="1" dirty="0" smtClean="0"/>
              <a:t> and </a:t>
            </a:r>
            <a:r>
              <a:rPr lang="en-US" sz="4000" b="1" dirty="0" err="1" smtClean="0"/>
              <a:t>Datca</a:t>
            </a:r>
            <a:r>
              <a:rPr lang="en-US" sz="4000" b="1" dirty="0" smtClean="0"/>
              <a:t> </a:t>
            </a:r>
            <a:endParaRPr lang="tr-TR" sz="4000" b="1" dirty="0" smtClean="0"/>
          </a:p>
          <a:p>
            <a:pPr>
              <a:buNone/>
            </a:pPr>
            <a:r>
              <a:rPr lang="tr-TR" sz="4000" b="1" dirty="0" smtClean="0"/>
              <a:t>p</a:t>
            </a:r>
            <a:r>
              <a:rPr lang="en-US" sz="4000" b="1" dirty="0" err="1" smtClean="0"/>
              <a:t>eninsula</a:t>
            </a:r>
            <a:r>
              <a:rPr lang="en-US" sz="4000" b="1" dirty="0" smtClean="0"/>
              <a:t>, as well as Antalya, have</a:t>
            </a:r>
            <a:endParaRPr lang="tr-TR" sz="4000" b="1" dirty="0" smtClean="0"/>
          </a:p>
          <a:p>
            <a:pPr>
              <a:buNone/>
            </a:pPr>
            <a:r>
              <a:rPr lang="en-US" sz="4000" b="1" dirty="0" smtClean="0"/>
              <a:t>ideal wind conditions for windsurfing</a:t>
            </a:r>
            <a:r>
              <a:rPr lang="tr-TR" sz="40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3987521-1699330836-200708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CAVING (SPELUNKING)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214282" y="1643050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The most beautiful and interesting caves are located in the T</a:t>
            </a:r>
            <a:r>
              <a:rPr lang="tr-TR" sz="3600" b="1" dirty="0" err="1" smtClean="0">
                <a:solidFill>
                  <a:schemeClr val="bg1"/>
                </a:solidFill>
              </a:rPr>
              <a:t>urkey</a:t>
            </a:r>
            <a:r>
              <a:rPr lang="tr-TR" sz="3600" b="1" dirty="0" smtClean="0">
                <a:solidFill>
                  <a:schemeClr val="bg1"/>
                </a:solidFill>
              </a:rPr>
              <a:t>.</a:t>
            </a:r>
            <a:endParaRPr lang="tr-T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592_turkey_ski_reso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SKIING</a:t>
            </a:r>
            <a:endParaRPr lang="tr-TR" b="1" dirty="0"/>
          </a:p>
        </p:txBody>
      </p:sp>
      <p:sp>
        <p:nvSpPr>
          <p:cNvPr id="5" name="4 Dikdörtgen"/>
          <p:cNvSpPr/>
          <p:nvPr/>
        </p:nvSpPr>
        <p:spPr>
          <a:xfrm>
            <a:off x="714348" y="1643050"/>
            <a:ext cx="7358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Winter sports resorts in Turkey are generally located in forested mountains</a:t>
            </a:r>
            <a:endParaRPr lang="tr-T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397-ROCK-CLIMB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MOUNTAINEERING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aladaglar trekk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TREKKING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İçerik Yer Tutucusu" descr="kirkit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FF00"/>
                </a:solidFill>
              </a:rPr>
              <a:t>HORSEBACK RIDING</a:t>
            </a:r>
            <a:endParaRPr lang="tr-T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hayrabolu-da-motokros-ve-tramp-musabakalari-4979615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MOTOCROSS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FAMOUS TURKISH SPORTSMANS </a:t>
            </a:r>
            <a:endParaRPr lang="tr-TR" dirty="0"/>
          </a:p>
        </p:txBody>
      </p:sp>
      <p:pic>
        <p:nvPicPr>
          <p:cNvPr id="4" name="3 İçerik Yer Tutucusu" descr="Hedo_Turkoglu_11-27-0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1428736"/>
            <a:ext cx="3832213" cy="4929222"/>
          </a:xfrm>
        </p:spPr>
      </p:pic>
      <p:sp>
        <p:nvSpPr>
          <p:cNvPr id="5" name="4 Dikdörtgen"/>
          <p:cNvSpPr/>
          <p:nvPr/>
        </p:nvSpPr>
        <p:spPr>
          <a:xfrm>
            <a:off x="5286380" y="1500174"/>
            <a:ext cx="32861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/>
              <a:t>He </a:t>
            </a:r>
            <a:r>
              <a:rPr lang="tr-TR" sz="3600" b="1" dirty="0" err="1" smtClean="0"/>
              <a:t>played</a:t>
            </a:r>
            <a:r>
              <a:rPr lang="tr-TR" sz="3600" b="1" dirty="0" smtClean="0"/>
              <a:t> in</a:t>
            </a:r>
          </a:p>
          <a:p>
            <a:r>
              <a:rPr lang="tr-TR" sz="3600" b="1" dirty="0" smtClean="0"/>
              <a:t>Sacramento </a:t>
            </a:r>
            <a:r>
              <a:rPr lang="tr-TR" sz="3600" b="1" dirty="0" err="1" smtClean="0"/>
              <a:t>Kings</a:t>
            </a:r>
            <a:endParaRPr lang="tr-TR" sz="3600" b="1" dirty="0" smtClean="0"/>
          </a:p>
          <a:p>
            <a:r>
              <a:rPr lang="tr-TR" sz="3600" b="1" dirty="0" smtClean="0"/>
              <a:t>San </a:t>
            </a:r>
            <a:r>
              <a:rPr lang="tr-TR" sz="3600" b="1" dirty="0" err="1" smtClean="0"/>
              <a:t>Antonio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Spurs</a:t>
            </a:r>
            <a:endParaRPr lang="tr-TR" sz="3600" b="1" dirty="0" smtClean="0"/>
          </a:p>
          <a:p>
            <a:r>
              <a:rPr lang="tr-TR" sz="3600" b="1" dirty="0" smtClean="0"/>
              <a:t>Orlando </a:t>
            </a:r>
            <a:r>
              <a:rPr lang="tr-TR" sz="3600" b="1" dirty="0" err="1" smtClean="0"/>
              <a:t>Magic</a:t>
            </a:r>
            <a:endParaRPr lang="tr-TR" sz="3600" b="1" dirty="0" smtClean="0"/>
          </a:p>
          <a:p>
            <a:r>
              <a:rPr lang="tr-TR" sz="3600" b="1" dirty="0" smtClean="0"/>
              <a:t>Toronto </a:t>
            </a:r>
            <a:r>
              <a:rPr lang="tr-TR" sz="3600" b="1" dirty="0" err="1" smtClean="0"/>
              <a:t>Rapters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and</a:t>
            </a:r>
            <a:r>
              <a:rPr lang="tr-TR" sz="3600" b="1" dirty="0" smtClean="0"/>
              <a:t> Los Angeles </a:t>
            </a:r>
            <a:r>
              <a:rPr lang="tr-TR" sz="3600" b="1" dirty="0" err="1" smtClean="0"/>
              <a:t>Clippers</a:t>
            </a:r>
            <a:r>
              <a:rPr lang="tr-TR" sz="3600" b="1" dirty="0" smtClean="0"/>
              <a:t>.</a:t>
            </a:r>
          </a:p>
          <a:p>
            <a:endParaRPr lang="tr-TR" b="1" dirty="0" smtClean="0"/>
          </a:p>
          <a:p>
            <a:endParaRPr lang="tr-TR" b="1" dirty="0" smtClean="0"/>
          </a:p>
          <a:p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ARDA TURAN</a:t>
            </a:r>
            <a:endParaRPr lang="tr-TR" b="1" dirty="0"/>
          </a:p>
        </p:txBody>
      </p:sp>
      <p:pic>
        <p:nvPicPr>
          <p:cNvPr id="4" name="3 İçerik Yer Tutucusu" descr="2013_11_23_Atletico_Getafe_jugada Ard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1500174"/>
            <a:ext cx="3857651" cy="4929222"/>
          </a:xfrm>
        </p:spPr>
      </p:pic>
      <p:sp>
        <p:nvSpPr>
          <p:cNvPr id="5" name="4 Dikdörtgen"/>
          <p:cNvSpPr/>
          <p:nvPr/>
        </p:nvSpPr>
        <p:spPr>
          <a:xfrm>
            <a:off x="5214942" y="2071678"/>
            <a:ext cx="3643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/>
              <a:t>He </a:t>
            </a:r>
            <a:r>
              <a:rPr lang="tr-TR" sz="4000" b="1" dirty="0" err="1" smtClean="0"/>
              <a:t>plays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for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Spanish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club</a:t>
            </a:r>
            <a:endParaRPr lang="tr-TR" sz="4000" b="1" dirty="0" smtClean="0"/>
          </a:p>
          <a:p>
            <a:r>
              <a:rPr lang="tr-TR" sz="4000" b="1" dirty="0" err="1" smtClean="0"/>
              <a:t>Atlético</a:t>
            </a:r>
            <a:r>
              <a:rPr lang="tr-TR" sz="4000" b="1" dirty="0" smtClean="0"/>
              <a:t> Madrid</a:t>
            </a:r>
            <a:endParaRPr lang="tr-T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6600" dirty="0" err="1" smtClean="0"/>
              <a:t>Thank</a:t>
            </a:r>
            <a:r>
              <a:rPr lang="tr-TR" sz="6600" dirty="0" smtClean="0"/>
              <a:t> </a:t>
            </a:r>
            <a:r>
              <a:rPr lang="tr-TR" sz="6600" dirty="0" err="1" smtClean="0"/>
              <a:t>you</a:t>
            </a:r>
            <a:r>
              <a:rPr lang="tr-TR" sz="6600" dirty="0" smtClean="0"/>
              <a:t> </a:t>
            </a:r>
            <a:r>
              <a:rPr lang="tr-TR" sz="6600" dirty="0" err="1" smtClean="0"/>
              <a:t>for</a:t>
            </a:r>
            <a:r>
              <a:rPr lang="tr-TR" sz="6600" dirty="0" smtClean="0"/>
              <a:t> </a:t>
            </a:r>
            <a:r>
              <a:rPr lang="tr-TR" sz="6600" dirty="0" err="1" smtClean="0"/>
              <a:t>listening</a:t>
            </a:r>
            <a:r>
              <a:rPr lang="tr-TR" sz="6600" dirty="0" smtClean="0"/>
              <a:t>…</a:t>
            </a:r>
            <a:endParaRPr lang="tr-T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en-US" b="1" dirty="0"/>
              <a:t>There are eight countries that share a border with Turkey including Armenia, Azerbaijan, Iran, Iraq, Syria, Bulgaria, Greece, and Georgia. </a:t>
            </a:r>
            <a:endParaRPr lang="tr-T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203585"/>
            <a:ext cx="6572748" cy="418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81286"/>
          </a:xfrm>
        </p:spPr>
        <p:txBody>
          <a:bodyPr/>
          <a:lstStyle/>
          <a:p>
            <a:r>
              <a:rPr lang="en-US" b="1" dirty="0"/>
              <a:t>Istanbul is the </a:t>
            </a:r>
            <a:r>
              <a:rPr lang="en-US" b="1" dirty="0" smtClean="0"/>
              <a:t>most crowded </a:t>
            </a:r>
            <a:r>
              <a:rPr lang="en-US" b="1" dirty="0"/>
              <a:t>city in Turkey and </a:t>
            </a:r>
            <a:r>
              <a:rPr lang="en-US" b="1" dirty="0" smtClean="0"/>
              <a:t>the </a:t>
            </a:r>
            <a:r>
              <a:rPr lang="en-US" b="1" dirty="0"/>
              <a:t>third most populous urban area in Europe. But it is not the capital, Ankara is </a:t>
            </a:r>
            <a:r>
              <a:rPr lang="en-US" b="1" dirty="0" smtClean="0"/>
              <a:t>the </a:t>
            </a:r>
            <a:r>
              <a:rPr lang="en-US" b="1" dirty="0"/>
              <a:t>capital of Turkey.</a:t>
            </a:r>
            <a:endParaRPr lang="tr-T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337" y="2780928"/>
            <a:ext cx="66675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6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20688"/>
            <a:ext cx="9129548" cy="54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The currency used in the country is called the Turkish </a:t>
            </a:r>
            <a:r>
              <a:rPr lang="en-US" b="1" dirty="0" smtClean="0">
                <a:solidFill>
                  <a:srgbClr val="FFFF00"/>
                </a:solidFill>
              </a:rPr>
              <a:t>Lira.</a:t>
            </a:r>
            <a:endParaRPr lang="tr-TR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612" y="2564904"/>
            <a:ext cx="31527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4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/>
          <a:lstStyle/>
          <a:p>
            <a:r>
              <a:rPr lang="en-US" sz="3600" b="1" dirty="0"/>
              <a:t>Turkey is a popular tourist destination and home to over ten World Heritage </a:t>
            </a:r>
            <a:r>
              <a:rPr lang="en-US" sz="3600" b="1" dirty="0" smtClean="0"/>
              <a:t>Sites</a:t>
            </a:r>
          </a:p>
          <a:p>
            <a:endParaRPr lang="tr-TR" dirty="0"/>
          </a:p>
        </p:txBody>
      </p:sp>
      <p:pic>
        <p:nvPicPr>
          <p:cNvPr id="5" name="4 Resim" descr="Turkiye-Turizm-Haritasi-Buyuk-Bo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1024px-Rumeli_hisar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 smtClean="0"/>
              <a:t>BOSPHORUS</a:t>
            </a:r>
            <a:endParaRPr lang="tr-TR" sz="5400" b="1" dirty="0"/>
          </a:p>
        </p:txBody>
      </p:sp>
      <p:sp>
        <p:nvSpPr>
          <p:cNvPr id="6" name="5 Dikdörtgen"/>
          <p:cNvSpPr/>
          <p:nvPr/>
        </p:nvSpPr>
        <p:spPr>
          <a:xfrm>
            <a:off x="0" y="164305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err="1" smtClean="0">
                <a:solidFill>
                  <a:srgbClr val="FF0000"/>
                </a:solidFill>
              </a:rPr>
              <a:t>The</a:t>
            </a:r>
            <a:r>
              <a:rPr lang="tr-TR" sz="4000" b="1" dirty="0" smtClean="0">
                <a:solidFill>
                  <a:srgbClr val="FF0000"/>
                </a:solidFill>
              </a:rPr>
              <a:t> </a:t>
            </a:r>
            <a:r>
              <a:rPr lang="tr-TR" sz="4000" b="1" dirty="0" err="1" smtClean="0">
                <a:solidFill>
                  <a:srgbClr val="FF0000"/>
                </a:solidFill>
              </a:rPr>
              <a:t>Bosphorus</a:t>
            </a:r>
            <a:r>
              <a:rPr lang="tr-TR" sz="4000" b="1" dirty="0" smtClean="0">
                <a:solidFill>
                  <a:srgbClr val="FF0000"/>
                </a:solidFill>
              </a:rPr>
              <a:t> is a </a:t>
            </a:r>
            <a:r>
              <a:rPr lang="tr-TR" sz="4000" b="1" dirty="0" err="1" smtClean="0">
                <a:solidFill>
                  <a:srgbClr val="FF0000"/>
                </a:solidFill>
              </a:rPr>
              <a:t>strait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that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forms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part</a:t>
            </a:r>
            <a:r>
              <a:rPr lang="tr-TR" sz="4000" b="1" dirty="0" smtClean="0">
                <a:solidFill>
                  <a:srgbClr val="FF0000"/>
                </a:solidFill>
              </a:rPr>
              <a:t> of </a:t>
            </a:r>
            <a:r>
              <a:rPr lang="tr-TR" sz="4000" b="1" dirty="0" err="1" smtClean="0">
                <a:solidFill>
                  <a:srgbClr val="FF0000"/>
                </a:solidFill>
              </a:rPr>
              <a:t>the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boundary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between</a:t>
            </a:r>
            <a:r>
              <a:rPr lang="tr-TR" sz="4000" b="1" dirty="0" smtClean="0">
                <a:solidFill>
                  <a:srgbClr val="FF0000"/>
                </a:solidFill>
              </a:rPr>
              <a:t> </a:t>
            </a:r>
            <a:r>
              <a:rPr lang="tr-TR" sz="4000" b="1" dirty="0" err="1" smtClean="0">
                <a:solidFill>
                  <a:srgbClr val="FF0000"/>
                </a:solidFill>
              </a:rPr>
              <a:t>Europe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and</a:t>
            </a:r>
            <a:r>
              <a:rPr lang="tr-TR" sz="4000" b="1" dirty="0" smtClean="0">
                <a:solidFill>
                  <a:srgbClr val="FF0000"/>
                </a:solidFill>
              </a:rPr>
              <a:t> </a:t>
            </a:r>
            <a:r>
              <a:rPr lang="tr-TR" sz="4000" b="1" dirty="0" err="1" smtClean="0">
                <a:solidFill>
                  <a:srgbClr val="FF0000"/>
                </a:solidFill>
              </a:rPr>
              <a:t>Asia</a:t>
            </a:r>
            <a:r>
              <a:rPr lang="tr-TR" sz="4000" b="1" dirty="0" smtClean="0">
                <a:solidFill>
                  <a:srgbClr val="FF0000"/>
                </a:solidFill>
              </a:rPr>
              <a:t>.</a:t>
            </a:r>
            <a:endParaRPr lang="tr-TR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BASILICA CISTERN </a:t>
            </a:r>
            <a:endParaRPr lang="tr-TR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95536" y="162880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Basilica Cistern</a:t>
            </a:r>
            <a:r>
              <a:rPr lang="tr-TR" sz="4000" b="1" dirty="0" smtClean="0">
                <a:solidFill>
                  <a:schemeClr val="bg1"/>
                </a:solidFill>
              </a:rPr>
              <a:t>, </a:t>
            </a:r>
            <a:r>
              <a:rPr lang="en-US" sz="4000" b="1" dirty="0" smtClean="0">
                <a:solidFill>
                  <a:schemeClr val="bg1"/>
                </a:solidFill>
              </a:rPr>
              <a:t>the </a:t>
            </a:r>
            <a:r>
              <a:rPr lang="en-US" sz="4000" b="1" dirty="0">
                <a:solidFill>
                  <a:schemeClr val="bg1"/>
                </a:solidFill>
              </a:rPr>
              <a:t>largest of several hundred ancient cisterns that lie beneath the city of </a:t>
            </a:r>
            <a:r>
              <a:rPr lang="en-US" sz="4000" b="1" dirty="0" smtClean="0">
                <a:solidFill>
                  <a:schemeClr val="bg1"/>
                </a:solidFill>
              </a:rPr>
              <a:t>Istanbul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lang="tr-T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332</Words>
  <Application>Microsoft Office PowerPoint</Application>
  <PresentationFormat>On-screen Show (4:3)</PresentationFormat>
  <Paragraphs>78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Ofis Teması</vt:lpstr>
      <vt:lpstr>REPUBLIC OF TURKEY</vt:lpstr>
      <vt:lpstr>MUSTAFA KEMAL ATATÜRK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BOSPHORUS</vt:lpstr>
      <vt:lpstr>BASILICA CISTERN </vt:lpstr>
      <vt:lpstr>PRINCE ISLANDS</vt:lpstr>
      <vt:lpstr>TROY</vt:lpstr>
      <vt:lpstr>ANTALYA</vt:lpstr>
      <vt:lpstr>PAMUKKALE</vt:lpstr>
      <vt:lpstr>Ephesus/Ἔφεσος </vt:lpstr>
      <vt:lpstr>CAPPADOCIA</vt:lpstr>
      <vt:lpstr>THE SUMELA MONASTERY </vt:lpstr>
      <vt:lpstr>PowerPoint Presentation</vt:lpstr>
      <vt:lpstr>MOUNT ARARAT</vt:lpstr>
      <vt:lpstr>TURKISH CUISINE</vt:lpstr>
      <vt:lpstr>TURKISH COFFEE</vt:lpstr>
      <vt:lpstr>MANTI</vt:lpstr>
      <vt:lpstr>TURKISH KEBAB</vt:lpstr>
      <vt:lpstr>BAKLAVA</vt:lpstr>
      <vt:lpstr>TURKISH DELIGHT</vt:lpstr>
      <vt:lpstr>KÜNEFE</vt:lpstr>
      <vt:lpstr>SPORTS IN TURKEY</vt:lpstr>
      <vt:lpstr>FOOTBALL</vt:lpstr>
      <vt:lpstr> SCUBA DIVING </vt:lpstr>
      <vt:lpstr>RAFTING &amp; CANOEING</vt:lpstr>
      <vt:lpstr>WINDSURFING</vt:lpstr>
      <vt:lpstr>CAVING (SPELUNKING)</vt:lpstr>
      <vt:lpstr>SKIING</vt:lpstr>
      <vt:lpstr>MOUNTAINEERING</vt:lpstr>
      <vt:lpstr>TREKKING</vt:lpstr>
      <vt:lpstr>HORSEBACK RIDING</vt:lpstr>
      <vt:lpstr>MOTOCROSS</vt:lpstr>
      <vt:lpstr>FAMOUS TURKISH SPORTSMANS </vt:lpstr>
      <vt:lpstr>ARDA TURAN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TURKEY</dc:title>
  <dc:creator>toshiba</dc:creator>
  <cp:lastModifiedBy>user</cp:lastModifiedBy>
  <cp:revision>59</cp:revision>
  <dcterms:created xsi:type="dcterms:W3CDTF">2015-01-13T16:29:40Z</dcterms:created>
  <dcterms:modified xsi:type="dcterms:W3CDTF">2015-02-23T17:10:06Z</dcterms:modified>
</cp:coreProperties>
</file>