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Lst>
  <p:sldSz cx="9144000" cy="6858000" type="screen4x3"/>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5EB80DC-2D08-45F7-929D-D6095F83DE48}" type="datetimeFigureOut">
              <a:rPr lang="ro-RO" smtClean="0"/>
              <a:pPr/>
              <a:t>18.02.2015</a:t>
            </a:fld>
            <a:endParaRPr lang="ro-RO"/>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ro-RO"/>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D98BF8A-9814-4E4C-A6A7-5DD69E7EDF81}" type="slidenum">
              <a:rPr lang="ro-RO" smtClean="0"/>
              <a:pPr/>
              <a:t>‹#›</a:t>
            </a:fld>
            <a:endParaRPr lang="ro-R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FD98BF8A-9814-4E4C-A6A7-5DD69E7EDF81}" type="slidenum">
              <a:rPr lang="ro-RO" smtClean="0"/>
              <a:pPr/>
              <a:t>‹#›</a:t>
            </a:fld>
            <a:endParaRPr lang="ro-R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FD98BF8A-9814-4E4C-A6A7-5DD69E7EDF81}" type="slidenum">
              <a:rPr lang="ro-RO" smtClean="0"/>
              <a:pPr/>
              <a:t>‹#›</a:t>
            </a:fld>
            <a:endParaRPr lang="ro-R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FD98BF8A-9814-4E4C-A6A7-5DD69E7EDF81}" type="slidenum">
              <a:rPr lang="ro-RO" smtClean="0"/>
              <a:pPr/>
              <a:t>‹#›</a:t>
            </a:fld>
            <a:endParaRPr lang="ro-RO"/>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5" name="Footer Placeholder 4"/>
          <p:cNvSpPr>
            <a:spLocks noGrp="1"/>
          </p:cNvSpPr>
          <p:nvPr>
            <p:ph type="ftr" sz="quarter" idx="11"/>
          </p:nvPr>
        </p:nvSpPr>
        <p:spPr/>
        <p:txBody>
          <a:bodyPr/>
          <a:lstStyle>
            <a:extLst/>
          </a:lstStyle>
          <a:p>
            <a:endParaRPr lang="ro-RO"/>
          </a:p>
        </p:txBody>
      </p:sp>
      <p:sp>
        <p:nvSpPr>
          <p:cNvPr id="6" name="Slide Number Placeholder 5"/>
          <p:cNvSpPr>
            <a:spLocks noGrp="1"/>
          </p:cNvSpPr>
          <p:nvPr>
            <p:ph type="sldNum" sz="quarter" idx="12"/>
          </p:nvPr>
        </p:nvSpPr>
        <p:spPr/>
        <p:txBody>
          <a:bodyPr/>
          <a:lstStyle>
            <a:extLst/>
          </a:lstStyle>
          <a:p>
            <a:fld id="{FD98BF8A-9814-4E4C-A6A7-5DD69E7EDF81}" type="slidenum">
              <a:rPr lang="ro-RO" smtClean="0"/>
              <a:pPr/>
              <a:t>‹#›</a:t>
            </a:fld>
            <a:endParaRPr lang="ro-RO"/>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6" name="Footer Placeholder 5"/>
          <p:cNvSpPr>
            <a:spLocks noGrp="1"/>
          </p:cNvSpPr>
          <p:nvPr>
            <p:ph type="ftr" sz="quarter" idx="11"/>
          </p:nvPr>
        </p:nvSpPr>
        <p:spPr/>
        <p:txBody>
          <a:bodyPr/>
          <a:lstStyle>
            <a:extLst/>
          </a:lstStyle>
          <a:p>
            <a:endParaRPr lang="ro-RO"/>
          </a:p>
        </p:txBody>
      </p:sp>
      <p:sp>
        <p:nvSpPr>
          <p:cNvPr id="7" name="Slide Number Placeholder 6"/>
          <p:cNvSpPr>
            <a:spLocks noGrp="1"/>
          </p:cNvSpPr>
          <p:nvPr>
            <p:ph type="sldNum" sz="quarter" idx="12"/>
          </p:nvPr>
        </p:nvSpPr>
        <p:spPr/>
        <p:txBody>
          <a:bodyPr/>
          <a:lstStyle>
            <a:extLst/>
          </a:lstStyle>
          <a:p>
            <a:fld id="{FD98BF8A-9814-4E4C-A6A7-5DD69E7EDF81}" type="slidenum">
              <a:rPr lang="ro-RO" smtClean="0"/>
              <a:pPr/>
              <a:t>‹#›</a:t>
            </a:fld>
            <a:endParaRPr lang="ro-RO"/>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8" name="Footer Placeholder 7"/>
          <p:cNvSpPr>
            <a:spLocks noGrp="1"/>
          </p:cNvSpPr>
          <p:nvPr>
            <p:ph type="ftr" sz="quarter" idx="11"/>
          </p:nvPr>
        </p:nvSpPr>
        <p:spPr/>
        <p:txBody>
          <a:bodyPr/>
          <a:lstStyle>
            <a:extLst/>
          </a:lstStyle>
          <a:p>
            <a:endParaRPr lang="ro-RO"/>
          </a:p>
        </p:txBody>
      </p:sp>
      <p:sp>
        <p:nvSpPr>
          <p:cNvPr id="9" name="Slide Number Placeholder 8"/>
          <p:cNvSpPr>
            <a:spLocks noGrp="1"/>
          </p:cNvSpPr>
          <p:nvPr>
            <p:ph type="sldNum" sz="quarter" idx="12"/>
          </p:nvPr>
        </p:nvSpPr>
        <p:spPr/>
        <p:txBody>
          <a:bodyPr/>
          <a:lstStyle>
            <a:extLst/>
          </a:lstStyle>
          <a:p>
            <a:fld id="{FD98BF8A-9814-4E4C-A6A7-5DD69E7EDF81}" type="slidenum">
              <a:rPr lang="ro-RO" smtClean="0"/>
              <a:pPr/>
              <a:t>‹#›</a:t>
            </a:fld>
            <a:endParaRPr lang="ro-RO"/>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4" name="Footer Placeholder 3"/>
          <p:cNvSpPr>
            <a:spLocks noGrp="1"/>
          </p:cNvSpPr>
          <p:nvPr>
            <p:ph type="ftr" sz="quarter" idx="11"/>
          </p:nvPr>
        </p:nvSpPr>
        <p:spPr/>
        <p:txBody>
          <a:bodyPr/>
          <a:lstStyle>
            <a:extLst/>
          </a:lstStyle>
          <a:p>
            <a:endParaRPr lang="ro-RO"/>
          </a:p>
        </p:txBody>
      </p:sp>
      <p:sp>
        <p:nvSpPr>
          <p:cNvPr id="5" name="Slide Number Placeholder 4"/>
          <p:cNvSpPr>
            <a:spLocks noGrp="1"/>
          </p:cNvSpPr>
          <p:nvPr>
            <p:ph type="sldNum" sz="quarter" idx="12"/>
          </p:nvPr>
        </p:nvSpPr>
        <p:spPr/>
        <p:txBody>
          <a:bodyPr/>
          <a:lstStyle>
            <a:extLst/>
          </a:lstStyle>
          <a:p>
            <a:fld id="{FD98BF8A-9814-4E4C-A6A7-5DD69E7EDF81}" type="slidenum">
              <a:rPr lang="ro-RO" smtClean="0"/>
              <a:pPr/>
              <a:t>‹#›</a:t>
            </a:fld>
            <a:endParaRPr lang="ro-RO"/>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5EB80DC-2D08-45F7-929D-D6095F83DE48}" type="datetimeFigureOut">
              <a:rPr lang="ro-RO" smtClean="0"/>
              <a:pPr/>
              <a:t>18.02.2015</a:t>
            </a:fld>
            <a:endParaRPr lang="ro-RO"/>
          </a:p>
        </p:txBody>
      </p:sp>
      <p:sp>
        <p:nvSpPr>
          <p:cNvPr id="3" name="Footer Placeholder 2"/>
          <p:cNvSpPr>
            <a:spLocks noGrp="1"/>
          </p:cNvSpPr>
          <p:nvPr>
            <p:ph type="ftr" sz="quarter" idx="11"/>
          </p:nvPr>
        </p:nvSpPr>
        <p:spPr/>
        <p:txBody>
          <a:bodyPr/>
          <a:lstStyle>
            <a:extLst/>
          </a:lstStyle>
          <a:p>
            <a:endParaRPr lang="ro-RO"/>
          </a:p>
        </p:txBody>
      </p:sp>
      <p:sp>
        <p:nvSpPr>
          <p:cNvPr id="4" name="Slide Number Placeholder 3"/>
          <p:cNvSpPr>
            <a:spLocks noGrp="1"/>
          </p:cNvSpPr>
          <p:nvPr>
            <p:ph type="sldNum" sz="quarter" idx="12"/>
          </p:nvPr>
        </p:nvSpPr>
        <p:spPr/>
        <p:txBody>
          <a:bodyPr/>
          <a:lstStyle>
            <a:extLst/>
          </a:lstStyle>
          <a:p>
            <a:fld id="{FD98BF8A-9814-4E4C-A6A7-5DD69E7EDF81}" type="slidenum">
              <a:rPr lang="ro-RO" smtClean="0"/>
              <a:pPr/>
              <a:t>‹#›</a:t>
            </a:fld>
            <a:endParaRPr lang="ro-R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45EB80DC-2D08-45F7-929D-D6095F83DE48}" type="datetimeFigureOut">
              <a:rPr lang="ro-RO" smtClean="0"/>
              <a:pPr/>
              <a:t>18.02.2015</a:t>
            </a:fld>
            <a:endParaRPr lang="ro-RO"/>
          </a:p>
        </p:txBody>
      </p:sp>
      <p:sp>
        <p:nvSpPr>
          <p:cNvPr id="6" name="Footer Placeholder 5"/>
          <p:cNvSpPr>
            <a:spLocks noGrp="1"/>
          </p:cNvSpPr>
          <p:nvPr>
            <p:ph type="ftr" sz="quarter" idx="11"/>
          </p:nvPr>
        </p:nvSpPr>
        <p:spPr/>
        <p:txBody>
          <a:bodyPr/>
          <a:lstStyle>
            <a:extLst/>
          </a:lstStyle>
          <a:p>
            <a:endParaRPr lang="ro-RO"/>
          </a:p>
        </p:txBody>
      </p:sp>
      <p:sp>
        <p:nvSpPr>
          <p:cNvPr id="7" name="Slide Number Placeholder 6"/>
          <p:cNvSpPr>
            <a:spLocks noGrp="1"/>
          </p:cNvSpPr>
          <p:nvPr>
            <p:ph type="sldNum" sz="quarter" idx="12"/>
          </p:nvPr>
        </p:nvSpPr>
        <p:spPr/>
        <p:txBody>
          <a:bodyPr/>
          <a:lstStyle>
            <a:extLst/>
          </a:lstStyle>
          <a:p>
            <a:fld id="{FD98BF8A-9814-4E4C-A6A7-5DD69E7EDF81}" type="slidenum">
              <a:rPr lang="ro-RO" smtClean="0"/>
              <a:pPr/>
              <a:t>‹#›</a:t>
            </a:fld>
            <a:endParaRPr lang="ro-RO"/>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5EB80DC-2D08-45F7-929D-D6095F83DE48}" type="datetimeFigureOut">
              <a:rPr lang="ro-RO" smtClean="0"/>
              <a:pPr/>
              <a:t>18.02.2015</a:t>
            </a:fld>
            <a:endParaRPr lang="ro-RO"/>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o-RO"/>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D98BF8A-9814-4E4C-A6A7-5DD69E7EDF81}" type="slidenum">
              <a:rPr lang="ro-RO" smtClean="0"/>
              <a:pPr/>
              <a:t>‹#›</a:t>
            </a:fld>
            <a:endParaRPr lang="ro-RO"/>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5EB80DC-2D08-45F7-929D-D6095F83DE48}" type="datetimeFigureOut">
              <a:rPr lang="ro-RO" smtClean="0"/>
              <a:pPr/>
              <a:t>18.02.2015</a:t>
            </a:fld>
            <a:endParaRPr lang="ro-RO"/>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o-RO"/>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D98BF8A-9814-4E4C-A6A7-5DD69E7EDF81}" type="slidenum">
              <a:rPr lang="ro-RO" smtClean="0"/>
              <a:pPr/>
              <a:t>‹#›</a:t>
            </a:fld>
            <a:endParaRPr lang="ro-R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ro-RO"/>
          </a:p>
        </p:txBody>
      </p:sp>
      <p:sp>
        <p:nvSpPr>
          <p:cNvPr id="3" name="Subtitle 2"/>
          <p:cNvSpPr>
            <a:spLocks noGrp="1"/>
          </p:cNvSpPr>
          <p:nvPr>
            <p:ph type="subTitle" idx="1"/>
          </p:nvPr>
        </p:nvSpPr>
        <p:spPr/>
        <p:txBody>
          <a:bodyPr/>
          <a:lstStyle/>
          <a:p>
            <a:endParaRPr lang="ro-RO"/>
          </a:p>
        </p:txBody>
      </p:sp>
      <p:pic>
        <p:nvPicPr>
          <p:cNvPr id="4" name="Imagin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38066"/>
            <a:ext cx="9144000" cy="7012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 </a:t>
            </a:r>
            <a:endParaRPr lang="ro-RO" dirty="0"/>
          </a:p>
        </p:txBody>
      </p:sp>
      <p:sp>
        <p:nvSpPr>
          <p:cNvPr id="3" name="Substituent conținut 2"/>
          <p:cNvSpPr>
            <a:spLocks noGrp="1"/>
          </p:cNvSpPr>
          <p:nvPr>
            <p:ph idx="1"/>
          </p:nvPr>
        </p:nvSpPr>
        <p:spPr>
          <a:xfrm>
            <a:off x="467544" y="1556775"/>
            <a:ext cx="8229600" cy="4525963"/>
          </a:xfrm>
        </p:spPr>
        <p:txBody>
          <a:bodyPr/>
          <a:lstStyle/>
          <a:p>
            <a:pPr marL="0" indent="0">
              <a:buNone/>
            </a:pPr>
            <a:r>
              <a:rPr lang="ro-RO" dirty="0" smtClean="0"/>
              <a:t> </a:t>
            </a:r>
            <a:endParaRPr lang="ro-RO" dirty="0"/>
          </a:p>
        </p:txBody>
      </p:sp>
      <p:pic>
        <p:nvPicPr>
          <p:cNvPr id="10" name="Imagine 9"/>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Dreptunghi 10"/>
          <p:cNvSpPr/>
          <p:nvPr/>
        </p:nvSpPr>
        <p:spPr>
          <a:xfrm>
            <a:off x="5796136" y="1340768"/>
            <a:ext cx="4572000" cy="5472267"/>
          </a:xfrm>
          <a:prstGeom prst="rect">
            <a:avLst/>
          </a:prstGeom>
        </p:spPr>
        <p:txBody>
          <a:bodyPr>
            <a:spAutoFit/>
          </a:bodyPr>
          <a:lstStyle/>
          <a:p>
            <a:pPr algn="ctr">
              <a:lnSpc>
                <a:spcPct val="115000"/>
              </a:lnSpc>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Bucovina </a:t>
            </a:r>
            <a:r>
              <a:rPr lang="ro-RO" sz="1600" dirty="0" err="1"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plains</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lnSpc>
                <a:spcPct val="115000"/>
              </a:lnSpc>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ro-RO" sz="1600" dirty="0">
              <a:latin typeface="Goudy Old Style" panose="02020502050305020303" pitchFamily="18" charset="0"/>
              <a:ea typeface="Calibri"/>
              <a:cs typeface="Times New Roman"/>
            </a:endParaRPr>
          </a:p>
          <a:p>
            <a:pPr algn="ctr">
              <a:lnSpc>
                <a:spcPct val="115000"/>
              </a:lnSpc>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Vorone</a:t>
            </a: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cs typeface="Times New Roman"/>
              </a:rPr>
              <a:t>ţ</a:t>
            </a: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 </a:t>
            </a:r>
            <a:r>
              <a:rPr lang="ro-RO" sz="1600" dirty="0" err="1"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Monastry</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lnSpc>
                <a:spcPct val="115000"/>
              </a:lnSpc>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smtClean="0">
              <a:latin typeface="Goudy Old Style" panose="02020502050305020303" pitchFamily="18" charset="0"/>
              <a:ea typeface="Calibri"/>
              <a:cs typeface="Times New Roman"/>
            </a:endParaRPr>
          </a:p>
          <a:p>
            <a:pPr algn="ctr">
              <a:lnSpc>
                <a:spcPct val="115000"/>
              </a:lnSpc>
              <a:spcAft>
                <a:spcPts val="0"/>
              </a:spcAft>
            </a:pPr>
            <a:endParaRPr lang="ro-RO" sz="1600" dirty="0">
              <a:latin typeface="Goudy Old Style" panose="02020502050305020303" pitchFamily="18" charset="0"/>
              <a:ea typeface="Calibri"/>
              <a:cs typeface="Times New Roman"/>
            </a:endParaRPr>
          </a:p>
          <a:p>
            <a:pPr algn="ctr">
              <a:lnSpc>
                <a:spcPct val="115000"/>
              </a:lnSpc>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Suceava </a:t>
            </a:r>
            <a:r>
              <a:rPr lang="ro-RO"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City</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lnSpc>
                <a:spcPct val="115000"/>
              </a:lnSpc>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Calibri"/>
              <a:cs typeface="Times New Roman"/>
            </a:endParaRPr>
          </a:p>
          <a:p>
            <a:pPr algn="ctr">
              <a:lnSpc>
                <a:spcPct val="115000"/>
              </a:lnSpc>
              <a:spcAft>
                <a:spcPts val="0"/>
              </a:spcAft>
            </a:pPr>
            <a:endParaRPr lang="ro-RO" sz="1600" dirty="0">
              <a:latin typeface="Goudy Old Style" panose="02020502050305020303" pitchFamily="18" charset="0"/>
              <a:ea typeface="Calibri"/>
              <a:cs typeface="Times New Roman"/>
            </a:endParaRPr>
          </a:p>
          <a:p>
            <a:pPr algn="ctr">
              <a:lnSpc>
                <a:spcPct val="115000"/>
              </a:lnSpc>
              <a:spcAft>
                <a:spcPts val="1000"/>
              </a:spcAft>
            </a:pPr>
            <a:r>
              <a:rPr lang="ro-RO"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Suceava </a:t>
            </a:r>
            <a:r>
              <a:rPr lang="ro-RO" sz="1600" dirty="0" err="1">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chair-fort</a:t>
            </a:r>
            <a:endParaRPr lang="ro-RO" sz="1600" dirty="0">
              <a:latin typeface="Goudy Old Style" panose="02020502050305020303" pitchFamily="18" charset="0"/>
              <a:ea typeface="Calibri"/>
              <a:cs typeface="Times New Roman"/>
            </a:endParaRPr>
          </a:p>
        </p:txBody>
      </p:sp>
      <p:sp>
        <p:nvSpPr>
          <p:cNvPr id="12" name="Dreptunghi 11"/>
          <p:cNvSpPr/>
          <p:nvPr/>
        </p:nvSpPr>
        <p:spPr>
          <a:xfrm>
            <a:off x="179512" y="620688"/>
            <a:ext cx="2444580" cy="830997"/>
          </a:xfrm>
          <a:prstGeom prst="rect">
            <a:avLst/>
          </a:prstGeom>
        </p:spPr>
        <p:txBody>
          <a:bodyPr wrap="none">
            <a:spAutoFit/>
          </a:bodyPr>
          <a:lstStyle/>
          <a:p>
            <a:pPr algn="ctr">
              <a:spcAft>
                <a:spcPts val="0"/>
              </a:spcAft>
            </a:pPr>
            <a:r>
              <a:rPr lang="ro-RO" sz="48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a:rPr>
              <a:t>Bucovina</a:t>
            </a:r>
            <a:endParaRPr lang="ro-RO" sz="4800" dirty="0">
              <a:effectLst/>
              <a:latin typeface="Times New Roman"/>
              <a:ea typeface="Times New Roman"/>
            </a:endParaRPr>
          </a:p>
        </p:txBody>
      </p:sp>
    </p:spTree>
    <p:extLst>
      <p:ext uri="{BB962C8B-B14F-4D97-AF65-F5344CB8AC3E}">
        <p14:creationId xmlns="" xmlns:p14="http://schemas.microsoft.com/office/powerpoint/2010/main" val="3851171557"/>
      </p:ext>
    </p:ext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dirty="0" smtClean="0"/>
              <a:t> </a:t>
            </a:r>
            <a:endParaRPr lang="ro-RO" dirty="0"/>
          </a:p>
        </p:txBody>
      </p:sp>
      <p:sp>
        <p:nvSpPr>
          <p:cNvPr id="3" name="Substituent conținut 2"/>
          <p:cNvSpPr>
            <a:spLocks noGrp="1"/>
          </p:cNvSpPr>
          <p:nvPr>
            <p:ph idx="1"/>
          </p:nvPr>
        </p:nvSpPr>
        <p:spPr/>
        <p:txBody>
          <a:bodyPr/>
          <a:lstStyle/>
          <a:p>
            <a:pPr marL="0" indent="0">
              <a:buNone/>
            </a:pPr>
            <a:r>
              <a:rPr lang="en-US" dirty="0" smtClean="0"/>
              <a:t>  </a:t>
            </a:r>
            <a:endParaRPr lang="ro-RO" dirty="0"/>
          </a:p>
        </p:txBody>
      </p:sp>
      <p:pic>
        <p:nvPicPr>
          <p:cNvPr id="4" name="Imagine 3"/>
          <p:cNvPicPr>
            <a:picLocks noChangeAspect="1"/>
          </p:cNvPicPr>
          <p:nvPr/>
        </p:nvPicPr>
        <p:blipFill rotWithShape="1">
          <a:blip r:embed="rId2">
            <a:extLst>
              <a:ext uri="{28A0092B-C50C-407E-A947-70E740481C1C}">
                <a14:useLocalDpi xmlns:a14="http://schemas.microsoft.com/office/drawing/2010/main" xmlns="" val="0"/>
              </a:ext>
            </a:extLst>
          </a:blip>
          <a:srcRect l="1781" r="1456" b="2022"/>
          <a:stretch/>
        </p:blipFill>
        <p:spPr>
          <a:xfrm>
            <a:off x="0" y="3430865"/>
            <a:ext cx="9144000" cy="3458208"/>
          </a:xfrm>
          <a:prstGeom prst="rect">
            <a:avLst/>
          </a:prstGeom>
        </p:spPr>
      </p:pic>
      <p:pic>
        <p:nvPicPr>
          <p:cNvPr id="7" name="Imagine 6"/>
          <p:cNvPicPr>
            <a:picLocks noChangeAspect="1"/>
          </p:cNvPicPr>
          <p:nvPr/>
        </p:nvPicPr>
        <p:blipFill rotWithShape="1">
          <a:blip r:embed="rId3">
            <a:extLst>
              <a:ext uri="{28A0092B-C50C-407E-A947-70E740481C1C}">
                <a14:useLocalDpi xmlns:a14="http://schemas.microsoft.com/office/drawing/2010/main" xmlns="" val="0"/>
              </a:ext>
            </a:extLst>
          </a:blip>
          <a:srcRect b="14610"/>
          <a:stretch/>
        </p:blipFill>
        <p:spPr>
          <a:xfrm>
            <a:off x="0" y="-163"/>
            <a:ext cx="9144000" cy="3431028"/>
          </a:xfrm>
          <a:prstGeom prst="rect">
            <a:avLst/>
          </a:prstGeom>
        </p:spPr>
      </p:pic>
      <p:sp>
        <p:nvSpPr>
          <p:cNvPr id="8" name="Dreptunghi 7"/>
          <p:cNvSpPr/>
          <p:nvPr/>
        </p:nvSpPr>
        <p:spPr>
          <a:xfrm>
            <a:off x="2123728" y="404664"/>
            <a:ext cx="4572000" cy="1754326"/>
          </a:xfrm>
          <a:prstGeom prst="rect">
            <a:avLst/>
          </a:prstGeom>
        </p:spPr>
        <p:txBody>
          <a:bodyPr>
            <a:spAutoFit/>
          </a:bodyPr>
          <a:lstStyle/>
          <a:p>
            <a:pPr algn="ctr"/>
            <a:r>
              <a:rPr lang="en-US" b="1" dirty="0">
                <a:solidFill>
                  <a:srgbClr val="FF0000"/>
                </a:solidFill>
                <a:effectLst>
                  <a:outerShdw blurRad="38100" dist="38100" dir="2700000" algn="tl">
                    <a:srgbClr val="000000">
                      <a:alpha val="43137"/>
                    </a:srgbClr>
                  </a:outerShdw>
                </a:effectLst>
                <a:latin typeface="Goudy Old Style" panose="02020502050305020303" pitchFamily="18" charset="0"/>
              </a:rPr>
              <a:t>Bucovina is one of the most beautiful and visited touristic arias in Romania. This are, which is </a:t>
            </a:r>
            <a:r>
              <a:rPr lang="en-US" b="1" dirty="0" err="1">
                <a:solidFill>
                  <a:srgbClr val="FF0000"/>
                </a:solidFill>
                <a:effectLst>
                  <a:outerShdw blurRad="38100" dist="38100" dir="2700000" algn="tl">
                    <a:srgbClr val="000000">
                      <a:alpha val="43137"/>
                    </a:srgbClr>
                  </a:outerShdw>
                </a:effectLst>
                <a:latin typeface="Goudy Old Style" panose="02020502050305020303" pitchFamily="18" charset="0"/>
              </a:rPr>
              <a:t>faimous</a:t>
            </a:r>
            <a:r>
              <a:rPr lang="en-US" b="1" dirty="0">
                <a:solidFill>
                  <a:srgbClr val="FF0000"/>
                </a:solidFill>
                <a:effectLst>
                  <a:outerShdw blurRad="38100" dist="38100" dir="2700000" algn="tl">
                    <a:srgbClr val="000000">
                      <a:alpha val="43137"/>
                    </a:srgbClr>
                  </a:outerShdw>
                </a:effectLst>
                <a:latin typeface="Goudy Old Style" panose="02020502050305020303" pitchFamily="18" charset="0"/>
              </a:rPr>
              <a:t> in all over the world was given in 1975 the </a:t>
            </a:r>
            <a:r>
              <a:rPr lang="en-US" b="1" dirty="0" err="1">
                <a:solidFill>
                  <a:srgbClr val="FF0000"/>
                </a:solidFill>
                <a:effectLst>
                  <a:outerShdw blurRad="38100" dist="38100" dir="2700000" algn="tl">
                    <a:srgbClr val="000000">
                      <a:alpha val="43137"/>
                    </a:srgbClr>
                  </a:outerShdw>
                </a:effectLst>
                <a:latin typeface="Goudy Old Style" panose="02020502050305020303" pitchFamily="18" charset="0"/>
              </a:rPr>
              <a:t>Pomme</a:t>
            </a:r>
            <a:r>
              <a:rPr lang="en-US" b="1" dirty="0">
                <a:solidFill>
                  <a:srgbClr val="FF0000"/>
                </a:solidFill>
                <a:effectLst>
                  <a:outerShdw blurRad="38100" dist="38100" dir="2700000" algn="tl">
                    <a:srgbClr val="000000">
                      <a:alpha val="43137"/>
                    </a:srgbClr>
                  </a:outerShdw>
                </a:effectLst>
                <a:latin typeface="Goudy Old Style" panose="02020502050305020303" pitchFamily="18" charset="0"/>
              </a:rPr>
              <a:t> d’Or international prize by The International Federation of Travel Writers and Tourism Journalists.</a:t>
            </a:r>
            <a:endParaRPr lang="ro-RO" b="1" dirty="0">
              <a:solidFill>
                <a:srgbClr val="FF0000"/>
              </a:solidFill>
              <a:effectLst>
                <a:outerShdw blurRad="38100" dist="38100" dir="2700000" algn="tl">
                  <a:srgbClr val="000000">
                    <a:alpha val="43137"/>
                  </a:srgbClr>
                </a:outerShdw>
              </a:effectLst>
              <a:latin typeface="Goudy Old Style" panose="02020502050305020303" pitchFamily="18" charset="0"/>
            </a:endParaRPr>
          </a:p>
        </p:txBody>
      </p:sp>
      <p:sp>
        <p:nvSpPr>
          <p:cNvPr id="9" name="Dreptunghi 8"/>
          <p:cNvSpPr/>
          <p:nvPr/>
        </p:nvSpPr>
        <p:spPr>
          <a:xfrm>
            <a:off x="2286000" y="2204864"/>
            <a:ext cx="4572000" cy="4524315"/>
          </a:xfrm>
          <a:prstGeom prst="rect">
            <a:avLst/>
          </a:prstGeom>
          <a:effectLst>
            <a:outerShdw blurRad="50800" dist="38100" dir="8100000" algn="tr" rotWithShape="0">
              <a:prstClr val="black">
                <a:alpha val="40000"/>
              </a:prstClr>
            </a:outerShdw>
          </a:effectLst>
        </p:spPr>
        <p:txBody>
          <a:bodyPr>
            <a:spAutoFit/>
          </a:bodyPr>
          <a:lstStyle/>
          <a:p>
            <a:pPr algn="ctr"/>
            <a:r>
              <a:rPr lang="en-US" b="1" dirty="0">
                <a:solidFill>
                  <a:srgbClr val="FF0000"/>
                </a:solidFill>
                <a:latin typeface="Goudy Old Style" panose="02020502050305020303" pitchFamily="18" charset="0"/>
              </a:rPr>
              <a:t>No other place in the world than beautiful and wealthy </a:t>
            </a:r>
            <a:r>
              <a:rPr lang="en-US" b="1" dirty="0">
                <a:solidFill>
                  <a:srgbClr val="FF0000"/>
                </a:solidFill>
                <a:effectLst>
                  <a:outerShdw blurRad="38100" dist="38100" dir="2700000" algn="tl">
                    <a:srgbClr val="000000">
                      <a:alpha val="43137"/>
                    </a:srgbClr>
                  </a:outerShdw>
                </a:effectLst>
                <a:latin typeface="Goudy Old Style" panose="02020502050305020303" pitchFamily="18" charset="0"/>
              </a:rPr>
              <a:t>Bucovina</a:t>
            </a:r>
            <a:r>
              <a:rPr lang="en-US" b="1" dirty="0">
                <a:solidFill>
                  <a:srgbClr val="FF0000"/>
                </a:solidFill>
                <a:latin typeface="Goudy Old Style" panose="02020502050305020303" pitchFamily="18" charset="0"/>
              </a:rPr>
              <a:t> in Northern Moldavia. Beautiful and wealthy because it has natural landscapes that seem to come out from fairytales, churches and painted monasteries, the Chair Fortress of Stefan the Great, specific customs and rituals for the area, milk and meat products, honey and many more.</a:t>
            </a:r>
          </a:p>
          <a:p>
            <a:pPr algn="ctr"/>
            <a:r>
              <a:rPr lang="en-US" b="1" dirty="0">
                <a:solidFill>
                  <a:srgbClr val="FF0000"/>
                </a:solidFill>
                <a:latin typeface="Goudy Old Style" panose="02020502050305020303" pitchFamily="18" charset="0"/>
              </a:rPr>
              <a:t>Here a group of Orthodox monasteries with their exterior mural paintings are to be seen. These Painted Monasteries are part of UNESCO's World Heritage for their rarity and beauty. Another group are the Wooden Churches of </a:t>
            </a:r>
            <a:r>
              <a:rPr lang="en-US" b="1" dirty="0" err="1">
                <a:solidFill>
                  <a:srgbClr val="FF0000"/>
                </a:solidFill>
                <a:latin typeface="Goudy Old Style" panose="02020502050305020303" pitchFamily="18" charset="0"/>
              </a:rPr>
              <a:t>Maramures</a:t>
            </a:r>
            <a:r>
              <a:rPr lang="en-US" b="1" dirty="0">
                <a:solidFill>
                  <a:srgbClr val="FF0000"/>
                </a:solidFill>
                <a:latin typeface="Goudy Old Style" panose="02020502050305020303" pitchFamily="18" charset="0"/>
              </a:rPr>
              <a:t>, unique examples that combine Gothic style with traditional timber construction.</a:t>
            </a:r>
            <a:endParaRPr lang="ro-RO" b="1" dirty="0">
              <a:solidFill>
                <a:srgbClr val="FF0000"/>
              </a:solidFill>
              <a:latin typeface="Goudy Old Style" panose="02020502050305020303" pitchFamily="18" charset="0"/>
            </a:endParaRPr>
          </a:p>
        </p:txBody>
      </p:sp>
    </p:spTree>
    <p:extLst>
      <p:ext uri="{BB962C8B-B14F-4D97-AF65-F5344CB8AC3E}">
        <p14:creationId xmlns:p14="http://schemas.microsoft.com/office/powerpoint/2010/main" xmlns="" val="2335299149"/>
      </p:ext>
    </p:ext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 </a:t>
            </a:r>
            <a:endParaRPr lang="ro-RO" dirty="0"/>
          </a:p>
        </p:txBody>
      </p:sp>
      <p:sp>
        <p:nvSpPr>
          <p:cNvPr id="3" name="Substituent conținut 2"/>
          <p:cNvSpPr>
            <a:spLocks noGrp="1"/>
          </p:cNvSpPr>
          <p:nvPr>
            <p:ph idx="1"/>
          </p:nvPr>
        </p:nvSpPr>
        <p:spPr/>
        <p:txBody>
          <a:bodyPr/>
          <a:lstStyle/>
          <a:p>
            <a:pPr marL="0" indent="0">
              <a:buNone/>
            </a:pPr>
            <a:r>
              <a:rPr lang="ro-RO" dirty="0" smtClean="0"/>
              <a:t> </a:t>
            </a:r>
            <a:endParaRPr lang="ro-RO" dirty="0"/>
          </a:p>
        </p:txBody>
      </p:sp>
      <p:pic>
        <p:nvPicPr>
          <p:cNvPr id="4" name="Imagin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500"/>
            <a:ext cx="9144000" cy="6952892"/>
          </a:xfrm>
          <a:prstGeom prst="rect">
            <a:avLst/>
          </a:prstGeom>
        </p:spPr>
      </p:pic>
      <p:sp>
        <p:nvSpPr>
          <p:cNvPr id="11" name="Dreptunghi 10"/>
          <p:cNvSpPr/>
          <p:nvPr/>
        </p:nvSpPr>
        <p:spPr>
          <a:xfrm>
            <a:off x="5508104" y="1628800"/>
            <a:ext cx="4572000" cy="5262979"/>
          </a:xfrm>
          <a:prstGeom prst="rect">
            <a:avLst/>
          </a:prstGeom>
        </p:spPr>
        <p:txBody>
          <a:bodyPr>
            <a:spAutoFit/>
          </a:bodyPr>
          <a:lstStyle/>
          <a:p>
            <a:pPr algn="ctr">
              <a:spcAft>
                <a:spcPts val="0"/>
              </a:spcAft>
            </a:pPr>
            <a:r>
              <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The old city </a:t>
            </a:r>
            <a:r>
              <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center</a:t>
            </a: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err="1"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Lipscani</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err="1">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Calea</a:t>
            </a:r>
            <a:r>
              <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 </a:t>
            </a:r>
            <a:r>
              <a:rPr lang="en-US" sz="1600" dirty="0" err="1"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Victoriei</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The Romanian Athenaeum</a:t>
            </a:r>
            <a:endParaRPr lang="ro-RO" sz="1600" dirty="0">
              <a:effectLst/>
              <a:latin typeface="Goudy Old Style" panose="02020502050305020303" pitchFamily="18" charset="0"/>
              <a:ea typeface="Times New Roman"/>
            </a:endParaRPr>
          </a:p>
        </p:txBody>
      </p:sp>
      <p:sp>
        <p:nvSpPr>
          <p:cNvPr id="12" name="Dreptunghi 11"/>
          <p:cNvSpPr/>
          <p:nvPr/>
        </p:nvSpPr>
        <p:spPr>
          <a:xfrm>
            <a:off x="179512" y="692696"/>
            <a:ext cx="2564356" cy="830997"/>
          </a:xfrm>
          <a:prstGeom prst="rect">
            <a:avLst/>
          </a:prstGeom>
        </p:spPr>
        <p:txBody>
          <a:bodyPr wrap="none">
            <a:spAutoFit/>
          </a:bodyPr>
          <a:lstStyle/>
          <a:p>
            <a:pPr algn="ctr">
              <a:spcAft>
                <a:spcPts val="0"/>
              </a:spcAft>
            </a:pPr>
            <a:r>
              <a:rPr lang="en-US" sz="48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a:rPr>
              <a:t>Bucharest</a:t>
            </a:r>
            <a:endParaRPr lang="ro-RO" sz="4800" dirty="0">
              <a:effectLst/>
              <a:latin typeface="Times New Roman"/>
              <a:ea typeface="Times New Roman"/>
            </a:endParaRPr>
          </a:p>
        </p:txBody>
      </p:sp>
    </p:spTree>
    <p:extLst>
      <p:ext uri="{BB962C8B-B14F-4D97-AF65-F5344CB8AC3E}">
        <p14:creationId xmlns="" xmlns:p14="http://schemas.microsoft.com/office/powerpoint/2010/main" val="2833690978"/>
      </p:ext>
    </p:ext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p:txBody>
          <a:bodyPr/>
          <a:lstStyle/>
          <a:p>
            <a:r>
              <a:rPr lang="en-US" dirty="0" smtClean="0"/>
              <a:t> </a:t>
            </a:r>
            <a:endParaRPr lang="ro-RO" dirty="0"/>
          </a:p>
        </p:txBody>
      </p:sp>
      <p:sp>
        <p:nvSpPr>
          <p:cNvPr id="3" name="Subtitlu 2"/>
          <p:cNvSpPr>
            <a:spLocks noGrp="1"/>
          </p:cNvSpPr>
          <p:nvPr>
            <p:ph type="subTitle" idx="1"/>
          </p:nvPr>
        </p:nvSpPr>
        <p:spPr/>
        <p:txBody>
          <a:bodyPr/>
          <a:lstStyle/>
          <a:p>
            <a:r>
              <a:rPr lang="en-US" dirty="0" smtClean="0"/>
              <a:t>  </a:t>
            </a:r>
            <a:endParaRPr lang="ro-RO" dirty="0"/>
          </a:p>
        </p:txBody>
      </p:sp>
      <p:pic>
        <p:nvPicPr>
          <p:cNvPr id="5" name="Imagin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72518" cy="6858000"/>
          </a:xfrm>
          <a:prstGeom prst="rect">
            <a:avLst/>
          </a:prstGeom>
        </p:spPr>
      </p:pic>
    </p:spTree>
    <p:extLst>
      <p:ext uri="{BB962C8B-B14F-4D97-AF65-F5344CB8AC3E}">
        <p14:creationId xmlns="" xmlns:p14="http://schemas.microsoft.com/office/powerpoint/2010/main" val="3394552797"/>
      </p:ext>
    </p:ext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p:txBody>
          <a:bodyPr/>
          <a:lstStyle/>
          <a:p>
            <a:pPr marL="0" indent="0">
              <a:buNone/>
            </a:pPr>
            <a:r>
              <a:rPr lang="en-US" dirty="0" smtClean="0"/>
              <a:t> </a:t>
            </a:r>
            <a:endParaRPr lang="ro-RO" dirty="0"/>
          </a:p>
        </p:txBody>
      </p:sp>
      <p:sp>
        <p:nvSpPr>
          <p:cNvPr id="2" name="Titlu 1"/>
          <p:cNvSpPr>
            <a:spLocks noGrp="1"/>
          </p:cNvSpPr>
          <p:nvPr>
            <p:ph type="title"/>
          </p:nvPr>
        </p:nvSpPr>
        <p:spPr/>
        <p:txBody>
          <a:bodyPr/>
          <a:lstStyle/>
          <a:p>
            <a:r>
              <a:rPr lang="en-US" dirty="0" smtClean="0"/>
              <a:t> </a:t>
            </a:r>
            <a:endParaRPr lang="ro-RO" dirty="0"/>
          </a:p>
        </p:txBody>
      </p:sp>
      <p:pic>
        <p:nvPicPr>
          <p:cNvPr id="5" name="Imagin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2251" y="1600200"/>
            <a:ext cx="9166251" cy="1800200"/>
          </a:xfrm>
          <a:prstGeom prst="rect">
            <a:avLst/>
          </a:prstGeom>
        </p:spPr>
      </p:pic>
      <p:pic>
        <p:nvPicPr>
          <p:cNvPr id="4" name="Imagin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0795" y="0"/>
            <a:ext cx="9184795" cy="1800000"/>
          </a:xfrm>
          <a:prstGeom prst="rect">
            <a:avLst/>
          </a:prstGeom>
        </p:spPr>
      </p:pic>
      <p:pic>
        <p:nvPicPr>
          <p:cNvPr id="6" name="Imagine 5"/>
          <p:cNvPicPr>
            <a:picLocks noChangeAspect="1"/>
          </p:cNvPicPr>
          <p:nvPr/>
        </p:nvPicPr>
        <p:blipFill rotWithShape="1">
          <a:blip r:embed="rId4" cstate="print">
            <a:extLst>
              <a:ext uri="{28A0092B-C50C-407E-A947-70E740481C1C}">
                <a14:useLocalDpi xmlns="" xmlns:a14="http://schemas.microsoft.com/office/drawing/2010/main" val="0"/>
              </a:ext>
            </a:extLst>
          </a:blip>
          <a:srcRect b="16406"/>
          <a:stretch/>
        </p:blipFill>
        <p:spPr>
          <a:xfrm>
            <a:off x="-15353" y="5104610"/>
            <a:ext cx="9174706" cy="1771192"/>
          </a:xfrm>
          <a:prstGeom prst="rect">
            <a:avLst/>
          </a:prstGeom>
        </p:spPr>
      </p:pic>
      <p:pic>
        <p:nvPicPr>
          <p:cNvPr id="8" name="Imagine 7"/>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5353" y="3284984"/>
            <a:ext cx="9184795" cy="1819626"/>
          </a:xfrm>
          <a:prstGeom prst="rect">
            <a:avLst/>
          </a:prstGeom>
        </p:spPr>
      </p:pic>
      <p:sp>
        <p:nvSpPr>
          <p:cNvPr id="11" name="Dreptunghi 10"/>
          <p:cNvSpPr/>
          <p:nvPr/>
        </p:nvSpPr>
        <p:spPr>
          <a:xfrm>
            <a:off x="107504" y="260648"/>
            <a:ext cx="2554802" cy="830997"/>
          </a:xfrm>
          <a:prstGeom prst="rect">
            <a:avLst/>
          </a:prstGeom>
          <a:noFill/>
          <a:effectLst>
            <a:outerShdw blurRad="50800" dist="38100" dir="8100000" algn="tr" rotWithShape="0">
              <a:prstClr val="black">
                <a:alpha val="40000"/>
              </a:prstClr>
            </a:outerShdw>
          </a:effectLst>
        </p:spPr>
        <p:txBody>
          <a:bodyPr wrap="none" lIns="91440" tIns="45720" rIns="91440" bIns="45720">
            <a:spAutoFit/>
          </a:bodyPr>
          <a:lstStyle/>
          <a:p>
            <a:pPr algn="ctr"/>
            <a:r>
              <a:rPr lang="en-US" sz="4800" cap="none" spc="0" dirty="0" err="1" smtClean="0">
                <a:ln w="18415" cmpd="sng">
                  <a:solidFill>
                    <a:srgbClr val="FFFFFF"/>
                  </a:solidFill>
                  <a:prstDash val="solid"/>
                </a:ln>
                <a:solidFill>
                  <a:srgbClr val="FFFFFF"/>
                </a:solidFill>
                <a:latin typeface="Goudy Old Style" panose="02020502050305020303" pitchFamily="18" charset="0"/>
              </a:rPr>
              <a:t>Dobrogea</a:t>
            </a:r>
            <a:endParaRPr lang="ro-RO" sz="4800" cap="none" spc="0" dirty="0">
              <a:ln w="18415" cmpd="sng">
                <a:solidFill>
                  <a:srgbClr val="FFFFFF"/>
                </a:solidFill>
                <a:prstDash val="solid"/>
              </a:ln>
              <a:solidFill>
                <a:srgbClr val="FFFFFF"/>
              </a:solidFill>
              <a:latin typeface="Goudy Old Style" panose="02020502050305020303" pitchFamily="18" charset="0"/>
            </a:endParaRPr>
          </a:p>
        </p:txBody>
      </p:sp>
      <p:sp>
        <p:nvSpPr>
          <p:cNvPr id="12" name="Dreptunghi 11"/>
          <p:cNvSpPr/>
          <p:nvPr/>
        </p:nvSpPr>
        <p:spPr>
          <a:xfrm>
            <a:off x="7271693" y="1484784"/>
            <a:ext cx="1872307" cy="5755422"/>
          </a:xfrm>
          <a:prstGeom prst="rect">
            <a:avLst/>
          </a:prstGeom>
          <a:noFill/>
          <a:effectLst>
            <a:outerShdw blurRad="50800" dist="38100" dir="8100000" algn="tr" rotWithShape="0">
              <a:prstClr val="black">
                <a:alpha val="40000"/>
              </a:prstClr>
            </a:outerShdw>
          </a:effectLst>
        </p:spPr>
        <p:txBody>
          <a:bodyPr wrap="none" lIns="91440" tIns="45720" rIns="91440" bIns="45720">
            <a:spAutoFit/>
          </a:bodyPr>
          <a:lstStyle/>
          <a:p>
            <a:pPr algn="ctr"/>
            <a:r>
              <a:rPr lang="en-US" sz="1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Murfatlar</a:t>
            </a: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6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wineyards</a:t>
            </a:r>
            <a:endParaRPr lang="ro-RO"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1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Tulcea</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City</a:t>
            </a:r>
            <a:endPar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1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Constan</a:t>
            </a:r>
            <a:r>
              <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ţa City</a:t>
            </a: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o-RO" sz="1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Danube</a:t>
            </a:r>
            <a:r>
              <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Delta</a:t>
            </a:r>
            <a:endPar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o-RO"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 xmlns:p14="http://schemas.microsoft.com/office/powerpoint/2010/main" val="928057433"/>
      </p:ext>
    </p:extLst>
  </p:cSld>
  <p:clrMapOvr>
    <a:masterClrMapping/>
  </p:clrMapOvr>
  <p:transition advClick="0" advTm="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p:txBody>
          <a:bodyPr/>
          <a:lstStyle/>
          <a:p>
            <a:pPr marL="0" indent="0">
              <a:buNone/>
            </a:pPr>
            <a:r>
              <a:rPr lang="en-US" dirty="0" smtClean="0"/>
              <a:t> </a:t>
            </a:r>
            <a:endParaRPr lang="ro-RO" dirty="0"/>
          </a:p>
        </p:txBody>
      </p:sp>
      <p:sp>
        <p:nvSpPr>
          <p:cNvPr id="2" name="Titlu 1"/>
          <p:cNvSpPr>
            <a:spLocks noGrp="1"/>
          </p:cNvSpPr>
          <p:nvPr>
            <p:ph type="title"/>
          </p:nvPr>
        </p:nvSpPr>
        <p:spPr/>
        <p:txBody>
          <a:bodyPr/>
          <a:lstStyle/>
          <a:p>
            <a:r>
              <a:rPr lang="en-US" dirty="0" smtClean="0"/>
              <a:t> </a:t>
            </a:r>
            <a:endParaRPr lang="ro-RO" dirty="0"/>
          </a:p>
        </p:txBody>
      </p:sp>
      <p:pic>
        <p:nvPicPr>
          <p:cNvPr id="6" name="Imagin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700808"/>
            <a:ext cx="9144000" cy="5157192"/>
          </a:xfrm>
          <a:prstGeom prst="rect">
            <a:avLst/>
          </a:prstGeom>
        </p:spPr>
      </p:pic>
      <p:pic>
        <p:nvPicPr>
          <p:cNvPr id="5" name="Imagine 4"/>
          <p:cNvPicPr>
            <a:picLocks noChangeAspect="1"/>
          </p:cNvPicPr>
          <p:nvPr/>
        </p:nvPicPr>
        <p:blipFill rotWithShape="1">
          <a:blip r:embed="rId3">
            <a:extLst>
              <a:ext uri="{28A0092B-C50C-407E-A947-70E740481C1C}">
                <a14:useLocalDpi xmlns="" xmlns:a14="http://schemas.microsoft.com/office/drawing/2010/main" val="0"/>
              </a:ext>
            </a:extLst>
          </a:blip>
          <a:srcRect l="3432" t="4285" r="2941" b="3473"/>
          <a:stretch/>
        </p:blipFill>
        <p:spPr>
          <a:xfrm>
            <a:off x="0" y="-2777"/>
            <a:ext cx="9144000" cy="3504401"/>
          </a:xfrm>
          <a:prstGeom prst="rect">
            <a:avLst/>
          </a:prstGeom>
        </p:spPr>
      </p:pic>
      <p:sp>
        <p:nvSpPr>
          <p:cNvPr id="7" name="Dreptunghi 6"/>
          <p:cNvSpPr/>
          <p:nvPr/>
        </p:nvSpPr>
        <p:spPr>
          <a:xfrm>
            <a:off x="914400" y="335847"/>
            <a:ext cx="7467600" cy="5324535"/>
          </a:xfrm>
          <a:prstGeom prst="rect">
            <a:avLst/>
          </a:prstGeom>
          <a:noFill/>
          <a:effectLst>
            <a:outerShdw blurRad="50800" dist="38100" dir="8100000" algn="tr" rotWithShape="0">
              <a:prstClr val="black">
                <a:alpha val="40000"/>
              </a:prstClr>
            </a:outerShdw>
          </a:effectLst>
        </p:spPr>
        <p:txBody>
          <a:bodyPr wrap="square">
            <a:spAutoFit/>
          </a:bodyPr>
          <a:lstStyle/>
          <a:p>
            <a:pPr algn="ctr"/>
            <a:r>
              <a:rPr lang="en-US" sz="2000" b="1" dirty="0">
                <a:solidFill>
                  <a:schemeClr val="bg1"/>
                </a:solidFill>
                <a:latin typeface="Goudy Old Style" panose="02020502050305020303" pitchFamily="18" charset="0"/>
              </a:rPr>
              <a:t>The </a:t>
            </a:r>
            <a:r>
              <a:rPr lang="en-US" sz="2000" b="1" dirty="0" err="1">
                <a:solidFill>
                  <a:schemeClr val="bg1"/>
                </a:solidFill>
                <a:latin typeface="Goudy Old Style" panose="02020502050305020303" pitchFamily="18" charset="0"/>
              </a:rPr>
              <a:t>Dobrogea</a:t>
            </a:r>
            <a:r>
              <a:rPr lang="en-US" sz="2000" b="1" dirty="0">
                <a:solidFill>
                  <a:schemeClr val="bg1"/>
                </a:solidFill>
                <a:latin typeface="Goudy Old Style" panose="02020502050305020303" pitchFamily="18" charset="0"/>
              </a:rPr>
              <a:t> Plateau (Romanian: </a:t>
            </a:r>
            <a:r>
              <a:rPr lang="en-US" sz="2000" b="1" dirty="0" err="1">
                <a:solidFill>
                  <a:schemeClr val="bg1"/>
                </a:solidFill>
                <a:latin typeface="Goudy Old Style" panose="02020502050305020303" pitchFamily="18" charset="0"/>
              </a:rPr>
              <a:t>Podişul</a:t>
            </a:r>
            <a:r>
              <a:rPr lang="en-US" sz="2000" b="1" dirty="0">
                <a:solidFill>
                  <a:schemeClr val="bg1"/>
                </a:solidFill>
                <a:latin typeface="Goudy Old Style" panose="02020502050305020303" pitchFamily="18" charset="0"/>
              </a:rPr>
              <a:t> </a:t>
            </a:r>
            <a:r>
              <a:rPr lang="en-US" sz="2000" b="1" dirty="0" err="1">
                <a:solidFill>
                  <a:schemeClr val="bg1"/>
                </a:solidFill>
                <a:latin typeface="Goudy Old Style" panose="02020502050305020303" pitchFamily="18" charset="0"/>
              </a:rPr>
              <a:t>Dobrogei</a:t>
            </a:r>
            <a:r>
              <a:rPr lang="en-US" sz="2000" b="1" dirty="0">
                <a:solidFill>
                  <a:schemeClr val="bg1"/>
                </a:solidFill>
                <a:latin typeface="Goudy Old Style" panose="02020502050305020303" pitchFamily="18" charset="0"/>
              </a:rPr>
              <a:t>) is a plateau in Eastern Romania located in the </a:t>
            </a:r>
            <a:r>
              <a:rPr lang="en-US" sz="2000" b="1" dirty="0" err="1">
                <a:solidFill>
                  <a:schemeClr val="bg1"/>
                </a:solidFill>
                <a:latin typeface="Goudy Old Style" panose="02020502050305020303" pitchFamily="18" charset="0"/>
              </a:rPr>
              <a:t>Dobruja</a:t>
            </a:r>
            <a:r>
              <a:rPr lang="en-US" sz="2000" b="1" dirty="0">
                <a:solidFill>
                  <a:schemeClr val="bg1"/>
                </a:solidFill>
                <a:latin typeface="Goudy Old Style" panose="02020502050305020303" pitchFamily="18" charset="0"/>
              </a:rPr>
              <a:t> region, surrounded to the north and west by the Danube and to the east by the Danube Delta and the Black Sea.</a:t>
            </a:r>
          </a:p>
          <a:p>
            <a:pPr algn="ctr"/>
            <a:endParaRPr lang="en-US" sz="2000" b="1" dirty="0">
              <a:solidFill>
                <a:schemeClr val="bg1"/>
              </a:solidFill>
              <a:latin typeface="Goudy Old Style" panose="02020502050305020303" pitchFamily="18" charset="0"/>
            </a:endParaRPr>
          </a:p>
          <a:p>
            <a:pPr algn="ctr"/>
            <a:r>
              <a:rPr lang="en-US" sz="2000" b="1" dirty="0">
                <a:solidFill>
                  <a:schemeClr val="bg1"/>
                </a:solidFill>
                <a:latin typeface="Goudy Old Style" panose="02020502050305020303" pitchFamily="18" charset="0"/>
              </a:rPr>
              <a:t>Its average altitude is around 200-300 </a:t>
            </a:r>
            <a:r>
              <a:rPr lang="en-US" sz="2000" b="1" dirty="0" err="1">
                <a:solidFill>
                  <a:schemeClr val="bg1"/>
                </a:solidFill>
                <a:latin typeface="Goudy Old Style" panose="02020502050305020303" pitchFamily="18" charset="0"/>
              </a:rPr>
              <a:t>metres</a:t>
            </a:r>
            <a:r>
              <a:rPr lang="en-US" sz="2000" b="1" dirty="0">
                <a:solidFill>
                  <a:schemeClr val="bg1"/>
                </a:solidFill>
                <a:latin typeface="Goudy Old Style" panose="02020502050305020303" pitchFamily="18" charset="0"/>
              </a:rPr>
              <a:t>, higher in the northern part. The highest point is the </a:t>
            </a:r>
            <a:r>
              <a:rPr lang="en-US" sz="2000" b="1" dirty="0" err="1">
                <a:solidFill>
                  <a:schemeClr val="bg1"/>
                </a:solidFill>
                <a:latin typeface="Goudy Old Style" panose="02020502050305020303" pitchFamily="18" charset="0"/>
              </a:rPr>
              <a:t>Ţuţuiatu</a:t>
            </a:r>
            <a:r>
              <a:rPr lang="en-US" sz="2000" b="1" dirty="0">
                <a:solidFill>
                  <a:schemeClr val="bg1"/>
                </a:solidFill>
                <a:latin typeface="Goudy Old Style" panose="02020502050305020303" pitchFamily="18" charset="0"/>
              </a:rPr>
              <a:t>/</a:t>
            </a:r>
            <a:r>
              <a:rPr lang="en-US" sz="2000" b="1" dirty="0" err="1">
                <a:solidFill>
                  <a:schemeClr val="bg1"/>
                </a:solidFill>
                <a:latin typeface="Goudy Old Style" panose="02020502050305020303" pitchFamily="18" charset="0"/>
              </a:rPr>
              <a:t>Greci</a:t>
            </a:r>
            <a:r>
              <a:rPr lang="en-US" sz="2000" b="1" dirty="0">
                <a:solidFill>
                  <a:schemeClr val="bg1"/>
                </a:solidFill>
                <a:latin typeface="Goudy Old Style" panose="02020502050305020303" pitchFamily="18" charset="0"/>
              </a:rPr>
              <a:t> Peak in the </a:t>
            </a:r>
            <a:r>
              <a:rPr lang="en-US" sz="2000" b="1" dirty="0" err="1">
                <a:solidFill>
                  <a:schemeClr val="bg1"/>
                </a:solidFill>
                <a:latin typeface="Goudy Old Style" panose="02020502050305020303" pitchFamily="18" charset="0"/>
              </a:rPr>
              <a:t>Măcin</a:t>
            </a:r>
            <a:r>
              <a:rPr lang="en-US" sz="2000" b="1" dirty="0">
                <a:solidFill>
                  <a:schemeClr val="bg1"/>
                </a:solidFill>
                <a:latin typeface="Goudy Old Style" panose="02020502050305020303" pitchFamily="18" charset="0"/>
              </a:rPr>
              <a:t> Mountains, at a height of 467 m.</a:t>
            </a:r>
          </a:p>
          <a:p>
            <a:pPr algn="ctr"/>
            <a:endParaRPr lang="en-US" sz="2000" b="1" dirty="0">
              <a:solidFill>
                <a:schemeClr val="bg1"/>
              </a:solidFill>
              <a:latin typeface="Goudy Old Style" panose="02020502050305020303" pitchFamily="18" charset="0"/>
            </a:endParaRPr>
          </a:p>
          <a:p>
            <a:pPr algn="ctr"/>
            <a:r>
              <a:rPr lang="en-US" sz="2000" b="1" dirty="0">
                <a:solidFill>
                  <a:schemeClr val="bg1"/>
                </a:solidFill>
                <a:latin typeface="Goudy Old Style" panose="02020502050305020303" pitchFamily="18" charset="0"/>
              </a:rPr>
              <a:t>The climate is slightly warmer and more arid than in the rest of Romania and as such, its flora and flora contains some Mediterranean species</a:t>
            </a:r>
            <a:r>
              <a:rPr lang="en-US" sz="2000" b="1" dirty="0" smtClean="0">
                <a:solidFill>
                  <a:schemeClr val="bg1"/>
                </a:solidFill>
                <a:latin typeface="Goudy Old Style" panose="02020502050305020303" pitchFamily="18" charset="0"/>
              </a:rPr>
              <a:t>.</a:t>
            </a:r>
            <a:endParaRPr lang="en-US" sz="2000" b="1" dirty="0">
              <a:solidFill>
                <a:schemeClr val="bg1"/>
              </a:solidFill>
              <a:latin typeface="Goudy Old Style" panose="02020502050305020303" pitchFamily="18" charset="0"/>
            </a:endParaRPr>
          </a:p>
          <a:p>
            <a:pPr algn="ctr"/>
            <a:endParaRPr lang="en-US" sz="2000" b="1" dirty="0">
              <a:solidFill>
                <a:schemeClr val="bg1"/>
              </a:solidFill>
              <a:latin typeface="Goudy Old Style" panose="02020502050305020303" pitchFamily="18" charset="0"/>
            </a:endParaRPr>
          </a:p>
          <a:p>
            <a:pPr algn="ctr"/>
            <a:r>
              <a:rPr lang="en-US" sz="2000" b="1" dirty="0">
                <a:solidFill>
                  <a:schemeClr val="bg1"/>
                </a:solidFill>
                <a:latin typeface="Goudy Old Style" panose="02020502050305020303" pitchFamily="18" charset="0"/>
              </a:rPr>
              <a:t>The </a:t>
            </a:r>
            <a:r>
              <a:rPr lang="en-US" sz="2000" b="1" dirty="0" err="1">
                <a:solidFill>
                  <a:schemeClr val="bg1"/>
                </a:solidFill>
                <a:latin typeface="Goudy Old Style" panose="02020502050305020303" pitchFamily="18" charset="0"/>
              </a:rPr>
              <a:t>Casimcea</a:t>
            </a:r>
            <a:r>
              <a:rPr lang="en-US" sz="2000" b="1" dirty="0">
                <a:solidFill>
                  <a:schemeClr val="bg1"/>
                </a:solidFill>
                <a:latin typeface="Goudy Old Style" panose="02020502050305020303" pitchFamily="18" charset="0"/>
              </a:rPr>
              <a:t> River and </a:t>
            </a:r>
            <a:r>
              <a:rPr lang="en-US" sz="2000" b="1" dirty="0" err="1">
                <a:solidFill>
                  <a:schemeClr val="bg1"/>
                </a:solidFill>
                <a:latin typeface="Goudy Old Style" panose="02020502050305020303" pitchFamily="18" charset="0"/>
              </a:rPr>
              <a:t>Taița</a:t>
            </a:r>
            <a:r>
              <a:rPr lang="en-US" sz="2000" b="1" dirty="0">
                <a:solidFill>
                  <a:schemeClr val="bg1"/>
                </a:solidFill>
                <a:latin typeface="Goudy Old Style" panose="02020502050305020303" pitchFamily="18" charset="0"/>
              </a:rPr>
              <a:t> River flow through it from west to east. There are several lakes, including some lagoons, the most important being </a:t>
            </a:r>
            <a:r>
              <a:rPr lang="en-US" sz="2000" b="1" dirty="0" err="1">
                <a:solidFill>
                  <a:schemeClr val="bg1"/>
                </a:solidFill>
                <a:latin typeface="Goudy Old Style" panose="02020502050305020303" pitchFamily="18" charset="0"/>
              </a:rPr>
              <a:t>Oltina</a:t>
            </a:r>
            <a:r>
              <a:rPr lang="en-US" sz="2000" b="1" dirty="0">
                <a:solidFill>
                  <a:schemeClr val="bg1"/>
                </a:solidFill>
                <a:latin typeface="Goudy Old Style" panose="02020502050305020303" pitchFamily="18" charset="0"/>
              </a:rPr>
              <a:t> Lake, </a:t>
            </a:r>
            <a:r>
              <a:rPr lang="en-US" sz="2000" b="1" dirty="0" err="1">
                <a:solidFill>
                  <a:schemeClr val="bg1"/>
                </a:solidFill>
                <a:latin typeface="Goudy Old Style" panose="02020502050305020303" pitchFamily="18" charset="0"/>
              </a:rPr>
              <a:t>Bugeac</a:t>
            </a:r>
            <a:r>
              <a:rPr lang="en-US" sz="2000" b="1" dirty="0">
                <a:solidFill>
                  <a:schemeClr val="bg1"/>
                </a:solidFill>
                <a:latin typeface="Goudy Old Style" panose="02020502050305020303" pitchFamily="18" charset="0"/>
              </a:rPr>
              <a:t> Lake, </a:t>
            </a:r>
            <a:r>
              <a:rPr lang="en-US" sz="2000" b="1" dirty="0" err="1">
                <a:solidFill>
                  <a:schemeClr val="bg1"/>
                </a:solidFill>
                <a:latin typeface="Goudy Old Style" panose="02020502050305020303" pitchFamily="18" charset="0"/>
              </a:rPr>
              <a:t>Mangalia</a:t>
            </a:r>
            <a:r>
              <a:rPr lang="en-US" sz="2000" b="1" dirty="0">
                <a:solidFill>
                  <a:schemeClr val="bg1"/>
                </a:solidFill>
                <a:latin typeface="Goudy Old Style" panose="02020502050305020303" pitchFamily="18" charset="0"/>
              </a:rPr>
              <a:t> Lake, </a:t>
            </a:r>
            <a:r>
              <a:rPr lang="en-US" sz="2000" b="1" dirty="0" err="1">
                <a:solidFill>
                  <a:schemeClr val="bg1"/>
                </a:solidFill>
                <a:latin typeface="Goudy Old Style" panose="02020502050305020303" pitchFamily="18" charset="0"/>
              </a:rPr>
              <a:t>Techirghiol</a:t>
            </a:r>
            <a:r>
              <a:rPr lang="en-US" sz="2000" b="1" dirty="0">
                <a:solidFill>
                  <a:schemeClr val="bg1"/>
                </a:solidFill>
                <a:latin typeface="Goudy Old Style" panose="02020502050305020303" pitchFamily="18" charset="0"/>
              </a:rPr>
              <a:t> Lake, </a:t>
            </a:r>
            <a:r>
              <a:rPr lang="en-US" sz="2000" b="1" dirty="0" err="1">
                <a:solidFill>
                  <a:schemeClr val="bg1"/>
                </a:solidFill>
                <a:latin typeface="Goudy Old Style" panose="02020502050305020303" pitchFamily="18" charset="0"/>
              </a:rPr>
              <a:t>Siutghiol</a:t>
            </a:r>
            <a:r>
              <a:rPr lang="en-US" sz="2000" b="1" dirty="0">
                <a:solidFill>
                  <a:schemeClr val="bg1"/>
                </a:solidFill>
                <a:latin typeface="Goudy Old Style" panose="02020502050305020303" pitchFamily="18" charset="0"/>
              </a:rPr>
              <a:t> Lake, </a:t>
            </a:r>
            <a:r>
              <a:rPr lang="en-US" sz="2000" b="1" dirty="0" err="1">
                <a:solidFill>
                  <a:schemeClr val="bg1"/>
                </a:solidFill>
                <a:latin typeface="Goudy Old Style" panose="02020502050305020303" pitchFamily="18" charset="0"/>
              </a:rPr>
              <a:t>Taşaul</a:t>
            </a:r>
            <a:r>
              <a:rPr lang="en-US" sz="2000" b="1" dirty="0">
                <a:solidFill>
                  <a:schemeClr val="bg1"/>
                </a:solidFill>
                <a:latin typeface="Goudy Old Style" panose="02020502050305020303" pitchFamily="18" charset="0"/>
              </a:rPr>
              <a:t> Lake, and </a:t>
            </a:r>
            <a:r>
              <a:rPr lang="en-US" sz="2000" b="1" dirty="0" err="1">
                <a:solidFill>
                  <a:schemeClr val="bg1"/>
                </a:solidFill>
                <a:latin typeface="Goudy Old Style" panose="02020502050305020303" pitchFamily="18" charset="0"/>
              </a:rPr>
              <a:t>Razim</a:t>
            </a:r>
            <a:r>
              <a:rPr lang="en-US" sz="2000" b="1" dirty="0">
                <a:solidFill>
                  <a:schemeClr val="bg1"/>
                </a:solidFill>
                <a:latin typeface="Goudy Old Style" panose="02020502050305020303" pitchFamily="18" charset="0"/>
              </a:rPr>
              <a:t> Lake.</a:t>
            </a:r>
            <a:endParaRPr lang="ro-RO" sz="2000" b="1" dirty="0">
              <a:solidFill>
                <a:schemeClr val="bg1"/>
              </a:solidFill>
              <a:latin typeface="Goudy Old Style" panose="02020502050305020303" pitchFamily="18" charset="0"/>
            </a:endParaRPr>
          </a:p>
        </p:txBody>
      </p:sp>
    </p:spTree>
    <p:extLst>
      <p:ext uri="{BB962C8B-B14F-4D97-AF65-F5344CB8AC3E}">
        <p14:creationId xmlns="" xmlns:p14="http://schemas.microsoft.com/office/powerpoint/2010/main" val="2452528932"/>
      </p:ext>
    </p:ext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 </a:t>
            </a:r>
            <a:endParaRPr lang="ro-RO" dirty="0"/>
          </a:p>
        </p:txBody>
      </p:sp>
      <p:sp>
        <p:nvSpPr>
          <p:cNvPr id="3" name="Substituent conținut 2"/>
          <p:cNvSpPr>
            <a:spLocks noGrp="1"/>
          </p:cNvSpPr>
          <p:nvPr>
            <p:ph idx="1"/>
          </p:nvPr>
        </p:nvSpPr>
        <p:spPr/>
        <p:txBody>
          <a:bodyPr/>
          <a:lstStyle/>
          <a:p>
            <a:pPr marL="0" indent="0">
              <a:buNone/>
            </a:pPr>
            <a:r>
              <a:rPr lang="ro-RO" dirty="0" smtClean="0"/>
              <a:t> </a:t>
            </a:r>
            <a:endParaRPr lang="ro-RO" dirty="0"/>
          </a:p>
        </p:txBody>
      </p:sp>
      <p:pic>
        <p:nvPicPr>
          <p:cNvPr id="10" name="Imagine 9"/>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6678"/>
            <a:ext cx="9144000" cy="6874677"/>
          </a:xfrm>
          <a:prstGeom prst="rect">
            <a:avLst/>
          </a:prstGeom>
        </p:spPr>
      </p:pic>
      <p:sp>
        <p:nvSpPr>
          <p:cNvPr id="11" name="Dreptunghi 10"/>
          <p:cNvSpPr/>
          <p:nvPr/>
        </p:nvSpPr>
        <p:spPr>
          <a:xfrm>
            <a:off x="5612567" y="1196752"/>
            <a:ext cx="4572000" cy="5509200"/>
          </a:xfrm>
          <a:prstGeom prst="rect">
            <a:avLst/>
          </a:prstGeom>
        </p:spPr>
        <p:txBody>
          <a:bodyPr>
            <a:spAutoFit/>
          </a:bodyPr>
          <a:lstStyle/>
          <a:p>
            <a:pPr algn="ctr">
              <a:spcAft>
                <a:spcPts val="0"/>
              </a:spcAft>
            </a:pPr>
            <a:r>
              <a:rPr lang="en-US" sz="1600" dirty="0" err="1">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Carpatian</a:t>
            </a:r>
            <a:r>
              <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 </a:t>
            </a:r>
            <a:r>
              <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Mountains</a:t>
            </a: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ro-RO" sz="1600" dirty="0">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r>
              <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The Pele</a:t>
            </a:r>
            <a:r>
              <a:rPr lang="ro-RO"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ş </a:t>
            </a:r>
            <a:r>
              <a:rPr lang="ro-RO" sz="1600" dirty="0" err="1"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Castle</a:t>
            </a: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ro-RO" sz="1600" dirty="0">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r>
              <a:rPr lang="ro-RO" sz="1600" dirty="0" err="1">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Bucharest</a:t>
            </a:r>
            <a:r>
              <a:rPr lang="ro-RO"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 </a:t>
            </a:r>
            <a:r>
              <a:rPr lang="ro-RO"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1848</a:t>
            </a: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endParaRPr lang="ro-RO" sz="1600" dirty="0">
              <a:effectLst>
                <a:outerShdw blurRad="38100" dist="38100" dir="2700000" algn="tl">
                  <a:srgbClr val="000000">
                    <a:alpha val="43137"/>
                  </a:srgbClr>
                </a:outerShdw>
              </a:effectLst>
              <a:latin typeface="Goudy Old Style" panose="02020502050305020303" pitchFamily="18" charset="0"/>
              <a:ea typeface="Times New Roman"/>
            </a:endParaRPr>
          </a:p>
          <a:p>
            <a:pPr algn="ctr">
              <a:spcAft>
                <a:spcPts val="0"/>
              </a:spcAft>
            </a:pPr>
            <a:r>
              <a:rPr lang="ro-RO"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Modern </a:t>
            </a:r>
            <a:r>
              <a:rPr lang="ro-RO" sz="1600" dirty="0" err="1">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Day</a:t>
            </a:r>
            <a:r>
              <a:rPr lang="ro-RO" sz="1600" dirty="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 </a:t>
            </a:r>
            <a:r>
              <a:rPr lang="ro-RO" sz="1600" dirty="0" err="1">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Bucharest</a:t>
            </a:r>
            <a:endParaRPr lang="ro-RO" sz="1600" dirty="0">
              <a:effectLst>
                <a:outerShdw blurRad="38100" dist="38100" dir="2700000" algn="tl">
                  <a:srgbClr val="000000">
                    <a:alpha val="43137"/>
                  </a:srgbClr>
                </a:outerShdw>
              </a:effectLst>
              <a:latin typeface="Goudy Old Style" panose="02020502050305020303" pitchFamily="18" charset="0"/>
              <a:ea typeface="Times New Roman"/>
            </a:endParaRPr>
          </a:p>
        </p:txBody>
      </p:sp>
      <p:sp>
        <p:nvSpPr>
          <p:cNvPr id="12" name="Dreptunghi 11"/>
          <p:cNvSpPr/>
          <p:nvPr/>
        </p:nvSpPr>
        <p:spPr>
          <a:xfrm>
            <a:off x="179512" y="476672"/>
            <a:ext cx="2578143" cy="830997"/>
          </a:xfrm>
          <a:prstGeom prst="rect">
            <a:avLst/>
          </a:prstGeom>
        </p:spPr>
        <p:txBody>
          <a:bodyPr wrap="none">
            <a:spAutoFit/>
          </a:bodyPr>
          <a:lstStyle/>
          <a:p>
            <a:pPr algn="ctr">
              <a:spcAft>
                <a:spcPts val="0"/>
              </a:spcAft>
            </a:pPr>
            <a:r>
              <a:rPr lang="en-US" sz="4800" dirty="0" err="1">
                <a:ln w="18415" cap="flat" cmpd="sng" algn="ctr">
                  <a:solidFill>
                    <a:srgbClr val="FFFFFF"/>
                  </a:solidFill>
                  <a:prstDash val="solid"/>
                  <a:round/>
                </a:ln>
                <a:solidFill>
                  <a:srgbClr val="FFFFFF"/>
                </a:solidFill>
                <a:latin typeface="Goudy Old Style"/>
                <a:ea typeface="Times New Roman"/>
                <a:cs typeface="Times New Roman"/>
              </a:rPr>
              <a:t>Muntenia</a:t>
            </a:r>
            <a:endParaRPr lang="ro-RO" sz="4800" dirty="0">
              <a:effectLst/>
              <a:latin typeface="Times New Roman"/>
              <a:ea typeface="Times New Roman"/>
            </a:endParaRPr>
          </a:p>
        </p:txBody>
      </p:sp>
      <p:sp>
        <p:nvSpPr>
          <p:cNvPr id="7" name="Rectangle 6"/>
          <p:cNvSpPr/>
          <p:nvPr/>
        </p:nvSpPr>
        <p:spPr>
          <a:xfrm>
            <a:off x="1295400" y="1582341"/>
            <a:ext cx="5562600" cy="3785652"/>
          </a:xfrm>
          <a:prstGeom prst="rect">
            <a:avLst/>
          </a:prstGeom>
        </p:spPr>
        <p:txBody>
          <a:bodyPr wrap="square">
            <a:spAutoFit/>
          </a:bodyPr>
          <a:lstStyle/>
          <a:p>
            <a:pPr algn="ctr"/>
            <a:r>
              <a:rPr lang="en-US" sz="2000" b="1"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Muntenia</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also known in English as Greater Wallachia) is a historical province of Romania, usually considered Wallachia-proper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Muntenia</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Țara</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Românească</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and the seldom used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Valahia</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are synonyms in Romanian). It is situated between the Danube (south and east), the Carpathian Mountains (the Transylvanian Alps branch) and Moldavia (both north), and the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Olt</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River to the west. The latter river is the border between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Muntenia</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and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Oltenia</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(or Lesser Wallachia). Part of the traditional border between Wallachia/</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Muntenia</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and Moldavia was formed by the rivers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Milcov</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 and </a:t>
            </a:r>
            <a:r>
              <a:rPr lang="en-US" sz="2000" dirty="0" err="1" smtClean="0">
                <a:solidFill>
                  <a:schemeClr val="bg1"/>
                </a:solidFill>
                <a:effectLst>
                  <a:outerShdw blurRad="38100" dist="38100" dir="2700000" algn="tl">
                    <a:srgbClr val="000000">
                      <a:alpha val="43137"/>
                    </a:srgbClr>
                  </a:outerShdw>
                </a:effectLst>
                <a:latin typeface="Goudy Old Style" panose="02020502050305020303" pitchFamily="18" charset="0"/>
              </a:rPr>
              <a:t>Siret</a:t>
            </a: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a:t>
            </a:r>
            <a:endParaRPr lang="ro-RO" sz="2000" dirty="0">
              <a:solidFill>
                <a:schemeClr val="bg1"/>
              </a:solidFill>
              <a:effectLst>
                <a:outerShdw blurRad="38100" dist="38100" dir="2700000" algn="tl">
                  <a:srgbClr val="000000">
                    <a:alpha val="43137"/>
                  </a:srgbClr>
                </a:outerShdw>
              </a:effectLst>
              <a:latin typeface="Goudy Old Style" panose="02020502050305020303" pitchFamily="18" charset="0"/>
            </a:endParaRPr>
          </a:p>
        </p:txBody>
      </p:sp>
    </p:spTree>
    <p:extLst>
      <p:ext uri="{BB962C8B-B14F-4D97-AF65-F5344CB8AC3E}">
        <p14:creationId xmlns="" xmlns:p14="http://schemas.microsoft.com/office/powerpoint/2010/main" val="2069725107"/>
      </p:ext>
    </p:ext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 </a:t>
            </a:r>
            <a:endParaRPr lang="ro-RO" dirty="0"/>
          </a:p>
        </p:txBody>
      </p:sp>
      <p:sp>
        <p:nvSpPr>
          <p:cNvPr id="3" name="Substituent conținut 2"/>
          <p:cNvSpPr>
            <a:spLocks noGrp="1"/>
          </p:cNvSpPr>
          <p:nvPr>
            <p:ph idx="1"/>
          </p:nvPr>
        </p:nvSpPr>
        <p:spPr/>
        <p:txBody>
          <a:bodyPr/>
          <a:lstStyle/>
          <a:p>
            <a:pPr marL="0" indent="0">
              <a:buNone/>
            </a:pPr>
            <a:r>
              <a:rPr lang="ro-RO" dirty="0" smtClean="0"/>
              <a:t> </a:t>
            </a:r>
            <a:endParaRPr lang="ro-RO" dirty="0"/>
          </a:p>
        </p:txBody>
      </p:sp>
      <p:pic>
        <p:nvPicPr>
          <p:cNvPr id="5" name="Imagin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553" y="-15136"/>
            <a:ext cx="9144000" cy="6873135"/>
          </a:xfrm>
          <a:prstGeom prst="rect">
            <a:avLst/>
          </a:prstGeom>
        </p:spPr>
      </p:pic>
      <p:sp>
        <p:nvSpPr>
          <p:cNvPr id="6" name="Dreptunghi 5"/>
          <p:cNvSpPr/>
          <p:nvPr/>
        </p:nvSpPr>
        <p:spPr>
          <a:xfrm>
            <a:off x="5508104" y="1219128"/>
            <a:ext cx="4572000" cy="5509200"/>
          </a:xfrm>
          <a:prstGeom prst="rect">
            <a:avLst/>
          </a:prstGeom>
        </p:spPr>
        <p:txBody>
          <a:bodyPr>
            <a:spAutoFit/>
          </a:bodyPr>
          <a:lstStyle/>
          <a:p>
            <a:pPr algn="ctr">
              <a:spcAft>
                <a:spcPts val="0"/>
              </a:spcAft>
            </a:pPr>
            <a:r>
              <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The Statue of </a:t>
            </a:r>
            <a:r>
              <a:rPr lang="en-US" sz="1600" dirty="0" err="1"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Decebal</a:t>
            </a: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The </a:t>
            </a:r>
            <a:r>
              <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Danube</a:t>
            </a: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Craiova </a:t>
            </a:r>
            <a:r>
              <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City</a:t>
            </a: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The Castle of </a:t>
            </a:r>
            <a:r>
              <a:rPr lang="en-US" sz="1600" dirty="0" err="1">
                <a:ln w="18415" cap="flat" cmpd="sng" algn="ctr">
                  <a:solidFill>
                    <a:srgbClr val="FFFFFF"/>
                  </a:solidFill>
                  <a:prstDash val="solid"/>
                  <a:round/>
                </a:ln>
                <a:solidFill>
                  <a:srgbClr val="FFFFFF"/>
                </a:solidFill>
                <a:effectLst>
                  <a:outerShdw blurRad="38100" dist="38100" dir="2700000" algn="tl">
                    <a:srgbClr val="000000">
                      <a:alpha val="43000"/>
                    </a:srgbClr>
                  </a:outerShdw>
                </a:effectLst>
                <a:latin typeface="Goudy Old Style" panose="02020502050305020303" pitchFamily="18" charset="0"/>
              </a:rPr>
              <a:t>Corvin</a:t>
            </a:r>
            <a:endParaRPr lang="ro-RO" sz="1600" dirty="0">
              <a:effectLst/>
              <a:latin typeface="Goudy Old Style" panose="02020502050305020303" pitchFamily="18" charset="0"/>
              <a:ea typeface="Times New Roman"/>
            </a:endParaRPr>
          </a:p>
        </p:txBody>
      </p:sp>
      <p:sp>
        <p:nvSpPr>
          <p:cNvPr id="8" name="Dreptunghi 7"/>
          <p:cNvSpPr/>
          <p:nvPr/>
        </p:nvSpPr>
        <p:spPr>
          <a:xfrm>
            <a:off x="179512" y="577407"/>
            <a:ext cx="4572000" cy="887038"/>
          </a:xfrm>
          <a:prstGeom prst="rect">
            <a:avLst/>
          </a:prstGeom>
        </p:spPr>
        <p:txBody>
          <a:bodyPr>
            <a:spAutoFit/>
          </a:bodyPr>
          <a:lstStyle/>
          <a:p>
            <a:pPr>
              <a:lnSpc>
                <a:spcPct val="115000"/>
              </a:lnSpc>
              <a:spcAft>
                <a:spcPts val="1000"/>
              </a:spcAft>
            </a:pPr>
            <a:r>
              <a:rPr lang="ro-RO" sz="4800" dirty="0">
                <a:effectLst>
                  <a:outerShdw blurRad="38100" dist="38100" dir="2700000" algn="tl">
                    <a:srgbClr val="000000">
                      <a:alpha val="43137"/>
                    </a:srgbClr>
                  </a:outerShdw>
                </a:effectLst>
                <a:latin typeface="Goudy Old Style" panose="02020502050305020303" pitchFamily="18" charset="0"/>
                <a:ea typeface="Calibri"/>
                <a:cs typeface="Times New Roman"/>
              </a:rPr>
              <a:t> </a:t>
            </a:r>
            <a:r>
              <a:rPr lang="en-US" sz="4800" dirty="0" err="1" smtClean="0">
                <a:ln w="18415" cap="flat" cmpd="sng" algn="ctr">
                  <a:solidFill>
                    <a:srgbClr val="FFFFFF"/>
                  </a:solidFill>
                  <a:prstDash val="solid"/>
                  <a:round/>
                </a:ln>
                <a:solidFill>
                  <a:srgbClr val="FFFFFF"/>
                </a:solidFill>
                <a:effectLst>
                  <a:outerShdw blurRad="38100" dist="38100" dir="2700000" algn="tl">
                    <a:srgbClr val="000000">
                      <a:alpha val="43137"/>
                    </a:srgbClr>
                  </a:outerShdw>
                </a:effectLst>
                <a:latin typeface="Goudy Old Style" panose="02020502050305020303" pitchFamily="18" charset="0"/>
              </a:rPr>
              <a:t>Oltenia</a:t>
            </a:r>
            <a:endParaRPr lang="ro-RO" sz="4800" dirty="0">
              <a:effectLst>
                <a:outerShdw blurRad="38100" dist="38100" dir="2700000" algn="tl">
                  <a:srgbClr val="000000">
                    <a:alpha val="43137"/>
                  </a:srgbClr>
                </a:outerShdw>
              </a:effectLst>
              <a:latin typeface="Goudy Old Style" panose="02020502050305020303" pitchFamily="18" charset="0"/>
              <a:ea typeface="Times New Roman"/>
            </a:endParaRPr>
          </a:p>
        </p:txBody>
      </p:sp>
    </p:spTree>
    <p:extLst>
      <p:ext uri="{BB962C8B-B14F-4D97-AF65-F5344CB8AC3E}">
        <p14:creationId xmlns="" xmlns:p14="http://schemas.microsoft.com/office/powerpoint/2010/main" val="2380689181"/>
      </p:ext>
    </p:ext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 </a:t>
            </a:r>
            <a:endParaRPr lang="ro-RO" dirty="0"/>
          </a:p>
        </p:txBody>
      </p:sp>
      <p:sp>
        <p:nvSpPr>
          <p:cNvPr id="3" name="Substituent conținut 2"/>
          <p:cNvSpPr>
            <a:spLocks noGrp="1"/>
          </p:cNvSpPr>
          <p:nvPr>
            <p:ph idx="1"/>
          </p:nvPr>
        </p:nvSpPr>
        <p:spPr/>
        <p:txBody>
          <a:bodyPr/>
          <a:lstStyle/>
          <a:p>
            <a:pPr marL="0" indent="0">
              <a:buNone/>
            </a:pPr>
            <a:r>
              <a:rPr lang="ro-RO" dirty="0" smtClean="0"/>
              <a:t> </a:t>
            </a:r>
            <a:endParaRPr lang="ro-RO" dirty="0"/>
          </a:p>
        </p:txBody>
      </p:sp>
      <p:sp>
        <p:nvSpPr>
          <p:cNvPr id="10" name="Dreptunghi 9"/>
          <p:cNvSpPr/>
          <p:nvPr/>
        </p:nvSpPr>
        <p:spPr>
          <a:xfrm>
            <a:off x="8127146" y="1400002"/>
            <a:ext cx="184731" cy="338554"/>
          </a:xfrm>
          <a:prstGeom prst="rect">
            <a:avLst/>
          </a:prstGeom>
          <a:noFill/>
          <a:effectLst>
            <a:outerShdw blurRad="50800" dist="38100" dir="8100000" algn="tr" rotWithShape="0">
              <a:prstClr val="black">
                <a:alpha val="40000"/>
              </a:prstClr>
            </a:outerShdw>
          </a:effectLst>
        </p:spPr>
        <p:txBody>
          <a:bodyPr wrap="none" lIns="91440" tIns="45720" rIns="91440" bIns="45720">
            <a:spAutoFit/>
          </a:bodyPr>
          <a:lstStyle/>
          <a:p>
            <a:pPr algn="ctr"/>
            <a:endParaRPr lang="ro-RO"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oudy Old Style" panose="02020502050305020303" pitchFamily="18" charset="0"/>
            </a:endParaRPr>
          </a:p>
        </p:txBody>
      </p:sp>
      <p:pic>
        <p:nvPicPr>
          <p:cNvPr id="5" name="Imagin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Dreptunghi 10"/>
          <p:cNvSpPr/>
          <p:nvPr/>
        </p:nvSpPr>
        <p:spPr>
          <a:xfrm>
            <a:off x="5652120" y="1228092"/>
            <a:ext cx="4572000" cy="5509200"/>
          </a:xfrm>
          <a:prstGeom prst="rect">
            <a:avLst/>
          </a:prstGeom>
        </p:spPr>
        <p:txBody>
          <a:bodyPr>
            <a:spAutoFit/>
          </a:bodyPr>
          <a:lstStyle/>
          <a:p>
            <a:pPr algn="ctr">
              <a:spcAft>
                <a:spcPts val="0"/>
              </a:spcAft>
            </a:pPr>
            <a:r>
              <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Banat &amp; Cri</a:t>
            </a:r>
            <a:r>
              <a:rPr lang="ro-RO" sz="1600" dirty="0" err="1"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şana</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err="1">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Timi</a:t>
            </a:r>
            <a:r>
              <a:rPr lang="ro-RO" sz="1600" dirty="0" err="1">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şoara</a:t>
            </a: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 </a:t>
            </a:r>
            <a:r>
              <a:rPr lang="ro-RO"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City</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Apuseni </a:t>
            </a:r>
            <a:r>
              <a:rPr lang="ro-RO"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Mountains</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The </a:t>
            </a:r>
            <a:r>
              <a:rPr lang="ro-RO" sz="1600" dirty="0" err="1">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Bear’s</a:t>
            </a: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 Cave</a:t>
            </a:r>
            <a:endParaRPr lang="ro-RO" sz="1600" dirty="0">
              <a:effectLst/>
              <a:latin typeface="Goudy Old Style" panose="02020502050305020303" pitchFamily="18" charset="0"/>
              <a:ea typeface="Times New Roman"/>
            </a:endParaRPr>
          </a:p>
        </p:txBody>
      </p:sp>
      <p:sp>
        <p:nvSpPr>
          <p:cNvPr id="12" name="Dreptunghi 11"/>
          <p:cNvSpPr/>
          <p:nvPr/>
        </p:nvSpPr>
        <p:spPr>
          <a:xfrm>
            <a:off x="107504" y="586663"/>
            <a:ext cx="4346063" cy="830997"/>
          </a:xfrm>
          <a:prstGeom prst="rect">
            <a:avLst/>
          </a:prstGeom>
        </p:spPr>
        <p:txBody>
          <a:bodyPr wrap="none">
            <a:spAutoFit/>
          </a:bodyPr>
          <a:lstStyle/>
          <a:p>
            <a:pPr algn="ctr">
              <a:spcAft>
                <a:spcPts val="0"/>
              </a:spcAft>
            </a:pPr>
            <a:r>
              <a:rPr lang="en-US" sz="48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Ban</a:t>
            </a:r>
            <a:r>
              <a:rPr lang="ro-RO" sz="48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at &amp;</a:t>
            </a:r>
            <a:r>
              <a:rPr lang="en-US" sz="48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 Cri</a:t>
            </a:r>
            <a:r>
              <a:rPr lang="ro-RO" sz="4800" dirty="0" err="1">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şana</a:t>
            </a:r>
            <a:endParaRPr lang="ro-RO" sz="4800" dirty="0">
              <a:effectLst/>
              <a:latin typeface="Goudy Old Style" panose="02020502050305020303" pitchFamily="18" charset="0"/>
              <a:ea typeface="Times New Roman"/>
            </a:endParaRPr>
          </a:p>
        </p:txBody>
      </p:sp>
    </p:spTree>
    <p:extLst>
      <p:ext uri="{BB962C8B-B14F-4D97-AF65-F5344CB8AC3E}">
        <p14:creationId xmlns="" xmlns:p14="http://schemas.microsoft.com/office/powerpoint/2010/main" val="3944185184"/>
      </p:ext>
    </p:ext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 </a:t>
            </a:r>
            <a:endParaRPr lang="ro-RO" dirty="0"/>
          </a:p>
        </p:txBody>
      </p:sp>
      <p:sp>
        <p:nvSpPr>
          <p:cNvPr id="3" name="Substituent conținut 2"/>
          <p:cNvSpPr>
            <a:spLocks noGrp="1"/>
          </p:cNvSpPr>
          <p:nvPr>
            <p:ph idx="1"/>
          </p:nvPr>
        </p:nvSpPr>
        <p:spPr/>
        <p:txBody>
          <a:bodyPr/>
          <a:lstStyle/>
          <a:p>
            <a:pPr marL="0" indent="0">
              <a:buNone/>
            </a:pPr>
            <a:r>
              <a:rPr lang="ro-RO" dirty="0"/>
              <a:t> </a:t>
            </a:r>
          </a:p>
        </p:txBody>
      </p:sp>
      <p:pic>
        <p:nvPicPr>
          <p:cNvPr id="7" name="Imagin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77" y="-37985"/>
            <a:ext cx="9144000" cy="6858000"/>
          </a:xfrm>
          <a:prstGeom prst="rect">
            <a:avLst/>
          </a:prstGeom>
        </p:spPr>
      </p:pic>
      <p:sp>
        <p:nvSpPr>
          <p:cNvPr id="11" name="Dreptunghi 10"/>
          <p:cNvSpPr/>
          <p:nvPr/>
        </p:nvSpPr>
        <p:spPr>
          <a:xfrm>
            <a:off x="5436096" y="1340768"/>
            <a:ext cx="4572000" cy="5509200"/>
          </a:xfrm>
          <a:prstGeom prst="rect">
            <a:avLst/>
          </a:prstGeom>
        </p:spPr>
        <p:txBody>
          <a:bodyPr>
            <a:spAutoFit/>
          </a:bodyPr>
          <a:lstStyle/>
          <a:p>
            <a:pPr algn="ctr">
              <a:spcAft>
                <a:spcPts val="0"/>
              </a:spcAft>
            </a:pPr>
            <a:r>
              <a:rPr lang="en-US" sz="1600" dirty="0">
                <a:ln w="18415" cap="flat" cmpd="sng" algn="ctr">
                  <a:solidFill>
                    <a:srgbClr val="FFFFFF"/>
                  </a:solidFill>
                  <a:prstDash val="solid"/>
                  <a:round/>
                </a:ln>
                <a:solidFill>
                  <a:srgbClr val="FFFFFF"/>
                </a:solidFill>
                <a:latin typeface="Goudy Old Style" panose="02020502050305020303" pitchFamily="18" charset="0"/>
              </a:rPr>
              <a:t>The </a:t>
            </a:r>
            <a:r>
              <a:rPr lang="en-US" sz="1600" dirty="0" err="1">
                <a:ln w="18415" cap="flat" cmpd="sng" algn="ctr">
                  <a:solidFill>
                    <a:srgbClr val="FFFFFF"/>
                  </a:solidFill>
                  <a:prstDash val="solid"/>
                  <a:round/>
                </a:ln>
                <a:solidFill>
                  <a:srgbClr val="FFFFFF"/>
                </a:solidFill>
                <a:latin typeface="Goudy Old Style" panose="02020502050305020303" pitchFamily="18" charset="0"/>
              </a:rPr>
              <a:t>Carpatian</a:t>
            </a:r>
            <a:r>
              <a:rPr lang="en-US" sz="1600" dirty="0">
                <a:ln w="18415" cap="flat" cmpd="sng" algn="ctr">
                  <a:solidFill>
                    <a:srgbClr val="FFFFFF"/>
                  </a:solidFill>
                  <a:prstDash val="solid"/>
                  <a:round/>
                </a:ln>
                <a:solidFill>
                  <a:srgbClr val="FFFFFF"/>
                </a:solidFill>
                <a:latin typeface="Goudy Old Style" panose="02020502050305020303" pitchFamily="18" charset="0"/>
              </a:rPr>
              <a:t> </a:t>
            </a:r>
            <a:r>
              <a:rPr lang="en-US" sz="1600" dirty="0" smtClean="0">
                <a:ln w="18415" cap="flat" cmpd="sng" algn="ctr">
                  <a:solidFill>
                    <a:srgbClr val="FFFFFF"/>
                  </a:solidFill>
                  <a:prstDash val="solid"/>
                  <a:round/>
                </a:ln>
                <a:solidFill>
                  <a:srgbClr val="FFFFFF"/>
                </a:solidFill>
                <a:latin typeface="Goudy Old Style" panose="02020502050305020303" pitchFamily="18" charset="0"/>
              </a:rPr>
              <a:t>Mountains</a:t>
            </a: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a:ln w="18415" cap="flat" cmpd="sng" algn="ctr">
                  <a:solidFill>
                    <a:srgbClr val="FFFFFF"/>
                  </a:solidFill>
                  <a:prstDash val="solid"/>
                  <a:round/>
                </a:ln>
                <a:solidFill>
                  <a:srgbClr val="FFFFFF"/>
                </a:solidFill>
                <a:latin typeface="Goudy Old Style" panose="02020502050305020303" pitchFamily="18" charset="0"/>
              </a:rPr>
              <a:t>Bran </a:t>
            </a:r>
            <a:r>
              <a:rPr lang="en-US" sz="1600" dirty="0" smtClean="0">
                <a:ln w="18415" cap="flat" cmpd="sng" algn="ctr">
                  <a:solidFill>
                    <a:srgbClr val="FFFFFF"/>
                  </a:solidFill>
                  <a:prstDash val="solid"/>
                  <a:round/>
                </a:ln>
                <a:solidFill>
                  <a:srgbClr val="FFFFFF"/>
                </a:solidFill>
                <a:latin typeface="Goudy Old Style" panose="02020502050305020303" pitchFamily="18" charset="0"/>
              </a:rPr>
              <a:t>Castle</a:t>
            </a: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en-US" sz="1600" dirty="0">
                <a:ln w="18415" cap="flat" cmpd="sng" algn="ctr">
                  <a:solidFill>
                    <a:srgbClr val="FFFFFF"/>
                  </a:solidFill>
                  <a:prstDash val="solid"/>
                  <a:round/>
                </a:ln>
                <a:solidFill>
                  <a:srgbClr val="FFFFFF"/>
                </a:solidFill>
                <a:latin typeface="Goudy Old Style" panose="02020502050305020303" pitchFamily="18" charset="0"/>
              </a:rPr>
              <a:t>Bra</a:t>
            </a:r>
            <a:r>
              <a:rPr lang="ro-RO" sz="1600" dirty="0" err="1">
                <a:ln w="18415" cap="flat" cmpd="sng" algn="ctr">
                  <a:solidFill>
                    <a:srgbClr val="FFFFFF"/>
                  </a:solidFill>
                  <a:prstDash val="solid"/>
                  <a:round/>
                </a:ln>
                <a:solidFill>
                  <a:srgbClr val="FFFFFF"/>
                </a:solidFill>
                <a:latin typeface="Goudy Old Style" panose="02020502050305020303" pitchFamily="18" charset="0"/>
              </a:rPr>
              <a:t>şov</a:t>
            </a:r>
            <a:r>
              <a:rPr lang="ro-RO" sz="1600" dirty="0">
                <a:ln w="18415" cap="flat" cmpd="sng" algn="ctr">
                  <a:solidFill>
                    <a:srgbClr val="FFFFFF"/>
                  </a:solidFill>
                  <a:prstDash val="solid"/>
                  <a:round/>
                </a:ln>
                <a:solidFill>
                  <a:srgbClr val="FFFFFF"/>
                </a:solidFill>
                <a:latin typeface="Goudy Old Style" panose="02020502050305020303" pitchFamily="18" charset="0"/>
              </a:rPr>
              <a:t> </a:t>
            </a:r>
            <a:r>
              <a:rPr lang="ro-RO" sz="1600" dirty="0" smtClean="0">
                <a:ln w="18415" cap="flat" cmpd="sng" algn="ctr">
                  <a:solidFill>
                    <a:srgbClr val="FFFFFF"/>
                  </a:solidFill>
                  <a:prstDash val="solid"/>
                  <a:round/>
                </a:ln>
                <a:solidFill>
                  <a:srgbClr val="FFFFFF"/>
                </a:solidFill>
                <a:latin typeface="Goudy Old Style" panose="02020502050305020303" pitchFamily="18" charset="0"/>
              </a:rPr>
              <a:t>City</a:t>
            </a:r>
            <a:endParaRPr lang="en-US" sz="1600" dirty="0" smtClean="0">
              <a:ln w="18415" cap="flat" cmpd="sng" algn="ctr">
                <a:solidFill>
                  <a:srgbClr val="FFFFFF"/>
                </a:solidFill>
                <a:prstDash val="solid"/>
                <a:round/>
              </a:ln>
              <a:solidFill>
                <a:srgbClr val="FFFFFF"/>
              </a:solidFill>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ro-RO" sz="1600" dirty="0">
                <a:ln w="18415" cap="flat" cmpd="sng" algn="ctr">
                  <a:solidFill>
                    <a:srgbClr val="FFFFFF"/>
                  </a:solidFill>
                  <a:prstDash val="solid"/>
                  <a:round/>
                </a:ln>
                <a:solidFill>
                  <a:srgbClr val="FFFFFF"/>
                </a:solidFill>
                <a:latin typeface="Goudy Old Style" panose="02020502050305020303" pitchFamily="18" charset="0"/>
              </a:rPr>
              <a:t>Cluj-Napoca City</a:t>
            </a:r>
            <a:endParaRPr lang="ro-RO" sz="1600" dirty="0">
              <a:latin typeface="Goudy Old Style" panose="02020502050305020303" pitchFamily="18" charset="0"/>
              <a:ea typeface="Times New Roman"/>
            </a:endParaRPr>
          </a:p>
        </p:txBody>
      </p:sp>
      <p:sp>
        <p:nvSpPr>
          <p:cNvPr id="12" name="Dreptunghi 11"/>
          <p:cNvSpPr/>
          <p:nvPr/>
        </p:nvSpPr>
        <p:spPr>
          <a:xfrm>
            <a:off x="179512" y="620688"/>
            <a:ext cx="3225948" cy="830997"/>
          </a:xfrm>
          <a:prstGeom prst="rect">
            <a:avLst/>
          </a:prstGeom>
        </p:spPr>
        <p:txBody>
          <a:bodyPr wrap="none">
            <a:spAutoFit/>
          </a:bodyPr>
          <a:lstStyle/>
          <a:p>
            <a:pPr algn="ctr">
              <a:spcAft>
                <a:spcPts val="0"/>
              </a:spcAft>
            </a:pPr>
            <a:r>
              <a:rPr lang="ro-RO" sz="4800" dirty="0" err="1">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a:rPr>
              <a:t>Transylvania</a:t>
            </a:r>
            <a:endParaRPr lang="ro-RO" sz="4800" dirty="0">
              <a:effectLst/>
              <a:latin typeface="Times New Roman"/>
              <a:ea typeface="Times New Roman"/>
            </a:endParaRPr>
          </a:p>
        </p:txBody>
      </p:sp>
      <p:sp>
        <p:nvSpPr>
          <p:cNvPr id="8" name="Rectangle 7"/>
          <p:cNvSpPr/>
          <p:nvPr/>
        </p:nvSpPr>
        <p:spPr>
          <a:xfrm>
            <a:off x="1600200" y="1166843"/>
            <a:ext cx="5257800" cy="4708981"/>
          </a:xfrm>
          <a:prstGeom prst="rect">
            <a:avLst/>
          </a:prstGeom>
        </p:spPr>
        <p:txBody>
          <a:bodyPr wrap="square">
            <a:spAutoFit/>
          </a:bodyPr>
          <a:lstStyle/>
          <a:p>
            <a:pPr algn="ct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Most of the Transylvanian cities are very old settlements. Some of them we inherited from the Romans.  Each of them has a captivating story to tell to the interested traveler. Medieval towns and villages dot the countryside of Transylvania. This region of the world has seen many turbulent times, however the people of Transylvania proudly and openly welcome you to share their history, and culture.</a:t>
            </a:r>
          </a:p>
          <a:p>
            <a:pPr algn="ctr"/>
            <a:r>
              <a:rPr lang="en-US" sz="2000" dirty="0" smtClean="0">
                <a:solidFill>
                  <a:schemeClr val="bg1"/>
                </a:solidFill>
                <a:effectLst>
                  <a:outerShdw blurRad="38100" dist="38100" dir="2700000" algn="tl">
                    <a:srgbClr val="000000">
                      <a:alpha val="43137"/>
                    </a:srgbClr>
                  </a:outerShdw>
                </a:effectLst>
                <a:latin typeface="Goudy Old Style" panose="02020502050305020303" pitchFamily="18" charset="0"/>
              </a:rPr>
              <a:t>Transylvania is by far the most romantic and inspiring of Romania's provinces. Its very name brings to mind visions of mountain peaks rising up to the sky above wooded valleys and sparkling streams, visions of high-roofed wooden churches, legendary castles and a troubled history.</a:t>
            </a:r>
            <a:endParaRPr lang="ro-RO" sz="2000" dirty="0">
              <a:solidFill>
                <a:schemeClr val="bg1"/>
              </a:solidFill>
              <a:effectLst>
                <a:outerShdw blurRad="38100" dist="38100" dir="2700000" algn="tl">
                  <a:srgbClr val="000000">
                    <a:alpha val="43137"/>
                  </a:srgbClr>
                </a:outerShdw>
              </a:effectLst>
              <a:latin typeface="Goudy Old Style" panose="02020502050305020303" pitchFamily="18" charset="0"/>
            </a:endParaRPr>
          </a:p>
        </p:txBody>
      </p:sp>
    </p:spTree>
    <p:extLst>
      <p:ext uri="{BB962C8B-B14F-4D97-AF65-F5344CB8AC3E}">
        <p14:creationId xmlns="" xmlns:p14="http://schemas.microsoft.com/office/powerpoint/2010/main" val="3205611443"/>
      </p:ext>
    </p:ext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 </a:t>
            </a:r>
            <a:endParaRPr lang="ro-RO" dirty="0"/>
          </a:p>
        </p:txBody>
      </p:sp>
      <p:sp>
        <p:nvSpPr>
          <p:cNvPr id="3" name="Substituent conținut 2"/>
          <p:cNvSpPr>
            <a:spLocks noGrp="1"/>
          </p:cNvSpPr>
          <p:nvPr>
            <p:ph idx="1"/>
          </p:nvPr>
        </p:nvSpPr>
        <p:spPr/>
        <p:txBody>
          <a:bodyPr/>
          <a:lstStyle/>
          <a:p>
            <a:pPr marL="0" indent="0">
              <a:buNone/>
            </a:pPr>
            <a:r>
              <a:rPr lang="ro-RO" dirty="0" smtClean="0"/>
              <a:t> </a:t>
            </a:r>
            <a:endParaRPr lang="ro-RO" dirty="0"/>
          </a:p>
        </p:txBody>
      </p:sp>
      <p:pic>
        <p:nvPicPr>
          <p:cNvPr id="10" name="Imagine 9"/>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Dreptunghi 10"/>
          <p:cNvSpPr/>
          <p:nvPr/>
        </p:nvSpPr>
        <p:spPr>
          <a:xfrm>
            <a:off x="5652120" y="1236985"/>
            <a:ext cx="4572000" cy="5509200"/>
          </a:xfrm>
          <a:prstGeom prst="rect">
            <a:avLst/>
          </a:prstGeom>
        </p:spPr>
        <p:txBody>
          <a:bodyPr>
            <a:spAutoFit/>
          </a:bodyPr>
          <a:lstStyle/>
          <a:p>
            <a:pPr algn="ctr">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Dochia </a:t>
            </a:r>
            <a:r>
              <a:rPr lang="ro-RO" sz="1600" dirty="0" err="1"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Cabin</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Postăvaru </a:t>
            </a:r>
            <a:r>
              <a:rPr lang="ro-RO"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Lake</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ro-RO"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Iaşi</a:t>
            </a: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smtClean="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en-US"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ea typeface="Times New Roman"/>
            </a:endParaRPr>
          </a:p>
          <a:p>
            <a:pPr algn="ctr">
              <a:spcAft>
                <a:spcPts val="0"/>
              </a:spcAft>
            </a:pPr>
            <a:endParaRPr lang="ro-RO" sz="1600" dirty="0">
              <a:latin typeface="Goudy Old Style" panose="02020502050305020303" pitchFamily="18" charset="0"/>
              <a:ea typeface="Times New Roman"/>
            </a:endParaRPr>
          </a:p>
          <a:p>
            <a:pPr algn="ctr">
              <a:spcAft>
                <a:spcPts val="0"/>
              </a:spcAft>
            </a:pPr>
            <a:r>
              <a:rPr lang="ro-RO" sz="16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panose="02020502050305020303" pitchFamily="18" charset="0"/>
              </a:rPr>
              <a:t>Galaţi </a:t>
            </a:r>
            <a:endParaRPr lang="ro-RO" sz="1600" dirty="0">
              <a:effectLst/>
              <a:latin typeface="Goudy Old Style" panose="02020502050305020303" pitchFamily="18" charset="0"/>
              <a:ea typeface="Times New Roman"/>
            </a:endParaRPr>
          </a:p>
        </p:txBody>
      </p:sp>
      <p:sp>
        <p:nvSpPr>
          <p:cNvPr id="12" name="Dreptunghi 11"/>
          <p:cNvSpPr/>
          <p:nvPr/>
        </p:nvSpPr>
        <p:spPr>
          <a:xfrm>
            <a:off x="323528" y="548680"/>
            <a:ext cx="2321149" cy="830997"/>
          </a:xfrm>
          <a:prstGeom prst="rect">
            <a:avLst/>
          </a:prstGeom>
        </p:spPr>
        <p:txBody>
          <a:bodyPr wrap="none">
            <a:spAutoFit/>
          </a:bodyPr>
          <a:lstStyle/>
          <a:p>
            <a:pPr algn="ctr">
              <a:spcAft>
                <a:spcPts val="0"/>
              </a:spcAft>
            </a:pPr>
            <a:r>
              <a:rPr lang="ro-RO" sz="4800" dirty="0">
                <a:ln w="18415" cap="flat" cmpd="sng" algn="ctr">
                  <a:solidFill>
                    <a:srgbClr val="FFFFFF"/>
                  </a:solidFill>
                  <a:prstDash val="solid"/>
                  <a:round/>
                </a:ln>
                <a:solidFill>
                  <a:srgbClr val="FFFFFF"/>
                </a:solidFill>
                <a:effectLst>
                  <a:outerShdw blurRad="63500" dir="3600000" algn="tl">
                    <a:srgbClr val="000000">
                      <a:alpha val="70000"/>
                    </a:srgbClr>
                  </a:outerShdw>
                </a:effectLst>
                <a:latin typeface="Goudy Old Style"/>
              </a:rPr>
              <a:t>Moldova</a:t>
            </a:r>
            <a:endParaRPr lang="ro-RO" sz="4800" dirty="0">
              <a:effectLst/>
              <a:latin typeface="Times New Roman"/>
              <a:ea typeface="Times New Roman"/>
            </a:endParaRPr>
          </a:p>
        </p:txBody>
      </p:sp>
    </p:spTree>
    <p:extLst>
      <p:ext uri="{BB962C8B-B14F-4D97-AF65-F5344CB8AC3E}">
        <p14:creationId xmlns="" xmlns:p14="http://schemas.microsoft.com/office/powerpoint/2010/main" val="1439142917"/>
      </p:ext>
    </p:ext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TotalTime>
  <Words>643</Words>
  <Application>Microsoft Office PowerPoint</Application>
  <PresentationFormat>On-screen Show (4:3)</PresentationFormat>
  <Paragraphs>214</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Concourse</vt:lpstr>
      <vt:lpstr>Slide 1</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Valentina</dc:creator>
  <cp:lastModifiedBy>Valentina</cp:lastModifiedBy>
  <cp:revision>3</cp:revision>
  <dcterms:created xsi:type="dcterms:W3CDTF">2015-02-18T18:27:03Z</dcterms:created>
  <dcterms:modified xsi:type="dcterms:W3CDTF">2015-02-18T18:39:49Z</dcterms:modified>
</cp:coreProperties>
</file>