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88" r:id="rId4"/>
    <p:sldId id="297" r:id="rId5"/>
    <p:sldId id="295" r:id="rId6"/>
    <p:sldId id="307" r:id="rId7"/>
    <p:sldId id="308" r:id="rId8"/>
    <p:sldId id="309" r:id="rId9"/>
    <p:sldId id="291" r:id="rId10"/>
    <p:sldId id="294" r:id="rId11"/>
    <p:sldId id="310" r:id="rId12"/>
    <p:sldId id="277" r:id="rId13"/>
    <p:sldId id="299" r:id="rId14"/>
    <p:sldId id="306" r:id="rId15"/>
    <p:sldId id="266" r:id="rId16"/>
    <p:sldId id="289" r:id="rId17"/>
    <p:sldId id="304" r:id="rId18"/>
    <p:sldId id="305" r:id="rId19"/>
    <p:sldId id="300" r:id="rId20"/>
    <p:sldId id="303" r:id="rId21"/>
    <p:sldId id="301" r:id="rId22"/>
    <p:sldId id="302" r:id="rId23"/>
    <p:sldId id="259" r:id="rId24"/>
    <p:sldId id="311" r:id="rId2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 descr="图片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7772400" cy="760412"/>
          </a:xfrm>
        </p:spPr>
        <p:txBody>
          <a:bodyPr/>
          <a:lstStyle>
            <a:lvl1pPr algn="ctr"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428875"/>
            <a:ext cx="6400800" cy="579438"/>
          </a:xfrm>
        </p:spPr>
        <p:txBody>
          <a:bodyPr>
            <a:spAutoFit/>
          </a:bodyPr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noProof="0" smtClean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B79E716A-A0F7-45E9-97C4-0951ED2F18AD}" type="datetimeFigureOut">
              <a:rPr lang="bg-BG" smtClean="0"/>
              <a:t>9.2.2020 г.</a:t>
            </a:fld>
            <a:endParaRPr lang="bg-BG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1EFA4F9-8914-43D1-96CC-377AC43239DF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E716A-A0F7-45E9-97C4-0951ED2F18AD}" type="datetimeFigureOut">
              <a:rPr lang="bg-BG" smtClean="0"/>
              <a:t>9.2.2020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FA4F9-8914-43D1-96CC-377AC43239D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922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292100"/>
            <a:ext cx="2057400" cy="5730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292100"/>
            <a:ext cx="6019800" cy="5730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E716A-A0F7-45E9-97C4-0951ED2F18AD}" type="datetimeFigureOut">
              <a:rPr lang="bg-BG" smtClean="0"/>
              <a:t>9.2.2020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FA4F9-8914-43D1-96CC-377AC43239D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42829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A67A9-6C68-4C21-991C-2F4E92B10E5F}" type="slidenum">
              <a:rPr lang="bg-BG" altLang="zh-CN"/>
              <a:pPr/>
              <a:t>‹#›</a:t>
            </a:fld>
            <a:endParaRPr lang="bg-BG" altLang="zh-CN"/>
          </a:p>
        </p:txBody>
      </p:sp>
    </p:spTree>
    <p:extLst>
      <p:ext uri="{BB962C8B-B14F-4D97-AF65-F5344CB8AC3E}">
        <p14:creationId xmlns:p14="http://schemas.microsoft.com/office/powerpoint/2010/main" val="3290430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E0C9B-575E-41FA-B5FD-C1A6C153A83D}" type="slidenum">
              <a:rPr lang="bg-BG" altLang="zh-CN"/>
              <a:pPr/>
              <a:t>‹#›</a:t>
            </a:fld>
            <a:endParaRPr lang="bg-BG" altLang="zh-CN"/>
          </a:p>
        </p:txBody>
      </p:sp>
    </p:spTree>
    <p:extLst>
      <p:ext uri="{BB962C8B-B14F-4D97-AF65-F5344CB8AC3E}">
        <p14:creationId xmlns:p14="http://schemas.microsoft.com/office/powerpoint/2010/main" val="1592228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12D61-A525-41F9-A942-35D3D688C9AA}" type="slidenum">
              <a:rPr lang="bg-BG" altLang="zh-CN"/>
              <a:pPr/>
              <a:t>‹#›</a:t>
            </a:fld>
            <a:endParaRPr lang="bg-BG" altLang="zh-CN"/>
          </a:p>
        </p:txBody>
      </p:sp>
    </p:spTree>
    <p:extLst>
      <p:ext uri="{BB962C8B-B14F-4D97-AF65-F5344CB8AC3E}">
        <p14:creationId xmlns:p14="http://schemas.microsoft.com/office/powerpoint/2010/main" val="2396905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66890-BC54-44EE-BEF0-D4E472091732}" type="slidenum">
              <a:rPr lang="bg-BG" altLang="zh-CN"/>
              <a:pPr/>
              <a:t>‹#›</a:t>
            </a:fld>
            <a:endParaRPr lang="bg-BG" altLang="zh-CN"/>
          </a:p>
        </p:txBody>
      </p:sp>
    </p:spTree>
    <p:extLst>
      <p:ext uri="{BB962C8B-B14F-4D97-AF65-F5344CB8AC3E}">
        <p14:creationId xmlns:p14="http://schemas.microsoft.com/office/powerpoint/2010/main" val="3598787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96541-135D-4891-9DC6-789667ABF3AF}" type="slidenum">
              <a:rPr lang="bg-BG" altLang="zh-CN"/>
              <a:pPr/>
              <a:t>‹#›</a:t>
            </a:fld>
            <a:endParaRPr lang="bg-BG" altLang="zh-CN"/>
          </a:p>
        </p:txBody>
      </p:sp>
    </p:spTree>
    <p:extLst>
      <p:ext uri="{BB962C8B-B14F-4D97-AF65-F5344CB8AC3E}">
        <p14:creationId xmlns:p14="http://schemas.microsoft.com/office/powerpoint/2010/main" val="103950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B01A7-A6FE-4D8E-8FB7-EB46A3740B38}" type="slidenum">
              <a:rPr lang="bg-BG" altLang="zh-CN"/>
              <a:pPr/>
              <a:t>‹#›</a:t>
            </a:fld>
            <a:endParaRPr lang="bg-BG" altLang="zh-CN"/>
          </a:p>
        </p:txBody>
      </p:sp>
    </p:spTree>
    <p:extLst>
      <p:ext uri="{BB962C8B-B14F-4D97-AF65-F5344CB8AC3E}">
        <p14:creationId xmlns:p14="http://schemas.microsoft.com/office/powerpoint/2010/main" val="583672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5C17E-AACF-4A26-8482-F6052A78585D}" type="slidenum">
              <a:rPr lang="bg-BG" altLang="zh-CN"/>
              <a:pPr/>
              <a:t>‹#›</a:t>
            </a:fld>
            <a:endParaRPr lang="bg-BG" altLang="zh-CN"/>
          </a:p>
        </p:txBody>
      </p:sp>
    </p:spTree>
    <p:extLst>
      <p:ext uri="{BB962C8B-B14F-4D97-AF65-F5344CB8AC3E}">
        <p14:creationId xmlns:p14="http://schemas.microsoft.com/office/powerpoint/2010/main" val="2135430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360E7-40DE-4B27-9C5B-BF112099F864}" type="slidenum">
              <a:rPr lang="bg-BG" altLang="zh-CN"/>
              <a:pPr/>
              <a:t>‹#›</a:t>
            </a:fld>
            <a:endParaRPr lang="bg-BG" altLang="zh-CN"/>
          </a:p>
        </p:txBody>
      </p:sp>
    </p:spTree>
    <p:extLst>
      <p:ext uri="{BB962C8B-B14F-4D97-AF65-F5344CB8AC3E}">
        <p14:creationId xmlns:p14="http://schemas.microsoft.com/office/powerpoint/2010/main" val="329691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E716A-A0F7-45E9-97C4-0951ED2F18AD}" type="datetimeFigureOut">
              <a:rPr lang="bg-BG" smtClean="0"/>
              <a:t>9.2.2020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FA4F9-8914-43D1-96CC-377AC43239D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43633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79C21-7005-4222-9204-31936709A4ED}" type="slidenum">
              <a:rPr lang="bg-BG" altLang="zh-CN"/>
              <a:pPr/>
              <a:t>‹#›</a:t>
            </a:fld>
            <a:endParaRPr lang="bg-BG" altLang="zh-CN"/>
          </a:p>
        </p:txBody>
      </p:sp>
    </p:spTree>
    <p:extLst>
      <p:ext uri="{BB962C8B-B14F-4D97-AF65-F5344CB8AC3E}">
        <p14:creationId xmlns:p14="http://schemas.microsoft.com/office/powerpoint/2010/main" val="4261481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E9FA1-96FA-4E65-9DB3-E140310DD598}" type="slidenum">
              <a:rPr lang="bg-BG" altLang="zh-CN"/>
              <a:pPr/>
              <a:t>‹#›</a:t>
            </a:fld>
            <a:endParaRPr lang="bg-BG" altLang="zh-CN"/>
          </a:p>
        </p:txBody>
      </p:sp>
    </p:spTree>
    <p:extLst>
      <p:ext uri="{BB962C8B-B14F-4D97-AF65-F5344CB8AC3E}">
        <p14:creationId xmlns:p14="http://schemas.microsoft.com/office/powerpoint/2010/main" val="11603288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80C85-15FC-40D1-93A3-BDC74403BD12}" type="slidenum">
              <a:rPr lang="bg-BG" altLang="zh-CN"/>
              <a:pPr/>
              <a:t>‹#›</a:t>
            </a:fld>
            <a:endParaRPr lang="bg-BG" altLang="zh-CN"/>
          </a:p>
        </p:txBody>
      </p:sp>
    </p:spTree>
    <p:extLst>
      <p:ext uri="{BB962C8B-B14F-4D97-AF65-F5344CB8AC3E}">
        <p14:creationId xmlns:p14="http://schemas.microsoft.com/office/powerpoint/2010/main" val="395440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E716A-A0F7-45E9-97C4-0951ED2F18AD}" type="datetimeFigureOut">
              <a:rPr lang="bg-BG" smtClean="0"/>
              <a:t>9.2.2020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FA4F9-8914-43D1-96CC-377AC43239D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51627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19856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19856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E716A-A0F7-45E9-97C4-0951ED2F18AD}" type="datetimeFigureOut">
              <a:rPr lang="bg-BG" smtClean="0"/>
              <a:t>9.2.2020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FA4F9-8914-43D1-96CC-377AC43239D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3617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E716A-A0F7-45E9-97C4-0951ED2F18AD}" type="datetimeFigureOut">
              <a:rPr lang="bg-BG" smtClean="0"/>
              <a:t>9.2.2020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FA4F9-8914-43D1-96CC-377AC43239D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7038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E716A-A0F7-45E9-97C4-0951ED2F18AD}" type="datetimeFigureOut">
              <a:rPr lang="bg-BG" smtClean="0"/>
              <a:t>9.2.2020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FA4F9-8914-43D1-96CC-377AC43239D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0690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E716A-A0F7-45E9-97C4-0951ED2F18AD}" type="datetimeFigureOut">
              <a:rPr lang="bg-BG" smtClean="0"/>
              <a:t>9.2.2020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FA4F9-8914-43D1-96CC-377AC43239D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408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E716A-A0F7-45E9-97C4-0951ED2F18AD}" type="datetimeFigureOut">
              <a:rPr lang="bg-BG" smtClean="0"/>
              <a:t>9.2.2020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FA4F9-8914-43D1-96CC-377AC43239D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870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E716A-A0F7-45E9-97C4-0951ED2F18AD}" type="datetimeFigureOut">
              <a:rPr lang="bg-BG" smtClean="0"/>
              <a:t>9.2.2020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FA4F9-8914-43D1-96CC-377AC43239D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069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图片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92100"/>
            <a:ext cx="82296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98563"/>
            <a:ext cx="8229600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79E716A-A0F7-45E9-97C4-0951ED2F18AD}" type="datetimeFigureOut">
              <a:rPr lang="bg-BG" smtClean="0"/>
              <a:t>9.2.2020 г.</a:t>
            </a:fld>
            <a:endParaRPr lang="bg-BG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bg-BG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EFA4F9-8914-43D1-96CC-377AC43239DF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SimHei" pitchFamily="49" charset="-122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SimHei" pitchFamily="49" charset="-122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SimHei" pitchFamily="49" charset="-122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SimHei" pitchFamily="49" charset="-122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SimHei" pitchFamily="49" charset="-122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SimHei" pitchFamily="49" charset="-122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SimHei" pitchFamily="49" charset="-122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SimHei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bg-BG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bg-BG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FD476F-20A1-476D-97B8-BDE1EA10DD6B}" type="slidenum">
              <a:rPr lang="bg-BG" altLang="zh-CN"/>
              <a:pPr/>
              <a:t>‹#›</a:t>
            </a:fld>
            <a:endParaRPr lang="bg-BG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readingcorner68.wixsite.com/websit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977" y="1803227"/>
            <a:ext cx="1138324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ContrastingRightFacing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6000" b="1" dirty="0" smtClean="0">
                <a:ln w="11430"/>
                <a:solidFill>
                  <a:srgbClr val="C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Bulgarian system of education</a:t>
            </a:r>
            <a:endParaRPr lang="en-GB" sz="6000" b="1" dirty="0">
              <a:ln w="11430"/>
              <a:solidFill>
                <a:srgbClr val="C0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77" y="6165304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408" y="6000698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88022"/>
            <a:ext cx="8229600" cy="64633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Examination</a:t>
            </a:r>
            <a:endParaRPr lang="bg-BG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National external examination is carried out at the end of fourth, </a:t>
            </a:r>
            <a:r>
              <a:rPr lang="en-US" dirty="0" smtClean="0">
                <a:solidFill>
                  <a:srgbClr val="FF0000"/>
                </a:solidFill>
              </a:rPr>
              <a:t>seventh, tenth </a:t>
            </a:r>
            <a:r>
              <a:rPr lang="en-US" dirty="0">
                <a:solidFill>
                  <a:srgbClr val="FF0000"/>
                </a:solidFill>
              </a:rPr>
              <a:t>and twelfth grades of general education through tests.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All </a:t>
            </a:r>
            <a:r>
              <a:rPr lang="en-US" dirty="0">
                <a:solidFill>
                  <a:srgbClr val="FF0000"/>
                </a:solidFill>
              </a:rPr>
              <a:t>eighth grade students of special intensive foreign-language studies course have to pass a national foreign language external assessment test at the end of the school year. </a:t>
            </a:r>
            <a:endParaRPr lang="bg-BG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87185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138610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65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en-US" sz="4000" b="1" dirty="0" smtClean="0">
                <a:solidFill>
                  <a:srgbClr val="7030A0"/>
                </a:solidFill>
                <a:latin typeface="+mn-lt"/>
              </a:rPr>
              <a:t>Grade System</a:t>
            </a:r>
            <a:endParaRPr lang="bg-BG" sz="4000" dirty="0">
              <a:solidFill>
                <a:srgbClr val="7030A0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58962"/>
              </p:ext>
            </p:extLst>
          </p:nvPr>
        </p:nvGraphicFramePr>
        <p:xfrm>
          <a:off x="971600" y="1340768"/>
          <a:ext cx="7056783" cy="5098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2092"/>
                <a:gridCol w="2124808"/>
                <a:gridCol w="3629883"/>
              </a:tblGrid>
              <a:tr h="8496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cap="none" spc="0" dirty="0" smtClean="0">
                          <a:ln w="19050">
                            <a:solidFill>
                              <a:schemeClr val="tx2">
                                <a:tint val="1000"/>
                              </a:schemeClr>
                            </a:solidFill>
                            <a:prstDash val="solid"/>
                          </a:ln>
                          <a:solidFill>
                            <a:schemeClr val="accent3"/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  <a:latin typeface="+mn-lt"/>
                          <a:ea typeface="Calibri"/>
                          <a:cs typeface="Times New Roman"/>
                        </a:rPr>
                        <a:t>Marks</a:t>
                      </a:r>
                      <a:endParaRPr lang="bg-BG" sz="1800" b="1" cap="none" spc="0" dirty="0">
                        <a:ln w="19050">
                          <a:solidFill>
                            <a:schemeClr val="tx2">
                              <a:tint val="1000"/>
                            </a:schemeClr>
                          </a:solidFill>
                          <a:prstDash val="solid"/>
                        </a:ln>
                        <a:solidFill>
                          <a:schemeClr val="accent3"/>
                        </a:solidFill>
                        <a:effectLst>
                          <a:outerShdw blurRad="50000" dist="50800" dir="7500000" algn="tl">
                            <a:srgbClr val="000000">
                              <a:shade val="5000"/>
                              <a:alpha val="35000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1800" b="1" i="0" kern="1200" cap="none" spc="0" dirty="0" smtClean="0">
                          <a:ln w="19050">
                            <a:solidFill>
                              <a:schemeClr val="tx2">
                                <a:tint val="1000"/>
                              </a:schemeClr>
                            </a:solidFill>
                            <a:prstDash val="solid"/>
                          </a:ln>
                          <a:solidFill>
                            <a:schemeClr val="accent3"/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Label</a:t>
                      </a:r>
                      <a:endParaRPr lang="bg-BG" sz="1600" b="1" cap="none" spc="0" dirty="0">
                        <a:ln w="19050">
                          <a:solidFill>
                            <a:schemeClr val="tx2">
                              <a:tint val="1000"/>
                            </a:schemeClr>
                          </a:solidFill>
                          <a:prstDash val="solid"/>
                        </a:ln>
                        <a:solidFill>
                          <a:schemeClr val="accent3"/>
                        </a:solidFill>
                        <a:effectLst>
                          <a:outerShdw blurRad="50000" dist="50800" dir="7500000" algn="tl">
                            <a:srgbClr val="000000">
                              <a:shade val="5000"/>
                              <a:alpha val="35000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1800" b="1" i="0" kern="1200" cap="none" spc="0" dirty="0" smtClean="0">
                          <a:ln w="19050">
                            <a:solidFill>
                              <a:schemeClr val="tx2">
                                <a:tint val="1000"/>
                              </a:schemeClr>
                            </a:solidFill>
                            <a:prstDash val="solid"/>
                          </a:ln>
                          <a:solidFill>
                            <a:schemeClr val="accent3"/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Notes</a:t>
                      </a:r>
                      <a:endParaRPr lang="bg-BG" sz="1600" b="1" cap="none" spc="0" dirty="0">
                        <a:ln w="19050">
                          <a:solidFill>
                            <a:schemeClr val="tx2">
                              <a:tint val="1000"/>
                            </a:schemeClr>
                          </a:solidFill>
                          <a:prstDash val="solid"/>
                        </a:ln>
                        <a:solidFill>
                          <a:schemeClr val="accent3"/>
                        </a:solidFill>
                        <a:effectLst>
                          <a:outerShdw blurRad="50000" dist="50800" dir="7500000" algn="tl">
                            <a:srgbClr val="000000">
                              <a:shade val="5000"/>
                              <a:alpha val="35000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</a:tr>
              <a:tr h="8496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>
                          <a:effectLst/>
                        </a:rPr>
                        <a:t>5.50–6.00</a:t>
                      </a:r>
                      <a:endParaRPr lang="bg-BG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 smtClean="0">
                          <a:solidFill>
                            <a:srgbClr val="C00000"/>
                          </a:solidFill>
                          <a:effectLst/>
                        </a:rPr>
                        <a:t>Excellent</a:t>
                      </a:r>
                      <a:endParaRPr lang="bg-BG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>
                          <a:solidFill>
                            <a:srgbClr val="C00000"/>
                          </a:solidFill>
                          <a:effectLst/>
                        </a:rPr>
                        <a:t>Best possible </a:t>
                      </a:r>
                      <a:r>
                        <a:rPr lang="bg-BG" sz="1600" dirty="0" smtClean="0">
                          <a:solidFill>
                            <a:srgbClr val="C00000"/>
                          </a:solidFill>
                          <a:effectLst/>
                        </a:rPr>
                        <a:t>grade</a:t>
                      </a:r>
                      <a:endParaRPr lang="bg-BG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8496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>
                          <a:effectLst/>
                        </a:rPr>
                        <a:t>4.50–5.49</a:t>
                      </a:r>
                      <a:endParaRPr lang="bg-BG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 smtClean="0">
                          <a:solidFill>
                            <a:srgbClr val="C00000"/>
                          </a:solidFill>
                          <a:effectLst/>
                        </a:rPr>
                        <a:t>Very Good</a:t>
                      </a:r>
                      <a:endParaRPr lang="bg-BG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>
                          <a:solidFill>
                            <a:srgbClr val="C00000"/>
                          </a:solidFill>
                          <a:effectLst/>
                        </a:rPr>
                        <a:t>Next </a:t>
                      </a:r>
                      <a:r>
                        <a:rPr lang="bg-BG" sz="1600" dirty="0" smtClean="0">
                          <a:solidFill>
                            <a:srgbClr val="C00000"/>
                          </a:solidFill>
                          <a:effectLst/>
                        </a:rPr>
                        <a:t>highest</a:t>
                      </a:r>
                      <a:endParaRPr lang="bg-BG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8496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>
                          <a:effectLst/>
                        </a:rPr>
                        <a:t>3.50–4.49</a:t>
                      </a:r>
                      <a:endParaRPr lang="bg-BG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 smtClean="0">
                          <a:solidFill>
                            <a:srgbClr val="C00000"/>
                          </a:solidFill>
                          <a:effectLst/>
                        </a:rPr>
                        <a:t>Good</a:t>
                      </a:r>
                      <a:endParaRPr lang="bg-BG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>
                          <a:solidFill>
                            <a:srgbClr val="C00000"/>
                          </a:solidFill>
                          <a:effectLst/>
                        </a:rPr>
                        <a:t>Indicates average </a:t>
                      </a:r>
                      <a:r>
                        <a:rPr lang="bg-BG" sz="1600" dirty="0" smtClean="0">
                          <a:solidFill>
                            <a:srgbClr val="C00000"/>
                          </a:solidFill>
                          <a:effectLst/>
                        </a:rPr>
                        <a:t>performance</a:t>
                      </a:r>
                      <a:endParaRPr lang="bg-BG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8496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>
                          <a:effectLst/>
                        </a:rPr>
                        <a:t>3.00–3.49</a:t>
                      </a:r>
                      <a:endParaRPr lang="bg-BG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 smtClean="0">
                          <a:solidFill>
                            <a:srgbClr val="C00000"/>
                          </a:solidFill>
                          <a:effectLst/>
                        </a:rPr>
                        <a:t>Sufficient</a:t>
                      </a:r>
                      <a:endParaRPr lang="bg-BG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>
                          <a:solidFill>
                            <a:srgbClr val="C00000"/>
                          </a:solidFill>
                          <a:effectLst/>
                        </a:rPr>
                        <a:t>Lowest passing </a:t>
                      </a:r>
                      <a:r>
                        <a:rPr lang="bg-BG" sz="1600" dirty="0" smtClean="0">
                          <a:solidFill>
                            <a:srgbClr val="C00000"/>
                          </a:solidFill>
                          <a:effectLst/>
                        </a:rPr>
                        <a:t>grade</a:t>
                      </a:r>
                      <a:endParaRPr lang="bg-BG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849694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>
                          <a:effectLst/>
                        </a:rPr>
                        <a:t>2.00–2.99</a:t>
                      </a:r>
                      <a:endParaRPr lang="bg-BG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 smtClean="0">
                          <a:solidFill>
                            <a:srgbClr val="C00000"/>
                          </a:solidFill>
                          <a:effectLst/>
                        </a:rPr>
                        <a:t>Weak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effectLst/>
                        </a:rPr>
                        <a:t>/Poor</a:t>
                      </a:r>
                      <a:endParaRPr lang="bg-BG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bg-BG" sz="1600" dirty="0">
                          <a:solidFill>
                            <a:srgbClr val="C00000"/>
                          </a:solidFill>
                          <a:effectLst/>
                        </a:rPr>
                        <a:t>Failing </a:t>
                      </a:r>
                      <a:r>
                        <a:rPr lang="bg-BG" sz="1600" dirty="0" smtClean="0">
                          <a:solidFill>
                            <a:srgbClr val="C00000"/>
                          </a:solidFill>
                          <a:effectLst/>
                        </a:rPr>
                        <a:t>grade</a:t>
                      </a:r>
                      <a:endParaRPr lang="bg-BG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26" marR="22526" marT="22526" marB="22526"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0" y="6259785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6320" y="6079237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2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en-US" sz="4000" b="1" dirty="0">
                <a:solidFill>
                  <a:srgbClr val="7030A0"/>
                </a:solidFill>
                <a:latin typeface="+mn-lt"/>
              </a:rPr>
              <a:t>School </a:t>
            </a:r>
            <a:r>
              <a:rPr lang="en-US" sz="4000" b="1" dirty="0" smtClean="0">
                <a:solidFill>
                  <a:srgbClr val="7030A0"/>
                </a:solidFill>
                <a:latin typeface="+mn-lt"/>
              </a:rPr>
              <a:t>year</a:t>
            </a:r>
            <a:endParaRPr lang="bg-BG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28801"/>
            <a:ext cx="8229600" cy="439417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solidFill>
                  <a:srgbClr val="C00000"/>
                </a:solidFill>
              </a:rPr>
              <a:t>The school year starts on September </a:t>
            </a:r>
            <a:r>
              <a:rPr lang="en-US" sz="2400" dirty="0" smtClean="0">
                <a:solidFill>
                  <a:srgbClr val="C00000"/>
                </a:solidFill>
              </a:rPr>
              <a:t>15</a:t>
            </a:r>
            <a:r>
              <a:rPr lang="en-US" sz="2400" baseline="30000" dirty="0" smtClean="0">
                <a:solidFill>
                  <a:srgbClr val="C00000"/>
                </a:solidFill>
              </a:rPr>
              <a:t>th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and ends in May </a:t>
            </a:r>
            <a:r>
              <a:rPr lang="en-US" sz="2400" dirty="0" smtClean="0">
                <a:solidFill>
                  <a:srgbClr val="C00000"/>
                </a:solidFill>
              </a:rPr>
              <a:t>for </a:t>
            </a:r>
            <a:r>
              <a:rPr lang="bg-BG" sz="2400" dirty="0">
                <a:solidFill>
                  <a:srgbClr val="C00000"/>
                </a:solidFill>
                <a:latin typeface="Arial" pitchFamily="18"/>
                <a:ea typeface="SimHei" pitchFamily="2"/>
              </a:rPr>
              <a:t>primary school children or in </a:t>
            </a:r>
            <a:r>
              <a:rPr lang="en-US" sz="2400" dirty="0" smtClean="0">
                <a:solidFill>
                  <a:srgbClr val="C00000"/>
                </a:solidFill>
              </a:rPr>
              <a:t>June </a:t>
            </a:r>
            <a:r>
              <a:rPr lang="bg-BG" sz="2400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– </a:t>
            </a:r>
            <a:r>
              <a:rPr lang="bg-BG" sz="2400" dirty="0">
                <a:solidFill>
                  <a:srgbClr val="C00000"/>
                </a:solidFill>
                <a:latin typeface="Arial" pitchFamily="18"/>
                <a:ea typeface="SimHei" pitchFamily="2"/>
              </a:rPr>
              <a:t>for the secondary school students.</a:t>
            </a:r>
            <a:r>
              <a:rPr lang="en-US" sz="2400" dirty="0" smtClean="0">
                <a:solidFill>
                  <a:srgbClr val="C00000"/>
                </a:solidFill>
              </a:rPr>
              <a:t> Classes carry out </a:t>
            </a:r>
            <a:r>
              <a:rPr lang="en-US" sz="2400" dirty="0">
                <a:solidFill>
                  <a:srgbClr val="C00000"/>
                </a:solidFill>
              </a:rPr>
              <a:t>five days a week and usually take two shifts (morning and afternoon). The school year is divided into two terms with Christmas, Easter and Summer holidays.</a:t>
            </a:r>
            <a:endParaRPr lang="bg-BG" sz="24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89499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124893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19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en-US" sz="4000" b="1" dirty="0">
                <a:solidFill>
                  <a:srgbClr val="7030A0"/>
                </a:solidFill>
                <a:latin typeface="+mn-lt"/>
              </a:rPr>
              <a:t>School </a:t>
            </a:r>
            <a:r>
              <a:rPr lang="en-US" sz="4000" b="1" dirty="0" smtClean="0">
                <a:solidFill>
                  <a:srgbClr val="7030A0"/>
                </a:solidFill>
                <a:latin typeface="+mn-lt"/>
              </a:rPr>
              <a:t>year</a:t>
            </a:r>
            <a:endParaRPr lang="bg-BG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48244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The end </a:t>
            </a:r>
            <a:r>
              <a:rPr lang="en-US" dirty="0">
                <a:solidFill>
                  <a:srgbClr val="C00000"/>
                </a:solidFill>
              </a:rPr>
              <a:t>of the second term: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for the 1</a:t>
            </a:r>
            <a:r>
              <a:rPr lang="en-US" baseline="30000" dirty="0" smtClean="0">
                <a:solidFill>
                  <a:srgbClr val="C00000"/>
                </a:solidFill>
              </a:rPr>
              <a:t>st</a:t>
            </a:r>
            <a:r>
              <a:rPr lang="en-US" dirty="0" smtClean="0">
                <a:solidFill>
                  <a:srgbClr val="C00000"/>
                </a:solidFill>
              </a:rPr>
              <a:t> grade students </a:t>
            </a:r>
            <a:r>
              <a:rPr lang="en-US" dirty="0">
                <a:solidFill>
                  <a:srgbClr val="C00000"/>
                </a:solidFill>
              </a:rPr>
              <a:t>– </a:t>
            </a:r>
            <a:r>
              <a:rPr lang="en-US" dirty="0" smtClean="0">
                <a:solidFill>
                  <a:srgbClr val="C00000"/>
                </a:solidFill>
              </a:rPr>
              <a:t>on 24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 May;</a:t>
            </a:r>
            <a:endParaRPr lang="en-US" dirty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for the 2</a:t>
            </a:r>
            <a:r>
              <a:rPr lang="en-US" baseline="30000" dirty="0" smtClean="0">
                <a:solidFill>
                  <a:srgbClr val="C00000"/>
                </a:solidFill>
              </a:rPr>
              <a:t>nd</a:t>
            </a:r>
            <a:r>
              <a:rPr lang="en-US" dirty="0" smtClean="0">
                <a:solidFill>
                  <a:srgbClr val="C00000"/>
                </a:solidFill>
              </a:rPr>
              <a:t> – </a:t>
            </a:r>
            <a:r>
              <a:rPr lang="en-US" baseline="30000" dirty="0" smtClean="0">
                <a:solidFill>
                  <a:srgbClr val="C00000"/>
                </a:solidFill>
              </a:rPr>
              <a:t>3rd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grades students </a:t>
            </a:r>
            <a:r>
              <a:rPr lang="en-US" dirty="0" smtClean="0">
                <a:solidFill>
                  <a:srgbClr val="C00000"/>
                </a:solidFill>
              </a:rPr>
              <a:t>– </a:t>
            </a:r>
            <a:r>
              <a:rPr lang="en-US" dirty="0">
                <a:solidFill>
                  <a:srgbClr val="C00000"/>
                </a:solidFill>
              </a:rPr>
              <a:t>in late May</a:t>
            </a:r>
            <a:r>
              <a:rPr lang="en-US" dirty="0" smtClean="0">
                <a:solidFill>
                  <a:srgbClr val="C00000"/>
                </a:solidFill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for the 4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 grade students – in late June;</a:t>
            </a:r>
            <a:endParaRPr lang="en-US" dirty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for the 5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en-US" dirty="0">
                <a:solidFill>
                  <a:srgbClr val="C00000"/>
                </a:solidFill>
              </a:rPr>
              <a:t>- 6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grades </a:t>
            </a:r>
            <a:r>
              <a:rPr lang="en-US" dirty="0" smtClean="0">
                <a:solidFill>
                  <a:srgbClr val="C00000"/>
                </a:solidFill>
              </a:rPr>
              <a:t>students </a:t>
            </a:r>
            <a:r>
              <a:rPr lang="en-US" dirty="0">
                <a:solidFill>
                  <a:srgbClr val="C00000"/>
                </a:solidFill>
              </a:rPr>
              <a:t>– in mid-June</a:t>
            </a:r>
            <a:r>
              <a:rPr lang="en-US" dirty="0" smtClean="0">
                <a:solidFill>
                  <a:srgbClr val="C00000"/>
                </a:solidFill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for the 7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 grades – in late June;</a:t>
            </a:r>
            <a:endParaRPr lang="en-US" dirty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for the </a:t>
            </a:r>
            <a:r>
              <a:rPr lang="en-US" dirty="0" smtClean="0">
                <a:solidFill>
                  <a:srgbClr val="C00000"/>
                </a:solidFill>
              </a:rPr>
              <a:t>8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 - 11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grades students – in late </a:t>
            </a:r>
            <a:r>
              <a:rPr lang="en-US" dirty="0" smtClean="0">
                <a:solidFill>
                  <a:srgbClr val="C00000"/>
                </a:solidFill>
              </a:rPr>
              <a:t>June;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for the 12</a:t>
            </a:r>
            <a:r>
              <a:rPr lang="en-US" baseline="30000" dirty="0" smtClean="0">
                <a:solidFill>
                  <a:srgbClr val="C00000"/>
                </a:solidFill>
              </a:rPr>
              <a:t>th</a:t>
            </a:r>
            <a:r>
              <a:rPr lang="en-US" dirty="0">
                <a:solidFill>
                  <a:srgbClr val="C00000"/>
                </a:solidFill>
              </a:rPr>
              <a:t> grade students – </a:t>
            </a:r>
            <a:r>
              <a:rPr lang="en-US" dirty="0" smtClean="0">
                <a:solidFill>
                  <a:srgbClr val="C00000"/>
                </a:solidFill>
              </a:rPr>
              <a:t>in mid-May.</a:t>
            </a:r>
            <a:endParaRPr lang="bg-BG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" y="6263425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113677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27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50532"/>
            <a:ext cx="9144000" cy="1323439"/>
          </a:xfrm>
        </p:spPr>
        <p:txBody>
          <a:bodyPr/>
          <a:lstStyle/>
          <a:p>
            <a:r>
              <a:rPr lang="bg-BG" sz="4000" b="1" dirty="0">
                <a:solidFill>
                  <a:srgbClr val="7030A0"/>
                </a:solidFill>
                <a:latin typeface="+mn-lt"/>
              </a:rPr>
              <a:t>Structure of the Educational System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bg-BG" sz="3600" dirty="0">
                <a:solidFill>
                  <a:srgbClr val="C00000"/>
                </a:solidFill>
              </a:rPr>
              <a:t>The education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bg-BG" sz="3600" dirty="0">
                <a:solidFill>
                  <a:srgbClr val="C00000"/>
                </a:solidFill>
              </a:rPr>
              <a:t>system consists of four levels:</a:t>
            </a:r>
          </a:p>
          <a:p>
            <a:pPr lvl="0" indent="-54000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C00000"/>
                </a:solidFill>
              </a:rPr>
              <a:t>Pre-school </a:t>
            </a:r>
            <a:r>
              <a:rPr lang="bg-BG" sz="3600" dirty="0" smtClean="0">
                <a:solidFill>
                  <a:srgbClr val="C00000"/>
                </a:solidFill>
              </a:rPr>
              <a:t>education</a:t>
            </a:r>
            <a:endParaRPr lang="bg-BG" sz="3600" dirty="0">
              <a:solidFill>
                <a:srgbClr val="C00000"/>
              </a:solidFill>
            </a:endParaRPr>
          </a:p>
          <a:p>
            <a:pPr lvl="0" indent="-54000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en-US" sz="3600" dirty="0">
                <a:solidFill>
                  <a:srgbClr val="C00000"/>
                </a:solidFill>
              </a:rPr>
              <a:t>Basic</a:t>
            </a:r>
            <a:r>
              <a:rPr lang="bg-BG" sz="3600" dirty="0">
                <a:solidFill>
                  <a:srgbClr val="C00000"/>
                </a:solidFill>
              </a:rPr>
              <a:t> education</a:t>
            </a:r>
          </a:p>
          <a:p>
            <a:pPr lvl="0" indent="-54000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en-US" sz="3600" dirty="0">
                <a:solidFill>
                  <a:srgbClr val="C00000"/>
                </a:solidFill>
              </a:rPr>
              <a:t>S</a:t>
            </a:r>
            <a:r>
              <a:rPr lang="bg-BG" sz="3600" dirty="0">
                <a:solidFill>
                  <a:srgbClr val="C00000"/>
                </a:solidFill>
              </a:rPr>
              <a:t>econdary education</a:t>
            </a:r>
          </a:p>
          <a:p>
            <a:pPr lvl="0" indent="-54000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en-US" sz="3600" dirty="0">
                <a:solidFill>
                  <a:srgbClr val="C00000"/>
                </a:solidFill>
              </a:rPr>
              <a:t>H</a:t>
            </a:r>
            <a:r>
              <a:rPr lang="bg-BG" sz="3600" dirty="0">
                <a:solidFill>
                  <a:srgbClr val="C00000"/>
                </a:solidFill>
              </a:rPr>
              <a:t>igher education</a:t>
            </a:r>
          </a:p>
          <a:p>
            <a:pPr marL="0" indent="0">
              <a:buNone/>
            </a:pPr>
            <a:endParaRPr lang="bg-BG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02075"/>
            <a:ext cx="2511770" cy="5547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138610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5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fr-FR" sz="4000" b="1" dirty="0">
                <a:solidFill>
                  <a:srgbClr val="7030A0"/>
                </a:solidFill>
                <a:latin typeface="+mn-lt"/>
              </a:rPr>
              <a:t>Pre-school education</a:t>
            </a:r>
            <a:endParaRPr lang="bg-BG" sz="40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5536" y="2420889"/>
            <a:ext cx="8229600" cy="252028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</a:rPr>
              <a:t>Pre-school education </a:t>
            </a:r>
            <a:r>
              <a:rPr lang="en-US" dirty="0" smtClean="0">
                <a:solidFill>
                  <a:srgbClr val="C00000"/>
                </a:solidFill>
              </a:rPr>
              <a:t>is for </a:t>
            </a:r>
            <a:r>
              <a:rPr lang="en-US" dirty="0">
                <a:solidFill>
                  <a:srgbClr val="C00000"/>
                </a:solidFill>
              </a:rPr>
              <a:t>children between 3 and 6/7 years old. </a:t>
            </a:r>
            <a:r>
              <a:rPr lang="en-US" dirty="0" smtClean="0">
                <a:solidFill>
                  <a:srgbClr val="C00000"/>
                </a:solidFill>
              </a:rPr>
              <a:t>It is optional for 3-5 years old children.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03216"/>
            <a:ext cx="2511770" cy="5547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138610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758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fr-FR" sz="4000" b="1" dirty="0">
                <a:solidFill>
                  <a:srgbClr val="7030A0"/>
                </a:solidFill>
              </a:rPr>
              <a:t>Pre-school education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196752"/>
            <a:ext cx="8229600" cy="4968552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</a:rPr>
              <a:t>All </a:t>
            </a:r>
            <a:r>
              <a:rPr lang="en-US" dirty="0" smtClean="0">
                <a:solidFill>
                  <a:srgbClr val="C00000"/>
                </a:solidFill>
              </a:rPr>
              <a:t>five and six-year-old </a:t>
            </a:r>
            <a:r>
              <a:rPr lang="en-US" dirty="0">
                <a:solidFill>
                  <a:srgbClr val="C00000"/>
                </a:solidFill>
              </a:rPr>
              <a:t>children attend a compulsory a two-year pre-school program, which </a:t>
            </a:r>
            <a:r>
              <a:rPr lang="en-US" dirty="0" smtClean="0">
                <a:solidFill>
                  <a:srgbClr val="C00000"/>
                </a:solidFill>
              </a:rPr>
              <a:t>is aimed </a:t>
            </a:r>
            <a:r>
              <a:rPr lang="en-US" dirty="0">
                <a:solidFill>
                  <a:srgbClr val="C00000"/>
                </a:solidFill>
              </a:rPr>
              <a:t>to prepare the </a:t>
            </a:r>
            <a:r>
              <a:rPr lang="en-US" dirty="0" smtClean="0">
                <a:solidFill>
                  <a:srgbClr val="C00000"/>
                </a:solidFill>
              </a:rPr>
              <a:t>children for primary school education.</a:t>
            </a:r>
            <a:endParaRPr lang="bg-BG" dirty="0">
              <a:solidFill>
                <a:srgbClr val="C00000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</a:rPr>
              <a:t>Pre-school education is </a:t>
            </a:r>
            <a:r>
              <a:rPr lang="en-US" dirty="0" err="1">
                <a:solidFill>
                  <a:srgbClr val="C00000"/>
                </a:solidFill>
              </a:rPr>
              <a:t>organised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in </a:t>
            </a:r>
            <a:r>
              <a:rPr lang="en-US" dirty="0">
                <a:solidFill>
                  <a:srgbClr val="C00000"/>
                </a:solidFill>
              </a:rPr>
              <a:t>groups situated in kindergartens or in schools. 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C00000"/>
                </a:solidFill>
              </a:rPr>
              <a:t>Parents  </a:t>
            </a:r>
            <a:r>
              <a:rPr lang="en-US" dirty="0">
                <a:solidFill>
                  <a:srgbClr val="C00000"/>
                </a:solidFill>
              </a:rPr>
              <a:t>do not pay tuition.</a:t>
            </a:r>
            <a:endParaRPr lang="bg-BG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165304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000698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24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en-US" sz="4000" b="1" dirty="0">
                <a:solidFill>
                  <a:srgbClr val="7030A0"/>
                </a:solidFill>
              </a:rPr>
              <a:t>Basic education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3886622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>
                <a:solidFill>
                  <a:srgbClr val="C00000"/>
                </a:solidFill>
              </a:rPr>
              <a:t>Basic education</a:t>
            </a:r>
            <a:r>
              <a:rPr lang="en-US" dirty="0">
                <a:solidFill>
                  <a:srgbClr val="C00000"/>
                </a:solidFill>
              </a:rPr>
              <a:t> (grades 1 - </a:t>
            </a:r>
            <a:r>
              <a:rPr lang="en-US" dirty="0" smtClean="0">
                <a:solidFill>
                  <a:srgbClr val="C00000"/>
                </a:solidFill>
              </a:rPr>
              <a:t>7) includes: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</a:rPr>
              <a:t>Primary </a:t>
            </a:r>
            <a:r>
              <a:rPr lang="en-US" b="1" dirty="0">
                <a:solidFill>
                  <a:srgbClr val="C00000"/>
                </a:solidFill>
              </a:rPr>
              <a:t>school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stage (grades </a:t>
            </a:r>
            <a:r>
              <a:rPr lang="en-US" dirty="0">
                <a:solidFill>
                  <a:srgbClr val="C00000"/>
                </a:solidFill>
              </a:rPr>
              <a:t>1 </a:t>
            </a:r>
            <a:r>
              <a:rPr lang="en-US" dirty="0" smtClean="0">
                <a:solidFill>
                  <a:srgbClr val="C00000"/>
                </a:solidFill>
              </a:rPr>
              <a:t>– 4)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</a:rPr>
              <a:t>Pre-secondary </a:t>
            </a:r>
            <a:r>
              <a:rPr lang="en-US" b="1" dirty="0">
                <a:solidFill>
                  <a:srgbClr val="C00000"/>
                </a:solidFill>
              </a:rPr>
              <a:t>school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(grades 5 </a:t>
            </a:r>
            <a:r>
              <a:rPr lang="en-US" dirty="0" smtClean="0">
                <a:solidFill>
                  <a:srgbClr val="C00000"/>
                </a:solidFill>
              </a:rPr>
              <a:t>– 7). </a:t>
            </a:r>
          </a:p>
          <a:p>
            <a:pPr marL="0" lvl="0" indent="0" algn="just">
              <a:lnSpc>
                <a:spcPct val="150000"/>
              </a:lnSpc>
              <a:spcBef>
                <a:spcPts val="558"/>
              </a:spcBef>
              <a:spcAft>
                <a:spcPts val="0"/>
              </a:spcAft>
              <a:buNone/>
            </a:pPr>
            <a:r>
              <a:rPr lang="bg-BG" dirty="0">
                <a:solidFill>
                  <a:srgbClr val="C00000"/>
                </a:solidFill>
                <a:latin typeface="Arial" pitchFamily="18"/>
                <a:ea typeface="SimHei" pitchFamily="2"/>
              </a:rPr>
              <a:t>Every stage ends with a certificate</a:t>
            </a:r>
            <a:r>
              <a:rPr lang="bg-BG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.</a:t>
            </a:r>
            <a:r>
              <a:rPr lang="en-US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 </a:t>
            </a:r>
            <a:r>
              <a:rPr lang="bg-BG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The </a:t>
            </a:r>
            <a:r>
              <a:rPr lang="bg-BG" dirty="0">
                <a:solidFill>
                  <a:srgbClr val="C00000"/>
                </a:solidFill>
                <a:latin typeface="Arial" pitchFamily="18"/>
                <a:ea typeface="SimHei" pitchFamily="2"/>
              </a:rPr>
              <a:t>second one is needed for entrance in  </a:t>
            </a:r>
            <a:r>
              <a:rPr lang="en-US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Secondary</a:t>
            </a:r>
            <a:r>
              <a:rPr lang="bg-BG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 schools</a:t>
            </a:r>
            <a:r>
              <a:rPr lang="en-US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.</a:t>
            </a:r>
            <a:r>
              <a:rPr lang="bg-BG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  </a:t>
            </a:r>
            <a:endParaRPr lang="bg-BG" dirty="0">
              <a:solidFill>
                <a:srgbClr val="C00000"/>
              </a:solidFill>
              <a:latin typeface="Arial" pitchFamily="18"/>
              <a:ea typeface="SimHei" pitchFamily="2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bg-BG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22" y="6303216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0" y="6111176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43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pPr lvl="0"/>
            <a:r>
              <a:rPr lang="en-US" sz="4000" b="1" dirty="0">
                <a:solidFill>
                  <a:srgbClr val="7030A0"/>
                </a:solidFill>
                <a:latin typeface="+mn-lt"/>
              </a:rPr>
              <a:t>S</a:t>
            </a:r>
            <a:r>
              <a:rPr lang="bg-BG" sz="4000" b="1" dirty="0">
                <a:solidFill>
                  <a:srgbClr val="7030A0"/>
                </a:solidFill>
                <a:latin typeface="+mn-lt"/>
              </a:rPr>
              <a:t>econdary </a:t>
            </a:r>
            <a:r>
              <a:rPr lang="bg-BG" sz="4000" b="1" dirty="0" smtClean="0">
                <a:solidFill>
                  <a:srgbClr val="7030A0"/>
                </a:solidFill>
                <a:latin typeface="+mn-lt"/>
              </a:rPr>
              <a:t>education</a:t>
            </a:r>
            <a:endParaRPr lang="bg-BG" sz="40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606702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solidFill>
                  <a:srgbClr val="C00000"/>
                </a:solidFill>
              </a:rPr>
              <a:t> The admission to </a:t>
            </a:r>
            <a:r>
              <a:rPr lang="en-US" dirty="0" smtClean="0">
                <a:solidFill>
                  <a:srgbClr val="C00000"/>
                </a:solidFill>
              </a:rPr>
              <a:t>different </a:t>
            </a:r>
            <a:r>
              <a:rPr lang="en-US" dirty="0">
                <a:solidFill>
                  <a:srgbClr val="C00000"/>
                </a:solidFill>
              </a:rPr>
              <a:t>types of secondary schools is based upon marks of entry exams in Bulgarian and/or mathematics as well as marks of the end of the junior high school.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solidFill>
                  <a:srgbClr val="C00000"/>
                </a:solidFill>
              </a:rPr>
              <a:t>Students can enroll in high school after 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>
                <a:solidFill>
                  <a:srgbClr val="C00000"/>
                </a:solidFill>
              </a:rPr>
              <a:t>successful completion of grades </a:t>
            </a:r>
            <a:r>
              <a:rPr lang="en-US" dirty="0" smtClean="0">
                <a:solidFill>
                  <a:srgbClr val="C00000"/>
                </a:solidFill>
              </a:rPr>
              <a:t>7.</a:t>
            </a:r>
            <a:endParaRPr lang="bg-BG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6274070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9504" y="6109464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77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en-US" sz="4000" b="1" dirty="0">
                <a:solidFill>
                  <a:srgbClr val="7030A0"/>
                </a:solidFill>
              </a:rPr>
              <a:t>S</a:t>
            </a:r>
            <a:r>
              <a:rPr lang="bg-BG" sz="4000" b="1" dirty="0">
                <a:solidFill>
                  <a:srgbClr val="7030A0"/>
                </a:solidFill>
              </a:rPr>
              <a:t>econdary education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12776"/>
            <a:ext cx="8229600" cy="4610199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solidFill>
                  <a:srgbClr val="C00000"/>
                </a:solidFill>
              </a:rPr>
              <a:t>Usually, those who want to study languages, mathematics, or informatics </a:t>
            </a:r>
            <a:r>
              <a:rPr lang="en-US" sz="2400" dirty="0" smtClean="0">
                <a:solidFill>
                  <a:srgbClr val="C00000"/>
                </a:solidFill>
              </a:rPr>
              <a:t>can </a:t>
            </a:r>
            <a:r>
              <a:rPr lang="en-US" sz="2400" dirty="0">
                <a:solidFill>
                  <a:srgbClr val="C00000"/>
                </a:solidFill>
              </a:rPr>
              <a:t>apply </a:t>
            </a:r>
            <a:r>
              <a:rPr lang="en-US" sz="2400" dirty="0" smtClean="0">
                <a:solidFill>
                  <a:srgbClr val="C00000"/>
                </a:solidFill>
              </a:rPr>
              <a:t>for </a:t>
            </a:r>
            <a:r>
              <a:rPr lang="bg-BG" sz="2400" dirty="0">
                <a:solidFill>
                  <a:srgbClr val="C00000"/>
                </a:solidFill>
                <a:latin typeface="Arial" pitchFamily="18"/>
                <a:ea typeface="SimHei" pitchFamily="2"/>
              </a:rPr>
              <a:t>specialised secondary school after finishing the 7th grade. </a:t>
            </a:r>
            <a:endParaRPr lang="en-US" sz="2400" dirty="0" smtClean="0">
              <a:solidFill>
                <a:srgbClr val="C00000"/>
              </a:solidFill>
              <a:latin typeface="Arial" pitchFamily="18"/>
              <a:ea typeface="SimHei" pitchFamily="2"/>
            </a:endParaRPr>
          </a:p>
          <a:p>
            <a:pPr marL="0" lvl="0" indent="0" algn="just">
              <a:lnSpc>
                <a:spcPct val="150000"/>
              </a:lnSpc>
              <a:spcBef>
                <a:spcPts val="558"/>
              </a:spcBef>
              <a:spcAft>
                <a:spcPts val="0"/>
              </a:spcAft>
              <a:buNone/>
            </a:pPr>
            <a:r>
              <a:rPr lang="bg-BG" sz="2400" dirty="0">
                <a:solidFill>
                  <a:srgbClr val="C00000"/>
                </a:solidFill>
                <a:latin typeface="Arial" pitchFamily="18"/>
                <a:ea typeface="SimHei" pitchFamily="2"/>
              </a:rPr>
              <a:t>Students graduating from secondary school must sit for school state exams in Bulgarian and another subject of their choice.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193228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110925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70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en-US" sz="4000" b="1" dirty="0" smtClean="0">
                <a:solidFill>
                  <a:srgbClr val="7030A0"/>
                </a:solidFill>
                <a:latin typeface="+mn-lt"/>
              </a:rPr>
              <a:t>Main </a:t>
            </a:r>
            <a:r>
              <a:rPr lang="en-US" sz="4000" b="1" dirty="0">
                <a:solidFill>
                  <a:srgbClr val="7030A0"/>
                </a:solidFill>
                <a:latin typeface="+mn-lt"/>
              </a:rPr>
              <a:t>features</a:t>
            </a:r>
            <a:endParaRPr lang="bg-BG" sz="40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124744"/>
            <a:ext cx="8229600" cy="511256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The </a:t>
            </a:r>
            <a:r>
              <a:rPr lang="en-US" sz="2400" dirty="0">
                <a:solidFill>
                  <a:srgbClr val="C00000"/>
                </a:solidFill>
              </a:rPr>
              <a:t>Bulgarian constitution stipulates that</a:t>
            </a:r>
            <a:r>
              <a:rPr lang="en-US" sz="2400" dirty="0" smtClean="0">
                <a:solidFill>
                  <a:srgbClr val="C00000"/>
                </a:solidFill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C00000"/>
                </a:solidFill>
              </a:rPr>
              <a:t>(1) Everyone </a:t>
            </a:r>
            <a:r>
              <a:rPr lang="en-US" sz="2400" dirty="0" smtClean="0">
                <a:solidFill>
                  <a:srgbClr val="C00000"/>
                </a:solidFill>
              </a:rPr>
              <a:t>has the </a:t>
            </a:r>
            <a:r>
              <a:rPr lang="en-US" sz="2400" dirty="0">
                <a:solidFill>
                  <a:srgbClr val="C00000"/>
                </a:solidFill>
              </a:rPr>
              <a:t>right </a:t>
            </a:r>
            <a:r>
              <a:rPr lang="en-US" sz="2400" dirty="0" smtClean="0">
                <a:solidFill>
                  <a:srgbClr val="C00000"/>
                </a:solidFill>
              </a:rPr>
              <a:t>of education</a:t>
            </a:r>
            <a:r>
              <a:rPr lang="en-US" sz="2400" dirty="0">
                <a:solidFill>
                  <a:srgbClr val="C00000"/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C00000"/>
                </a:solidFill>
              </a:rPr>
              <a:t>(2) School attendance up to the age of 16 </a:t>
            </a:r>
            <a:r>
              <a:rPr lang="en-US" sz="2400" dirty="0" smtClean="0">
                <a:solidFill>
                  <a:srgbClr val="C00000"/>
                </a:solidFill>
              </a:rPr>
              <a:t>is obligatory.</a:t>
            </a:r>
            <a:endParaRPr lang="en-US" sz="2400" dirty="0">
              <a:solidFill>
                <a:srgbClr val="C00000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C00000"/>
                </a:solidFill>
              </a:rPr>
              <a:t>(3) Primary and secondary education </a:t>
            </a:r>
            <a:r>
              <a:rPr lang="en-US" sz="2400" dirty="0" smtClean="0">
                <a:solidFill>
                  <a:srgbClr val="C00000"/>
                </a:solidFill>
              </a:rPr>
              <a:t>in the </a:t>
            </a:r>
            <a:r>
              <a:rPr lang="en-US" sz="2400" dirty="0">
                <a:solidFill>
                  <a:srgbClr val="C00000"/>
                </a:solidFill>
              </a:rPr>
              <a:t>state and municipal schools </a:t>
            </a:r>
            <a:r>
              <a:rPr lang="en-US" sz="2400" dirty="0" smtClean="0">
                <a:solidFill>
                  <a:srgbClr val="C00000"/>
                </a:solidFill>
              </a:rPr>
              <a:t>is for free.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(</a:t>
            </a:r>
            <a:r>
              <a:rPr lang="en-US" sz="2400" dirty="0">
                <a:solidFill>
                  <a:srgbClr val="C00000"/>
                </a:solidFill>
              </a:rPr>
              <a:t>4) Higher </a:t>
            </a:r>
            <a:r>
              <a:rPr lang="en-US" sz="2400" dirty="0" smtClean="0">
                <a:solidFill>
                  <a:srgbClr val="C00000"/>
                </a:solidFill>
              </a:rPr>
              <a:t>education schools have their </a:t>
            </a:r>
            <a:r>
              <a:rPr lang="en-US" sz="2400" dirty="0">
                <a:solidFill>
                  <a:srgbClr val="C00000"/>
                </a:solidFill>
              </a:rPr>
              <a:t>academic autonomy.</a:t>
            </a:r>
            <a:endParaRPr lang="bg-BG" sz="24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88358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037230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9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en-US" sz="4000" b="1" dirty="0" smtClean="0">
                <a:solidFill>
                  <a:srgbClr val="7030A0"/>
                </a:solidFill>
                <a:latin typeface="+mn-lt"/>
              </a:rPr>
              <a:t>Higher </a:t>
            </a:r>
            <a:r>
              <a:rPr lang="en-US" sz="4000" b="1" dirty="0">
                <a:solidFill>
                  <a:srgbClr val="7030A0"/>
                </a:solidFill>
                <a:latin typeface="+mn-lt"/>
              </a:rPr>
              <a:t>education</a:t>
            </a:r>
            <a:endParaRPr lang="bg-BG" sz="40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12777"/>
            <a:ext cx="8229600" cy="461019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solidFill>
                  <a:srgbClr val="C00000"/>
                </a:solidFill>
              </a:rPr>
              <a:t>The types of higher education institutions are Universities, Colleges and Specialized Higher Schools. Universities, as in most countries worldwide, have three stages: </a:t>
            </a:r>
            <a:r>
              <a:rPr lang="en-US" dirty="0" smtClean="0">
                <a:solidFill>
                  <a:srgbClr val="C00000"/>
                </a:solidFill>
              </a:rPr>
              <a:t>Bachelor's, Master's, </a:t>
            </a:r>
            <a:r>
              <a:rPr lang="en-US" dirty="0">
                <a:solidFill>
                  <a:srgbClr val="C00000"/>
                </a:solidFill>
              </a:rPr>
              <a:t>and </a:t>
            </a:r>
            <a:r>
              <a:rPr lang="en-US" dirty="0" smtClean="0">
                <a:solidFill>
                  <a:srgbClr val="C00000"/>
                </a:solidFill>
              </a:rPr>
              <a:t>Ph. D. (Doctors Degree).</a:t>
            </a:r>
            <a:endParaRPr lang="bg-BG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6193229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028623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76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en-US" sz="4000" b="1" dirty="0">
                <a:solidFill>
                  <a:srgbClr val="7030A0"/>
                </a:solidFill>
              </a:rPr>
              <a:t>Higher education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0479"/>
          </a:xfrm>
        </p:spPr>
        <p:txBody>
          <a:bodyPr/>
          <a:lstStyle/>
          <a:p>
            <a:pPr marL="0" lvl="0" indent="0" algn="just">
              <a:lnSpc>
                <a:spcPct val="150000"/>
              </a:lnSpc>
              <a:spcBef>
                <a:spcPts val="558"/>
              </a:spcBef>
              <a:spcAft>
                <a:spcPts val="0"/>
              </a:spcAft>
              <a:buNone/>
            </a:pPr>
            <a:r>
              <a:rPr lang="bg-BG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Bachelor</a:t>
            </a:r>
            <a:r>
              <a:rPr lang="en-US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’s</a:t>
            </a:r>
            <a:r>
              <a:rPr lang="bg-BG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 degree </a:t>
            </a:r>
            <a:r>
              <a:rPr lang="bg-BG" dirty="0">
                <a:solidFill>
                  <a:srgbClr val="C00000"/>
                </a:solidFill>
                <a:latin typeface="Arial" pitchFamily="18"/>
                <a:ea typeface="SimHei" pitchFamily="2"/>
              </a:rPr>
              <a:t>lasts for at least four years and </a:t>
            </a:r>
            <a:r>
              <a:rPr lang="bg-BG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Master</a:t>
            </a:r>
            <a:r>
              <a:rPr lang="en-US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’s</a:t>
            </a:r>
            <a:r>
              <a:rPr lang="bg-BG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 degree </a:t>
            </a:r>
            <a:r>
              <a:rPr lang="bg-BG" dirty="0">
                <a:solidFill>
                  <a:srgbClr val="C00000"/>
                </a:solidFill>
                <a:latin typeface="Arial" pitchFamily="18"/>
                <a:ea typeface="SimHei" pitchFamily="2"/>
              </a:rPr>
              <a:t>lasts for one or two year after obtaining a Bachelor’s Degree. The third stage of higher education is </a:t>
            </a:r>
            <a:r>
              <a:rPr lang="bg-BG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Doctor</a:t>
            </a:r>
            <a:r>
              <a:rPr lang="en-US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’s</a:t>
            </a:r>
            <a:r>
              <a:rPr lang="bg-BG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Degree</a:t>
            </a:r>
            <a:r>
              <a:rPr lang="bg-BG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. </a:t>
            </a:r>
            <a:r>
              <a:rPr lang="bg-BG" dirty="0">
                <a:solidFill>
                  <a:srgbClr val="C00000"/>
                </a:solidFill>
                <a:latin typeface="Arial" pitchFamily="18"/>
                <a:ea typeface="SimHei" pitchFamily="2"/>
              </a:rPr>
              <a:t>It results in obtaining a </a:t>
            </a:r>
            <a:r>
              <a:rPr lang="bg-BG" dirty="0" smtClean="0">
                <a:solidFill>
                  <a:srgbClr val="C00000"/>
                </a:solidFill>
                <a:latin typeface="Arial" pitchFamily="18"/>
                <a:ea typeface="SimHei" pitchFamily="2"/>
              </a:rPr>
              <a:t>Ph.D.</a:t>
            </a:r>
            <a:endParaRPr lang="bg-BG" dirty="0">
              <a:solidFill>
                <a:srgbClr val="C00000"/>
              </a:solidFill>
              <a:latin typeface="Arial" pitchFamily="18"/>
              <a:ea typeface="SimHei" pitchFamily="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02180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0" y="6119877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41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2276871"/>
            <a:ext cx="10867077" cy="101566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perspectiveContrastingRightFacing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dirty="0">
                <a:ln w="11430"/>
                <a:solidFill>
                  <a:srgbClr val="C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Thank you for your attention!</a:t>
            </a:r>
            <a:endParaRPr lang="bg-BG" sz="6000" b="1" dirty="0">
              <a:ln w="11430"/>
              <a:solidFill>
                <a:srgbClr val="C0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165304"/>
            <a:ext cx="2511770" cy="5547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408" y="6030414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07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https://readingcorner68.wixsite.com/website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145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en-US" sz="4000" b="1" dirty="0">
                <a:solidFill>
                  <a:srgbClr val="7030A0"/>
                </a:solidFill>
                <a:latin typeface="+mn-lt"/>
              </a:rPr>
              <a:t>Main features</a:t>
            </a:r>
            <a:endParaRPr lang="bg-BG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124744"/>
            <a:ext cx="8229600" cy="5184576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solidFill>
                  <a:srgbClr val="C00000"/>
                </a:solidFill>
              </a:rPr>
              <a:t>The </a:t>
            </a:r>
            <a:r>
              <a:rPr lang="en-US" dirty="0" smtClean="0">
                <a:solidFill>
                  <a:srgbClr val="C00000"/>
                </a:solidFill>
              </a:rPr>
              <a:t>Ministry </a:t>
            </a:r>
            <a:r>
              <a:rPr lang="en-US" dirty="0">
                <a:solidFill>
                  <a:srgbClr val="C00000"/>
                </a:solidFill>
              </a:rPr>
              <a:t>of Education and Science </a:t>
            </a:r>
            <a:r>
              <a:rPr lang="en-US" dirty="0" smtClean="0">
                <a:solidFill>
                  <a:srgbClr val="C00000"/>
                </a:solidFill>
              </a:rPr>
              <a:t>is </a:t>
            </a:r>
            <a:r>
              <a:rPr lang="en-US" dirty="0">
                <a:solidFill>
                  <a:srgbClr val="C00000"/>
                </a:solidFill>
              </a:rPr>
              <a:t>the educational governing body in Bulgaria </a:t>
            </a:r>
            <a:r>
              <a:rPr lang="en-US" dirty="0" smtClean="0">
                <a:solidFill>
                  <a:srgbClr val="C00000"/>
                </a:solidFill>
              </a:rPr>
              <a:t>with administrative </a:t>
            </a:r>
            <a:r>
              <a:rPr lang="en-US" dirty="0">
                <a:solidFill>
                  <a:srgbClr val="C00000"/>
                </a:solidFill>
              </a:rPr>
              <a:t>and coordinative role. </a:t>
            </a:r>
            <a:r>
              <a:rPr lang="en-US" dirty="0" smtClean="0">
                <a:solidFill>
                  <a:srgbClr val="C00000"/>
                </a:solidFill>
              </a:rPr>
              <a:t>One of its priority is the national curriculum.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>
                <a:solidFill>
                  <a:srgbClr val="C00000"/>
                </a:solidFill>
              </a:rPr>
              <a:t>various Regional Educational Inspectorates are responsible for providing education </a:t>
            </a:r>
            <a:r>
              <a:rPr lang="en-US" dirty="0" smtClean="0">
                <a:solidFill>
                  <a:srgbClr val="C00000"/>
                </a:solidFill>
              </a:rPr>
              <a:t>for</a:t>
            </a:r>
            <a:endParaRPr lang="bg-BG" dirty="0" smtClean="0">
              <a:solidFill>
                <a:srgbClr val="C0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all children and implementing government </a:t>
            </a:r>
            <a:endParaRPr lang="bg-BG" dirty="0" smtClean="0">
              <a:solidFill>
                <a:srgbClr val="C0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policy</a:t>
            </a:r>
            <a:r>
              <a:rPr lang="en-US" dirty="0">
                <a:solidFill>
                  <a:srgbClr val="C00000"/>
                </a:solidFill>
              </a:rPr>
              <a:t>.</a:t>
            </a:r>
            <a:endParaRPr lang="bg-BG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6290640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109238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53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en-US" sz="4000" b="1" dirty="0">
                <a:solidFill>
                  <a:srgbClr val="7030A0"/>
                </a:solidFill>
                <a:latin typeface="+mn-lt"/>
              </a:rPr>
              <a:t>Main features</a:t>
            </a:r>
            <a:endParaRPr lang="bg-BG" sz="40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68759"/>
            <a:ext cx="8229600" cy="475421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C00000"/>
                </a:solidFill>
              </a:rPr>
              <a:t>In </a:t>
            </a:r>
            <a:r>
              <a:rPr lang="en-US" dirty="0">
                <a:solidFill>
                  <a:srgbClr val="C00000"/>
                </a:solidFill>
              </a:rPr>
              <a:t>Bulgaria there are </a:t>
            </a:r>
            <a:r>
              <a:rPr lang="en-US" dirty="0" smtClean="0">
                <a:solidFill>
                  <a:srgbClr val="C00000"/>
                </a:solidFill>
              </a:rPr>
              <a:t>state, municipal  </a:t>
            </a:r>
            <a:r>
              <a:rPr lang="en-US" dirty="0">
                <a:solidFill>
                  <a:srgbClr val="C00000"/>
                </a:solidFill>
              </a:rPr>
              <a:t>and private schools and </a:t>
            </a:r>
            <a:r>
              <a:rPr lang="en-US" dirty="0" smtClean="0">
                <a:solidFill>
                  <a:srgbClr val="C00000"/>
                </a:solidFill>
              </a:rPr>
              <a:t>kindergarten. For state and municipal </a:t>
            </a:r>
            <a:r>
              <a:rPr lang="en-US" dirty="0">
                <a:solidFill>
                  <a:srgbClr val="C00000"/>
                </a:solidFill>
              </a:rPr>
              <a:t>schools, parents do not </a:t>
            </a:r>
            <a:r>
              <a:rPr lang="en-US" dirty="0" smtClean="0">
                <a:solidFill>
                  <a:srgbClr val="C00000"/>
                </a:solidFill>
              </a:rPr>
              <a:t>pay any </a:t>
            </a:r>
            <a:r>
              <a:rPr lang="en-US" dirty="0">
                <a:solidFill>
                  <a:srgbClr val="C00000"/>
                </a:solidFill>
              </a:rPr>
              <a:t>fees, </a:t>
            </a:r>
            <a:r>
              <a:rPr lang="en-US" dirty="0" smtClean="0">
                <a:solidFill>
                  <a:srgbClr val="C00000"/>
                </a:solidFill>
              </a:rPr>
              <a:t>but </a:t>
            </a:r>
            <a:r>
              <a:rPr lang="en-US" dirty="0">
                <a:solidFill>
                  <a:srgbClr val="C00000"/>
                </a:solidFill>
              </a:rPr>
              <a:t>for </a:t>
            </a:r>
            <a:r>
              <a:rPr lang="en-US" dirty="0" smtClean="0">
                <a:solidFill>
                  <a:srgbClr val="C00000"/>
                </a:solidFill>
              </a:rPr>
              <a:t>municipal kindergartens </a:t>
            </a:r>
            <a:r>
              <a:rPr lang="en-US" dirty="0">
                <a:solidFill>
                  <a:srgbClr val="C00000"/>
                </a:solidFill>
              </a:rPr>
              <a:t>a small monthly fee is charged. This fee is fixed by the municipality in which the kindergarten is located and is the </a:t>
            </a:r>
            <a:endParaRPr lang="bg-BG" dirty="0" smtClean="0">
              <a:solidFill>
                <a:srgbClr val="C00000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C00000"/>
                </a:solidFill>
              </a:rPr>
              <a:t>same </a:t>
            </a:r>
            <a:r>
              <a:rPr lang="en-US" dirty="0">
                <a:solidFill>
                  <a:srgbClr val="C00000"/>
                </a:solidFill>
              </a:rPr>
              <a:t>for everyone. </a:t>
            </a:r>
            <a:endParaRPr lang="en-US" dirty="0" smtClean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6288928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024115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69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88022"/>
            <a:ext cx="8229600" cy="646331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Main features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980728"/>
            <a:ext cx="8229600" cy="504224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C00000"/>
                </a:solidFill>
              </a:rPr>
              <a:t>Under </a:t>
            </a:r>
            <a:r>
              <a:rPr lang="en-US" sz="2400" b="1" dirty="0">
                <a:solidFill>
                  <a:srgbClr val="C00000"/>
                </a:solidFill>
              </a:rPr>
              <a:t>The National Education Act</a:t>
            </a:r>
            <a:r>
              <a:rPr lang="en-US" sz="2400" dirty="0">
                <a:solidFill>
                  <a:srgbClr val="C00000"/>
                </a:solidFill>
              </a:rPr>
              <a:t> in Bulgaria exist the following types of schools</a:t>
            </a:r>
            <a:r>
              <a:rPr lang="en-US" sz="2400" dirty="0" smtClean="0">
                <a:solidFill>
                  <a:srgbClr val="C00000"/>
                </a:solidFill>
              </a:rPr>
              <a:t>: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Primary </a:t>
            </a:r>
            <a:r>
              <a:rPr lang="en-US" sz="2400" b="1" dirty="0">
                <a:solidFill>
                  <a:srgbClr val="C00000"/>
                </a:solidFill>
              </a:rPr>
              <a:t>schools</a:t>
            </a:r>
            <a:r>
              <a:rPr lang="en-US" sz="2400" dirty="0">
                <a:solidFill>
                  <a:srgbClr val="C00000"/>
                </a:solidFill>
              </a:rPr>
              <a:t> – including the grades 1 to 4;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Elementary </a:t>
            </a:r>
            <a:r>
              <a:rPr lang="en-US" sz="2400" b="1" dirty="0">
                <a:solidFill>
                  <a:srgbClr val="C00000"/>
                </a:solidFill>
              </a:rPr>
              <a:t>schools </a:t>
            </a:r>
            <a:r>
              <a:rPr lang="en-US" sz="2400" dirty="0">
                <a:solidFill>
                  <a:srgbClr val="C00000"/>
                </a:solidFill>
              </a:rPr>
              <a:t>(lower secondary, junior high schools) – including the grades 5 to </a:t>
            </a:r>
            <a:r>
              <a:rPr lang="en-US" sz="2400" dirty="0" smtClean="0">
                <a:solidFill>
                  <a:srgbClr val="C00000"/>
                </a:solidFill>
              </a:rPr>
              <a:t>7;</a:t>
            </a:r>
            <a:endParaRPr lang="en-US" sz="2400" dirty="0">
              <a:solidFill>
                <a:srgbClr val="C00000"/>
              </a:solidFill>
            </a:endParaRP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Basic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b="1" dirty="0">
                <a:solidFill>
                  <a:srgbClr val="C00000"/>
                </a:solidFill>
              </a:rPr>
              <a:t>schools</a:t>
            </a:r>
            <a:r>
              <a:rPr lang="en-US" sz="2400" dirty="0">
                <a:solidFill>
                  <a:srgbClr val="C00000"/>
                </a:solidFill>
              </a:rPr>
              <a:t> – including the grades 1 to </a:t>
            </a:r>
            <a:r>
              <a:rPr lang="en-US" sz="2400" dirty="0" smtClean="0">
                <a:solidFill>
                  <a:srgbClr val="C00000"/>
                </a:solidFill>
              </a:rPr>
              <a:t>7;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</a:rPr>
              <a:t>High schools</a:t>
            </a:r>
            <a:r>
              <a:rPr lang="en-US" sz="2400" dirty="0">
                <a:solidFill>
                  <a:srgbClr val="C00000"/>
                </a:solidFill>
              </a:rPr>
              <a:t> (grammar schools) – including the grades </a:t>
            </a:r>
            <a:r>
              <a:rPr lang="en-US" sz="2400" dirty="0" smtClean="0">
                <a:solidFill>
                  <a:srgbClr val="C00000"/>
                </a:solidFill>
              </a:rPr>
              <a:t>8 </a:t>
            </a:r>
            <a:r>
              <a:rPr lang="en-US" sz="2400" dirty="0">
                <a:solidFill>
                  <a:srgbClr val="C00000"/>
                </a:solidFill>
              </a:rPr>
              <a:t>to 12;</a:t>
            </a:r>
            <a:endParaRPr lang="en-US" sz="2400" b="1" dirty="0">
              <a:solidFill>
                <a:srgbClr val="C00000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88358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069350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16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88022"/>
            <a:ext cx="8229600" cy="646331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Main features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908720"/>
            <a:ext cx="8229600" cy="5114255"/>
          </a:xfrm>
        </p:spPr>
        <p:txBody>
          <a:bodyPr/>
          <a:lstStyle/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en-US" sz="2400" b="1" dirty="0" smtClean="0">
                <a:solidFill>
                  <a:srgbClr val="C00000"/>
                </a:solidFill>
              </a:rPr>
              <a:t>Profiled </a:t>
            </a:r>
            <a:r>
              <a:rPr lang="en-US" sz="2400" b="1" dirty="0">
                <a:solidFill>
                  <a:srgbClr val="C00000"/>
                </a:solidFill>
              </a:rPr>
              <a:t>high </a:t>
            </a:r>
            <a:r>
              <a:rPr lang="en-US" sz="2400" b="1" dirty="0" smtClean="0">
                <a:solidFill>
                  <a:srgbClr val="C00000"/>
                </a:solidFill>
              </a:rPr>
              <a:t>schools</a:t>
            </a:r>
            <a:r>
              <a:rPr lang="en-US" sz="2400" dirty="0" smtClean="0">
                <a:solidFill>
                  <a:srgbClr val="C00000"/>
                </a:solidFill>
              </a:rPr>
              <a:t>;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en-US" sz="2400" b="1" dirty="0" smtClean="0">
                <a:solidFill>
                  <a:srgbClr val="C00000"/>
                </a:solidFill>
              </a:rPr>
              <a:t>Secondary </a:t>
            </a:r>
            <a:r>
              <a:rPr lang="en-US" sz="2400" b="1" dirty="0">
                <a:solidFill>
                  <a:srgbClr val="C00000"/>
                </a:solidFill>
              </a:rPr>
              <a:t>schools of general education</a:t>
            </a:r>
            <a:r>
              <a:rPr lang="en-US" sz="2400" dirty="0">
                <a:solidFill>
                  <a:srgbClr val="C00000"/>
                </a:solidFill>
              </a:rPr>
              <a:t> – including the grades 1 to 12;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en-US" sz="2400" b="1" dirty="0" smtClean="0">
                <a:solidFill>
                  <a:srgbClr val="C00000"/>
                </a:solidFill>
              </a:rPr>
              <a:t>Vocational </a:t>
            </a:r>
            <a:r>
              <a:rPr lang="en-US" sz="2400" b="1" dirty="0">
                <a:solidFill>
                  <a:srgbClr val="C00000"/>
                </a:solidFill>
              </a:rPr>
              <a:t>high </a:t>
            </a:r>
            <a:r>
              <a:rPr lang="en-US" sz="2400" b="1" dirty="0" smtClean="0">
                <a:solidFill>
                  <a:srgbClr val="C00000"/>
                </a:solidFill>
              </a:rPr>
              <a:t>schools </a:t>
            </a:r>
            <a:r>
              <a:rPr lang="en-US" sz="2400" dirty="0" smtClean="0">
                <a:solidFill>
                  <a:srgbClr val="C00000"/>
                </a:solidFill>
              </a:rPr>
              <a:t>– </a:t>
            </a:r>
            <a:r>
              <a:rPr lang="en-US" sz="2400" dirty="0">
                <a:solidFill>
                  <a:srgbClr val="C00000"/>
                </a:solidFill>
              </a:rPr>
              <a:t>including the grades </a:t>
            </a:r>
            <a:r>
              <a:rPr lang="en-US" sz="2400" dirty="0" smtClean="0">
                <a:solidFill>
                  <a:srgbClr val="C00000"/>
                </a:solidFill>
              </a:rPr>
              <a:t>8 </a:t>
            </a:r>
            <a:r>
              <a:rPr lang="en-US" sz="2400" dirty="0">
                <a:solidFill>
                  <a:srgbClr val="C00000"/>
                </a:solidFill>
              </a:rPr>
              <a:t>to 12</a:t>
            </a:r>
            <a:r>
              <a:rPr lang="en-US" sz="2400" dirty="0" smtClean="0">
                <a:solidFill>
                  <a:srgbClr val="C00000"/>
                </a:solidFill>
              </a:rPr>
              <a:t>;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en-US" sz="2400" b="1" dirty="0" smtClean="0">
                <a:solidFill>
                  <a:srgbClr val="C00000"/>
                </a:solidFill>
              </a:rPr>
              <a:t>Vocational secondary schools</a:t>
            </a:r>
            <a:r>
              <a:rPr lang="en-US" sz="2400" b="1" dirty="0">
                <a:solidFill>
                  <a:srgbClr val="C00000"/>
                </a:solidFill>
              </a:rPr>
              <a:t> - </a:t>
            </a:r>
            <a:r>
              <a:rPr lang="en-US" sz="2400" dirty="0">
                <a:solidFill>
                  <a:srgbClr val="C00000"/>
                </a:solidFill>
              </a:rPr>
              <a:t>including the grades 8 to 12;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74641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080319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28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92100"/>
            <a:ext cx="8229600" cy="638175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Main features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132856"/>
            <a:ext cx="8229600" cy="3528392"/>
          </a:xfrm>
        </p:spPr>
        <p:txBody>
          <a:bodyPr/>
          <a:lstStyle/>
          <a:p>
            <a:pPr marL="180000" indent="3600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9"/>
            </a:pPr>
            <a:r>
              <a:rPr lang="en-US" sz="2400" b="1" dirty="0" smtClean="0">
                <a:solidFill>
                  <a:srgbClr val="C00000"/>
                </a:solidFill>
              </a:rPr>
              <a:t>Sports </a:t>
            </a:r>
            <a:r>
              <a:rPr lang="en-US" sz="2400" b="1" dirty="0">
                <a:solidFill>
                  <a:srgbClr val="C00000"/>
                </a:solidFill>
              </a:rPr>
              <a:t>schools</a:t>
            </a:r>
            <a:r>
              <a:rPr lang="en-US" sz="2400" dirty="0">
                <a:solidFill>
                  <a:srgbClr val="C00000"/>
                </a:solidFill>
              </a:rPr>
              <a:t>;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9"/>
            </a:pPr>
            <a:r>
              <a:rPr lang="en-US" sz="2400" b="1" dirty="0" smtClean="0">
                <a:solidFill>
                  <a:srgbClr val="C00000"/>
                </a:solidFill>
              </a:rPr>
              <a:t>Arts </a:t>
            </a:r>
            <a:r>
              <a:rPr lang="en-US" sz="2400" b="1" dirty="0">
                <a:solidFill>
                  <a:srgbClr val="C00000"/>
                </a:solidFill>
              </a:rPr>
              <a:t>schools</a:t>
            </a:r>
            <a:r>
              <a:rPr lang="en-US" sz="2400" dirty="0">
                <a:solidFill>
                  <a:srgbClr val="C00000"/>
                </a:solidFill>
              </a:rPr>
              <a:t>;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9"/>
            </a:pPr>
            <a:r>
              <a:rPr lang="en-US" sz="2400" b="1" dirty="0">
                <a:solidFill>
                  <a:srgbClr val="C00000"/>
                </a:solidFill>
              </a:rPr>
              <a:t>Special </a:t>
            </a:r>
            <a:r>
              <a:rPr lang="en-US" sz="2400" b="1" dirty="0" smtClean="0">
                <a:solidFill>
                  <a:srgbClr val="C00000"/>
                </a:solidFill>
              </a:rPr>
              <a:t>schools</a:t>
            </a:r>
            <a:r>
              <a:rPr lang="en-US" sz="2400" dirty="0" smtClean="0">
                <a:solidFill>
                  <a:srgbClr val="C00000"/>
                </a:solidFill>
              </a:rPr>
              <a:t>;</a:t>
            </a:r>
            <a:endParaRPr lang="en-US" sz="2400" dirty="0">
              <a:solidFill>
                <a:srgbClr val="C00000"/>
              </a:solidFill>
            </a:endParaRP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9"/>
            </a:pPr>
            <a:r>
              <a:rPr lang="en-US" sz="2400" b="1" dirty="0" smtClean="0">
                <a:solidFill>
                  <a:srgbClr val="C00000"/>
                </a:solidFill>
              </a:rPr>
              <a:t>Culture </a:t>
            </a:r>
            <a:r>
              <a:rPr lang="en-US" sz="2400" b="1" dirty="0">
                <a:solidFill>
                  <a:srgbClr val="C00000"/>
                </a:solidFill>
              </a:rPr>
              <a:t>schools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  <a:endParaRPr lang="bg-BG" sz="24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88928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107182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28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en-US" sz="4000" b="1" dirty="0">
                <a:solidFill>
                  <a:srgbClr val="7030A0"/>
                </a:solidFill>
                <a:latin typeface="+mn-lt"/>
              </a:rPr>
              <a:t>The curriculum</a:t>
            </a:r>
            <a:endParaRPr lang="bg-BG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C00000"/>
                </a:solidFill>
              </a:rPr>
              <a:t>The curriculum of Bulgarian Educational </a:t>
            </a:r>
            <a:r>
              <a:rPr lang="en-US" sz="2400" dirty="0" smtClean="0">
                <a:solidFill>
                  <a:srgbClr val="C00000"/>
                </a:solidFill>
              </a:rPr>
              <a:t>system </a:t>
            </a:r>
            <a:r>
              <a:rPr lang="en-US" sz="2400" dirty="0">
                <a:solidFill>
                  <a:srgbClr val="C00000"/>
                </a:solidFill>
              </a:rPr>
              <a:t>is unified for all schools and focuses on eight main subjects: Bulgarian language and Literature, foreign languages, mathematics, information technologies, social sciences and civics, natural sciences and ecology, music and art, physical education and sports.</a:t>
            </a:r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71835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0" y="6107229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2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57245"/>
            <a:ext cx="8229600" cy="707886"/>
          </a:xfrm>
        </p:spPr>
        <p:txBody>
          <a:bodyPr/>
          <a:lstStyle/>
          <a:p>
            <a:r>
              <a:rPr lang="en-US" sz="4000" b="1" dirty="0">
                <a:solidFill>
                  <a:srgbClr val="7030A0"/>
                </a:solidFill>
              </a:rPr>
              <a:t>The curriculum</a:t>
            </a:r>
            <a:endParaRPr lang="bg-BG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When </a:t>
            </a:r>
            <a:r>
              <a:rPr lang="en-US" dirty="0">
                <a:solidFill>
                  <a:srgbClr val="C00000"/>
                </a:solidFill>
              </a:rPr>
              <a:t>students move to the level of secondary education, their studies and their curriculum becomes more specialised and are directed towards their particular programme or </a:t>
            </a:r>
            <a:r>
              <a:rPr lang="en-US" dirty="0" smtClean="0">
                <a:solidFill>
                  <a:srgbClr val="C00000"/>
                </a:solidFill>
              </a:rPr>
              <a:t>profile.</a:t>
            </a:r>
            <a:endParaRPr lang="bg-BG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6303216"/>
            <a:ext cx="2511770" cy="554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073" y="6022975"/>
            <a:ext cx="737680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18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5B8CC1"/>
      </a:accent1>
      <a:accent2>
        <a:srgbClr val="333399"/>
      </a:accent2>
      <a:accent3>
        <a:srgbClr val="FFFFFF"/>
      </a:accent3>
      <a:accent4>
        <a:srgbClr val="000000"/>
      </a:accent4>
      <a:accent5>
        <a:srgbClr val="B5C5DD"/>
      </a:accent5>
      <a:accent6>
        <a:srgbClr val="2D2D8A"/>
      </a:accent6>
      <a:hlink>
        <a:srgbClr val="002850"/>
      </a:hlink>
      <a:folHlink>
        <a:srgbClr val="66B2FE"/>
      </a:folHlink>
    </a:clrScheme>
    <a:fontScheme name="默认设计模板">
      <a:majorFont>
        <a:latin typeface="Arial"/>
        <a:ea typeface="SimHei"/>
        <a:cs typeface=""/>
      </a:majorFont>
      <a:minorFont>
        <a:latin typeface="Arial"/>
        <a:ea typeface="Sim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B8CC1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5C5DD"/>
        </a:accent5>
        <a:accent6>
          <a:srgbClr val="2D2D8A"/>
        </a:accent6>
        <a:hlink>
          <a:srgbClr val="002850"/>
        </a:hlink>
        <a:folHlink>
          <a:srgbClr val="66B2F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默认设计模板_2">
  <a:themeElements>
    <a:clrScheme name="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education-ppt-template-030</Template>
  <TotalTime>22372</TotalTime>
  <Words>935</Words>
  <Application>Microsoft Office PowerPoint</Application>
  <PresentationFormat>On-screen Show (4:3)</PresentationFormat>
  <Paragraphs>99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宋体</vt:lpstr>
      <vt:lpstr>Arial</vt:lpstr>
      <vt:lpstr>Calibri</vt:lpstr>
      <vt:lpstr>SimHei</vt:lpstr>
      <vt:lpstr>Times New Roman</vt:lpstr>
      <vt:lpstr>Wingdings</vt:lpstr>
      <vt:lpstr>默认设计模板</vt:lpstr>
      <vt:lpstr>默认设计模板_2</vt:lpstr>
      <vt:lpstr>PowerPoint Presentation</vt:lpstr>
      <vt:lpstr>Main features</vt:lpstr>
      <vt:lpstr>Main features</vt:lpstr>
      <vt:lpstr>Main features</vt:lpstr>
      <vt:lpstr>Main features</vt:lpstr>
      <vt:lpstr>Main features</vt:lpstr>
      <vt:lpstr>Main features</vt:lpstr>
      <vt:lpstr>The curriculum</vt:lpstr>
      <vt:lpstr>The curriculum</vt:lpstr>
      <vt:lpstr>Examination</vt:lpstr>
      <vt:lpstr>Grade System</vt:lpstr>
      <vt:lpstr>School year</vt:lpstr>
      <vt:lpstr>School year</vt:lpstr>
      <vt:lpstr>Structure of the Educational System</vt:lpstr>
      <vt:lpstr>Pre-school education</vt:lpstr>
      <vt:lpstr>Pre-school education</vt:lpstr>
      <vt:lpstr>Basic education</vt:lpstr>
      <vt:lpstr>Secondary education</vt:lpstr>
      <vt:lpstr>Secondary education</vt:lpstr>
      <vt:lpstr>Higher education</vt:lpstr>
      <vt:lpstr>Higher education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Bulgarian system of education</dc:title>
  <dc:creator>Nicky</dc:creator>
  <cp:lastModifiedBy>User</cp:lastModifiedBy>
  <cp:revision>188</cp:revision>
  <dcterms:created xsi:type="dcterms:W3CDTF">2013-06-16T10:10:29Z</dcterms:created>
  <dcterms:modified xsi:type="dcterms:W3CDTF">2020-02-09T21:38:23Z</dcterms:modified>
</cp:coreProperties>
</file>