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4" r:id="rId2"/>
  </p:sldMasterIdLst>
  <p:notesMasterIdLst>
    <p:notesMasterId r:id="rId36"/>
  </p:notesMasterIdLst>
  <p:handoutMasterIdLst>
    <p:handoutMasterId r:id="rId37"/>
  </p:handoutMasterIdLst>
  <p:sldIdLst>
    <p:sldId id="256" r:id="rId3"/>
    <p:sldId id="293" r:id="rId4"/>
    <p:sldId id="317" r:id="rId5"/>
    <p:sldId id="294" r:id="rId6"/>
    <p:sldId id="290" r:id="rId7"/>
    <p:sldId id="291" r:id="rId8"/>
    <p:sldId id="288" r:id="rId9"/>
    <p:sldId id="299" r:id="rId10"/>
    <p:sldId id="298" r:id="rId11"/>
    <p:sldId id="296" r:id="rId12"/>
    <p:sldId id="297" r:id="rId13"/>
    <p:sldId id="300" r:id="rId14"/>
    <p:sldId id="314" r:id="rId15"/>
    <p:sldId id="301" r:id="rId16"/>
    <p:sldId id="302" r:id="rId17"/>
    <p:sldId id="306" r:id="rId18"/>
    <p:sldId id="307" r:id="rId19"/>
    <p:sldId id="308" r:id="rId20"/>
    <p:sldId id="309" r:id="rId21"/>
    <p:sldId id="303" r:id="rId22"/>
    <p:sldId id="304" r:id="rId23"/>
    <p:sldId id="305" r:id="rId24"/>
    <p:sldId id="315" r:id="rId25"/>
    <p:sldId id="310" r:id="rId26"/>
    <p:sldId id="292" r:id="rId27"/>
    <p:sldId id="311" r:id="rId28"/>
    <p:sldId id="316" r:id="rId29"/>
    <p:sldId id="335" r:id="rId30"/>
    <p:sldId id="320" r:id="rId31"/>
    <p:sldId id="321" r:id="rId32"/>
    <p:sldId id="331" r:id="rId33"/>
    <p:sldId id="332" r:id="rId34"/>
    <p:sldId id="281" r:id="rId35"/>
  </p:sldIdLst>
  <p:sldSz cx="9144000" cy="5143500" type="screen16x9"/>
  <p:notesSz cx="6858000" cy="9947275"/>
  <p:embeddedFontLst>
    <p:embeddedFont>
      <p:font typeface="Roboto Medium" charset="0"/>
      <p:regular r:id="rId38"/>
    </p:embeddedFont>
    <p:embeddedFont>
      <p:font typeface="Roboto Regular" charset="0"/>
      <p:regular r:id="rId39"/>
    </p:embeddedFont>
    <p:embeddedFont>
      <p:font typeface="MS PGothic" pitchFamily="34" charset="-128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52E4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519DFCD-E698-424D-9845-97A835F11469}">
  <a:tblStyle styleId="{5519DFCD-E698-424D-9845-97A835F114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7" d="100"/>
          <a:sy n="157" d="100"/>
        </p:scale>
        <p:origin x="-282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31E5F-D8C0-487B-99CD-BC7CFC8035CE}" type="datetimeFigureOut">
              <a:rPr lang="et-EE" smtClean="0"/>
              <a:t>7.03.2019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D07A4-A6DE-484B-8D83-548EC5445F0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99964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3191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4471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_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309" y="2422282"/>
            <a:ext cx="6280819" cy="857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 Medium"/>
                <a:cs typeface="Roboto Medium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36038" y="3351195"/>
            <a:ext cx="6280501" cy="6469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88257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058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_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BF11A-7FDF-43FD-A06B-44EF7395C0D2}" type="datetimeFigureOut">
              <a:rPr lang="en-US" altLang="et-EE"/>
              <a:pPr>
                <a:defRPr/>
              </a:pPr>
              <a:t>3/7/2019</a:t>
            </a:fld>
            <a:endParaRPr lang="en-US" alt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C2E7-F688-46CA-8FAC-A3539C0A616A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13146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34" y="3297907"/>
            <a:ext cx="8229600" cy="1006676"/>
          </a:xfrm>
        </p:spPr>
        <p:txBody>
          <a:bodyPr/>
          <a:lstStyle>
            <a:lvl1pPr algn="l">
              <a:defRPr sz="2400" b="0" i="0" cap="none">
                <a:latin typeface="Roboto Medium"/>
                <a:cs typeface="Roboto Medium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57B7C-4483-431D-BCE2-A74B235F5EDF}" type="datetimeFigureOut">
              <a:rPr lang="en-US" altLang="et-EE"/>
              <a:pPr>
                <a:defRPr/>
              </a:pPr>
              <a:t>3/7/2019</a:t>
            </a:fld>
            <a:endParaRPr lang="en-US" altLang="et-E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E83FD-F085-4CDE-A7EC-0EE6C1929940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81046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_2veergu_pealkirjad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6021" y="1243386"/>
            <a:ext cx="4040188" cy="625327"/>
          </a:xfrm>
        </p:spPr>
        <p:txBody>
          <a:bodyPr/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35" y="2014139"/>
            <a:ext cx="4022375" cy="258048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53248" y="1243386"/>
            <a:ext cx="4040188" cy="625327"/>
          </a:xfrm>
        </p:spPr>
        <p:txBody>
          <a:bodyPr/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71061" y="2014139"/>
            <a:ext cx="4022375" cy="258048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3A150-4784-4A74-AEF1-3BBACC4AFF3D}" type="datetimeFigureOut">
              <a:rPr lang="en-US" altLang="et-EE"/>
              <a:pPr>
                <a:defRPr/>
              </a:pPr>
              <a:t>3/7/2019</a:t>
            </a:fld>
            <a:endParaRPr lang="en-US" altLang="et-E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D1752-4CBA-438D-AEB9-1B720A1C3348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48653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alkiri_2veer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35" y="1228844"/>
            <a:ext cx="4022375" cy="336578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71061" y="1228844"/>
            <a:ext cx="4022375" cy="336578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4B0D4-397B-4D4D-91B6-4855B2E43882}" type="datetimeFigureOut">
              <a:rPr lang="en-US" altLang="et-EE"/>
              <a:pPr>
                <a:defRPr/>
              </a:pPr>
              <a:t>3/7/2019</a:t>
            </a:fld>
            <a:endParaRPr lang="en-US" altLang="et-E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64CC8-85DA-4DDF-9A01-85F31A64B04A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741118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kiri_Kirjeldus_Bulle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36" y="792568"/>
            <a:ext cx="3149023" cy="1185214"/>
          </a:xfrm>
        </p:spPr>
        <p:txBody>
          <a:bodyPr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740" y="792566"/>
            <a:ext cx="4886695" cy="3773778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836" y="2050493"/>
            <a:ext cx="3149023" cy="251585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FD714-9E1F-4FC7-B75F-C2E752036699}" type="datetimeFigureOut">
              <a:rPr lang="en-US" altLang="et-EE"/>
              <a:pPr>
                <a:defRPr/>
              </a:pPr>
              <a:t>3/7/2019</a:t>
            </a:fld>
            <a:endParaRPr lang="en-US" altLang="et-E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C8F25-BAA8-4267-9BF9-99D655639A47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51775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 le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BEAC2-D3C1-4F94-8C51-C1260A93AD12}" type="datetimeFigureOut">
              <a:rPr lang="en-US" altLang="et-EE"/>
              <a:pPr>
                <a:defRPr/>
              </a:pPr>
              <a:t>3/7/2019</a:t>
            </a:fld>
            <a:endParaRPr lang="en-US" altLang="et-E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82FF1-0769-4EAF-9C4F-EC12EC9651B2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760867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55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7256"/>
            <a:ext cx="918091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8469" cy="149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69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31316D"/>
          </a:solidFill>
          <a:latin typeface="Roboto Regular"/>
          <a:ea typeface="MS PGothic" panose="020B0600070205080204" pitchFamily="34" charset="-128"/>
          <a:cs typeface="Roboto Regular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31316D"/>
          </a:solidFill>
          <a:latin typeface="Roboto Regular" charset="0"/>
          <a:ea typeface="MS PGothic" panose="020B0600070205080204" pitchFamily="34" charset="-128"/>
          <a:cs typeface="Roboto Regular" panose="02000000000000000000" pitchFamily="2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31316D"/>
          </a:solidFill>
          <a:latin typeface="Roboto Regular" charset="0"/>
          <a:ea typeface="MS PGothic" panose="020B0600070205080204" pitchFamily="34" charset="-128"/>
          <a:cs typeface="Roboto Regular" panose="02000000000000000000" pitchFamily="2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31316D"/>
          </a:solidFill>
          <a:latin typeface="Roboto Regular" charset="0"/>
          <a:ea typeface="MS PGothic" panose="020B0600070205080204" pitchFamily="34" charset="-128"/>
          <a:cs typeface="Roboto Regular" panose="02000000000000000000" pitchFamily="2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31316D"/>
          </a:solidFill>
          <a:latin typeface="Roboto Regular" charset="0"/>
          <a:ea typeface="MS PGothic" panose="020B0600070205080204" pitchFamily="34" charset="-128"/>
          <a:cs typeface="Roboto Regular" panose="02000000000000000000" pitchFamily="2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Platform Medium" charset="0"/>
          <a:ea typeface="ＭＳ Ｐゴシック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Platform Medium" charset="0"/>
          <a:ea typeface="ＭＳ Ｐゴシック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Platform Medium" charset="0"/>
          <a:ea typeface="ＭＳ Ｐゴシック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Platform Medium" charset="0"/>
          <a:ea typeface="ＭＳ Ｐゴシック" charset="0"/>
        </a:defRPr>
      </a:lvl9pPr>
    </p:titleStyle>
    <p:bodyStyle>
      <a:lvl1pPr marL="255985" indent="-257175" algn="l" defTabSz="342900" rtl="0" eaLnBrk="1" fontAlgn="base" hangingPunct="1">
        <a:spcBef>
          <a:spcPts val="1022"/>
        </a:spcBef>
        <a:spcAft>
          <a:spcPct val="0"/>
        </a:spcAft>
        <a:buClr>
          <a:srgbClr val="31A31A"/>
        </a:buClr>
        <a:buSzPct val="77000"/>
        <a:buBlip>
          <a:blip r:embed="rId6"/>
        </a:buBlip>
        <a:defRPr sz="1800" kern="1200">
          <a:solidFill>
            <a:srgbClr val="31316D"/>
          </a:solidFill>
          <a:latin typeface="Roboto Regular"/>
          <a:ea typeface="MS PGothic" panose="020B0600070205080204" pitchFamily="34" charset="-128"/>
          <a:cs typeface="Roboto Regular"/>
        </a:defRPr>
      </a:lvl1pPr>
      <a:lvl2pPr marL="501254" indent="-213122" algn="l" defTabSz="342900" rtl="0" eaLnBrk="1" fontAlgn="base" hangingPunct="1">
        <a:spcBef>
          <a:spcPts val="56"/>
        </a:spcBef>
        <a:spcAft>
          <a:spcPct val="0"/>
        </a:spcAft>
        <a:buClr>
          <a:srgbClr val="31316D"/>
        </a:buClr>
        <a:buSzPct val="100000"/>
        <a:buFont typeface="Wingdings" panose="05000000000000000000" pitchFamily="2" charset="2"/>
        <a:buChar char="►"/>
        <a:defRPr sz="1800" kern="1200">
          <a:solidFill>
            <a:srgbClr val="31316D"/>
          </a:solidFill>
          <a:latin typeface="Roboto Regular"/>
          <a:ea typeface="MS PGothic" panose="020B0600070205080204" pitchFamily="34" charset="-128"/>
          <a:cs typeface="Roboto Regular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31316D"/>
          </a:solidFill>
          <a:latin typeface="Roboto Regular"/>
          <a:ea typeface="MS PGothic" panose="020B0600070205080204" pitchFamily="34" charset="-128"/>
          <a:cs typeface="Roboto Regular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31A31A"/>
          </a:solidFill>
          <a:latin typeface="Roboto Regular"/>
          <a:ea typeface="MS PGothic" panose="020B0600070205080204" pitchFamily="34" charset="-128"/>
          <a:cs typeface="Roboto Regular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31A31A"/>
          </a:solidFill>
          <a:latin typeface="Roboto Regular"/>
          <a:ea typeface="MS PGothic" panose="020B0600070205080204" pitchFamily="34" charset="-128"/>
          <a:cs typeface="Roboto Regular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63167" y="205979"/>
            <a:ext cx="620315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63166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 smtClean="0"/>
              <a:t>Edit Master text styles</a:t>
            </a:r>
          </a:p>
          <a:p>
            <a:pPr lvl="1"/>
            <a:r>
              <a:rPr lang="en-US" altLang="et-EE" smtClean="0"/>
              <a:t>Second level</a:t>
            </a:r>
          </a:p>
          <a:p>
            <a:pPr lvl="2"/>
            <a:r>
              <a:rPr lang="en-US" altLang="et-EE" smtClean="0"/>
              <a:t>Third level</a:t>
            </a:r>
          </a:p>
          <a:p>
            <a:pPr lvl="3"/>
            <a:r>
              <a:rPr lang="en-US" altLang="et-EE" smtClean="0"/>
              <a:t>Fourth level</a:t>
            </a:r>
          </a:p>
          <a:p>
            <a:pPr lvl="4"/>
            <a:r>
              <a:rPr lang="en-US" altLang="et-E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166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675">
                <a:solidFill>
                  <a:srgbClr val="31316D"/>
                </a:solidFill>
                <a:latin typeface="Roboto Regular" panose="02000000000000000000" pitchFamily="2" charset="0"/>
              </a:defRPr>
            </a:lvl1pPr>
          </a:lstStyle>
          <a:p>
            <a:pPr>
              <a:defRPr/>
            </a:pPr>
            <a:fld id="{B61E07A5-EF54-443F-9E65-8301577B455E}" type="datetimeFigureOut">
              <a:rPr lang="en-US" altLang="et-EE"/>
              <a:pPr>
                <a:defRPr/>
              </a:pPr>
              <a:t>3/7/2019</a:t>
            </a:fld>
            <a:endParaRPr lang="en-US" alt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016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31316D"/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59166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31316D"/>
                </a:solidFill>
                <a:latin typeface="Roboto Regular" panose="02000000000000000000" pitchFamily="2" charset="0"/>
              </a:defRPr>
            </a:lvl1pPr>
          </a:lstStyle>
          <a:p>
            <a:pPr>
              <a:defRPr/>
            </a:pPr>
            <a:fld id="{596950DA-A5A2-45DF-A58C-84E2AFBD2614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504" cy="515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19" y="101204"/>
            <a:ext cx="1441847" cy="5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86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31316D"/>
          </a:solidFill>
          <a:latin typeface="Roboto Medium"/>
          <a:ea typeface="MS PGothic" panose="020B0600070205080204" pitchFamily="34" charset="-128"/>
          <a:cs typeface="Roboto Medium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31316D"/>
          </a:solidFill>
          <a:latin typeface="Roboto Medium" charset="0"/>
          <a:ea typeface="MS PGothic" panose="020B0600070205080204" pitchFamily="34" charset="-128"/>
          <a:cs typeface="Roboto Medium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31316D"/>
          </a:solidFill>
          <a:latin typeface="Roboto Medium" charset="0"/>
          <a:ea typeface="MS PGothic" panose="020B0600070205080204" pitchFamily="34" charset="-128"/>
          <a:cs typeface="Roboto Medium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31316D"/>
          </a:solidFill>
          <a:latin typeface="Roboto Medium" charset="0"/>
          <a:ea typeface="MS PGothic" panose="020B0600070205080204" pitchFamily="34" charset="-128"/>
          <a:cs typeface="Roboto Medium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31316D"/>
          </a:solidFill>
          <a:latin typeface="Roboto Medium" charset="0"/>
          <a:ea typeface="MS PGothic" panose="020B0600070205080204" pitchFamily="34" charset="-128"/>
          <a:cs typeface="Roboto Medium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Platform Medium" charset="0"/>
          <a:ea typeface="ＭＳ Ｐゴシック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Platform Medium" charset="0"/>
          <a:ea typeface="ＭＳ Ｐゴシック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Platform Medium" charset="0"/>
          <a:ea typeface="ＭＳ Ｐゴシック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Platform Medium" charset="0"/>
          <a:ea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ts val="1022"/>
        </a:spcBef>
        <a:spcAft>
          <a:spcPct val="0"/>
        </a:spcAft>
        <a:buClr>
          <a:srgbClr val="31A31A"/>
        </a:buClr>
        <a:buSzPct val="77000"/>
        <a:defRPr kern="1200">
          <a:solidFill>
            <a:srgbClr val="31316D"/>
          </a:solidFill>
          <a:latin typeface="Roboto Regular"/>
          <a:ea typeface="MS PGothic" panose="020B0600070205080204" pitchFamily="34" charset="-128"/>
          <a:cs typeface="Roboto Regular"/>
        </a:defRPr>
      </a:lvl1pPr>
      <a:lvl2pPr marL="15479" indent="-213122" algn="l" defTabSz="342900" rtl="0" eaLnBrk="1" fontAlgn="base" hangingPunct="1">
        <a:spcBef>
          <a:spcPts val="56"/>
        </a:spcBef>
        <a:spcAft>
          <a:spcPct val="0"/>
        </a:spcAft>
        <a:buClr>
          <a:srgbClr val="31316D"/>
        </a:buClr>
        <a:buSzPct val="95000"/>
        <a:buBlip>
          <a:blip r:embed="rId11"/>
        </a:buBlip>
        <a:defRPr kern="1200">
          <a:solidFill>
            <a:srgbClr val="31316D"/>
          </a:solidFill>
          <a:latin typeface="Roboto Regular"/>
          <a:ea typeface="MS PGothic" panose="020B0600070205080204" pitchFamily="34" charset="-128"/>
          <a:cs typeface="Roboto Regular"/>
        </a:defRPr>
      </a:lvl2pPr>
      <a:lvl3pPr marL="560785" indent="-171450" algn="l" defTabSz="342900" rtl="0" eaLnBrk="1" fontAlgn="base" hangingPunct="1">
        <a:spcBef>
          <a:spcPct val="20000"/>
        </a:spcBef>
        <a:spcAft>
          <a:spcPct val="0"/>
        </a:spcAft>
        <a:buSzPct val="89000"/>
        <a:buFont typeface="Lucida Grande" pitchFamily="-84" charset="0"/>
        <a:buChar char="▶"/>
        <a:defRPr sz="1050" kern="1200">
          <a:solidFill>
            <a:srgbClr val="31316D"/>
          </a:solidFill>
          <a:latin typeface="Roboto Regular"/>
          <a:ea typeface="MS PGothic" panose="020B0600070205080204" pitchFamily="34" charset="-128"/>
          <a:cs typeface="Roboto Regular"/>
        </a:defRPr>
      </a:lvl3pPr>
      <a:lvl4pPr marL="822722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50" kern="1200">
          <a:solidFill>
            <a:srgbClr val="31A31A"/>
          </a:solidFill>
          <a:latin typeface="Roboto Regular"/>
          <a:ea typeface="MS PGothic" panose="020B0600070205080204" pitchFamily="34" charset="-128"/>
          <a:cs typeface="Roboto Regular"/>
        </a:defRPr>
      </a:lvl4pPr>
      <a:lvl5pPr marL="1220391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50" kern="1200">
          <a:solidFill>
            <a:srgbClr val="31A31A"/>
          </a:solidFill>
          <a:latin typeface="Roboto Regular"/>
          <a:ea typeface="MS PGothic" panose="020B0600070205080204" pitchFamily="34" charset="-128"/>
          <a:cs typeface="Roboto Regular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-z1HSLyqdmXA/VAnTeOlTflI/AAAAAAAANQk/eCi_5vJ3UA0/s1600/samrquestionimage.jpe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-market.edmodo.com/media/public/379ebc081e295b0999c85b9b0a365477da29c610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ropbox_(service)" TargetMode="External"/><Relationship Id="rId2" Type="http://schemas.openxmlformats.org/officeDocument/2006/relationships/hyperlink" Target="https://en.wikipedia.org/wiki/Google_Drive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en.wikipedia.org/wiki/Evernote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com/" TargetMode="External"/><Relationship Id="rId2" Type="http://schemas.openxmlformats.org/officeDocument/2006/relationships/hyperlink" Target="https://learningapps.org/createApp.php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docs.google.com/presentation/" TargetMode="External"/><Relationship Id="rId4" Type="http://schemas.openxmlformats.org/officeDocument/2006/relationships/hyperlink" Target="http://prezi.com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socrative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h3.googleusercontent.com/0hXFJf6oRZ4Iz3-4IhQ3rXXsRY276SWauKPXKPJvHIplPzbl9q0SnGnuMfxoZSGXQz0=w412-h220-rw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ut.ee/t/digiopik/" TargetMode="External"/><Relationship Id="rId2" Type="http://schemas.openxmlformats.org/officeDocument/2006/relationships/hyperlink" Target="http://progetiiger.ee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h5p.org/documentation/for-authors/tutorials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ng.clipart.me/istock/previews/2321/23212211-cartoon-mobile-phone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0" y="744574"/>
            <a:ext cx="8520600" cy="17043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4000" dirty="0" smtClean="0"/>
              <a:t>Digital Learning Resources</a:t>
            </a:r>
            <a:endParaRPr sz="4000" dirty="0"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2733150" y="2637012"/>
            <a:ext cx="4267200" cy="9733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400" dirty="0"/>
              <a:t>Kristi </a:t>
            </a:r>
            <a:r>
              <a:rPr lang="et" sz="2400" dirty="0" smtClean="0"/>
              <a:t>Salum</a:t>
            </a:r>
            <a:endParaRPr sz="24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400" dirty="0"/>
              <a:t>HITSA </a:t>
            </a:r>
            <a:r>
              <a:rPr lang="et" sz="2400" dirty="0" smtClean="0"/>
              <a:t>2019</a:t>
            </a:r>
            <a:endParaRPr sz="2400" dirty="0"/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3">
            <a:alphaModFix/>
          </a:blip>
          <a:srcRect t="8490" b="11786"/>
          <a:stretch/>
        </p:blipFill>
        <p:spPr>
          <a:xfrm>
            <a:off x="1277495" y="2734033"/>
            <a:ext cx="1969600" cy="168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0875" y="3427525"/>
            <a:ext cx="1825129" cy="98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Carrington`s</a:t>
            </a:r>
            <a:r>
              <a:rPr lang="et-EE" dirty="0" smtClean="0"/>
              <a:t> </a:t>
            </a:r>
            <a:r>
              <a:rPr lang="et-EE" dirty="0" err="1" smtClean="0"/>
              <a:t>wheel</a:t>
            </a:r>
            <a:r>
              <a:rPr lang="et-EE" dirty="0" smtClean="0"/>
              <a:t>, SAMR </a:t>
            </a:r>
            <a:r>
              <a:rPr lang="et-EE" dirty="0" err="1" smtClean="0"/>
              <a:t>model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1026" name="Picture 2" descr="Pildiotsingu SAMR model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56" y="1010023"/>
            <a:ext cx="6055858" cy="345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550" y="4568875"/>
            <a:ext cx="6179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900" dirty="0">
                <a:hlinkClick r:id="rId3"/>
              </a:rPr>
              <a:t>http://4.bp.blogspot.com/-</a:t>
            </a:r>
            <a:r>
              <a:rPr lang="et-EE" sz="900" dirty="0" smtClean="0">
                <a:hlinkClick r:id="rId3"/>
              </a:rPr>
              <a:t>z1HSLyqdmXA/VAnTeOlTflI/AAAAAAAANQk/eCi_5vJ3UA0/s1600/samrquestionimage.jpeg</a:t>
            </a:r>
            <a:r>
              <a:rPr lang="et-EE" sz="900" dirty="0" smtClean="0"/>
              <a:t> </a:t>
            </a:r>
            <a:endParaRPr lang="et-EE" sz="900" dirty="0"/>
          </a:p>
        </p:txBody>
      </p:sp>
    </p:spTree>
    <p:extLst>
      <p:ext uri="{BB962C8B-B14F-4D97-AF65-F5344CB8AC3E}">
        <p14:creationId xmlns:p14="http://schemas.microsoft.com/office/powerpoint/2010/main" val="431914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1700" y="187036"/>
            <a:ext cx="8520600" cy="881389"/>
          </a:xfrm>
        </p:spPr>
        <p:txBody>
          <a:bodyPr/>
          <a:lstStyle/>
          <a:p>
            <a:r>
              <a:rPr lang="et-EE" sz="1600" dirty="0"/>
              <a:t/>
            </a:r>
            <a:br>
              <a:rPr lang="et-EE" sz="1600" dirty="0"/>
            </a:br>
            <a:endParaRPr lang="et-EE" sz="1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t-EE" dirty="0"/>
          </a:p>
        </p:txBody>
      </p:sp>
      <p:pic>
        <p:nvPicPr>
          <p:cNvPr id="2050" name="Picture 2" descr="Pildiotsingu SAMR model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55" y="319255"/>
            <a:ext cx="6005973" cy="450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2128" y="4823734"/>
            <a:ext cx="54489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900" dirty="0">
                <a:hlinkClick r:id="rId3"/>
              </a:rPr>
              <a:t>https://</a:t>
            </a:r>
            <a:r>
              <a:rPr lang="et-EE" sz="900" dirty="0" smtClean="0">
                <a:hlinkClick r:id="rId3"/>
              </a:rPr>
              <a:t>media-market.edmodo.com/media/public/379ebc081e295b0999c85b9b0a365477da29c610.png</a:t>
            </a:r>
            <a:r>
              <a:rPr lang="et-EE" sz="900" dirty="0" smtClean="0"/>
              <a:t> </a:t>
            </a:r>
            <a:endParaRPr lang="et-EE" sz="900" dirty="0"/>
          </a:p>
        </p:txBody>
      </p:sp>
    </p:spTree>
    <p:extLst>
      <p:ext uri="{BB962C8B-B14F-4D97-AF65-F5344CB8AC3E}">
        <p14:creationId xmlns:p14="http://schemas.microsoft.com/office/powerpoint/2010/main" val="2053797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quality digital learning </a:t>
            </a:r>
            <a:r>
              <a:rPr lang="en-US" dirty="0" smtClean="0"/>
              <a:t>material</a:t>
            </a:r>
            <a:r>
              <a:rPr lang="en-US" dirty="0"/>
              <a:t/>
            </a:r>
            <a:br>
              <a:rPr lang="en-US" dirty="0"/>
            </a:b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63835" y="727364"/>
            <a:ext cx="5255074" cy="3867260"/>
          </a:xfrm>
        </p:spPr>
        <p:txBody>
          <a:bodyPr/>
          <a:lstStyle/>
          <a:p>
            <a:endParaRPr lang="en-US" dirty="0"/>
          </a:p>
          <a:p>
            <a:r>
              <a:rPr lang="et-EE" sz="1800" dirty="0"/>
              <a:t>s</a:t>
            </a:r>
            <a:r>
              <a:rPr lang="en-US" sz="1800" dirty="0" err="1" smtClean="0"/>
              <a:t>upport</a:t>
            </a:r>
            <a:r>
              <a:rPr lang="et-EE" sz="1800" dirty="0" err="1" smtClean="0"/>
              <a:t>ive</a:t>
            </a:r>
            <a:r>
              <a:rPr lang="et-EE" sz="1800" dirty="0" smtClean="0"/>
              <a:t> of</a:t>
            </a:r>
            <a:r>
              <a:rPr lang="en-US" sz="1800" dirty="0" smtClean="0"/>
              <a:t> </a:t>
            </a:r>
            <a:r>
              <a:rPr lang="en-US" sz="1800" dirty="0"/>
              <a:t>learning</a:t>
            </a:r>
          </a:p>
          <a:p>
            <a:r>
              <a:rPr lang="et-EE" sz="1800" dirty="0" err="1"/>
              <a:t>h</a:t>
            </a:r>
            <a:r>
              <a:rPr lang="et-EE" sz="1800" dirty="0" err="1" smtClean="0"/>
              <a:t>as</a:t>
            </a:r>
            <a:r>
              <a:rPr lang="et-EE" sz="1800" dirty="0" smtClean="0"/>
              <a:t> </a:t>
            </a:r>
            <a:r>
              <a:rPr lang="en-US" sz="1800" dirty="0" smtClean="0"/>
              <a:t>high-quality </a:t>
            </a:r>
            <a:r>
              <a:rPr lang="en-US" sz="1800" dirty="0"/>
              <a:t>content</a:t>
            </a:r>
          </a:p>
          <a:p>
            <a:r>
              <a:rPr lang="en-US" sz="1800" dirty="0"/>
              <a:t>motivating</a:t>
            </a:r>
          </a:p>
          <a:p>
            <a:r>
              <a:rPr lang="en-US" sz="1800" dirty="0"/>
              <a:t>customizable</a:t>
            </a:r>
          </a:p>
          <a:p>
            <a:r>
              <a:rPr lang="en-US" sz="1800" dirty="0"/>
              <a:t>interactive</a:t>
            </a:r>
          </a:p>
          <a:p>
            <a:r>
              <a:rPr lang="en-US" sz="1800" dirty="0"/>
              <a:t>copyrighted</a:t>
            </a:r>
          </a:p>
          <a:p>
            <a:r>
              <a:rPr lang="en-US" sz="1800" dirty="0"/>
              <a:t>user friendly</a:t>
            </a:r>
          </a:p>
          <a:p>
            <a:r>
              <a:rPr lang="en-US" sz="1800" dirty="0"/>
              <a:t>technically correct and compatible</a:t>
            </a:r>
          </a:p>
          <a:p>
            <a:r>
              <a:rPr lang="et-EE" sz="1800" dirty="0" err="1"/>
              <a:t>e</a:t>
            </a:r>
            <a:r>
              <a:rPr lang="et-EE" sz="1800" dirty="0" err="1" smtClean="0"/>
              <a:t>asily</a:t>
            </a:r>
            <a:r>
              <a:rPr lang="et-EE" sz="1800" dirty="0" smtClean="0"/>
              <a:t> </a:t>
            </a:r>
            <a:r>
              <a:rPr lang="en-US" sz="1800" dirty="0" smtClean="0"/>
              <a:t>found</a:t>
            </a:r>
            <a:r>
              <a:rPr lang="et-EE" sz="1800" dirty="0" smtClean="0"/>
              <a:t> (</a:t>
            </a:r>
            <a:r>
              <a:rPr lang="et-EE" sz="1800" dirty="0" err="1" smtClean="0"/>
              <a:t>tags</a:t>
            </a:r>
            <a:r>
              <a:rPr lang="et-EE" sz="1800" dirty="0" smtClean="0"/>
              <a:t>, </a:t>
            </a:r>
            <a:r>
              <a:rPr lang="et-EE" sz="1800" dirty="0" err="1" smtClean="0"/>
              <a:t>metadata</a:t>
            </a:r>
            <a:r>
              <a:rPr lang="et-EE" sz="1800" dirty="0" smtClean="0"/>
              <a:t>)</a:t>
            </a:r>
            <a:endParaRPr lang="et-EE" sz="1800" dirty="0"/>
          </a:p>
        </p:txBody>
      </p:sp>
      <p:sp>
        <p:nvSpPr>
          <p:cNvPr id="6" name="AutoShape 4" descr="Pildiotsingu quality tulemus"/>
          <p:cNvSpPr>
            <a:spLocks noGrp="1" noChangeAspect="1" noChangeArrowheads="1"/>
          </p:cNvSpPr>
          <p:nvPr>
            <p:ph sz="half" idx="14"/>
          </p:nvPr>
        </p:nvSpPr>
        <p:spPr bwMode="auto">
          <a:xfrm>
            <a:off x="7013864" y="3105542"/>
            <a:ext cx="1779572" cy="148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7" name="AutoShape 6" descr="Pildiotsingu quality tulem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12298" name="Picture 10" descr="Pildiotsingu quality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314" y="1098876"/>
            <a:ext cx="4161484" cy="208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78292" y="4776508"/>
            <a:ext cx="58657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800" dirty="0"/>
              <a:t>https://encrypted-tbn0.gstatic.com/images?q=tbn:ANd9GcTPiyn1I5hGcRfFCew4hE96-KOXcqnOtWigODDfOMicznA2frqPEw</a:t>
            </a:r>
          </a:p>
        </p:txBody>
      </p:sp>
    </p:spTree>
    <p:extLst>
      <p:ext uri="{BB962C8B-B14F-4D97-AF65-F5344CB8AC3E}">
        <p14:creationId xmlns:p14="http://schemas.microsoft.com/office/powerpoint/2010/main" val="3493097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ADDIE </a:t>
            </a:r>
            <a:r>
              <a:rPr lang="et-EE" dirty="0" err="1" smtClean="0"/>
              <a:t>model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63834" y="1228844"/>
            <a:ext cx="5930483" cy="3365780"/>
          </a:xfrm>
        </p:spPr>
        <p:txBody>
          <a:bodyPr/>
          <a:lstStyle/>
          <a:p>
            <a:r>
              <a:rPr lang="en-US" sz="1800" dirty="0"/>
              <a:t>Steps for developing learning </a:t>
            </a:r>
            <a:r>
              <a:rPr lang="en-US" sz="1800" dirty="0" err="1" smtClean="0"/>
              <a:t>materia</a:t>
            </a:r>
            <a:r>
              <a:rPr lang="et-EE" sz="1800" dirty="0" smtClean="0"/>
              <a:t>l:</a:t>
            </a:r>
            <a:endParaRPr lang="en-US" sz="1800" dirty="0"/>
          </a:p>
          <a:p>
            <a:endParaRPr lang="en-US" sz="1800" dirty="0"/>
          </a:p>
          <a:p>
            <a:r>
              <a:rPr lang="en-US" sz="1800" b="1" dirty="0" err="1" smtClean="0">
                <a:solidFill>
                  <a:schemeClr val="tx2"/>
                </a:solidFill>
              </a:rPr>
              <a:t>A</a:t>
            </a:r>
            <a:r>
              <a:rPr lang="en-US" sz="1800" b="1" dirty="0" err="1" smtClean="0"/>
              <a:t>naly</a:t>
            </a:r>
            <a:r>
              <a:rPr lang="et-EE" sz="1800" b="1" dirty="0" err="1" smtClean="0"/>
              <a:t>sis</a:t>
            </a:r>
            <a:r>
              <a:rPr lang="et-EE" sz="1800" b="1" dirty="0" smtClean="0"/>
              <a:t> – </a:t>
            </a:r>
            <a:r>
              <a:rPr lang="et-EE" sz="1600" dirty="0" err="1" smtClean="0"/>
              <a:t>target</a:t>
            </a:r>
            <a:r>
              <a:rPr lang="et-EE" sz="1600" dirty="0" smtClean="0"/>
              <a:t> </a:t>
            </a:r>
            <a:r>
              <a:rPr lang="et-EE" sz="1600" dirty="0" err="1" smtClean="0"/>
              <a:t>group</a:t>
            </a:r>
            <a:r>
              <a:rPr lang="et-EE" sz="1600" dirty="0" smtClean="0"/>
              <a:t>, </a:t>
            </a:r>
            <a:r>
              <a:rPr lang="et-EE" sz="1600" dirty="0" err="1" smtClean="0"/>
              <a:t>content</a:t>
            </a:r>
            <a:r>
              <a:rPr lang="et-EE" sz="1600" dirty="0" smtClean="0"/>
              <a:t>, </a:t>
            </a:r>
            <a:r>
              <a:rPr lang="et-EE" sz="1600" dirty="0" err="1" smtClean="0"/>
              <a:t>resources</a:t>
            </a:r>
            <a:endParaRPr lang="en-US" sz="1600" dirty="0"/>
          </a:p>
          <a:p>
            <a:r>
              <a:rPr lang="et-EE" sz="1800" b="1" dirty="0" err="1" smtClean="0">
                <a:solidFill>
                  <a:schemeClr val="tx2"/>
                </a:solidFill>
              </a:rPr>
              <a:t>D</a:t>
            </a:r>
            <a:r>
              <a:rPr lang="et-EE" sz="1800" b="1" dirty="0" err="1" smtClean="0"/>
              <a:t>esign</a:t>
            </a:r>
            <a:r>
              <a:rPr lang="et-EE" sz="1800" b="1" dirty="0" smtClean="0"/>
              <a:t> –</a:t>
            </a:r>
            <a:r>
              <a:rPr lang="et-EE" sz="1600" dirty="0" err="1" smtClean="0"/>
              <a:t>goals</a:t>
            </a:r>
            <a:r>
              <a:rPr lang="et-EE" sz="1600" dirty="0" smtClean="0"/>
              <a:t>, </a:t>
            </a:r>
            <a:r>
              <a:rPr lang="et-EE" sz="1600" dirty="0" err="1" smtClean="0"/>
              <a:t>outcomes</a:t>
            </a:r>
            <a:r>
              <a:rPr lang="et-EE" sz="1600" dirty="0" smtClean="0"/>
              <a:t>, </a:t>
            </a:r>
            <a:r>
              <a:rPr lang="et-EE" sz="1600" dirty="0" err="1" smtClean="0"/>
              <a:t>methods</a:t>
            </a:r>
            <a:r>
              <a:rPr lang="et-EE" sz="1600" dirty="0" smtClean="0"/>
              <a:t>, </a:t>
            </a:r>
            <a:r>
              <a:rPr lang="et-EE" sz="1600" dirty="0" err="1" smtClean="0"/>
              <a:t>structure</a:t>
            </a:r>
            <a:r>
              <a:rPr lang="et-EE" sz="1600" dirty="0" smtClean="0"/>
              <a:t>, </a:t>
            </a:r>
            <a:r>
              <a:rPr lang="et-EE" sz="1600" dirty="0" err="1" smtClean="0"/>
              <a:t>plan</a:t>
            </a:r>
            <a:endParaRPr lang="en-US" sz="1600" dirty="0"/>
          </a:p>
          <a:p>
            <a:r>
              <a:rPr lang="en-US" sz="1800" b="1" dirty="0" smtClean="0">
                <a:solidFill>
                  <a:schemeClr val="tx2"/>
                </a:solidFill>
              </a:rPr>
              <a:t>D</a:t>
            </a:r>
            <a:r>
              <a:rPr lang="en-US" sz="1800" b="1" dirty="0" smtClean="0"/>
              <a:t>evelopment</a:t>
            </a:r>
            <a:r>
              <a:rPr lang="et-EE" sz="1800" b="1" dirty="0" smtClean="0"/>
              <a:t> – </a:t>
            </a:r>
            <a:r>
              <a:rPr lang="et-EE" sz="1600" dirty="0" err="1" smtClean="0"/>
              <a:t>content</a:t>
            </a:r>
            <a:r>
              <a:rPr lang="et-EE" sz="1600" dirty="0" smtClean="0"/>
              <a:t> </a:t>
            </a:r>
            <a:r>
              <a:rPr lang="et-EE" sz="1600" dirty="0" err="1" smtClean="0"/>
              <a:t>ready</a:t>
            </a:r>
            <a:r>
              <a:rPr lang="et-EE" sz="1600" dirty="0" smtClean="0"/>
              <a:t>, </a:t>
            </a:r>
            <a:r>
              <a:rPr lang="et-EE" sz="1600" dirty="0" err="1" smtClean="0"/>
              <a:t>testing</a:t>
            </a:r>
            <a:r>
              <a:rPr lang="et-EE" sz="1600" dirty="0" smtClean="0"/>
              <a:t>, </a:t>
            </a:r>
            <a:r>
              <a:rPr lang="et-EE" sz="1600" dirty="0" err="1" smtClean="0"/>
              <a:t>publication</a:t>
            </a:r>
            <a:endParaRPr lang="en-US" sz="1600" dirty="0"/>
          </a:p>
          <a:p>
            <a:r>
              <a:rPr lang="et-EE" sz="1800" b="1" dirty="0" err="1" smtClean="0">
                <a:solidFill>
                  <a:schemeClr val="tx2"/>
                </a:solidFill>
              </a:rPr>
              <a:t>I</a:t>
            </a:r>
            <a:r>
              <a:rPr lang="et-EE" sz="1800" b="1" dirty="0" err="1" smtClean="0"/>
              <a:t>mplementation</a:t>
            </a:r>
            <a:r>
              <a:rPr lang="et-EE" sz="1800" b="1" dirty="0" smtClean="0"/>
              <a:t> - </a:t>
            </a:r>
            <a:r>
              <a:rPr lang="et-EE" sz="1600" dirty="0" err="1" smtClean="0"/>
              <a:t>using</a:t>
            </a:r>
            <a:endParaRPr lang="en-US" sz="1600" dirty="0"/>
          </a:p>
          <a:p>
            <a:r>
              <a:rPr lang="en-US" sz="1800" b="1" dirty="0" smtClean="0">
                <a:solidFill>
                  <a:schemeClr val="tx2"/>
                </a:solidFill>
              </a:rPr>
              <a:t>E</a:t>
            </a:r>
            <a:r>
              <a:rPr lang="en-US" sz="1800" b="1" dirty="0" smtClean="0"/>
              <a:t>valuation</a:t>
            </a:r>
            <a:r>
              <a:rPr lang="et-EE" sz="1800" b="1" dirty="0" smtClean="0"/>
              <a:t> – </a:t>
            </a:r>
            <a:r>
              <a:rPr lang="et-EE" sz="1600" dirty="0" err="1" smtClean="0"/>
              <a:t>improving</a:t>
            </a:r>
            <a:endParaRPr lang="et-EE" sz="1600" dirty="0" smtClean="0"/>
          </a:p>
          <a:p>
            <a:endParaRPr lang="et-EE" sz="1600" dirty="0"/>
          </a:p>
          <a:p>
            <a:r>
              <a:rPr lang="et-EE" sz="1600" b="1" dirty="0" err="1" smtClean="0"/>
              <a:t>Learner-centered</a:t>
            </a:r>
            <a:r>
              <a:rPr lang="et-EE" sz="1600" b="1" dirty="0" smtClean="0"/>
              <a:t>!</a:t>
            </a:r>
            <a:endParaRPr lang="et-EE" sz="1600" b="1" dirty="0"/>
          </a:p>
          <a:p>
            <a:endParaRPr lang="et-EE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4052" y="1858952"/>
            <a:ext cx="3637587" cy="2046142"/>
          </a:xfrm>
        </p:spPr>
      </p:pic>
    </p:spTree>
    <p:extLst>
      <p:ext uri="{BB962C8B-B14F-4D97-AF65-F5344CB8AC3E}">
        <p14:creationId xmlns:p14="http://schemas.microsoft.com/office/powerpoint/2010/main" val="179255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97427"/>
            <a:ext cx="8520600" cy="550718"/>
          </a:xfrm>
        </p:spPr>
        <p:txBody>
          <a:bodyPr/>
          <a:lstStyle/>
          <a:p>
            <a:r>
              <a:rPr lang="et-EE" dirty="0" smtClean="0"/>
              <a:t>LORI (</a:t>
            </a:r>
            <a:r>
              <a:rPr lang="et-EE" i="1" dirty="0" err="1" smtClean="0"/>
              <a:t>Learning</a:t>
            </a:r>
            <a:r>
              <a:rPr lang="et-EE" i="1" dirty="0" smtClean="0"/>
              <a:t> </a:t>
            </a:r>
            <a:r>
              <a:rPr lang="et-EE" i="1" dirty="0" err="1"/>
              <a:t>Objective</a:t>
            </a:r>
            <a:r>
              <a:rPr lang="et-EE" i="1" dirty="0"/>
              <a:t> </a:t>
            </a:r>
            <a:r>
              <a:rPr lang="et-EE" i="1" dirty="0" err="1"/>
              <a:t>Review</a:t>
            </a:r>
            <a:r>
              <a:rPr lang="et-EE" i="1" dirty="0"/>
              <a:t> </a:t>
            </a:r>
            <a:r>
              <a:rPr lang="et-EE" i="1" dirty="0" smtClean="0"/>
              <a:t>Instrument)</a:t>
            </a:r>
            <a:endParaRPr lang="et-EE" dirty="0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09" y="783471"/>
            <a:ext cx="8749145" cy="41248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</a:rPr>
              <a:t>Content</a:t>
            </a:r>
            <a:r>
              <a:rPr kumimoji="0" lang="et-EE" altLang="et-E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</a:rPr>
              <a:t> </a:t>
            </a: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</a:rPr>
              <a:t>Quality</a:t>
            </a:r>
            <a:r>
              <a:rPr lang="et-EE" altLang="et-EE" sz="1600" b="1" dirty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</a:rPr>
              <a:t> </a:t>
            </a:r>
            <a:r>
              <a:rPr lang="et-EE" altLang="et-EE" sz="1600" b="1" dirty="0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</a:rPr>
              <a:t>-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balanced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presentation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of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ideas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, and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appropriate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level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of detail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Learning</a:t>
            </a:r>
            <a:r>
              <a:rPr kumimoji="0" lang="et-EE" altLang="et-E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Goal</a:t>
            </a:r>
            <a:r>
              <a:rPr kumimoji="0" lang="et-EE" altLang="et-E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Alignment</a:t>
            </a:r>
            <a:r>
              <a:rPr lang="et-EE" altLang="et-EE" sz="1600" b="1" dirty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lang="et-EE" altLang="et-EE" sz="1600" b="1" dirty="0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-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learning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goals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,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activities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,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assessments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, and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learner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characteristics</a:t>
            </a:r>
            <a:endParaRPr kumimoji="0" lang="et-EE" altLang="et-E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 Regular" pitchFamily="2" charset="0"/>
              <a:ea typeface="Roboto Regular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Feedback</a:t>
            </a:r>
            <a:r>
              <a:rPr kumimoji="0" lang="et-EE" altLang="et-E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and </a:t>
            </a: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Adaptation</a:t>
            </a:r>
            <a:r>
              <a:rPr lang="et-EE" altLang="et-EE" sz="1600" b="1" dirty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lang="et-EE" altLang="et-EE" sz="1600" b="1" dirty="0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- </a:t>
            </a:r>
            <a:r>
              <a:rPr lang="et-EE" altLang="et-EE" sz="1600" dirty="0" err="1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</a:t>
            </a:r>
            <a:r>
              <a:rPr kumimoji="0" lang="et-EE" altLang="et-EE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da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ptive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content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or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feedback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Motivation</a:t>
            </a:r>
            <a:r>
              <a:rPr lang="et-EE" altLang="et-EE" sz="1600" b="1" dirty="0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- </a:t>
            </a:r>
            <a:r>
              <a:rPr lang="et-EE" altLang="et-EE" sz="1600" dirty="0" err="1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bility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to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motivate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, and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stimulate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the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interest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of,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an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identified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population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of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learners</a:t>
            </a:r>
            <a:endParaRPr kumimoji="0" lang="et-EE" altLang="et-E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 Regular" pitchFamily="2" charset="0"/>
              <a:ea typeface="Roboto Regular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Presentation</a:t>
            </a:r>
            <a:r>
              <a:rPr kumimoji="0" lang="et-EE" altLang="et-E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Design</a:t>
            </a:r>
            <a:r>
              <a:rPr lang="et-EE" altLang="et-EE" sz="1600" b="1" dirty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lang="et-EE" altLang="et-EE" sz="1600" b="1" dirty="0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- </a:t>
            </a:r>
            <a:r>
              <a:rPr lang="et-EE" altLang="et-EE" sz="1600" dirty="0" err="1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d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esign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of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visual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and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auditory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information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for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enhanced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learning</a:t>
            </a:r>
            <a:endParaRPr kumimoji="0" lang="et-EE" altLang="et-E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 Regular" pitchFamily="2" charset="0"/>
              <a:ea typeface="Roboto Regular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Interaction</a:t>
            </a:r>
            <a:r>
              <a:rPr kumimoji="0" lang="et-EE" altLang="et-E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Usability</a:t>
            </a:r>
            <a:r>
              <a:rPr lang="et-EE" altLang="et-EE" sz="1600" b="1" dirty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lang="et-EE" altLang="et-EE" sz="1600" b="1" dirty="0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- </a:t>
            </a:r>
            <a:r>
              <a:rPr lang="et-EE" altLang="et-EE" sz="1600" dirty="0" err="1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e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asy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of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navigation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,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predictability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of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the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user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interface</a:t>
            </a:r>
            <a:endParaRPr kumimoji="0" lang="et-EE" altLang="et-E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 Regular" pitchFamily="2" charset="0"/>
              <a:ea typeface="Roboto Regular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Accessibility</a:t>
            </a:r>
            <a:r>
              <a:rPr lang="et-EE" altLang="et-EE" sz="1600" b="1" dirty="0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- </a:t>
            </a:r>
            <a:r>
              <a:rPr lang="et-EE" altLang="et-EE" sz="1600" dirty="0" err="1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s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upport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for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learners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with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disabilities</a:t>
            </a:r>
            <a:endParaRPr kumimoji="0" lang="et-EE" altLang="et-E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 Regular" pitchFamily="2" charset="0"/>
              <a:ea typeface="Roboto Regular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Reusability</a:t>
            </a:r>
            <a:r>
              <a:rPr lang="et-EE" altLang="et-EE" sz="1600" b="1" dirty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lang="et-EE" altLang="et-EE" sz="1600" b="1" dirty="0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- </a:t>
            </a:r>
            <a:r>
              <a:rPr lang="et-EE" altLang="et-EE" sz="1600" dirty="0" err="1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bility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to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port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between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different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courses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or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learning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contexts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without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modification</a:t>
            </a:r>
            <a:endParaRPr kumimoji="0" lang="et-EE" altLang="et-E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 Regular" pitchFamily="2" charset="0"/>
              <a:ea typeface="Roboto Regular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Standards</a:t>
            </a:r>
            <a:r>
              <a:rPr kumimoji="0" lang="et-EE" altLang="et-E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Compliance</a:t>
            </a:r>
            <a:r>
              <a:rPr lang="et-EE" altLang="et-EE" sz="1600" b="1" dirty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lang="et-EE" altLang="et-EE" sz="1600" b="1" dirty="0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- </a:t>
            </a:r>
            <a:r>
              <a:rPr lang="et-EE" altLang="et-EE" sz="1600" dirty="0" err="1" smtClean="0">
                <a:solidFill>
                  <a:schemeClr val="tx1"/>
                </a:solidFill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a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dherence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to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international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standards</a:t>
            </a:r>
            <a:r>
              <a:rPr kumimoji="0" lang="et-EE" altLang="et-E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 and </a:t>
            </a:r>
            <a:r>
              <a:rPr kumimoji="0" lang="et-EE" altLang="et-E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 Regular" pitchFamily="2" charset="0"/>
                <a:ea typeface="Roboto Regular" pitchFamily="2" charset="0"/>
                <a:cs typeface="Arial" panose="020B0604020202020204" pitchFamily="34" charset="0"/>
              </a:rPr>
              <a:t>specification</a:t>
            </a:r>
            <a:endParaRPr kumimoji="0" lang="et-EE" altLang="et-E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 Regular" pitchFamily="2" charset="0"/>
              <a:ea typeface="Roboto Regula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15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59773"/>
            <a:ext cx="8520600" cy="571500"/>
          </a:xfrm>
        </p:spPr>
        <p:txBody>
          <a:bodyPr/>
          <a:lstStyle/>
          <a:p>
            <a:r>
              <a:rPr lang="et-EE" dirty="0" err="1" smtClean="0"/>
              <a:t>Outcomes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945573"/>
            <a:ext cx="8520600" cy="3623302"/>
          </a:xfrm>
        </p:spPr>
        <p:txBody>
          <a:bodyPr/>
          <a:lstStyle/>
          <a:p>
            <a:r>
              <a:rPr lang="en-US" dirty="0"/>
              <a:t>Good digital learning material takes into account the </a:t>
            </a:r>
            <a:r>
              <a:rPr lang="en-US" b="1" dirty="0"/>
              <a:t>different learning styles </a:t>
            </a:r>
            <a:r>
              <a:rPr lang="en-US" dirty="0"/>
              <a:t>of learners when choosing media and preparing learning tasks, including instructions, guidelines for learning and the use of study materials, if necessary</a:t>
            </a:r>
            <a:r>
              <a:rPr lang="en-US" dirty="0" smtClean="0"/>
              <a:t>.</a:t>
            </a:r>
            <a:endParaRPr lang="et-EE" dirty="0" smtClean="0"/>
          </a:p>
          <a:p>
            <a:r>
              <a:rPr lang="en-US" b="1" dirty="0"/>
              <a:t>Learning outcomes describe the minimum level of knowledge, skills and attitudes </a:t>
            </a:r>
            <a:r>
              <a:rPr lang="en-US" dirty="0"/>
              <a:t>that the learner must acquire and be able to demonstrate as a result of </a:t>
            </a:r>
            <a:r>
              <a:rPr lang="en-US" dirty="0" smtClean="0"/>
              <a:t>learning.</a:t>
            </a:r>
            <a:r>
              <a:rPr lang="et-EE" dirty="0" smtClean="0"/>
              <a:t> </a:t>
            </a:r>
            <a:r>
              <a:rPr lang="en-US" dirty="0" smtClean="0"/>
              <a:t>Learning </a:t>
            </a:r>
            <a:r>
              <a:rPr lang="en-US" dirty="0"/>
              <a:t>outcomes are </a:t>
            </a:r>
            <a:r>
              <a:rPr lang="en-US" b="1" dirty="0"/>
              <a:t>formulated in a </a:t>
            </a:r>
            <a:r>
              <a:rPr lang="en-US" b="1" dirty="0" smtClean="0"/>
              <a:t>learner-</a:t>
            </a:r>
            <a:r>
              <a:rPr lang="en-US" b="1" dirty="0" err="1" smtClean="0"/>
              <a:t>centred</a:t>
            </a:r>
            <a:r>
              <a:rPr lang="en-US" b="1" dirty="0" smtClean="0"/>
              <a:t> </a:t>
            </a:r>
            <a:r>
              <a:rPr lang="en-US" b="1" dirty="0"/>
              <a:t>way </a:t>
            </a:r>
            <a:r>
              <a:rPr lang="en-US" dirty="0"/>
              <a:t>- what the learner can do at the end of the study material and under what </a:t>
            </a:r>
            <a:r>
              <a:rPr lang="en-US" dirty="0" smtClean="0"/>
              <a:t>conditions.</a:t>
            </a:r>
            <a:r>
              <a:rPr lang="et-EE" dirty="0"/>
              <a:t> </a:t>
            </a:r>
            <a:endParaRPr lang="et-EE" dirty="0" smtClean="0"/>
          </a:p>
          <a:p>
            <a:endParaRPr lang="et-EE" sz="1600" dirty="0"/>
          </a:p>
          <a:p>
            <a:pPr marL="114300" indent="0">
              <a:buNone/>
            </a:pPr>
            <a:r>
              <a:rPr lang="en-US" sz="1600" dirty="0" smtClean="0"/>
              <a:t>Well-defined </a:t>
            </a:r>
            <a:r>
              <a:rPr lang="en-US" sz="1600" dirty="0"/>
              <a:t>goals and learning outcomes help the author of the study material and its user decide on the content of the study material and the suitability of the learning process.</a:t>
            </a:r>
            <a:endParaRPr lang="et-EE" sz="1600" dirty="0"/>
          </a:p>
        </p:txBody>
      </p:sp>
    </p:spTree>
    <p:extLst>
      <p:ext uri="{BB962C8B-B14F-4D97-AF65-F5344CB8AC3E}">
        <p14:creationId xmlns:p14="http://schemas.microsoft.com/office/powerpoint/2010/main" val="534451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07819"/>
            <a:ext cx="8520600" cy="706582"/>
          </a:xfrm>
        </p:spPr>
        <p:txBody>
          <a:bodyPr/>
          <a:lstStyle/>
          <a:p>
            <a:r>
              <a:rPr lang="et-EE" dirty="0" err="1" smtClean="0"/>
              <a:t>Structure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675409"/>
            <a:ext cx="8520600" cy="3893467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It is advisable to create a clear system between the parts of the study </a:t>
            </a:r>
            <a:r>
              <a:rPr lang="en-US" dirty="0" smtClean="0"/>
              <a:t>material</a:t>
            </a:r>
            <a:r>
              <a:rPr lang="et-EE" dirty="0" smtClean="0"/>
              <a:t> (</a:t>
            </a:r>
            <a:r>
              <a:rPr lang="en-US" dirty="0" smtClean="0"/>
              <a:t>menu</a:t>
            </a:r>
            <a:r>
              <a:rPr lang="en-US" dirty="0"/>
              <a:t>, navigation buttons, table of contents</a:t>
            </a:r>
            <a:r>
              <a:rPr lang="en-US" dirty="0" smtClean="0"/>
              <a:t>).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t-EE" b="1" dirty="0" err="1" smtClean="0"/>
              <a:t>Scope</a:t>
            </a:r>
            <a:r>
              <a:rPr lang="et-EE" dirty="0" smtClean="0"/>
              <a:t> </a:t>
            </a:r>
            <a:r>
              <a:rPr lang="et-EE" dirty="0"/>
              <a:t>– </a:t>
            </a:r>
            <a:r>
              <a:rPr lang="en-US" dirty="0"/>
              <a:t>introduction, objectives, learning outcomes, preliminary knowledge, technical requirements, etc.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b="1" dirty="0" err="1" smtClean="0"/>
              <a:t>Content</a:t>
            </a:r>
            <a:r>
              <a:rPr lang="et-EE" dirty="0" smtClean="0"/>
              <a:t> – </a:t>
            </a:r>
            <a:r>
              <a:rPr lang="en-US" dirty="0" smtClean="0"/>
              <a:t>educational </a:t>
            </a:r>
            <a:r>
              <a:rPr lang="en-US" dirty="0"/>
              <a:t>material presented as a combination of text, graphics, animation, audio and </a:t>
            </a:r>
            <a:r>
              <a:rPr lang="en-US" dirty="0" smtClean="0"/>
              <a:t>video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t-EE" b="1" dirty="0" err="1" smtClean="0"/>
              <a:t>Activity</a:t>
            </a:r>
            <a:r>
              <a:rPr lang="et-EE" b="1" dirty="0" smtClean="0"/>
              <a:t> </a:t>
            </a:r>
            <a:r>
              <a:rPr lang="et-EE" dirty="0"/>
              <a:t>– </a:t>
            </a:r>
            <a:r>
              <a:rPr lang="en-US" dirty="0"/>
              <a:t>activities for embedding, practicing, self-checking and implementing the learning process </a:t>
            </a:r>
            <a:r>
              <a:rPr lang="en-US" dirty="0" smtClean="0"/>
              <a:t>(tasks</a:t>
            </a:r>
            <a:r>
              <a:rPr lang="en-US" dirty="0"/>
              <a:t>, self-tests, etc.).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t-EE" b="1" dirty="0" err="1" smtClean="0"/>
              <a:t>Thinking</a:t>
            </a:r>
            <a:r>
              <a:rPr lang="et-EE" b="1" dirty="0" smtClean="0"/>
              <a:t> </a:t>
            </a:r>
            <a:r>
              <a:rPr lang="et-EE" dirty="0" smtClean="0"/>
              <a:t>– </a:t>
            </a:r>
            <a:r>
              <a:rPr lang="en-US" dirty="0" smtClean="0"/>
              <a:t>reflection </a:t>
            </a:r>
            <a:r>
              <a:rPr lang="en-US" dirty="0"/>
              <a:t>and discussion </a:t>
            </a:r>
            <a:r>
              <a:rPr lang="et-EE" dirty="0" smtClean="0"/>
              <a:t>(</a:t>
            </a:r>
            <a:r>
              <a:rPr lang="en-US" dirty="0" smtClean="0"/>
              <a:t>questions </a:t>
            </a:r>
            <a:r>
              <a:rPr lang="en-US" dirty="0"/>
              <a:t>about text and thinking</a:t>
            </a:r>
            <a:r>
              <a:rPr lang="en-US" dirty="0" smtClean="0"/>
              <a:t>).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t-EE" b="1" dirty="0" err="1" smtClean="0"/>
              <a:t>Extra</a:t>
            </a:r>
            <a:r>
              <a:rPr lang="et-EE" dirty="0"/>
              <a:t> </a:t>
            </a:r>
            <a:r>
              <a:rPr lang="et-EE" dirty="0" smtClean="0"/>
              <a:t>– </a:t>
            </a:r>
            <a:r>
              <a:rPr lang="et-EE" dirty="0" err="1" smtClean="0"/>
              <a:t>references</a:t>
            </a:r>
            <a:r>
              <a:rPr lang="et-EE" dirty="0" smtClean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additional</a:t>
            </a:r>
            <a:r>
              <a:rPr lang="et-EE" dirty="0"/>
              <a:t> </a:t>
            </a:r>
            <a:r>
              <a:rPr lang="et-EE" dirty="0" err="1"/>
              <a:t>material</a:t>
            </a:r>
            <a:r>
              <a:rPr lang="et-EE" dirty="0"/>
              <a:t>.</a:t>
            </a:r>
          </a:p>
          <a:p>
            <a:pPr>
              <a:lnSpc>
                <a:spcPct val="150000"/>
              </a:lnSpc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60016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2" y="166256"/>
            <a:ext cx="8354317" cy="770776"/>
          </a:xfrm>
        </p:spPr>
        <p:txBody>
          <a:bodyPr/>
          <a:lstStyle/>
          <a:p>
            <a:r>
              <a:rPr lang="et-EE" dirty="0" err="1" smtClean="0"/>
              <a:t>Design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633846"/>
            <a:ext cx="8768324" cy="39350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700" dirty="0"/>
              <a:t>The author of the study material has to think about which design techniques to use and </a:t>
            </a:r>
            <a:r>
              <a:rPr lang="en-US" sz="1700" dirty="0" smtClean="0"/>
              <a:t>follow </a:t>
            </a:r>
            <a:r>
              <a:rPr lang="en-US" sz="1700" dirty="0"/>
              <a:t>them throughout the </a:t>
            </a:r>
            <a:r>
              <a:rPr lang="en-US" sz="1700" dirty="0" smtClean="0"/>
              <a:t>course</a:t>
            </a:r>
            <a:r>
              <a:rPr lang="et-EE" sz="1700" dirty="0" smtClean="0"/>
              <a:t> (l</a:t>
            </a:r>
            <a:r>
              <a:rPr lang="en-US" sz="1700" dirty="0" err="1" smtClean="0"/>
              <a:t>ayout</a:t>
            </a:r>
            <a:r>
              <a:rPr lang="en-US" sz="1700" dirty="0"/>
              <a:t>, </a:t>
            </a:r>
            <a:r>
              <a:rPr lang="en-US" sz="1700" dirty="0" err="1" smtClean="0"/>
              <a:t>colo</a:t>
            </a:r>
            <a:r>
              <a:rPr lang="et-EE" sz="1700" dirty="0" smtClean="0"/>
              <a:t>u</a:t>
            </a:r>
            <a:r>
              <a:rPr lang="en-US" sz="1700" dirty="0" smtClean="0"/>
              <a:t>r </a:t>
            </a:r>
            <a:r>
              <a:rPr lang="en-US" sz="1700" dirty="0"/>
              <a:t>schemes, principles in </a:t>
            </a:r>
            <a:r>
              <a:rPr lang="en-US" sz="1700" dirty="0" smtClean="0"/>
              <a:t>graphics</a:t>
            </a:r>
            <a:r>
              <a:rPr lang="et-EE" sz="1700" dirty="0" smtClean="0"/>
              <a:t>: </a:t>
            </a:r>
            <a:r>
              <a:rPr lang="en-US" sz="1700" dirty="0" smtClean="0"/>
              <a:t>drawing</a:t>
            </a:r>
            <a:r>
              <a:rPr lang="en-US" sz="1700" dirty="0"/>
              <a:t>, picture, </a:t>
            </a:r>
            <a:r>
              <a:rPr lang="en-US" sz="1700" dirty="0" smtClean="0"/>
              <a:t>graph, </a:t>
            </a:r>
            <a:r>
              <a:rPr lang="en-US" sz="1700" dirty="0"/>
              <a:t>text style and size </a:t>
            </a:r>
            <a:r>
              <a:rPr lang="en-US" sz="1700" dirty="0" smtClean="0"/>
              <a:t>selection</a:t>
            </a:r>
            <a:r>
              <a:rPr lang="et-EE" sz="1700" dirty="0" smtClean="0"/>
              <a:t>).</a:t>
            </a:r>
          </a:p>
          <a:p>
            <a:pPr>
              <a:lnSpc>
                <a:spcPct val="150000"/>
              </a:lnSpc>
            </a:pPr>
            <a:r>
              <a:rPr lang="en-US" sz="1700" b="1" dirty="0" smtClean="0"/>
              <a:t>The </a:t>
            </a:r>
            <a:r>
              <a:rPr lang="en-US" sz="1700" b="1" dirty="0"/>
              <a:t>essential details </a:t>
            </a:r>
            <a:r>
              <a:rPr lang="en-US" sz="1700" dirty="0"/>
              <a:t>of the study material must be </a:t>
            </a:r>
            <a:r>
              <a:rPr lang="en-US" sz="1700" b="1" dirty="0"/>
              <a:t>easy to find</a:t>
            </a:r>
            <a:r>
              <a:rPr lang="en-US" sz="1700" dirty="0"/>
              <a:t>, distinct from the background and large enough. Text and background </a:t>
            </a:r>
            <a:r>
              <a:rPr lang="en-US" sz="1700" dirty="0" err="1" smtClean="0"/>
              <a:t>colo</a:t>
            </a:r>
            <a:r>
              <a:rPr lang="et-EE" sz="1700" dirty="0" smtClean="0"/>
              <a:t>u</a:t>
            </a:r>
            <a:r>
              <a:rPr lang="en-US" sz="1700" dirty="0" err="1" smtClean="0"/>
              <a:t>rs</a:t>
            </a:r>
            <a:r>
              <a:rPr lang="en-US" sz="1700" dirty="0" smtClean="0"/>
              <a:t> </a:t>
            </a:r>
            <a:r>
              <a:rPr lang="en-US" sz="1700" dirty="0"/>
              <a:t>should be </a:t>
            </a:r>
            <a:r>
              <a:rPr lang="en-US" sz="1700" dirty="0" smtClean="0"/>
              <a:t>as </a:t>
            </a:r>
            <a:r>
              <a:rPr lang="en-US" sz="1700" dirty="0"/>
              <a:t>contrasting as possible. Black text is best used on a white background</a:t>
            </a:r>
            <a:r>
              <a:rPr lang="en-US" sz="1700" dirty="0" smtClean="0"/>
              <a:t>.</a:t>
            </a:r>
            <a:endParaRPr lang="en-US" sz="1700" dirty="0"/>
          </a:p>
          <a:p>
            <a:pPr>
              <a:lnSpc>
                <a:spcPct val="150000"/>
              </a:lnSpc>
            </a:pPr>
            <a:r>
              <a:rPr lang="en-US" sz="1700" dirty="0"/>
              <a:t>The material to be created must reach and </a:t>
            </a:r>
            <a:r>
              <a:rPr lang="en-US" sz="1700" b="1" dirty="0"/>
              <a:t>bind the target audience and be easy to read</a:t>
            </a:r>
            <a:r>
              <a:rPr lang="en-US" sz="1700" dirty="0"/>
              <a:t>. The typeface and text are selected so that </a:t>
            </a:r>
            <a:r>
              <a:rPr lang="en-US" sz="1700" b="1" dirty="0"/>
              <a:t>important information is </a:t>
            </a:r>
            <a:r>
              <a:rPr lang="et-EE" sz="1700" b="1" dirty="0" err="1" smtClean="0"/>
              <a:t>stressed</a:t>
            </a:r>
            <a:r>
              <a:rPr lang="en-US" sz="1700" dirty="0" smtClean="0"/>
              <a:t>.</a:t>
            </a:r>
            <a:endParaRPr lang="et-EE" sz="1700" dirty="0"/>
          </a:p>
        </p:txBody>
      </p:sp>
      <p:pic>
        <p:nvPicPr>
          <p:cNvPr id="13314" name="Picture 2" descr="Pildiotsingu design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55" y="3842732"/>
            <a:ext cx="2167947" cy="130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0537" y="4873336"/>
            <a:ext cx="36663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800" dirty="0"/>
              <a:t>https://finchamdesign.co.uk/wp-content/uploads/2018/02/designmatters1.jpg</a:t>
            </a:r>
          </a:p>
        </p:txBody>
      </p:sp>
    </p:spTree>
    <p:extLst>
      <p:ext uri="{BB962C8B-B14F-4D97-AF65-F5344CB8AC3E}">
        <p14:creationId xmlns:p14="http://schemas.microsoft.com/office/powerpoint/2010/main" val="4177717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883227"/>
            <a:ext cx="8520600" cy="36856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The study material is </a:t>
            </a:r>
            <a:r>
              <a:rPr lang="et-EE" b="1" dirty="0" err="1" smtClean="0"/>
              <a:t>stylistically</a:t>
            </a:r>
            <a:r>
              <a:rPr lang="en-US" b="1" dirty="0" smtClean="0"/>
              <a:t> </a:t>
            </a:r>
            <a:r>
              <a:rPr lang="en-US" b="1" dirty="0"/>
              <a:t>and linguistically correct</a:t>
            </a:r>
            <a:r>
              <a:rPr lang="en-US" dirty="0" smtClean="0"/>
              <a:t>.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n-US" dirty="0"/>
              <a:t>It is necessary to take into account </a:t>
            </a:r>
            <a:r>
              <a:rPr lang="en-US" b="1" dirty="0"/>
              <a:t>the license terms of </a:t>
            </a:r>
            <a:r>
              <a:rPr lang="en-US" b="1" dirty="0" smtClean="0"/>
              <a:t>the</a:t>
            </a:r>
            <a:r>
              <a:rPr lang="et-EE" b="1" dirty="0" smtClean="0"/>
              <a:t> </a:t>
            </a:r>
            <a:r>
              <a:rPr lang="et-EE" b="1" dirty="0" err="1" smtClean="0"/>
              <a:t>material</a:t>
            </a:r>
            <a:r>
              <a:rPr lang="en-US" b="1" dirty="0" smtClean="0"/>
              <a:t> </a:t>
            </a:r>
            <a:r>
              <a:rPr lang="en-US" dirty="0"/>
              <a:t>when using the work of other authors in the study material. The work used may be copyrighted (©), partially protected (Creative Commons), or public domain</a:t>
            </a:r>
            <a:r>
              <a:rPr lang="en-US" dirty="0" smtClean="0"/>
              <a:t>.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n-US" b="1" dirty="0" smtClean="0"/>
              <a:t>A </a:t>
            </a:r>
            <a:r>
              <a:rPr lang="en-US" b="1" dirty="0"/>
              <a:t>list of all the sources </a:t>
            </a:r>
            <a:r>
              <a:rPr lang="en-US" dirty="0"/>
              <a:t>used must be provided in the study material (normally at the end</a:t>
            </a:r>
            <a:r>
              <a:rPr lang="en-US" dirty="0" smtClean="0"/>
              <a:t>)</a:t>
            </a:r>
            <a:r>
              <a:rPr lang="et-EE" dirty="0" smtClean="0"/>
              <a:t>.</a:t>
            </a:r>
            <a:endParaRPr lang="et-EE" dirty="0"/>
          </a:p>
        </p:txBody>
      </p:sp>
      <p:pic>
        <p:nvPicPr>
          <p:cNvPr id="14338" name="Picture 2" descr="Pildiotsingu creative commons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45" y="3117918"/>
            <a:ext cx="3214983" cy="18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86100" y="4883727"/>
            <a:ext cx="37433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800" dirty="0"/>
              <a:t>https://eduwells.files.wordpress.com/2014/10/creative-commons-eduwells.png</a:t>
            </a:r>
          </a:p>
        </p:txBody>
      </p:sp>
    </p:spTree>
    <p:extLst>
      <p:ext uri="{BB962C8B-B14F-4D97-AF65-F5344CB8AC3E}">
        <p14:creationId xmlns:p14="http://schemas.microsoft.com/office/powerpoint/2010/main" val="1859276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Technical</a:t>
            </a:r>
            <a:r>
              <a:rPr lang="et-EE" dirty="0"/>
              <a:t> </a:t>
            </a:r>
            <a:r>
              <a:rPr lang="et-EE" dirty="0" err="1"/>
              <a:t>principles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955964"/>
            <a:ext cx="8520600" cy="361291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The study material is </a:t>
            </a:r>
            <a:r>
              <a:rPr lang="en-US" b="1" dirty="0"/>
              <a:t>technically operational </a:t>
            </a:r>
            <a:r>
              <a:rPr lang="en-US" dirty="0"/>
              <a:t>when the links open, the necessary resources work as intended, the web-based literature cited is available</a:t>
            </a:r>
            <a:r>
              <a:rPr lang="en-US" dirty="0" smtClean="0"/>
              <a:t>.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High-quality </a:t>
            </a:r>
            <a:r>
              <a:rPr lang="en-US" dirty="0"/>
              <a:t>learning material </a:t>
            </a:r>
            <a:r>
              <a:rPr lang="en-US" b="1" dirty="0"/>
              <a:t>can be used with as many different types of devices, web browsers, and operating systems</a:t>
            </a:r>
            <a:r>
              <a:rPr lang="en-US" dirty="0"/>
              <a:t> as possible without disrupting the presentation or functionality of </a:t>
            </a:r>
            <a:r>
              <a:rPr lang="en-US" dirty="0" smtClean="0"/>
              <a:t>content</a:t>
            </a:r>
            <a:r>
              <a:rPr lang="et-EE" dirty="0" smtClean="0"/>
              <a:t> (c</a:t>
            </a:r>
            <a:r>
              <a:rPr lang="en-US" dirty="0" err="1" smtClean="0"/>
              <a:t>ompatibility</a:t>
            </a:r>
            <a:r>
              <a:rPr lang="et-EE" dirty="0"/>
              <a:t>)</a:t>
            </a:r>
            <a:r>
              <a:rPr lang="en-US" dirty="0" smtClean="0"/>
              <a:t>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75119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76645"/>
            <a:ext cx="8520600" cy="8917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Vision and strategic goals for </a:t>
            </a:r>
            <a:r>
              <a:rPr lang="en-US" dirty="0" smtClean="0"/>
              <a:t>2020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sz="1600" i="1" dirty="0" err="1" smtClean="0"/>
              <a:t>The</a:t>
            </a:r>
            <a:r>
              <a:rPr lang="et-EE" sz="1600" i="1" dirty="0" smtClean="0"/>
              <a:t> Estonian </a:t>
            </a:r>
            <a:r>
              <a:rPr lang="et-EE" sz="1600" i="1" dirty="0" err="1" smtClean="0"/>
              <a:t>Lifelong</a:t>
            </a:r>
            <a:r>
              <a:rPr lang="et-EE" sz="1600" i="1" dirty="0" smtClean="0"/>
              <a:t> </a:t>
            </a:r>
            <a:r>
              <a:rPr lang="et-EE" sz="1600" i="1" dirty="0" err="1"/>
              <a:t>L</a:t>
            </a:r>
            <a:r>
              <a:rPr lang="et-EE" sz="1600" i="1" dirty="0" err="1" smtClean="0"/>
              <a:t>earning</a:t>
            </a:r>
            <a:r>
              <a:rPr lang="et-EE" sz="1600" i="1" dirty="0" smtClean="0"/>
              <a:t> </a:t>
            </a:r>
            <a:r>
              <a:rPr lang="et-EE" sz="1600" i="1" dirty="0" err="1"/>
              <a:t>S</a:t>
            </a:r>
            <a:r>
              <a:rPr lang="et-EE" sz="1600" i="1" dirty="0" err="1" smtClean="0"/>
              <a:t>trategy</a:t>
            </a:r>
            <a:r>
              <a:rPr lang="en-US" sz="1600" i="1" dirty="0" smtClean="0"/>
              <a:t> </a:t>
            </a:r>
            <a:r>
              <a:rPr lang="et-EE" sz="1600" i="1" dirty="0" smtClean="0"/>
              <a:t> 2020</a:t>
            </a:r>
            <a:endParaRPr lang="et-EE" sz="1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11700" y="1163783"/>
            <a:ext cx="8520600" cy="34050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/>
              <a:t>A </a:t>
            </a:r>
            <a:r>
              <a:rPr lang="en-US" b="1" dirty="0"/>
              <a:t>change in the approach to </a:t>
            </a:r>
            <a:r>
              <a:rPr lang="en-US" b="1" dirty="0" smtClean="0"/>
              <a:t>learning</a:t>
            </a:r>
            <a:r>
              <a:rPr lang="et-EE" b="1" dirty="0" smtClean="0"/>
              <a:t> – </a:t>
            </a:r>
            <a:r>
              <a:rPr lang="et-EE" dirty="0" err="1" smtClean="0"/>
              <a:t>individualization</a:t>
            </a:r>
            <a:r>
              <a:rPr lang="en-US" dirty="0" smtClean="0"/>
              <a:t>, </a:t>
            </a:r>
            <a:r>
              <a:rPr lang="et-EE" dirty="0" smtClean="0"/>
              <a:t>l</a:t>
            </a:r>
            <a:r>
              <a:rPr lang="en-US" dirty="0" smtClean="0"/>
              <a:t>earning </a:t>
            </a:r>
            <a:r>
              <a:rPr lang="et-EE" dirty="0" smtClean="0"/>
              <a:t>s</a:t>
            </a:r>
            <a:r>
              <a:rPr lang="en-US" dirty="0" smtClean="0"/>
              <a:t>kills</a:t>
            </a:r>
            <a:r>
              <a:rPr lang="en-US" dirty="0"/>
              <a:t>, </a:t>
            </a:r>
            <a:r>
              <a:rPr lang="et-EE" dirty="0" err="1" smtClean="0"/>
              <a:t>development</a:t>
            </a:r>
            <a:r>
              <a:rPr lang="et-EE" dirty="0" smtClean="0"/>
              <a:t> of c</a:t>
            </a:r>
            <a:r>
              <a:rPr lang="en-US" dirty="0" err="1" smtClean="0"/>
              <a:t>reativity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t-EE" dirty="0" smtClean="0"/>
              <a:t>e</a:t>
            </a:r>
            <a:r>
              <a:rPr lang="en-US" dirty="0" err="1" smtClean="0"/>
              <a:t>ntrepreneurship</a:t>
            </a:r>
            <a:r>
              <a:rPr lang="en-US" dirty="0" smtClean="0"/>
              <a:t> for </a:t>
            </a:r>
            <a:r>
              <a:rPr lang="et-EE" dirty="0" err="1" smtClean="0"/>
              <a:t>every</a:t>
            </a:r>
            <a:r>
              <a:rPr lang="en-US" dirty="0" smtClean="0"/>
              <a:t> </a:t>
            </a:r>
            <a:r>
              <a:rPr lang="en-US" dirty="0"/>
              <a:t>learner.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Competent </a:t>
            </a:r>
            <a:r>
              <a:rPr lang="en-US" sz="1600" dirty="0"/>
              <a:t>and motivated teachers and school </a:t>
            </a:r>
            <a:r>
              <a:rPr lang="et-EE" sz="1600" dirty="0" err="1" smtClean="0"/>
              <a:t>boards</a:t>
            </a:r>
            <a:endParaRPr lang="et-EE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The </a:t>
            </a:r>
            <a:r>
              <a:rPr lang="en-US" sz="1600" dirty="0"/>
              <a:t>concordance of lifelong learning opportunities with the needs of the </a:t>
            </a:r>
            <a:r>
              <a:rPr lang="en-US" sz="1600" dirty="0" err="1"/>
              <a:t>labour</a:t>
            </a:r>
            <a:r>
              <a:rPr lang="en-US" sz="1600" dirty="0"/>
              <a:t> market </a:t>
            </a:r>
            <a:endParaRPr lang="et-EE" sz="1600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A </a:t>
            </a:r>
            <a:r>
              <a:rPr lang="en-US" b="1" dirty="0"/>
              <a:t>digital focus in lifelong </a:t>
            </a:r>
            <a:r>
              <a:rPr lang="en-US" b="1" dirty="0" smtClean="0"/>
              <a:t>learning</a:t>
            </a:r>
            <a:r>
              <a:rPr lang="et-EE" b="1" dirty="0" smtClean="0"/>
              <a:t> - </a:t>
            </a:r>
            <a:r>
              <a:rPr lang="en-US" dirty="0" smtClean="0"/>
              <a:t>digital </a:t>
            </a:r>
            <a:r>
              <a:rPr lang="en-US" dirty="0"/>
              <a:t>technology is applied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learning</a:t>
            </a:r>
            <a:r>
              <a:rPr lang="et-EE" dirty="0" smtClean="0"/>
              <a:t> and </a:t>
            </a:r>
            <a:r>
              <a:rPr lang="et-EE" dirty="0" err="1" smtClean="0"/>
              <a:t>teaching</a:t>
            </a:r>
            <a:r>
              <a:rPr lang="et-EE" dirty="0" smtClean="0"/>
              <a:t> </a:t>
            </a:r>
            <a:r>
              <a:rPr lang="et-EE" dirty="0" err="1" smtClean="0"/>
              <a:t>process</a:t>
            </a:r>
            <a:r>
              <a:rPr lang="et-EE" dirty="0" smtClean="0"/>
              <a:t> </a:t>
            </a:r>
            <a:r>
              <a:rPr lang="en-US" dirty="0" smtClean="0"/>
              <a:t>more </a:t>
            </a:r>
            <a:r>
              <a:rPr lang="en-US" dirty="0"/>
              <a:t>effectively and efficiently, the digital skills of the entire population have improved and access to the new generation of digital infrastructure is guaranteed.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Equal </a:t>
            </a:r>
            <a:r>
              <a:rPr lang="en-US" sz="1600" dirty="0"/>
              <a:t>opportunities and increased participation in lifelong learning</a:t>
            </a:r>
            <a:endParaRPr lang="et-EE" sz="1600" dirty="0"/>
          </a:p>
        </p:txBody>
      </p:sp>
    </p:spTree>
    <p:extLst>
      <p:ext uri="{BB962C8B-B14F-4D97-AF65-F5344CB8AC3E}">
        <p14:creationId xmlns:p14="http://schemas.microsoft.com/office/powerpoint/2010/main" val="487894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810491"/>
            <a:ext cx="8624482" cy="375838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The learner can be </a:t>
            </a:r>
            <a:r>
              <a:rPr lang="en-US" b="1" dirty="0"/>
              <a:t>motivated</a:t>
            </a:r>
            <a:r>
              <a:rPr lang="en-US" dirty="0"/>
              <a:t> by the </a:t>
            </a:r>
            <a:r>
              <a:rPr lang="en-US" b="1" dirty="0"/>
              <a:t>diversity of the material</a:t>
            </a:r>
            <a:r>
              <a:rPr lang="en-US" dirty="0"/>
              <a:t>, the possibility of </a:t>
            </a:r>
            <a:r>
              <a:rPr lang="en-US" b="1" dirty="0"/>
              <a:t>receiving feedback</a:t>
            </a:r>
            <a:r>
              <a:rPr lang="en-US" dirty="0"/>
              <a:t>, vital and interesting </a:t>
            </a:r>
            <a:r>
              <a:rPr lang="en-US" b="1" dirty="0"/>
              <a:t>examples</a:t>
            </a:r>
            <a:r>
              <a:rPr lang="en-US" dirty="0"/>
              <a:t> and engaging </a:t>
            </a:r>
            <a:r>
              <a:rPr lang="en-US" b="1" dirty="0"/>
              <a:t>interactive tasks</a:t>
            </a:r>
            <a:r>
              <a:rPr lang="en-US" b="1" dirty="0" smtClean="0"/>
              <a:t>.</a:t>
            </a:r>
            <a:endParaRPr lang="et-EE" b="1" dirty="0" smtClean="0"/>
          </a:p>
          <a:p>
            <a:pPr>
              <a:lnSpc>
                <a:spcPct val="150000"/>
              </a:lnSpc>
            </a:pPr>
            <a:r>
              <a:rPr lang="en-US" dirty="0"/>
              <a:t>Digital learning material is </a:t>
            </a:r>
            <a:r>
              <a:rPr lang="en-US" b="1" dirty="0"/>
              <a:t>true to the subject </a:t>
            </a:r>
            <a:r>
              <a:rPr lang="en-US" dirty="0" smtClean="0"/>
              <a:t>(does </a:t>
            </a:r>
            <a:r>
              <a:rPr lang="en-US" dirty="0"/>
              <a:t>not contain factual errors</a:t>
            </a:r>
            <a:r>
              <a:rPr lang="en-US" dirty="0" smtClean="0"/>
              <a:t>).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n-US" dirty="0"/>
              <a:t>Learning content is presented </a:t>
            </a:r>
            <a:r>
              <a:rPr lang="en-US" b="1" dirty="0"/>
              <a:t>as briefly as possible and as </a:t>
            </a:r>
            <a:r>
              <a:rPr lang="et-EE" b="1" dirty="0" err="1" smtClean="0"/>
              <a:t>lengthily</a:t>
            </a:r>
            <a:r>
              <a:rPr lang="en-US" b="1" dirty="0" smtClean="0"/>
              <a:t> </a:t>
            </a:r>
            <a:r>
              <a:rPr lang="en-US" b="1" dirty="0"/>
              <a:t>as necessary</a:t>
            </a:r>
            <a:r>
              <a:rPr lang="en-US" dirty="0"/>
              <a:t>. Appropriate distribution of learning content and activities </a:t>
            </a:r>
            <a:r>
              <a:rPr lang="en-US" dirty="0" smtClean="0"/>
              <a:t>must </a:t>
            </a:r>
            <a:r>
              <a:rPr lang="en-US" dirty="0"/>
              <a:t>ensure transparency and avoid </a:t>
            </a:r>
            <a:r>
              <a:rPr lang="en-US" dirty="0" smtClean="0"/>
              <a:t>distraction</a:t>
            </a:r>
            <a:r>
              <a:rPr lang="et-EE" dirty="0" smtClean="0"/>
              <a:t>, </a:t>
            </a:r>
            <a:r>
              <a:rPr lang="en-US" dirty="0" smtClean="0"/>
              <a:t>texts</a:t>
            </a:r>
            <a:r>
              <a:rPr lang="en-US" dirty="0"/>
              <a:t>, audio or video </a:t>
            </a:r>
            <a:r>
              <a:rPr lang="en-US" dirty="0" smtClean="0"/>
              <a:t>clips</a:t>
            </a:r>
            <a:r>
              <a:rPr lang="et-EE" dirty="0" smtClean="0"/>
              <a:t> </a:t>
            </a:r>
            <a:r>
              <a:rPr lang="et-EE" dirty="0" err="1" smtClean="0"/>
              <a:t>that</a:t>
            </a:r>
            <a:r>
              <a:rPr lang="et-EE" dirty="0" smtClean="0"/>
              <a:t> are too </a:t>
            </a:r>
            <a:r>
              <a:rPr lang="et-EE" dirty="0" err="1" smtClean="0"/>
              <a:t>long</a:t>
            </a:r>
            <a:r>
              <a:rPr lang="en-US" dirty="0" smtClean="0"/>
              <a:t>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27186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987136"/>
            <a:ext cx="8520600" cy="358173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The learning material is interactive when it responds to the learner's activities (options, text input, etc.), </a:t>
            </a:r>
            <a:r>
              <a:rPr lang="en-US" b="1" dirty="0" smtClean="0"/>
              <a:t>the </a:t>
            </a:r>
            <a:r>
              <a:rPr lang="en-US" b="1" dirty="0"/>
              <a:t>learner has the opportunity to direct the operation of the study material</a:t>
            </a:r>
            <a:r>
              <a:rPr lang="en-US" dirty="0"/>
              <a:t> </a:t>
            </a:r>
            <a:r>
              <a:rPr lang="en-US" dirty="0" smtClean="0"/>
              <a:t>(watching </a:t>
            </a:r>
            <a:r>
              <a:rPr lang="en-US" dirty="0"/>
              <a:t>video, entering simulation data, multiple choice and automatic feedback tests, etc</a:t>
            </a:r>
            <a:r>
              <a:rPr lang="en-US" dirty="0" smtClean="0"/>
              <a:t>.).</a:t>
            </a:r>
            <a:r>
              <a:rPr lang="et-EE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dirty="0"/>
              <a:t>interactive elements of high-quality digital learning material are </a:t>
            </a:r>
            <a:r>
              <a:rPr lang="en-US" b="1" dirty="0"/>
              <a:t>user-friendly and functional from both design and technical implementation</a:t>
            </a:r>
            <a:r>
              <a:rPr lang="en-US" dirty="0"/>
              <a:t>, and the user interface must alert the learner on how to act</a:t>
            </a:r>
            <a:r>
              <a:rPr lang="en-US" dirty="0" smtClean="0"/>
              <a:t>.</a:t>
            </a:r>
            <a:endParaRPr lang="et-EE" dirty="0" smtClean="0"/>
          </a:p>
          <a:p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94901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66256"/>
            <a:ext cx="8520600" cy="902170"/>
          </a:xfrm>
        </p:spPr>
        <p:txBody>
          <a:bodyPr/>
          <a:lstStyle/>
          <a:p>
            <a:r>
              <a:rPr lang="en-US" sz="2000" dirty="0"/>
              <a:t>When </a:t>
            </a:r>
            <a:r>
              <a:rPr lang="et-EE" sz="2000" dirty="0" err="1"/>
              <a:t>compiling</a:t>
            </a:r>
            <a:r>
              <a:rPr lang="en-US" sz="2000" dirty="0"/>
              <a:t> the study material, it is important to pay </a:t>
            </a:r>
            <a:r>
              <a:rPr lang="et-EE" sz="2000" dirty="0" smtClean="0"/>
              <a:t/>
            </a:r>
            <a:br>
              <a:rPr lang="et-EE" sz="2000" dirty="0" smtClean="0"/>
            </a:br>
            <a:r>
              <a:rPr lang="en-US" sz="2000" dirty="0" smtClean="0"/>
              <a:t>attention </a:t>
            </a:r>
            <a:r>
              <a:rPr lang="en-US" sz="2000" dirty="0"/>
              <a:t>to the following questions:</a:t>
            </a:r>
            <a:br>
              <a:rPr lang="en-US" sz="2000" dirty="0"/>
            </a:br>
            <a:endParaRPr lang="et-EE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068425"/>
            <a:ext cx="8520600" cy="35004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/>
              <a:t>What </a:t>
            </a:r>
            <a:r>
              <a:rPr lang="en-US" b="1" dirty="0"/>
              <a:t>data will be added to the homepage of the study material? </a:t>
            </a:r>
            <a:r>
              <a:rPr lang="en-US" sz="1600" dirty="0"/>
              <a:t>The title, </a:t>
            </a:r>
            <a:r>
              <a:rPr lang="en-US" sz="1600" dirty="0" smtClean="0"/>
              <a:t>author(s</a:t>
            </a:r>
            <a:r>
              <a:rPr lang="en-US" sz="1600" dirty="0"/>
              <a:t>), year of creation, and license to use the study material </a:t>
            </a:r>
            <a:r>
              <a:rPr lang="et-EE" sz="1600" dirty="0" smtClean="0"/>
              <a:t>are</a:t>
            </a:r>
            <a:r>
              <a:rPr lang="en-US" sz="1600" dirty="0" smtClean="0"/>
              <a:t> </a:t>
            </a:r>
            <a:r>
              <a:rPr lang="en-US" sz="1600" dirty="0"/>
              <a:t>usually written on the home page.</a:t>
            </a:r>
          </a:p>
          <a:p>
            <a:pPr>
              <a:lnSpc>
                <a:spcPct val="150000"/>
              </a:lnSpc>
            </a:pPr>
            <a:r>
              <a:rPr lang="et-EE" b="1" dirty="0" err="1" smtClean="0"/>
              <a:t>What</a:t>
            </a:r>
            <a:r>
              <a:rPr lang="et-EE" b="1" dirty="0" smtClean="0"/>
              <a:t> </a:t>
            </a:r>
            <a:r>
              <a:rPr lang="et-EE" b="1" dirty="0" err="1" smtClean="0"/>
              <a:t>is</a:t>
            </a:r>
            <a:r>
              <a:rPr lang="et-EE" b="1" dirty="0" smtClean="0"/>
              <a:t> </a:t>
            </a:r>
            <a:r>
              <a:rPr lang="et-EE" b="1" dirty="0" err="1" smtClean="0"/>
              <a:t>the</a:t>
            </a:r>
            <a:r>
              <a:rPr lang="et-EE" b="1" dirty="0" smtClean="0"/>
              <a:t> </a:t>
            </a:r>
            <a:r>
              <a:rPr lang="et-EE" b="1" dirty="0" err="1" smtClean="0"/>
              <a:t>structure</a:t>
            </a:r>
            <a:r>
              <a:rPr lang="et-EE" b="1" dirty="0" smtClean="0"/>
              <a:t> of </a:t>
            </a:r>
            <a:r>
              <a:rPr lang="et-EE" b="1" dirty="0" err="1" smtClean="0"/>
              <a:t>the</a:t>
            </a:r>
            <a:r>
              <a:rPr lang="et-EE" b="1" dirty="0" smtClean="0"/>
              <a:t> </a:t>
            </a:r>
            <a:r>
              <a:rPr lang="et-EE" b="1" dirty="0" err="1" smtClean="0"/>
              <a:t>study</a:t>
            </a:r>
            <a:r>
              <a:rPr lang="et-EE" b="1" dirty="0" smtClean="0"/>
              <a:t> </a:t>
            </a:r>
            <a:r>
              <a:rPr lang="et-EE" b="1" dirty="0" err="1" smtClean="0"/>
              <a:t>material</a:t>
            </a:r>
            <a:r>
              <a:rPr lang="en-US" b="1" dirty="0" smtClean="0"/>
              <a:t>?</a:t>
            </a:r>
            <a:r>
              <a:rPr lang="en-US" dirty="0" smtClean="0"/>
              <a:t> </a:t>
            </a:r>
            <a:r>
              <a:rPr lang="en-US" sz="1600" dirty="0"/>
              <a:t>It is recommended to use a two to three level structure.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Which parts </a:t>
            </a:r>
            <a:r>
              <a:rPr lang="et-EE" b="1" dirty="0" err="1" smtClean="0"/>
              <a:t>does</a:t>
            </a:r>
            <a:r>
              <a:rPr lang="en-US" b="1" dirty="0" smtClean="0"/>
              <a:t> </a:t>
            </a:r>
            <a:r>
              <a:rPr lang="en-US" b="1" dirty="0"/>
              <a:t>the chapter </a:t>
            </a:r>
            <a:r>
              <a:rPr lang="et-EE" b="1" dirty="0" err="1" smtClean="0"/>
              <a:t>consist</a:t>
            </a:r>
            <a:r>
              <a:rPr lang="en-US" b="1" dirty="0" smtClean="0"/>
              <a:t> </a:t>
            </a:r>
            <a:r>
              <a:rPr lang="en-US" b="1" dirty="0"/>
              <a:t>of? </a:t>
            </a:r>
            <a:r>
              <a:rPr lang="en-US" sz="1600" dirty="0"/>
              <a:t>Possible components of the study material chapter are title, goal, learning outcome, introduction, new concepts, content, examples, sub-sections, summary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8774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841664"/>
            <a:ext cx="8520600" cy="372721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How to emphasize terms, definitions? </a:t>
            </a:r>
            <a:r>
              <a:rPr lang="en-US" dirty="0"/>
              <a:t>For example, you can use marginal notes or distinguish text with design </a:t>
            </a:r>
            <a:r>
              <a:rPr lang="en-US" dirty="0" smtClean="0"/>
              <a:t>techniques.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n-US" b="1" dirty="0" smtClean="0"/>
              <a:t>What </a:t>
            </a:r>
            <a:r>
              <a:rPr lang="en-US" b="1" dirty="0"/>
              <a:t>visual aids should I use? </a:t>
            </a:r>
            <a:r>
              <a:rPr lang="en-US" dirty="0"/>
              <a:t>Graphic organizers, illustrations, drawings, concept maps, animations are suitable for visualization.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Which parts are related to the study material? </a:t>
            </a:r>
            <a:r>
              <a:rPr lang="en-US" dirty="0"/>
              <a:t>Different content can be linked to hyperlinks, which preferably open in a new browser window.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dirty="0"/>
              <a:t>It is important to ensure that </a:t>
            </a:r>
            <a:r>
              <a:rPr lang="en-US" b="1" dirty="0"/>
              <a:t>the choice and volume of media used in digital learning material is </a:t>
            </a:r>
            <a:r>
              <a:rPr lang="en-US" b="1" dirty="0" smtClean="0"/>
              <a:t>purposeful</a:t>
            </a:r>
            <a:r>
              <a:rPr lang="en-US" dirty="0" smtClean="0"/>
              <a:t>. </a:t>
            </a:r>
            <a:r>
              <a:rPr lang="en-US" dirty="0"/>
              <a:t>When making decisions, it is worth remembering the principle “</a:t>
            </a:r>
            <a:r>
              <a:rPr lang="en-US" b="1" dirty="0"/>
              <a:t>as much as necessary, as little as possible</a:t>
            </a:r>
            <a:r>
              <a:rPr lang="en-US" dirty="0"/>
              <a:t>”.</a:t>
            </a:r>
            <a:endParaRPr lang="et-EE" dirty="0"/>
          </a:p>
          <a:p>
            <a:pPr>
              <a:lnSpc>
                <a:spcPct val="150000"/>
              </a:lnSpc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11943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936" y="445025"/>
            <a:ext cx="8302364" cy="623400"/>
          </a:xfrm>
        </p:spPr>
        <p:txBody>
          <a:bodyPr/>
          <a:lstStyle/>
          <a:p>
            <a:r>
              <a:rPr lang="en-US" dirty="0" smtClean="0"/>
              <a:t>Testing </a:t>
            </a:r>
            <a:r>
              <a:rPr lang="en-US" dirty="0"/>
              <a:t>&amp; Feedback:</a:t>
            </a:r>
            <a:br>
              <a:rPr lang="en-US" dirty="0"/>
            </a:b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Technical testing - the author of the material</a:t>
            </a:r>
          </a:p>
          <a:p>
            <a:pPr>
              <a:lnSpc>
                <a:spcPct val="150000"/>
              </a:lnSpc>
            </a:pPr>
            <a:r>
              <a:rPr lang="et-EE" dirty="0" err="1" smtClean="0"/>
              <a:t>Content</a:t>
            </a:r>
            <a:r>
              <a:rPr lang="en-US" dirty="0" smtClean="0"/>
              <a:t> </a:t>
            </a:r>
            <a:r>
              <a:rPr lang="en-US" dirty="0"/>
              <a:t>Testing - Colleagues</a:t>
            </a:r>
          </a:p>
          <a:p>
            <a:pPr>
              <a:lnSpc>
                <a:spcPct val="150000"/>
              </a:lnSpc>
            </a:pPr>
            <a:r>
              <a:rPr lang="et-EE" dirty="0" err="1" smtClean="0"/>
              <a:t>Target</a:t>
            </a:r>
            <a:r>
              <a:rPr lang="en-US" dirty="0" smtClean="0"/>
              <a:t> </a:t>
            </a:r>
            <a:r>
              <a:rPr lang="en-US" dirty="0"/>
              <a:t>Testing - Target Audience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42163" y="2501085"/>
            <a:ext cx="3676071" cy="20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21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11700" y="862445"/>
            <a:ext cx="8520600" cy="370643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There are a plethora of tools and resources </a:t>
            </a:r>
            <a:r>
              <a:rPr lang="en-US" dirty="0" smtClean="0"/>
              <a:t>online</a:t>
            </a:r>
            <a:r>
              <a:rPr lang="et-EE" dirty="0" smtClean="0"/>
              <a:t> </a:t>
            </a:r>
            <a:r>
              <a:rPr lang="en-US" dirty="0" smtClean="0"/>
              <a:t>that </a:t>
            </a:r>
            <a:r>
              <a:rPr lang="en-US" dirty="0"/>
              <a:t>can be used to create and enhance a digital learning environment. </a:t>
            </a:r>
            <a:endParaRPr lang="et-EE" dirty="0" smtClean="0"/>
          </a:p>
          <a:p>
            <a:pPr marL="114300" indent="0">
              <a:buNone/>
            </a:pPr>
            <a:r>
              <a:rPr lang="et-EE" dirty="0" smtClean="0"/>
              <a:t>R</a:t>
            </a:r>
            <a:r>
              <a:rPr lang="en-US" dirty="0" err="1" smtClean="0"/>
              <a:t>esources</a:t>
            </a:r>
            <a:r>
              <a:rPr lang="en-US" dirty="0" smtClean="0"/>
              <a:t> </a:t>
            </a:r>
            <a:r>
              <a:rPr lang="en-US" dirty="0"/>
              <a:t>and tools </a:t>
            </a:r>
            <a:r>
              <a:rPr lang="et-EE" dirty="0" err="1" smtClean="0"/>
              <a:t>that</a:t>
            </a:r>
            <a:r>
              <a:rPr lang="et-EE" dirty="0" smtClean="0"/>
              <a:t> </a:t>
            </a:r>
            <a:r>
              <a:rPr lang="en-US" dirty="0" smtClean="0"/>
              <a:t>21st </a:t>
            </a:r>
            <a:r>
              <a:rPr lang="en-US" dirty="0"/>
              <a:t>century teachers can use for digital </a:t>
            </a:r>
            <a:r>
              <a:rPr lang="en-US" dirty="0" smtClean="0"/>
              <a:t>learning</a:t>
            </a:r>
            <a:r>
              <a:rPr lang="et-EE" baseline="300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Social Readers</a:t>
            </a:r>
            <a:r>
              <a:rPr lang="et-EE" dirty="0" smtClean="0"/>
              <a:t> (RSS)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 smtClean="0"/>
              <a:t>Communities</a:t>
            </a:r>
            <a:r>
              <a:rPr lang="et-EE" dirty="0" smtClean="0"/>
              <a:t> (Google+)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Channels</a:t>
            </a:r>
            <a:r>
              <a:rPr lang="et-EE" dirty="0" smtClean="0"/>
              <a:t> (</a:t>
            </a:r>
            <a:r>
              <a:rPr lang="et-EE" dirty="0" err="1" smtClean="0"/>
              <a:t>Youtube</a:t>
            </a:r>
            <a:r>
              <a:rPr lang="et-EE" dirty="0" smtClean="0"/>
              <a:t>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Cloud-based Word Processors (i.e. </a:t>
            </a:r>
            <a:r>
              <a:rPr lang="en-US" dirty="0">
                <a:hlinkClick r:id="rId2" tooltip="Google Drive"/>
              </a:rPr>
              <a:t>Google Drive</a:t>
            </a:r>
            <a:r>
              <a:rPr lang="en-US" dirty="0"/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File-sharing platforms (i.e. </a:t>
            </a:r>
            <a:r>
              <a:rPr lang="en-US" dirty="0">
                <a:hlinkClick r:id="rId3" tooltip="Dropbox (service)"/>
              </a:rPr>
              <a:t>Dropbox</a:t>
            </a:r>
            <a:r>
              <a:rPr lang="en-US" dirty="0"/>
              <a:t>)</a:t>
            </a:r>
          </a:p>
          <a:p>
            <a:pPr>
              <a:lnSpc>
                <a:spcPct val="150000"/>
              </a:lnSpc>
            </a:pPr>
            <a:r>
              <a:rPr lang="et-EE" dirty="0" smtClean="0"/>
              <a:t>Notes </a:t>
            </a:r>
            <a:r>
              <a:rPr lang="et-EE" dirty="0" err="1" smtClean="0"/>
              <a:t>organizers</a:t>
            </a:r>
            <a:r>
              <a:rPr lang="et-EE" dirty="0" smtClean="0"/>
              <a:t> </a:t>
            </a:r>
            <a:r>
              <a:rPr lang="et-EE" dirty="0" smtClean="0">
                <a:hlinkClick r:id="rId4" tooltip="Evernote"/>
              </a:rPr>
              <a:t>(</a:t>
            </a:r>
            <a:r>
              <a:rPr lang="en-US" dirty="0" smtClean="0">
                <a:hlinkClick r:id="rId4" tooltip="Evernote"/>
              </a:rPr>
              <a:t>Evernote</a:t>
            </a:r>
            <a:r>
              <a:rPr lang="et-EE" dirty="0" smtClean="0"/>
              <a:t>)</a:t>
            </a:r>
            <a:endParaRPr lang="en-US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10538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90" y="218209"/>
            <a:ext cx="8364709" cy="850216"/>
          </a:xfrm>
        </p:spPr>
        <p:txBody>
          <a:bodyPr/>
          <a:lstStyle/>
          <a:p>
            <a:r>
              <a:rPr lang="et-EE" dirty="0" err="1" smtClean="0"/>
              <a:t>Types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90" y="914400"/>
            <a:ext cx="8364710" cy="3654475"/>
          </a:xfrm>
        </p:spPr>
        <p:txBody>
          <a:bodyPr/>
          <a:lstStyle/>
          <a:p>
            <a:r>
              <a:rPr lang="et-EE" dirty="0" err="1" smtClean="0"/>
              <a:t>Self-check</a:t>
            </a:r>
            <a:r>
              <a:rPr lang="et-EE" dirty="0" smtClean="0"/>
              <a:t> test</a:t>
            </a:r>
          </a:p>
          <a:p>
            <a:r>
              <a:rPr lang="en-US" dirty="0" smtClean="0"/>
              <a:t>Presentation</a:t>
            </a:r>
            <a:endParaRPr lang="et-EE" dirty="0" smtClean="0"/>
          </a:p>
          <a:p>
            <a:r>
              <a:rPr lang="et-EE" dirty="0" err="1" smtClean="0"/>
              <a:t>Demonstration</a:t>
            </a:r>
            <a:endParaRPr lang="et-EE" dirty="0" smtClean="0"/>
          </a:p>
          <a:p>
            <a:r>
              <a:rPr lang="en-US" dirty="0" smtClean="0"/>
              <a:t>Graphic </a:t>
            </a:r>
            <a:r>
              <a:rPr lang="en-US" dirty="0"/>
              <a:t>organizer</a:t>
            </a:r>
          </a:p>
          <a:p>
            <a:r>
              <a:rPr lang="en-US" dirty="0"/>
              <a:t>Audio </a:t>
            </a:r>
            <a:r>
              <a:rPr lang="en-US" dirty="0" smtClean="0"/>
              <a:t>material</a:t>
            </a:r>
            <a:r>
              <a:rPr lang="et-EE" dirty="0" smtClean="0"/>
              <a:t>, </a:t>
            </a:r>
            <a:r>
              <a:rPr lang="et-EE" dirty="0" err="1" smtClean="0"/>
              <a:t>sound</a:t>
            </a:r>
            <a:r>
              <a:rPr lang="et-EE" dirty="0" smtClean="0"/>
              <a:t> </a:t>
            </a:r>
            <a:r>
              <a:rPr lang="et-EE" dirty="0" err="1" smtClean="0"/>
              <a:t>sharing</a:t>
            </a:r>
            <a:r>
              <a:rPr lang="et-EE" dirty="0" smtClean="0"/>
              <a:t> </a:t>
            </a:r>
            <a:r>
              <a:rPr lang="et-EE" dirty="0" err="1" smtClean="0"/>
              <a:t>platform</a:t>
            </a:r>
            <a:endParaRPr lang="en-US" dirty="0"/>
          </a:p>
          <a:p>
            <a:r>
              <a:rPr lang="en-US" dirty="0"/>
              <a:t>Guidance Material</a:t>
            </a:r>
          </a:p>
          <a:p>
            <a:r>
              <a:rPr lang="en-US" dirty="0"/>
              <a:t>Simulation</a:t>
            </a:r>
          </a:p>
          <a:p>
            <a:r>
              <a:rPr lang="en-US" dirty="0"/>
              <a:t>Test</a:t>
            </a:r>
          </a:p>
          <a:p>
            <a:r>
              <a:rPr lang="en-US" dirty="0" smtClean="0"/>
              <a:t>Worksheet</a:t>
            </a:r>
            <a:endParaRPr lang="en-US" dirty="0"/>
          </a:p>
          <a:p>
            <a:r>
              <a:rPr lang="en-US" dirty="0"/>
              <a:t>Video footage</a:t>
            </a:r>
          </a:p>
          <a:p>
            <a:r>
              <a:rPr lang="en-US" dirty="0"/>
              <a:t>Learning Game</a:t>
            </a:r>
          </a:p>
          <a:p>
            <a:r>
              <a:rPr lang="en-US" dirty="0"/>
              <a:t>Task or </a:t>
            </a:r>
            <a:r>
              <a:rPr lang="et-EE" dirty="0"/>
              <a:t>e</a:t>
            </a:r>
            <a:r>
              <a:rPr lang="en-US" dirty="0" err="1" smtClean="0"/>
              <a:t>xercise</a:t>
            </a:r>
            <a:r>
              <a:rPr lang="et-EE" dirty="0" smtClean="0"/>
              <a:t>; drill </a:t>
            </a:r>
            <a:r>
              <a:rPr lang="et-EE" dirty="0"/>
              <a:t>and </a:t>
            </a:r>
            <a:r>
              <a:rPr lang="et-EE" dirty="0" err="1"/>
              <a:t>practice</a:t>
            </a:r>
            <a:endParaRPr lang="et-EE" dirty="0" smtClean="0"/>
          </a:p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70763" y="2575768"/>
            <a:ext cx="3543299" cy="19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39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More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 smtClean="0"/>
          </a:p>
          <a:p>
            <a:pPr>
              <a:lnSpc>
                <a:spcPct val="150000"/>
              </a:lnSpc>
            </a:pPr>
            <a:r>
              <a:rPr lang="et-EE" dirty="0" err="1"/>
              <a:t>Collections</a:t>
            </a:r>
            <a:r>
              <a:rPr lang="et-EE" dirty="0"/>
              <a:t>: </a:t>
            </a:r>
            <a:r>
              <a:rPr lang="et-EE" dirty="0" err="1"/>
              <a:t>webpage</a:t>
            </a:r>
            <a:r>
              <a:rPr lang="et-EE" dirty="0"/>
              <a:t>, e-</a:t>
            </a:r>
            <a:r>
              <a:rPr lang="et-EE" dirty="0" err="1"/>
              <a:t>book</a:t>
            </a:r>
            <a:r>
              <a:rPr lang="et-EE" dirty="0"/>
              <a:t>, e-</a:t>
            </a:r>
            <a:r>
              <a:rPr lang="et-EE" dirty="0" err="1"/>
              <a:t>course</a:t>
            </a:r>
            <a:r>
              <a:rPr lang="et-EE" dirty="0"/>
              <a:t>, e-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 smtClean="0"/>
              <a:t>object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t-EE" dirty="0" err="1" smtClean="0"/>
              <a:t>Methodological</a:t>
            </a:r>
            <a:r>
              <a:rPr lang="et-EE" dirty="0" smtClean="0"/>
              <a:t> </a:t>
            </a:r>
            <a:r>
              <a:rPr lang="et-EE" dirty="0" err="1" smtClean="0"/>
              <a:t>materials</a:t>
            </a:r>
            <a:r>
              <a:rPr lang="et-EE" dirty="0" smtClean="0"/>
              <a:t>: </a:t>
            </a:r>
            <a:r>
              <a:rPr lang="et-EE" dirty="0" err="1" smtClean="0"/>
              <a:t>lesson</a:t>
            </a:r>
            <a:r>
              <a:rPr lang="et-EE" dirty="0" smtClean="0"/>
              <a:t> </a:t>
            </a:r>
            <a:r>
              <a:rPr lang="et-EE" dirty="0" err="1" smtClean="0"/>
              <a:t>plans</a:t>
            </a:r>
            <a:r>
              <a:rPr lang="et-EE" dirty="0" smtClean="0"/>
              <a:t>, </a:t>
            </a:r>
            <a:r>
              <a:rPr lang="et-EE" dirty="0" err="1" smtClean="0"/>
              <a:t>lesson</a:t>
            </a:r>
            <a:r>
              <a:rPr lang="et-EE" dirty="0" smtClean="0"/>
              <a:t> </a:t>
            </a:r>
            <a:r>
              <a:rPr lang="et-EE" dirty="0" err="1" smtClean="0"/>
              <a:t>scenarios</a:t>
            </a:r>
            <a:r>
              <a:rPr lang="et-EE" dirty="0" smtClean="0"/>
              <a:t>, </a:t>
            </a:r>
            <a:r>
              <a:rPr lang="et-EE" dirty="0" err="1" smtClean="0"/>
              <a:t>evaluation</a:t>
            </a:r>
            <a:r>
              <a:rPr lang="et-EE" dirty="0" smtClean="0"/>
              <a:t> </a:t>
            </a:r>
            <a:r>
              <a:rPr lang="et-EE" dirty="0" err="1" smtClean="0"/>
              <a:t>models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t-EE" dirty="0" smtClean="0"/>
              <a:t>Project </a:t>
            </a:r>
            <a:r>
              <a:rPr lang="et-EE" dirty="0" err="1" smtClean="0"/>
              <a:t>plans</a:t>
            </a:r>
            <a:r>
              <a:rPr lang="et-EE" dirty="0" smtClean="0"/>
              <a:t>, </a:t>
            </a:r>
            <a:r>
              <a:rPr lang="et-EE" dirty="0" err="1" smtClean="0"/>
              <a:t>creative</a:t>
            </a:r>
            <a:r>
              <a:rPr lang="et-EE" dirty="0" smtClean="0"/>
              <a:t> </a:t>
            </a:r>
            <a:r>
              <a:rPr lang="et-EE" dirty="0" err="1" smtClean="0"/>
              <a:t>work</a:t>
            </a:r>
            <a:r>
              <a:rPr lang="et-EE" dirty="0" smtClean="0"/>
              <a:t>, </a:t>
            </a:r>
            <a:r>
              <a:rPr lang="et-EE" dirty="0" err="1" smtClean="0"/>
              <a:t>guides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74179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66255"/>
            <a:ext cx="8520600" cy="902170"/>
          </a:xfrm>
        </p:spPr>
        <p:txBody>
          <a:bodyPr/>
          <a:lstStyle/>
          <a:p>
            <a:r>
              <a:rPr lang="et-EE" dirty="0" smtClean="0"/>
              <a:t>EXAMPLES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665018"/>
            <a:ext cx="8520600" cy="3903857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</a:pPr>
            <a:r>
              <a:rPr lang="et-EE" b="1" dirty="0" err="1" smtClean="0"/>
              <a:t>Self-check</a:t>
            </a:r>
            <a:r>
              <a:rPr lang="et-EE" b="1" dirty="0" smtClean="0"/>
              <a:t> </a:t>
            </a:r>
            <a:r>
              <a:rPr lang="et-EE" b="1" dirty="0" err="1" smtClean="0"/>
              <a:t>tests</a:t>
            </a:r>
            <a:r>
              <a:rPr lang="et-EE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Apps</a:t>
            </a:r>
            <a:r>
              <a:rPr lang="et-EE" dirty="0"/>
              <a:t> </a:t>
            </a:r>
            <a:r>
              <a:rPr lang="et-EE" dirty="0">
                <a:hlinkClick r:id="rId2"/>
              </a:rPr>
              <a:t>https://learningapps.org/createApp.php</a:t>
            </a:r>
            <a:r>
              <a:rPr lang="et-EE" dirty="0"/>
              <a:t> </a:t>
            </a:r>
          </a:p>
          <a:p>
            <a:pPr>
              <a:lnSpc>
                <a:spcPct val="150000"/>
              </a:lnSpc>
            </a:pPr>
            <a:r>
              <a:rPr lang="et-EE" dirty="0" err="1"/>
              <a:t>Kahoot</a:t>
            </a:r>
            <a:r>
              <a:rPr lang="et-EE" dirty="0"/>
              <a:t> </a:t>
            </a:r>
            <a:r>
              <a:rPr lang="et-EE" dirty="0">
                <a:hlinkClick r:id="rId3"/>
              </a:rPr>
              <a:t>https://kahoot.com</a:t>
            </a:r>
            <a:r>
              <a:rPr lang="et-EE" dirty="0" smtClean="0">
                <a:hlinkClick r:id="rId3"/>
              </a:rPr>
              <a:t>/</a:t>
            </a:r>
            <a:endParaRPr lang="et-EE" dirty="0" smtClean="0"/>
          </a:p>
          <a:p>
            <a:pPr marL="114300" indent="0">
              <a:lnSpc>
                <a:spcPct val="150000"/>
              </a:lnSpc>
              <a:buNone/>
            </a:pPr>
            <a:r>
              <a:rPr lang="et-EE" b="1" dirty="0" err="1" smtClean="0"/>
              <a:t>Presentations</a:t>
            </a:r>
            <a:r>
              <a:rPr lang="et-EE" dirty="0" smtClean="0"/>
              <a:t>: </a:t>
            </a:r>
          </a:p>
          <a:p>
            <a:pPr>
              <a:lnSpc>
                <a:spcPct val="150000"/>
              </a:lnSpc>
            </a:pPr>
            <a:r>
              <a:rPr lang="et-EE" dirty="0" smtClean="0"/>
              <a:t>MS PowerPoint</a:t>
            </a:r>
          </a:p>
          <a:p>
            <a:pPr>
              <a:lnSpc>
                <a:spcPct val="150000"/>
              </a:lnSpc>
            </a:pPr>
            <a:r>
              <a:rPr lang="et-EE" dirty="0" err="1"/>
              <a:t>Libre</a:t>
            </a:r>
            <a:r>
              <a:rPr lang="et-EE" dirty="0"/>
              <a:t> Office </a:t>
            </a:r>
            <a:r>
              <a:rPr lang="et-EE" dirty="0" err="1"/>
              <a:t>Impress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dirty="0" err="1"/>
              <a:t>Keynote</a:t>
            </a:r>
            <a:r>
              <a:rPr lang="et-EE" dirty="0"/>
              <a:t> (Apple</a:t>
            </a:r>
            <a:r>
              <a:rPr lang="et-EE" dirty="0" smtClean="0"/>
              <a:t>)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dirty="0" err="1"/>
              <a:t>Prezi</a:t>
            </a:r>
            <a:r>
              <a:rPr lang="et-EE" dirty="0"/>
              <a:t>: </a:t>
            </a:r>
            <a:r>
              <a:rPr lang="et-EE" dirty="0">
                <a:hlinkClick r:id="rId4"/>
              </a:rPr>
              <a:t>http://prezi.com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dirty="0"/>
              <a:t>Google Esitlus: </a:t>
            </a:r>
            <a:r>
              <a:rPr lang="et-EE" dirty="0">
                <a:hlinkClick r:id="rId5"/>
              </a:rPr>
              <a:t>https://docs.google.com/presentation/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dirty="0" smtClean="0"/>
              <a:t>...</a:t>
            </a:r>
            <a:endParaRPr lang="et-EE" dirty="0"/>
          </a:p>
          <a:p>
            <a:pPr marL="11430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86730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3166" y="529936"/>
            <a:ext cx="8229600" cy="4064688"/>
          </a:xfrm>
        </p:spPr>
        <p:txBody>
          <a:bodyPr/>
          <a:lstStyle/>
          <a:p>
            <a:r>
              <a:rPr lang="et-EE" b="1" dirty="0" err="1" smtClean="0"/>
              <a:t>Graphic</a:t>
            </a:r>
            <a:r>
              <a:rPr lang="et-EE" b="1" dirty="0" smtClean="0"/>
              <a:t> </a:t>
            </a:r>
            <a:r>
              <a:rPr lang="et-EE" b="1" dirty="0" err="1" smtClean="0"/>
              <a:t>organizers</a:t>
            </a:r>
            <a:r>
              <a:rPr lang="et-E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err="1" smtClean="0"/>
              <a:t>Concent</a:t>
            </a:r>
            <a:r>
              <a:rPr lang="et-EE" dirty="0" smtClean="0"/>
              <a:t> </a:t>
            </a:r>
            <a:r>
              <a:rPr lang="et-EE" dirty="0" err="1" smtClean="0"/>
              <a:t>map</a:t>
            </a:r>
            <a:endParaRPr lang="et-E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/>
              <a:t>Mind </a:t>
            </a:r>
            <a:r>
              <a:rPr lang="et-EE" dirty="0" err="1" smtClean="0"/>
              <a:t>map</a:t>
            </a:r>
            <a:endParaRPr lang="et-E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err="1" smtClean="0"/>
              <a:t>Consequence</a:t>
            </a:r>
            <a:r>
              <a:rPr lang="et-EE" dirty="0" smtClean="0"/>
              <a:t> </a:t>
            </a:r>
            <a:r>
              <a:rPr lang="et-EE" dirty="0" err="1" smtClean="0"/>
              <a:t>map</a:t>
            </a:r>
            <a:endParaRPr lang="et-EE" dirty="0" smtClean="0"/>
          </a:p>
          <a:p>
            <a:pPr marL="0" indent="0"/>
            <a:r>
              <a:rPr lang="et-EE" b="1" dirty="0" smtClean="0"/>
              <a:t>Audio: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Audio </a:t>
            </a:r>
            <a:r>
              <a:rPr lang="et-EE" dirty="0" err="1"/>
              <a:t>lecture</a:t>
            </a:r>
            <a:endParaRPr lang="et-E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err="1"/>
              <a:t>Illustrative</a:t>
            </a:r>
            <a:r>
              <a:rPr lang="et-EE" dirty="0"/>
              <a:t> audio </a:t>
            </a:r>
            <a:r>
              <a:rPr lang="et-EE" dirty="0" err="1"/>
              <a:t>material</a:t>
            </a:r>
            <a:r>
              <a:rPr lang="et-EE" dirty="0"/>
              <a:t>: </a:t>
            </a:r>
            <a:r>
              <a:rPr lang="et-EE" dirty="0" err="1"/>
              <a:t>bird</a:t>
            </a:r>
            <a:r>
              <a:rPr lang="et-EE" dirty="0"/>
              <a:t> song, </a:t>
            </a:r>
            <a:r>
              <a:rPr lang="et-EE" dirty="0" err="1"/>
              <a:t>nature</a:t>
            </a:r>
            <a:r>
              <a:rPr lang="et-EE" dirty="0"/>
              <a:t> </a:t>
            </a:r>
            <a:r>
              <a:rPr lang="et-EE" dirty="0" err="1"/>
              <a:t>sound</a:t>
            </a:r>
            <a:r>
              <a:rPr lang="et-EE" dirty="0"/>
              <a:t>, </a:t>
            </a:r>
            <a:r>
              <a:rPr lang="et-EE" dirty="0" err="1"/>
              <a:t>everyday</a:t>
            </a:r>
            <a:r>
              <a:rPr lang="et-EE" dirty="0"/>
              <a:t> </a:t>
            </a:r>
            <a:r>
              <a:rPr lang="et-EE" dirty="0" err="1" smtClean="0"/>
              <a:t>sound</a:t>
            </a:r>
            <a:endParaRPr lang="et-EE" dirty="0" smtClean="0"/>
          </a:p>
          <a:p>
            <a:pPr marL="0" indent="0"/>
            <a:r>
              <a:rPr lang="et-EE" b="1" dirty="0" smtClean="0"/>
              <a:t>Video: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Video </a:t>
            </a:r>
            <a:r>
              <a:rPr lang="et-EE" dirty="0" err="1"/>
              <a:t>lecture</a:t>
            </a:r>
            <a:endParaRPr lang="et-E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smtClean="0"/>
              <a:t>video </a:t>
            </a:r>
            <a:endParaRPr lang="et-E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err="1" smtClean="0"/>
              <a:t>Animation</a:t>
            </a:r>
            <a:endParaRPr lang="et-EE" dirty="0"/>
          </a:p>
          <a:p>
            <a:pPr marL="0" indent="0"/>
            <a:endParaRPr lang="et-EE" dirty="0"/>
          </a:p>
          <a:p>
            <a:pPr marL="0" indent="0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18338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realization</a:t>
            </a:r>
            <a:r>
              <a:rPr lang="et-EE" dirty="0" smtClean="0"/>
              <a:t> of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goals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/>
              <a:t>The </a:t>
            </a:r>
            <a:r>
              <a:rPr lang="en-US" b="1" dirty="0"/>
              <a:t>availability of digital learning resources</a:t>
            </a:r>
            <a:r>
              <a:rPr lang="en-US" dirty="0"/>
              <a:t> that support the aims of the national curricula and learning </a:t>
            </a:r>
            <a:r>
              <a:rPr lang="en-US" dirty="0" smtClean="0"/>
              <a:t>outcomes</a:t>
            </a:r>
            <a:r>
              <a:rPr lang="et-EE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dirty="0"/>
              <a:t>The plethora of digital learning assets </a:t>
            </a:r>
            <a:r>
              <a:rPr lang="en-US" b="1" dirty="0"/>
              <a:t>provides an opportunity to improve the quality of learning resources, develop digital competences and integrate new knowledge</a:t>
            </a:r>
            <a:r>
              <a:rPr lang="en-US" dirty="0"/>
              <a:t> with different subject and life areas, as well as teach and solve learning and problems.</a:t>
            </a:r>
            <a:endParaRPr lang="et-EE" dirty="0"/>
          </a:p>
          <a:p>
            <a:pPr>
              <a:lnSpc>
                <a:spcPct val="150000"/>
              </a:lnSpc>
            </a:pPr>
            <a:endParaRPr lang="et-EE" dirty="0"/>
          </a:p>
        </p:txBody>
      </p:sp>
      <p:pic>
        <p:nvPicPr>
          <p:cNvPr id="7174" name="Picture 6" descr="Pildiotsingu new knowledge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649" y="3322926"/>
            <a:ext cx="1661391" cy="163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4050" y="4835602"/>
            <a:ext cx="44999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900" dirty="0"/>
              <a:t>http://www.regionalaustralia.org.au/home/wp-content/uploads/2017/02/New-Ideas.gif</a:t>
            </a:r>
          </a:p>
        </p:txBody>
      </p:sp>
    </p:spTree>
    <p:extLst>
      <p:ext uri="{BB962C8B-B14F-4D97-AF65-F5344CB8AC3E}">
        <p14:creationId xmlns:p14="http://schemas.microsoft.com/office/powerpoint/2010/main" val="1110308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3166" y="976745"/>
            <a:ext cx="5006361" cy="3617878"/>
          </a:xfrm>
        </p:spPr>
        <p:txBody>
          <a:bodyPr/>
          <a:lstStyle/>
          <a:p>
            <a:r>
              <a:rPr lang="et-EE" b="1" dirty="0" err="1" smtClean="0"/>
              <a:t>Guides</a:t>
            </a:r>
            <a:endParaRPr lang="et-EE" b="1" dirty="0" smtClean="0"/>
          </a:p>
          <a:p>
            <a:r>
              <a:rPr lang="et-EE" b="1" dirty="0" err="1" smtClean="0"/>
              <a:t>Simulations</a:t>
            </a:r>
            <a:endParaRPr lang="et-EE" b="1" dirty="0" smtClean="0"/>
          </a:p>
          <a:p>
            <a:r>
              <a:rPr lang="et-EE" b="1" dirty="0" err="1" smtClean="0"/>
              <a:t>Worksheets</a:t>
            </a:r>
            <a:endParaRPr lang="et-EE" b="1" dirty="0" smtClean="0"/>
          </a:p>
          <a:p>
            <a:r>
              <a:rPr lang="et-EE" b="1" dirty="0" err="1" smtClean="0"/>
              <a:t>Tests</a:t>
            </a:r>
            <a:r>
              <a:rPr lang="et-EE" dirty="0" smtClean="0"/>
              <a:t>: </a:t>
            </a:r>
            <a:r>
              <a:rPr lang="et-EE" dirty="0" err="1"/>
              <a:t>Socrative</a:t>
            </a:r>
            <a:r>
              <a:rPr lang="et-EE" dirty="0"/>
              <a:t> </a:t>
            </a:r>
            <a:r>
              <a:rPr lang="et-EE" dirty="0">
                <a:hlinkClick r:id="rId2"/>
              </a:rPr>
              <a:t>https://www.socrative.com</a:t>
            </a:r>
            <a:r>
              <a:rPr lang="et-EE" dirty="0" smtClean="0">
                <a:hlinkClick r:id="rId2"/>
              </a:rPr>
              <a:t>/</a:t>
            </a:r>
            <a:endParaRPr lang="et-EE" dirty="0" smtClean="0"/>
          </a:p>
          <a:p>
            <a:r>
              <a:rPr lang="et-EE" b="1" dirty="0" err="1" smtClean="0"/>
              <a:t>Learning</a:t>
            </a:r>
            <a:r>
              <a:rPr lang="et-EE" b="1" dirty="0" smtClean="0"/>
              <a:t> </a:t>
            </a:r>
            <a:r>
              <a:rPr lang="et-EE" b="1" dirty="0" err="1" smtClean="0"/>
              <a:t>games</a:t>
            </a:r>
            <a:r>
              <a:rPr lang="et-EE" b="1" dirty="0" smtClean="0"/>
              <a:t>:</a:t>
            </a:r>
          </a:p>
          <a:p>
            <a:r>
              <a:rPr lang="et-EE" dirty="0" err="1"/>
              <a:t>Coding</a:t>
            </a:r>
            <a:r>
              <a:rPr lang="et-EE" dirty="0"/>
              <a:t> </a:t>
            </a:r>
            <a:r>
              <a:rPr lang="et-EE" dirty="0" err="1"/>
              <a:t>games</a:t>
            </a:r>
            <a:endParaRPr lang="et-EE" dirty="0"/>
          </a:p>
          <a:p>
            <a:r>
              <a:rPr lang="et-EE" dirty="0" err="1"/>
              <a:t>Logical</a:t>
            </a:r>
            <a:r>
              <a:rPr lang="et-EE" dirty="0"/>
              <a:t> </a:t>
            </a:r>
            <a:r>
              <a:rPr lang="et-EE" dirty="0" err="1"/>
              <a:t>games</a:t>
            </a:r>
            <a:endParaRPr lang="et-EE" dirty="0"/>
          </a:p>
          <a:p>
            <a:r>
              <a:rPr lang="et-EE" dirty="0" err="1"/>
              <a:t>Strategy</a:t>
            </a:r>
            <a:r>
              <a:rPr lang="et-EE" dirty="0"/>
              <a:t> </a:t>
            </a:r>
            <a:r>
              <a:rPr lang="et-EE" dirty="0" err="1"/>
              <a:t>games</a:t>
            </a:r>
            <a:endParaRPr lang="et-EE" dirty="0"/>
          </a:p>
          <a:p>
            <a:r>
              <a:rPr lang="et-EE" dirty="0" err="1"/>
              <a:t>Simulation</a:t>
            </a:r>
            <a:r>
              <a:rPr lang="et-EE" dirty="0"/>
              <a:t> </a:t>
            </a:r>
            <a:r>
              <a:rPr lang="et-EE" dirty="0" err="1"/>
              <a:t>games</a:t>
            </a:r>
            <a:endParaRPr lang="et-EE" dirty="0"/>
          </a:p>
          <a:p>
            <a:endParaRPr lang="et-EE" dirty="0" smtClean="0"/>
          </a:p>
          <a:p>
            <a:r>
              <a:rPr lang="et-EE" dirty="0" smtClean="0"/>
              <a:t> </a:t>
            </a:r>
            <a:endParaRPr lang="et-EE" dirty="0"/>
          </a:p>
          <a:p>
            <a:endParaRPr lang="et-EE" dirty="0" smtClean="0"/>
          </a:p>
          <a:p>
            <a:endParaRPr lang="et-E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527" y="2544478"/>
            <a:ext cx="2912485" cy="21868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83726" y="4731327"/>
            <a:ext cx="4260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800" dirty="0">
                <a:hlinkClick r:id="rId4"/>
              </a:rPr>
              <a:t>https://</a:t>
            </a:r>
            <a:r>
              <a:rPr lang="et-EE" sz="800" dirty="0" smtClean="0">
                <a:hlinkClick r:id="rId4"/>
              </a:rPr>
              <a:t>lh3.googleusercontent.com/0hXFJf6oRZ4Iz3-4IhQ3rXXsRY276SWauKPXKPJvHIplPzbl9q0SnGnuMfxoZSGXQz0=w412-h220-rw</a:t>
            </a:r>
            <a:r>
              <a:rPr lang="et-EE" sz="800" dirty="0" smtClean="0"/>
              <a:t> </a:t>
            </a:r>
            <a:endParaRPr lang="et-EE" sz="800" dirty="0"/>
          </a:p>
        </p:txBody>
      </p:sp>
    </p:spTree>
    <p:extLst>
      <p:ext uri="{BB962C8B-B14F-4D97-AF65-F5344CB8AC3E}">
        <p14:creationId xmlns:p14="http://schemas.microsoft.com/office/powerpoint/2010/main" val="1618277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Collections</a:t>
            </a:r>
            <a:r>
              <a:rPr lang="et-EE" dirty="0" smtClean="0"/>
              <a:t>, e-</a:t>
            </a:r>
            <a:r>
              <a:rPr lang="et-EE" dirty="0" err="1" smtClean="0"/>
              <a:t>books</a:t>
            </a:r>
            <a:r>
              <a:rPr lang="et-EE" dirty="0" smtClean="0"/>
              <a:t>, </a:t>
            </a:r>
            <a:r>
              <a:rPr lang="et-EE" dirty="0" err="1" smtClean="0"/>
              <a:t>courses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3166" y="841664"/>
            <a:ext cx="8229600" cy="3752959"/>
          </a:xfrm>
        </p:spPr>
        <p:txBody>
          <a:bodyPr/>
          <a:lstStyle/>
          <a:p>
            <a:r>
              <a:rPr lang="et-EE" b="1" dirty="0" err="1" smtClean="0"/>
              <a:t>Collections</a:t>
            </a:r>
            <a:r>
              <a:rPr lang="et-EE" dirty="0"/>
              <a:t> </a:t>
            </a:r>
            <a:r>
              <a:rPr lang="et-EE" dirty="0">
                <a:hlinkClick r:id="rId2"/>
              </a:rPr>
              <a:t>http://</a:t>
            </a:r>
            <a:r>
              <a:rPr lang="et-EE" dirty="0" smtClean="0">
                <a:hlinkClick r:id="rId2"/>
              </a:rPr>
              <a:t>progetiiger.ee</a:t>
            </a:r>
            <a:endParaRPr lang="et-EE" dirty="0" smtClean="0"/>
          </a:p>
          <a:p>
            <a:r>
              <a:rPr lang="et-EE" b="1" dirty="0" smtClean="0"/>
              <a:t>E-</a:t>
            </a:r>
            <a:r>
              <a:rPr lang="et-EE" b="1" dirty="0" err="1" smtClean="0"/>
              <a:t>books</a:t>
            </a:r>
            <a:r>
              <a:rPr lang="et-EE" dirty="0"/>
              <a:t> </a:t>
            </a:r>
            <a:r>
              <a:rPr lang="et-EE" dirty="0">
                <a:hlinkClick r:id="rId3"/>
              </a:rPr>
              <a:t>https://courses.cs.ut.ee/t/digiopik</a:t>
            </a:r>
            <a:r>
              <a:rPr lang="et-EE" dirty="0" smtClean="0">
                <a:hlinkClick r:id="rId3"/>
              </a:rPr>
              <a:t>/</a:t>
            </a:r>
            <a:r>
              <a:rPr lang="et-EE" dirty="0" smtClean="0"/>
              <a:t> </a:t>
            </a:r>
          </a:p>
          <a:p>
            <a:endParaRPr lang="et-EE" dirty="0" smtClean="0"/>
          </a:p>
          <a:p>
            <a:r>
              <a:rPr lang="et-EE" b="1" dirty="0" err="1" smtClean="0"/>
              <a:t>Courses</a:t>
            </a:r>
            <a:endParaRPr lang="et-EE" b="1" dirty="0" smtClean="0"/>
          </a:p>
          <a:p>
            <a:r>
              <a:rPr lang="et-EE" b="1" dirty="0" err="1" smtClean="0"/>
              <a:t>Methodological</a:t>
            </a:r>
            <a:r>
              <a:rPr lang="et-EE" b="1" dirty="0" smtClean="0"/>
              <a:t> </a:t>
            </a:r>
            <a:r>
              <a:rPr lang="et-EE" b="1" dirty="0" err="1" smtClean="0"/>
              <a:t>materials</a:t>
            </a:r>
            <a:r>
              <a:rPr lang="et-EE" dirty="0" smtClean="0"/>
              <a:t>:</a:t>
            </a:r>
          </a:p>
          <a:p>
            <a:r>
              <a:rPr lang="et-EE" dirty="0" err="1"/>
              <a:t>Lesson</a:t>
            </a:r>
            <a:r>
              <a:rPr lang="et-EE" dirty="0"/>
              <a:t> </a:t>
            </a:r>
            <a:r>
              <a:rPr lang="et-EE" dirty="0" err="1"/>
              <a:t>plans</a:t>
            </a:r>
            <a:endParaRPr lang="et-EE" dirty="0"/>
          </a:p>
          <a:p>
            <a:r>
              <a:rPr lang="et-EE" dirty="0" err="1"/>
              <a:t>Lesson</a:t>
            </a:r>
            <a:r>
              <a:rPr lang="et-EE" dirty="0"/>
              <a:t> </a:t>
            </a:r>
            <a:r>
              <a:rPr lang="et-EE" dirty="0" err="1"/>
              <a:t>scenarios</a:t>
            </a:r>
            <a:endParaRPr lang="et-EE" dirty="0"/>
          </a:p>
          <a:p>
            <a:r>
              <a:rPr lang="et-EE" dirty="0" err="1"/>
              <a:t>Evaluation</a:t>
            </a:r>
            <a:r>
              <a:rPr lang="et-EE" dirty="0"/>
              <a:t> </a:t>
            </a:r>
            <a:r>
              <a:rPr lang="et-EE" dirty="0" err="1"/>
              <a:t>models</a:t>
            </a:r>
            <a:r>
              <a:rPr lang="et-EE" dirty="0"/>
              <a:t> – DIGCOMP </a:t>
            </a:r>
            <a:endParaRPr lang="et-EE" dirty="0" smtClean="0"/>
          </a:p>
          <a:p>
            <a:r>
              <a:rPr lang="et-EE" dirty="0" err="1"/>
              <a:t>Data</a:t>
            </a:r>
            <a:r>
              <a:rPr lang="et-EE" dirty="0"/>
              <a:t> - </a:t>
            </a:r>
            <a:r>
              <a:rPr lang="et-EE" dirty="0" err="1"/>
              <a:t>Hello</a:t>
            </a:r>
            <a:r>
              <a:rPr lang="et-EE" dirty="0"/>
              <a:t>, </a:t>
            </a:r>
            <a:r>
              <a:rPr lang="et-EE" dirty="0" err="1"/>
              <a:t>Spring</a:t>
            </a:r>
            <a:r>
              <a:rPr lang="et-EE" dirty="0"/>
              <a:t>! </a:t>
            </a:r>
            <a:r>
              <a:rPr lang="et-EE" dirty="0" err="1"/>
              <a:t>nature</a:t>
            </a:r>
            <a:r>
              <a:rPr lang="et-EE" dirty="0"/>
              <a:t> </a:t>
            </a:r>
            <a:r>
              <a:rPr lang="et-EE" dirty="0" err="1"/>
              <a:t>observations</a:t>
            </a:r>
            <a:endParaRPr lang="et-EE" dirty="0"/>
          </a:p>
          <a:p>
            <a:endParaRPr lang="et-EE" dirty="0"/>
          </a:p>
          <a:p>
            <a:endParaRPr lang="et-EE" dirty="0" smtClean="0"/>
          </a:p>
          <a:p>
            <a:endParaRPr lang="et-EE" dirty="0" smtClean="0"/>
          </a:p>
          <a:p>
            <a:endParaRPr lang="et-E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581" y="1698914"/>
            <a:ext cx="4287483" cy="234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52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h</a:t>
            </a:r>
            <a:r>
              <a:rPr lang="et-EE" dirty="0" smtClean="0"/>
              <a:t>5p 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3166" y="1200151"/>
            <a:ext cx="6003889" cy="3394472"/>
          </a:xfrm>
        </p:spPr>
        <p:txBody>
          <a:bodyPr/>
          <a:lstStyle/>
          <a:p>
            <a:r>
              <a:rPr lang="et-EE" dirty="0"/>
              <a:t>H5p </a:t>
            </a:r>
            <a:r>
              <a:rPr lang="et-EE" dirty="0">
                <a:hlinkClick r:id="rId2"/>
              </a:rPr>
              <a:t>https://</a:t>
            </a:r>
            <a:r>
              <a:rPr lang="et-EE" dirty="0" smtClean="0">
                <a:hlinkClick r:id="rId2"/>
              </a:rPr>
              <a:t>h5p.org/documentation/for-authors/tutorials</a:t>
            </a:r>
            <a:endParaRPr lang="et-EE" dirty="0" smtClean="0"/>
          </a:p>
          <a:p>
            <a:endParaRPr lang="et-EE" dirty="0"/>
          </a:p>
        </p:txBody>
      </p:sp>
      <p:pic>
        <p:nvPicPr>
          <p:cNvPr id="17416" name="Picture 8" descr="Pildiotsingu h5p tu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10" y="1893834"/>
            <a:ext cx="4049720" cy="270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38055" y="4731545"/>
            <a:ext cx="49936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dirty="0"/>
              <a:t>https://blending.education/wp-content/uploads/2017/05/H5P_Logo-blue-1384x923.jpg</a:t>
            </a:r>
          </a:p>
        </p:txBody>
      </p:sp>
    </p:spTree>
    <p:extLst>
      <p:ext uri="{BB962C8B-B14F-4D97-AF65-F5344CB8AC3E}">
        <p14:creationId xmlns:p14="http://schemas.microsoft.com/office/powerpoint/2010/main" val="3409483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557" y="434455"/>
            <a:ext cx="6367569" cy="1042482"/>
          </a:xfrm>
        </p:spPr>
        <p:txBody>
          <a:bodyPr/>
          <a:lstStyle/>
          <a:p>
            <a:r>
              <a:rPr lang="et-EE" dirty="0" err="1" smtClean="0"/>
              <a:t>Thank</a:t>
            </a:r>
            <a:r>
              <a:rPr lang="et-EE" dirty="0" smtClean="0"/>
              <a:t> </a:t>
            </a:r>
            <a:r>
              <a:rPr lang="et-EE" dirty="0" err="1" smtClean="0"/>
              <a:t>You</a:t>
            </a:r>
            <a:r>
              <a:rPr lang="et-EE" dirty="0" smtClean="0"/>
              <a:t>!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81" y="947409"/>
            <a:ext cx="2889691" cy="3094013"/>
          </a:xfrm>
        </p:spPr>
      </p:pic>
      <p:sp>
        <p:nvSpPr>
          <p:cNvPr id="3" name="Rectangle 2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754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11700" y="935182"/>
            <a:ext cx="8520600" cy="363369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With </a:t>
            </a:r>
            <a:r>
              <a:rPr lang="en-US" dirty="0"/>
              <a:t>digital learning resources, you can </a:t>
            </a:r>
            <a:r>
              <a:rPr lang="en-US" b="1" dirty="0"/>
              <a:t>choose the time to learn, adjust the level of difficulty and the pace of learning</a:t>
            </a:r>
            <a:r>
              <a:rPr lang="en-US" dirty="0" smtClean="0"/>
              <a:t>.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n-US" dirty="0"/>
              <a:t>In order to use appropriate digital learning material, both the </a:t>
            </a:r>
            <a:r>
              <a:rPr lang="en-US" b="1" dirty="0"/>
              <a:t>teacher</a:t>
            </a:r>
            <a:r>
              <a:rPr lang="en-US" dirty="0"/>
              <a:t> and the </a:t>
            </a:r>
            <a:r>
              <a:rPr lang="en-US" b="1" dirty="0"/>
              <a:t>learner </a:t>
            </a:r>
            <a:r>
              <a:rPr lang="en-US" dirty="0"/>
              <a:t>must be able to find, adapt or create the digital learning material and </a:t>
            </a:r>
            <a:r>
              <a:rPr lang="en-US" dirty="0" smtClean="0"/>
              <a:t>share</a:t>
            </a:r>
            <a:r>
              <a:rPr lang="et-EE" dirty="0" smtClean="0"/>
              <a:t> </a:t>
            </a:r>
            <a:r>
              <a:rPr lang="et-EE" dirty="0" err="1" smtClean="0"/>
              <a:t>it</a:t>
            </a:r>
            <a:r>
              <a:rPr lang="en-US" dirty="0" smtClean="0"/>
              <a:t> </a:t>
            </a:r>
            <a:r>
              <a:rPr lang="en-US" dirty="0"/>
              <a:t>with others, </a:t>
            </a:r>
            <a:r>
              <a:rPr lang="en-US" dirty="0" err="1" smtClean="0"/>
              <a:t>i</a:t>
            </a:r>
            <a:r>
              <a:rPr lang="et-EE" dirty="0" smtClean="0"/>
              <a:t>.</a:t>
            </a:r>
            <a:r>
              <a:rPr lang="en-US" dirty="0" smtClean="0"/>
              <a:t>e</a:t>
            </a:r>
            <a:r>
              <a:rPr lang="et-EE" dirty="0" smtClean="0"/>
              <a:t>.</a:t>
            </a:r>
            <a:r>
              <a:rPr lang="en-US" dirty="0" smtClean="0"/>
              <a:t> </a:t>
            </a:r>
            <a:r>
              <a:rPr lang="en-US" dirty="0"/>
              <a:t>be </a:t>
            </a:r>
            <a:r>
              <a:rPr lang="en-US" b="1" dirty="0"/>
              <a:t>digitally competent</a:t>
            </a:r>
            <a:r>
              <a:rPr lang="en-US" dirty="0"/>
              <a:t>.</a:t>
            </a:r>
            <a:endParaRPr lang="et-EE" dirty="0"/>
          </a:p>
          <a:p>
            <a:pPr>
              <a:lnSpc>
                <a:spcPct val="150000"/>
              </a:lnSpc>
            </a:pPr>
            <a:endParaRPr lang="et-EE" dirty="0"/>
          </a:p>
        </p:txBody>
      </p:sp>
      <p:pic>
        <p:nvPicPr>
          <p:cNvPr id="8194" name="Picture 2" descr="Pildiotsingu teaching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96" y="2852752"/>
            <a:ext cx="2676875" cy="178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1349" y="4716186"/>
            <a:ext cx="53078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900" dirty="0"/>
              <a:t>http://www.teachhub.com/sites/default/files/field/image/teaching-strategies-keep-class-interesting.jpg</a:t>
            </a:r>
          </a:p>
        </p:txBody>
      </p:sp>
    </p:spTree>
    <p:extLst>
      <p:ext uri="{BB962C8B-B14F-4D97-AF65-F5344CB8AC3E}">
        <p14:creationId xmlns:p14="http://schemas.microsoft.com/office/powerpoint/2010/main" val="540899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166" y="205979"/>
            <a:ext cx="7053369" cy="857250"/>
          </a:xfrm>
        </p:spPr>
        <p:txBody>
          <a:bodyPr/>
          <a:lstStyle/>
          <a:p>
            <a:r>
              <a:rPr lang="en-US" sz="2000" dirty="0"/>
              <a:t>A digital learning strategy may include any of or a combination of any of the following</a:t>
            </a:r>
            <a:endParaRPr lang="et-EE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63168" y="1153392"/>
            <a:ext cx="3271078" cy="34742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adaptive </a:t>
            </a:r>
            <a:r>
              <a:rPr lang="en-US" sz="1800" dirty="0"/>
              <a:t>learning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badging and gamification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blended learning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classroom technologies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e-textbooks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augmented </a:t>
            </a:r>
            <a:r>
              <a:rPr lang="en-US" sz="1800" dirty="0"/>
              <a:t>reality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learning analytics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learning objects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virtual </a:t>
            </a:r>
            <a:r>
              <a:rPr lang="en-US" sz="1800" dirty="0"/>
              <a:t>reality</a:t>
            </a:r>
          </a:p>
          <a:p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4"/>
          </p:nvPr>
        </p:nvSpPr>
        <p:spPr>
          <a:xfrm>
            <a:off x="3834247" y="1207626"/>
            <a:ext cx="5116084" cy="33657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mobile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personalized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online learning (or e-learning)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open educational resources (OERs)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technology-enhanced teaching and learning</a:t>
            </a:r>
          </a:p>
          <a:p>
            <a:endParaRPr lang="et-EE" dirty="0"/>
          </a:p>
        </p:txBody>
      </p:sp>
      <p:pic>
        <p:nvPicPr>
          <p:cNvPr id="6146" name="Picture 2" descr="Seotud kuju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557" y="3184198"/>
            <a:ext cx="1809978" cy="165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2594" y="4773180"/>
            <a:ext cx="46762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dirty="0">
                <a:hlinkClick r:id="rId3"/>
              </a:rPr>
              <a:t>https://</a:t>
            </a:r>
            <a:r>
              <a:rPr lang="et-EE" sz="1000" dirty="0" smtClean="0">
                <a:hlinkClick r:id="rId3"/>
              </a:rPr>
              <a:t>png.clipart.me/istock/previews/2321/23212211-cartoon-mobile-phone.jpg</a:t>
            </a:r>
            <a:r>
              <a:rPr lang="et-EE" sz="1000" dirty="0" smtClean="0"/>
              <a:t> </a:t>
            </a:r>
            <a:endParaRPr lang="et-EE" sz="1000" dirty="0"/>
          </a:p>
        </p:txBody>
      </p:sp>
    </p:spTree>
    <p:extLst>
      <p:ext uri="{BB962C8B-B14F-4D97-AF65-F5344CB8AC3E}">
        <p14:creationId xmlns:p14="http://schemas.microsoft.com/office/powerpoint/2010/main" val="1266142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1700" y="93518"/>
            <a:ext cx="8520600" cy="394855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11700" y="592282"/>
            <a:ext cx="8520600" cy="3976593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Digital learning is meant to enhance the learning experience rather than replace traditional methods altogether. </a:t>
            </a:r>
            <a:endParaRPr lang="et-EE" dirty="0"/>
          </a:p>
          <a:p>
            <a:pPr marL="114300" indent="0">
              <a:buNone/>
            </a:pPr>
            <a:r>
              <a:rPr lang="et-EE" dirty="0"/>
              <a:t>C</a:t>
            </a:r>
            <a:r>
              <a:rPr lang="en-US" dirty="0" err="1" smtClean="0"/>
              <a:t>ommon</a:t>
            </a:r>
            <a:r>
              <a:rPr lang="en-US" dirty="0" smtClean="0"/>
              <a:t> </a:t>
            </a:r>
            <a:r>
              <a:rPr lang="en-US" dirty="0"/>
              <a:t>pedagogies, or practices of teaching, that combine technology and learning</a:t>
            </a:r>
            <a:r>
              <a:rPr lang="et-EE" dirty="0"/>
              <a:t>: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Blended/hybrid learning</a:t>
            </a:r>
          </a:p>
          <a:p>
            <a:r>
              <a:rPr lang="en-US" dirty="0">
                <a:solidFill>
                  <a:schemeClr val="tx1"/>
                </a:solidFill>
              </a:rPr>
              <a:t>Online learning</a:t>
            </a:r>
          </a:p>
          <a:p>
            <a:r>
              <a:rPr lang="en-US" dirty="0">
                <a:solidFill>
                  <a:schemeClr val="tx1"/>
                </a:solidFill>
              </a:rPr>
              <a:t>Flipped learning</a:t>
            </a:r>
          </a:p>
          <a:p>
            <a:r>
              <a:rPr lang="en-US" dirty="0">
                <a:solidFill>
                  <a:schemeClr val="tx1"/>
                </a:solidFill>
              </a:rPr>
              <a:t>1:1 </a:t>
            </a:r>
            <a:r>
              <a:rPr lang="en-US" dirty="0" smtClean="0">
                <a:solidFill>
                  <a:schemeClr val="tx1"/>
                </a:solidFill>
              </a:rPr>
              <a:t>learning</a:t>
            </a:r>
            <a:r>
              <a:rPr lang="et-EE" dirty="0" smtClean="0">
                <a:solidFill>
                  <a:schemeClr val="tx1"/>
                </a:solidFill>
              </a:rPr>
              <a:t> (BYOD)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Differentiated learning</a:t>
            </a:r>
          </a:p>
          <a:p>
            <a:r>
              <a:rPr lang="en-US" dirty="0">
                <a:solidFill>
                  <a:schemeClr val="tx1"/>
                </a:solidFill>
              </a:rPr>
              <a:t>Individualized learning</a:t>
            </a:r>
          </a:p>
          <a:p>
            <a:r>
              <a:rPr lang="en-US" dirty="0">
                <a:solidFill>
                  <a:schemeClr val="tx1"/>
                </a:solidFill>
              </a:rPr>
              <a:t>Personalized learning</a:t>
            </a:r>
          </a:p>
          <a:p>
            <a:r>
              <a:rPr lang="en-US" dirty="0">
                <a:solidFill>
                  <a:schemeClr val="tx1"/>
                </a:solidFill>
              </a:rPr>
              <a:t>Gamification</a:t>
            </a:r>
          </a:p>
          <a:p>
            <a:r>
              <a:rPr lang="en-US" dirty="0">
                <a:solidFill>
                  <a:schemeClr val="tx1"/>
                </a:solidFill>
              </a:rPr>
              <a:t>Understanding by Design (UBD)</a:t>
            </a:r>
          </a:p>
          <a:p>
            <a:r>
              <a:rPr lang="en-US" dirty="0">
                <a:solidFill>
                  <a:schemeClr val="tx1"/>
                </a:solidFill>
              </a:rPr>
              <a:t>Universal Design for Learning (UDL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4" name="Picture 4" descr="Pildiotsingu bloom's taxonomy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10" y="1792697"/>
            <a:ext cx="3116983" cy="287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23855" y="4776693"/>
            <a:ext cx="50962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900" dirty="0"/>
              <a:t>https://apasseducation.com/wp-content/uploads/2018/04/shutterstock_1059376079-300x277.jpg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3422" y="168671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800" b="1" dirty="0" err="1" smtClean="0">
                <a:solidFill>
                  <a:schemeClr val="tx2"/>
                </a:solidFill>
              </a:rPr>
              <a:t>Bloom´s</a:t>
            </a:r>
            <a:r>
              <a:rPr lang="et-EE" sz="1800" b="1" dirty="0" smtClean="0">
                <a:solidFill>
                  <a:schemeClr val="tx2"/>
                </a:solidFill>
              </a:rPr>
              <a:t> </a:t>
            </a:r>
            <a:r>
              <a:rPr lang="et-EE" sz="1800" b="1" dirty="0" err="1" smtClean="0">
                <a:solidFill>
                  <a:schemeClr val="tx2"/>
                </a:solidFill>
              </a:rPr>
              <a:t>taxonomy</a:t>
            </a:r>
            <a:endParaRPr lang="et-EE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96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Digital</a:t>
            </a:r>
            <a:r>
              <a:rPr lang="et-EE" dirty="0" smtClean="0"/>
              <a:t> </a:t>
            </a:r>
            <a:r>
              <a:rPr lang="et-EE" dirty="0" err="1" smtClean="0"/>
              <a:t>learning</a:t>
            </a:r>
            <a:r>
              <a:rPr lang="et-EE" dirty="0" smtClean="0"/>
              <a:t> </a:t>
            </a:r>
            <a:r>
              <a:rPr lang="et-EE" dirty="0" err="1" smtClean="0"/>
              <a:t>resources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11700" y="1068425"/>
            <a:ext cx="8520600" cy="3500450"/>
          </a:xfrm>
        </p:spPr>
        <p:txBody>
          <a:bodyPr/>
          <a:lstStyle/>
          <a:p>
            <a:pPr marL="114300" indent="0">
              <a:buNone/>
            </a:pPr>
            <a:r>
              <a:rPr lang="en-US" sz="2000" b="1" dirty="0"/>
              <a:t>Digital learning</a:t>
            </a:r>
            <a:r>
              <a:rPr lang="en-US" sz="2000" dirty="0"/>
              <a:t> is any type of learning that is accompanied by technology or by instructional practice that makes </a:t>
            </a:r>
            <a:r>
              <a:rPr lang="en-US" sz="2000" b="1" dirty="0"/>
              <a:t>effective use of technology</a:t>
            </a:r>
            <a:r>
              <a:rPr lang="en-US" sz="2000" dirty="0" smtClean="0"/>
              <a:t>.</a:t>
            </a:r>
            <a:endParaRPr lang="et-EE" sz="2000" dirty="0" smtClean="0"/>
          </a:p>
          <a:p>
            <a:pPr marL="114300" indent="0">
              <a:buNone/>
            </a:pPr>
            <a:endParaRPr lang="et-EE" sz="2000" dirty="0" smtClean="0"/>
          </a:p>
          <a:p>
            <a:pPr marL="114300" indent="0">
              <a:buNone/>
            </a:pPr>
            <a:r>
              <a:rPr lang="en-US" sz="2000" dirty="0"/>
              <a:t>The term </a:t>
            </a:r>
            <a:r>
              <a:rPr lang="en-US" sz="2000" b="1" dirty="0"/>
              <a:t>'digital learning resource</a:t>
            </a:r>
            <a:r>
              <a:rPr lang="en-US" sz="2000" dirty="0"/>
              <a:t>' is </a:t>
            </a:r>
            <a:r>
              <a:rPr lang="en-US" sz="2000" dirty="0" smtClean="0"/>
              <a:t>used </a:t>
            </a:r>
            <a:r>
              <a:rPr lang="en-US" sz="2000" dirty="0"/>
              <a:t>to refer to materials included in the context of a course that support the learner's achievement of the described learning goals. </a:t>
            </a:r>
            <a:endParaRPr lang="et-EE" sz="2000" dirty="0"/>
          </a:p>
          <a:p>
            <a:pPr marL="114300" indent="0">
              <a:buNone/>
            </a:pPr>
            <a:endParaRPr lang="et-EE" sz="2000" b="1" dirty="0"/>
          </a:p>
          <a:p>
            <a:pPr marL="114300" indent="0">
              <a:buNone/>
            </a:pPr>
            <a:r>
              <a:rPr lang="et-EE" sz="2000" dirty="0" err="1"/>
              <a:t>Different</a:t>
            </a:r>
            <a:r>
              <a:rPr lang="et-EE" sz="2000" dirty="0"/>
              <a:t> </a:t>
            </a:r>
            <a:r>
              <a:rPr lang="et-EE" sz="2000" dirty="0" err="1"/>
              <a:t>learning</a:t>
            </a:r>
            <a:r>
              <a:rPr lang="et-EE" sz="2000" dirty="0"/>
              <a:t> </a:t>
            </a:r>
            <a:r>
              <a:rPr lang="et-EE" sz="2000" dirty="0" err="1" smtClean="0"/>
              <a:t>objects</a:t>
            </a:r>
            <a:r>
              <a:rPr lang="et-EE" sz="2000" dirty="0" smtClean="0"/>
              <a:t> are:</a:t>
            </a:r>
          </a:p>
          <a:p>
            <a:r>
              <a:rPr lang="et-EE" sz="2000" dirty="0" err="1" smtClean="0"/>
              <a:t>Self</a:t>
            </a:r>
            <a:r>
              <a:rPr lang="et-EE" sz="2000" dirty="0" err="1"/>
              <a:t>-</a:t>
            </a:r>
            <a:r>
              <a:rPr lang="et-EE" sz="2000" dirty="0" err="1" smtClean="0"/>
              <a:t>contained</a:t>
            </a:r>
            <a:endParaRPr lang="et-EE" sz="2000" dirty="0" smtClean="0"/>
          </a:p>
          <a:p>
            <a:r>
              <a:rPr lang="et-EE" sz="2000" dirty="0" err="1" smtClean="0"/>
              <a:t>Reusable</a:t>
            </a:r>
            <a:endParaRPr lang="et-EE" sz="2000" dirty="0" smtClean="0"/>
          </a:p>
          <a:p>
            <a:r>
              <a:rPr lang="et-EE" sz="2000" dirty="0" err="1"/>
              <a:t>P</a:t>
            </a:r>
            <a:r>
              <a:rPr lang="et-EE" sz="2000" dirty="0" err="1" smtClean="0"/>
              <a:t>ortable</a:t>
            </a:r>
            <a:r>
              <a:rPr lang="et-EE" sz="2000" dirty="0" smtClean="0"/>
              <a:t> </a:t>
            </a:r>
            <a:r>
              <a:rPr lang="et-EE" sz="2000" dirty="0" err="1" smtClean="0"/>
              <a:t>between</a:t>
            </a:r>
            <a:r>
              <a:rPr lang="et-EE" sz="2000" dirty="0" smtClean="0"/>
              <a:t> </a:t>
            </a:r>
            <a:r>
              <a:rPr lang="et-EE" sz="2000" dirty="0" err="1" smtClean="0"/>
              <a:t>learning</a:t>
            </a:r>
            <a:r>
              <a:rPr lang="et-EE" sz="2000" dirty="0" smtClean="0"/>
              <a:t> </a:t>
            </a:r>
            <a:r>
              <a:rPr lang="et-EE" sz="2000" dirty="0" err="1" smtClean="0"/>
              <a:t>systems</a:t>
            </a:r>
            <a:endParaRPr lang="et-EE" sz="2000" dirty="0"/>
          </a:p>
          <a:p>
            <a:endParaRPr lang="et-EE" sz="2000" dirty="0" smtClean="0"/>
          </a:p>
        </p:txBody>
      </p:sp>
      <p:pic>
        <p:nvPicPr>
          <p:cNvPr id="9218" name="Picture 2" descr="Seotud kuju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15" y="2958352"/>
            <a:ext cx="2623478" cy="193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30728" y="4894729"/>
            <a:ext cx="6399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dirty="0"/>
              <a:t>https://www.teachsecondary.com/images/made/images/uploads/6-digital-resources_630_465_84_int_s_c1.jpg</a:t>
            </a:r>
          </a:p>
        </p:txBody>
      </p:sp>
    </p:spTree>
    <p:extLst>
      <p:ext uri="{BB962C8B-B14F-4D97-AF65-F5344CB8AC3E}">
        <p14:creationId xmlns:p14="http://schemas.microsoft.com/office/powerpoint/2010/main" val="64933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learning material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t-EE" dirty="0" smtClean="0"/>
              <a:t>…</a:t>
            </a:r>
            <a:r>
              <a:rPr lang="en-US" dirty="0" smtClean="0"/>
              <a:t>is </a:t>
            </a:r>
            <a:r>
              <a:rPr lang="en-US" dirty="0"/>
              <a:t>a learning material distributed in digital form </a:t>
            </a:r>
            <a:r>
              <a:rPr lang="en-US" dirty="0" smtClean="0"/>
              <a:t>(presentation</a:t>
            </a:r>
            <a:r>
              <a:rPr lang="en-US" dirty="0"/>
              <a:t>, video or audio lecture, task, test, etc.) that contains text, graphic, and multimedia elements and may be more or less interactive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t-EE" dirty="0" smtClean="0"/>
          </a:p>
          <a:p>
            <a:pPr>
              <a:lnSpc>
                <a:spcPct val="150000"/>
              </a:lnSpc>
            </a:pPr>
            <a:r>
              <a:rPr lang="et-EE" dirty="0" smtClean="0"/>
              <a:t>… </a:t>
            </a:r>
            <a:r>
              <a:rPr lang="en-US" dirty="0" smtClean="0"/>
              <a:t>can </a:t>
            </a:r>
            <a:r>
              <a:rPr lang="en-US" dirty="0"/>
              <a:t>be designed to support one specific activity </a:t>
            </a:r>
            <a:r>
              <a:rPr lang="en-US" dirty="0" smtClean="0"/>
              <a:t>(a </a:t>
            </a:r>
            <a:r>
              <a:rPr lang="en-US" dirty="0"/>
              <a:t>task) or a complete and independent one, </a:t>
            </a:r>
            <a:r>
              <a:rPr lang="en-US" dirty="0" smtClean="0"/>
              <a:t>it </a:t>
            </a:r>
            <a:r>
              <a:rPr lang="en-US" dirty="0"/>
              <a:t>does not require the use of any other material </a:t>
            </a:r>
            <a:r>
              <a:rPr lang="en-US" dirty="0" smtClean="0"/>
              <a:t>(a </a:t>
            </a:r>
            <a:r>
              <a:rPr lang="en-US" dirty="0"/>
              <a:t>learning object).</a:t>
            </a:r>
            <a:endParaRPr lang="et-EE" dirty="0"/>
          </a:p>
          <a:p>
            <a:endParaRPr lang="et-EE" dirty="0"/>
          </a:p>
        </p:txBody>
      </p:sp>
      <p:pic>
        <p:nvPicPr>
          <p:cNvPr id="10242" name="Picture 2" descr="Seotud kuju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282803"/>
            <a:ext cx="2119457" cy="170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8445" y="4883727"/>
            <a:ext cx="5735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000" dirty="0"/>
              <a:t>https://www.americaninno.com/wp-content/uploads/wpallimport/files/2/files/2012/09/whiteboard.jpg</a:t>
            </a:r>
          </a:p>
        </p:txBody>
      </p:sp>
    </p:spTree>
    <p:extLst>
      <p:ext uri="{BB962C8B-B14F-4D97-AF65-F5344CB8AC3E}">
        <p14:creationId xmlns:p14="http://schemas.microsoft.com/office/powerpoint/2010/main" val="3030880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Digital</a:t>
            </a:r>
            <a:r>
              <a:rPr lang="et-EE" dirty="0"/>
              <a:t>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resources</a:t>
            </a:r>
            <a:endParaRPr lang="et-E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89709" y="758537"/>
            <a:ext cx="5673436" cy="3836088"/>
          </a:xfrm>
        </p:spPr>
        <p:txBody>
          <a:bodyPr/>
          <a:lstStyle/>
          <a:p>
            <a:r>
              <a:rPr lang="et-EE" sz="1800" b="1" dirty="0" err="1" smtClean="0"/>
              <a:t>Learning</a:t>
            </a:r>
            <a:r>
              <a:rPr lang="et-EE" sz="1800" b="1" dirty="0" smtClean="0"/>
              <a:t> </a:t>
            </a:r>
            <a:r>
              <a:rPr lang="et-EE" sz="1800" b="1" dirty="0" err="1" smtClean="0"/>
              <a:t>materials</a:t>
            </a:r>
            <a:r>
              <a:rPr lang="et-EE" sz="1800" b="1" dirty="0" smtClean="0"/>
              <a:t>:</a:t>
            </a:r>
          </a:p>
          <a:p>
            <a:r>
              <a:rPr lang="et-EE" sz="1800" dirty="0" err="1" smtClean="0"/>
              <a:t>E-tests</a:t>
            </a:r>
            <a:endParaRPr lang="et-EE" sz="1800" dirty="0" smtClean="0"/>
          </a:p>
          <a:p>
            <a:r>
              <a:rPr lang="et-EE" sz="1800" dirty="0" smtClean="0"/>
              <a:t>E-</a:t>
            </a:r>
            <a:r>
              <a:rPr lang="et-EE" sz="1800" dirty="0" err="1" smtClean="0"/>
              <a:t>books</a:t>
            </a:r>
            <a:endParaRPr lang="et-EE" sz="1800" dirty="0" smtClean="0"/>
          </a:p>
          <a:p>
            <a:r>
              <a:rPr lang="et-EE" sz="1800" dirty="0" err="1" smtClean="0"/>
              <a:t>Learning</a:t>
            </a:r>
            <a:r>
              <a:rPr lang="et-EE" sz="1800" dirty="0" smtClean="0"/>
              <a:t> </a:t>
            </a:r>
            <a:r>
              <a:rPr lang="et-EE" sz="1800" dirty="0" err="1" smtClean="0"/>
              <a:t>objects</a:t>
            </a:r>
            <a:endParaRPr lang="et-EE" sz="1800" dirty="0" smtClean="0"/>
          </a:p>
          <a:p>
            <a:r>
              <a:rPr lang="et-EE" sz="1800" dirty="0" smtClean="0"/>
              <a:t>E-</a:t>
            </a:r>
            <a:r>
              <a:rPr lang="et-EE" sz="1800" dirty="0" err="1" smtClean="0"/>
              <a:t>courses</a:t>
            </a:r>
            <a:endParaRPr lang="et-EE" sz="1800" dirty="0" smtClean="0"/>
          </a:p>
          <a:p>
            <a:r>
              <a:rPr lang="et-EE" sz="1800" dirty="0" err="1" smtClean="0"/>
              <a:t>Learning</a:t>
            </a:r>
            <a:r>
              <a:rPr lang="et-EE" sz="1800" dirty="0" smtClean="0"/>
              <a:t> </a:t>
            </a:r>
            <a:r>
              <a:rPr lang="et-EE" sz="1800" dirty="0" err="1" smtClean="0"/>
              <a:t>games</a:t>
            </a:r>
            <a:endParaRPr lang="et-EE" sz="1800" dirty="0" smtClean="0"/>
          </a:p>
          <a:p>
            <a:endParaRPr lang="et-EE" dirty="0"/>
          </a:p>
          <a:p>
            <a:r>
              <a:rPr lang="et-EE" sz="1600" dirty="0" err="1" smtClean="0"/>
              <a:t>Sometimes</a:t>
            </a:r>
            <a:r>
              <a:rPr lang="et-EE" sz="1600" dirty="0" smtClean="0"/>
              <a:t> </a:t>
            </a:r>
            <a:r>
              <a:rPr lang="et-EE" sz="1600" dirty="0" err="1" smtClean="0"/>
              <a:t>it</a:t>
            </a:r>
            <a:r>
              <a:rPr lang="et-EE" sz="1600" dirty="0" smtClean="0"/>
              <a:t> </a:t>
            </a:r>
            <a:r>
              <a:rPr lang="et-EE" sz="1600" dirty="0" err="1" smtClean="0"/>
              <a:t>is</a:t>
            </a:r>
            <a:r>
              <a:rPr lang="et-EE" sz="1600" dirty="0" smtClean="0"/>
              <a:t> </a:t>
            </a:r>
            <a:r>
              <a:rPr lang="et-EE" sz="1600" dirty="0" err="1" smtClean="0"/>
              <a:t>hard</a:t>
            </a:r>
            <a:r>
              <a:rPr lang="et-EE" sz="1600" dirty="0" smtClean="0"/>
              <a:t> </a:t>
            </a:r>
            <a:r>
              <a:rPr lang="et-EE" sz="1600" dirty="0" err="1" smtClean="0"/>
              <a:t>to</a:t>
            </a:r>
            <a:r>
              <a:rPr lang="et-EE" sz="1600" dirty="0"/>
              <a:t> </a:t>
            </a:r>
            <a:r>
              <a:rPr lang="et-EE" sz="1600" dirty="0" err="1" smtClean="0"/>
              <a:t>tell</a:t>
            </a:r>
            <a:r>
              <a:rPr lang="et-EE" sz="1600" dirty="0" smtClean="0"/>
              <a:t> </a:t>
            </a:r>
            <a:r>
              <a:rPr lang="et-EE" sz="1600" dirty="0" err="1" smtClean="0"/>
              <a:t>the</a:t>
            </a:r>
            <a:r>
              <a:rPr lang="et-EE" sz="1600" dirty="0" smtClean="0"/>
              <a:t> diferent </a:t>
            </a:r>
            <a:r>
              <a:rPr lang="et-EE" sz="1600" dirty="0" err="1" smtClean="0"/>
              <a:t>between</a:t>
            </a:r>
            <a:r>
              <a:rPr lang="et-EE" sz="1600" dirty="0"/>
              <a:t> </a:t>
            </a:r>
            <a:r>
              <a:rPr lang="et-EE" sz="1600" dirty="0" err="1" smtClean="0"/>
              <a:t>learning</a:t>
            </a:r>
            <a:r>
              <a:rPr lang="et-EE" sz="1600" dirty="0" smtClean="0"/>
              <a:t> </a:t>
            </a:r>
            <a:r>
              <a:rPr lang="et-EE" sz="1600" dirty="0" err="1" smtClean="0"/>
              <a:t>material</a:t>
            </a:r>
            <a:r>
              <a:rPr lang="et-EE" sz="1600" dirty="0" smtClean="0"/>
              <a:t> and </a:t>
            </a:r>
            <a:r>
              <a:rPr lang="et-EE" sz="1600" dirty="0" err="1" smtClean="0"/>
              <a:t>learning</a:t>
            </a:r>
            <a:r>
              <a:rPr lang="et-EE" sz="1600" dirty="0" smtClean="0"/>
              <a:t> </a:t>
            </a:r>
            <a:r>
              <a:rPr lang="et-EE" sz="1600" dirty="0" err="1" smtClean="0"/>
              <a:t>software</a:t>
            </a:r>
            <a:r>
              <a:rPr lang="et-EE" sz="1600" dirty="0" smtClean="0"/>
              <a:t> (</a:t>
            </a:r>
            <a:r>
              <a:rPr lang="et-EE" sz="1600" dirty="0" err="1" smtClean="0"/>
              <a:t>mobile</a:t>
            </a:r>
            <a:r>
              <a:rPr lang="et-EE" sz="1600" dirty="0" smtClean="0"/>
              <a:t> </a:t>
            </a:r>
            <a:r>
              <a:rPr lang="et-EE" sz="1600" dirty="0" err="1" smtClean="0"/>
              <a:t>learning</a:t>
            </a:r>
            <a:r>
              <a:rPr lang="et-EE" sz="1600" dirty="0" smtClean="0"/>
              <a:t> </a:t>
            </a:r>
            <a:r>
              <a:rPr lang="et-EE" sz="1600" dirty="0" err="1" smtClean="0"/>
              <a:t>apps</a:t>
            </a:r>
            <a:r>
              <a:rPr lang="et-EE" sz="1600" dirty="0" smtClean="0"/>
              <a:t>).</a:t>
            </a:r>
            <a:endParaRPr lang="et-EE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4"/>
          </p:nvPr>
        </p:nvSpPr>
        <p:spPr>
          <a:xfrm>
            <a:off x="5029200" y="758537"/>
            <a:ext cx="3764236" cy="3836087"/>
          </a:xfrm>
        </p:spPr>
        <p:txBody>
          <a:bodyPr/>
          <a:lstStyle/>
          <a:p>
            <a:r>
              <a:rPr lang="et-EE" sz="1800" b="1" dirty="0" err="1" smtClean="0"/>
              <a:t>Learning</a:t>
            </a:r>
            <a:r>
              <a:rPr lang="et-EE" sz="1800" b="1" dirty="0" smtClean="0"/>
              <a:t> </a:t>
            </a:r>
            <a:r>
              <a:rPr lang="et-EE" sz="1800" b="1" dirty="0" err="1" smtClean="0"/>
              <a:t>software</a:t>
            </a:r>
            <a:r>
              <a:rPr lang="et-EE" sz="1800" b="1" dirty="0" smtClean="0"/>
              <a:t>:</a:t>
            </a:r>
          </a:p>
          <a:p>
            <a:r>
              <a:rPr lang="et-EE" sz="1800" dirty="0" err="1" smtClean="0"/>
              <a:t>Desktop</a:t>
            </a:r>
            <a:r>
              <a:rPr lang="et-EE" sz="1800" dirty="0" smtClean="0"/>
              <a:t> </a:t>
            </a:r>
            <a:r>
              <a:rPr lang="et-EE" sz="1800" dirty="0" err="1" smtClean="0"/>
              <a:t>apps</a:t>
            </a:r>
            <a:endParaRPr lang="et-EE" sz="1800" dirty="0" smtClean="0"/>
          </a:p>
          <a:p>
            <a:r>
              <a:rPr lang="et-EE" sz="1800" dirty="0" err="1" smtClean="0"/>
              <a:t>Web</a:t>
            </a:r>
            <a:r>
              <a:rPr lang="et-EE" sz="1800" dirty="0" smtClean="0"/>
              <a:t> </a:t>
            </a:r>
            <a:r>
              <a:rPr lang="et-EE" sz="1800" dirty="0" err="1" smtClean="0"/>
              <a:t>apps</a:t>
            </a:r>
            <a:endParaRPr lang="et-EE" sz="1800" dirty="0" smtClean="0"/>
          </a:p>
          <a:p>
            <a:r>
              <a:rPr lang="et-EE" sz="1800" dirty="0" err="1" smtClean="0"/>
              <a:t>Mobile</a:t>
            </a:r>
            <a:r>
              <a:rPr lang="et-EE" sz="1800" dirty="0" smtClean="0"/>
              <a:t> </a:t>
            </a:r>
            <a:r>
              <a:rPr lang="et-EE" sz="1800" dirty="0" err="1" smtClean="0"/>
              <a:t>apps</a:t>
            </a:r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2757473849"/>
      </p:ext>
    </p:extLst>
  </p:cSld>
  <p:clrMapOvr>
    <a:masterClrMapping/>
  </p:clrMapOvr>
</p:sld>
</file>

<file path=ppt/theme/theme1.xml><?xml version="1.0" encoding="utf-8"?>
<a:theme xmlns:a="http://schemas.openxmlformats.org/drawingml/2006/main" name="HITSA_Esileht">
  <a:themeElements>
    <a:clrScheme name="HITSA">
      <a:dk1>
        <a:srgbClr val="31316D"/>
      </a:dk1>
      <a:lt1>
        <a:sysClr val="window" lastClr="FFFFFF"/>
      </a:lt1>
      <a:dk2>
        <a:srgbClr val="00B140"/>
      </a:dk2>
      <a:lt2>
        <a:srgbClr val="FFFFFF"/>
      </a:lt2>
      <a:accent1>
        <a:srgbClr val="F24A41"/>
      </a:accent1>
      <a:accent2>
        <a:srgbClr val="EEDC00"/>
      </a:accent2>
      <a:accent3>
        <a:srgbClr val="A61178"/>
      </a:accent3>
      <a:accent4>
        <a:srgbClr val="7D00F9"/>
      </a:accent4>
      <a:accent5>
        <a:srgbClr val="EAD9BB"/>
      </a:accent5>
      <a:accent6>
        <a:srgbClr val="F28728"/>
      </a:accent6>
      <a:hlink>
        <a:srgbClr val="00B140"/>
      </a:hlink>
      <a:folHlink>
        <a:srgbClr val="00B14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ITSA_SISU">
  <a:themeElements>
    <a:clrScheme name="HITSA">
      <a:dk1>
        <a:srgbClr val="31316D"/>
      </a:dk1>
      <a:lt1>
        <a:sysClr val="window" lastClr="FFFFFF"/>
      </a:lt1>
      <a:dk2>
        <a:srgbClr val="00B140"/>
      </a:dk2>
      <a:lt2>
        <a:srgbClr val="FFFFFF"/>
      </a:lt2>
      <a:accent1>
        <a:srgbClr val="F24A41"/>
      </a:accent1>
      <a:accent2>
        <a:srgbClr val="EEDC00"/>
      </a:accent2>
      <a:accent3>
        <a:srgbClr val="A61178"/>
      </a:accent3>
      <a:accent4>
        <a:srgbClr val="7D00F9"/>
      </a:accent4>
      <a:accent5>
        <a:srgbClr val="EAD9BB"/>
      </a:accent5>
      <a:accent6>
        <a:srgbClr val="F28728"/>
      </a:accent6>
      <a:hlink>
        <a:srgbClr val="00B140"/>
      </a:hlink>
      <a:folHlink>
        <a:srgbClr val="00B14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HITSA_presentatsioon_pohi 16_9</Template>
  <TotalTime>5909</TotalTime>
  <Words>1832</Words>
  <Application>Microsoft Office PowerPoint</Application>
  <PresentationFormat>Экран (16:9)</PresentationFormat>
  <Paragraphs>230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Platform Medium</vt:lpstr>
      <vt:lpstr>Roboto Medium</vt:lpstr>
      <vt:lpstr>Roboto Regular</vt:lpstr>
      <vt:lpstr>Lucida Grande</vt:lpstr>
      <vt:lpstr>MS PGothic</vt:lpstr>
      <vt:lpstr>Wingdings</vt:lpstr>
      <vt:lpstr>HITSA_Esileht</vt:lpstr>
      <vt:lpstr>HITSA_SISU</vt:lpstr>
      <vt:lpstr>Digital Learning Resources</vt:lpstr>
      <vt:lpstr>Vision and strategic goals for 2020 The Estonian Lifelong Learning Strategy  2020</vt:lpstr>
      <vt:lpstr>The realization of the goals</vt:lpstr>
      <vt:lpstr>Презентация PowerPoint</vt:lpstr>
      <vt:lpstr>A digital learning strategy may include any of or a combination of any of the following</vt:lpstr>
      <vt:lpstr>Презентация PowerPoint</vt:lpstr>
      <vt:lpstr>Digital learning resources</vt:lpstr>
      <vt:lpstr>Digital learning material </vt:lpstr>
      <vt:lpstr>Digital learning resources</vt:lpstr>
      <vt:lpstr>Carrington`s wheel, SAMR model</vt:lpstr>
      <vt:lpstr> </vt:lpstr>
      <vt:lpstr>High quality digital learning material </vt:lpstr>
      <vt:lpstr>ADDIE model</vt:lpstr>
      <vt:lpstr>LORI (Learning Objective Review Instrument)</vt:lpstr>
      <vt:lpstr>Outcomes</vt:lpstr>
      <vt:lpstr>Structure</vt:lpstr>
      <vt:lpstr>Design</vt:lpstr>
      <vt:lpstr>Презентация PowerPoint</vt:lpstr>
      <vt:lpstr>Technical principles</vt:lpstr>
      <vt:lpstr>Презентация PowerPoint</vt:lpstr>
      <vt:lpstr>Презентация PowerPoint</vt:lpstr>
      <vt:lpstr>When compiling the study material, it is important to pay  attention to the following questions: </vt:lpstr>
      <vt:lpstr>Презентация PowerPoint</vt:lpstr>
      <vt:lpstr>Testing &amp; Feedback: </vt:lpstr>
      <vt:lpstr>Презентация PowerPoint</vt:lpstr>
      <vt:lpstr>Types</vt:lpstr>
      <vt:lpstr>More</vt:lpstr>
      <vt:lpstr>EXAMPLES</vt:lpstr>
      <vt:lpstr>Презентация PowerPoint</vt:lpstr>
      <vt:lpstr>Презентация PowerPoint</vt:lpstr>
      <vt:lpstr>Collections, e-books, courses</vt:lpstr>
      <vt:lpstr>h5p 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ProgeTiigri senised käpajäljed</dc:title>
  <dc:creator>Kristi Rahn</dc:creator>
  <cp:lastModifiedBy>Kasutaja</cp:lastModifiedBy>
  <cp:revision>137</cp:revision>
  <cp:lastPrinted>2018-03-01T15:03:15Z</cp:lastPrinted>
  <dcterms:modified xsi:type="dcterms:W3CDTF">2019-03-07T08:56:42Z</dcterms:modified>
</cp:coreProperties>
</file>