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6" r:id="rId1"/>
  </p:sldMasterIdLst>
  <p:notesMasterIdLst>
    <p:notesMasterId r:id="rId17"/>
  </p:notesMasterIdLst>
  <p:sldIdLst>
    <p:sldId id="256" r:id="rId2"/>
    <p:sldId id="274" r:id="rId3"/>
    <p:sldId id="271" r:id="rId4"/>
    <p:sldId id="262" r:id="rId5"/>
    <p:sldId id="265" r:id="rId6"/>
    <p:sldId id="258" r:id="rId7"/>
    <p:sldId id="269" r:id="rId8"/>
    <p:sldId id="270" r:id="rId9"/>
    <p:sldId id="260" r:id="rId10"/>
    <p:sldId id="267" r:id="rId11"/>
    <p:sldId id="268" r:id="rId12"/>
    <p:sldId id="264" r:id="rId13"/>
    <p:sldId id="275" r:id="rId14"/>
    <p:sldId id="276" r:id="rId15"/>
    <p:sldId id="273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674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6291B2-C9CF-4513-84A6-A9909D580069}" type="datetimeFigureOut">
              <a:rPr lang="hr-HR" smtClean="0"/>
              <a:t>19.10.2020.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1B1019-6631-4E50-9343-504E756EB80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06426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30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247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854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604455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2955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827061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8518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989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542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043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270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351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222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197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962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277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911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10/19/2020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894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4.jpg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2103B461-323C-4912-BFFD-C3758266208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FBC21318-F4F4-4524-95D1-6B7FE0A788A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D9FFA8E5-974F-409E-89C6-E185BD90933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C384E2B1-7008-45EE-9F2E-FEF3A089780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D4563410-7FE9-4955-89C6-0FB9326CD3A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3AD14C0E-D5DF-4BDC-BD92-642CFF18018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65" name="Rectangle 64">
            <a:extLst>
              <a:ext uri="{FF2B5EF4-FFF2-40B4-BE49-F238E27FC236}">
                <a16:creationId xmlns:a16="http://schemas.microsoft.com/office/drawing/2014/main" id="{9A212F8F-D812-4A16-BE82-F3500DE321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Snip Diagonal Corner Rectangle 24">
            <a:extLst>
              <a:ext uri="{FF2B5EF4-FFF2-40B4-BE49-F238E27FC236}">
                <a16:creationId xmlns:a16="http://schemas.microsoft.com/office/drawing/2014/main" id="{D2CF1D1B-04ED-443D-A9FE-68BF8859BD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229" y="620722"/>
            <a:ext cx="10935543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Slika 26" descr="Hrvatski olimpijski dan | Međimurje Press">
            <a:extLst>
              <a:ext uri="{FF2B5EF4-FFF2-40B4-BE49-F238E27FC236}">
                <a16:creationId xmlns:a16="http://schemas.microsoft.com/office/drawing/2014/main" id="{CD22625D-4686-410E-AA14-15619D00EF7E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19"/>
          <a:stretch/>
        </p:blipFill>
        <p:spPr bwMode="auto">
          <a:xfrm>
            <a:off x="2976498" y="692808"/>
            <a:ext cx="6230471" cy="5002850"/>
          </a:xfrm>
          <a:custGeom>
            <a:avLst/>
            <a:gdLst/>
            <a:ahLst/>
            <a:cxnLst/>
            <a:rect l="l" t="t" r="r" b="b"/>
            <a:pathLst>
              <a:path w="10607040" h="4956048">
                <a:moveTo>
                  <a:pt x="497480" y="0"/>
                </a:moveTo>
                <a:lnTo>
                  <a:pt x="10607040" y="0"/>
                </a:lnTo>
                <a:lnTo>
                  <a:pt x="10607040" y="4485407"/>
                </a:lnTo>
                <a:lnTo>
                  <a:pt x="10131692" y="4956048"/>
                </a:lnTo>
                <a:lnTo>
                  <a:pt x="0" y="4956048"/>
                </a:lnTo>
                <a:lnTo>
                  <a:pt x="0" y="492554"/>
                </a:lnTo>
                <a:close/>
              </a:path>
            </a:pathLst>
          </a:custGeom>
          <a:noFill/>
        </p:spPr>
      </p:pic>
      <p:pic>
        <p:nvPicPr>
          <p:cNvPr id="2" name="Colonia - Svijet voli pobjednike (караоке)">
            <a:hlinkClick r:id="" action="ppaction://media"/>
            <a:extLst>
              <a:ext uri="{FF2B5EF4-FFF2-40B4-BE49-F238E27FC236}">
                <a16:creationId xmlns:a16="http://schemas.microsoft.com/office/drawing/2014/main" id="{9510EE68-0E6B-45DF-B599-E7DA094DED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629" y="6559420"/>
            <a:ext cx="298580" cy="29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48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8"/>
    </mc:Choice>
    <mc:Fallback xmlns="">
      <p:transition spd="slow" advTm="2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EABF8572-EE37-4BB0-B1E1-5637BC22F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744" y="2041359"/>
            <a:ext cx="5328212" cy="3889729"/>
          </a:xfrm>
          <a:prstGeom prst="rect">
            <a:avLst/>
          </a:prstGeom>
        </p:spPr>
      </p:pic>
      <p:pic>
        <p:nvPicPr>
          <p:cNvPr id="6" name="Slika 5" descr="Slika na kojoj se prikazuje na otvorenom, snijeg, stablo&#10;&#10;Opis je automatski generiran">
            <a:extLst>
              <a:ext uri="{FF2B5EF4-FFF2-40B4-BE49-F238E27FC236}">
                <a16:creationId xmlns:a16="http://schemas.microsoft.com/office/drawing/2014/main" id="{A0D0BEF0-E524-45EC-995B-95E1B87D34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1000927" y="1720000"/>
            <a:ext cx="6076444" cy="3418000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D04E915F-ED67-43E9-9ED0-396A096034E3}"/>
              </a:ext>
            </a:extLst>
          </p:cNvPr>
          <p:cNvSpPr txBox="1"/>
          <p:nvPr/>
        </p:nvSpPr>
        <p:spPr>
          <a:xfrm>
            <a:off x="4242025" y="532434"/>
            <a:ext cx="5098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Zimske olimpijske igre u Sarajevu,1984. god.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1525C41B-5684-491B-A973-2B8691F776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5406" y="2041359"/>
            <a:ext cx="1968299" cy="30619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651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4"/>
    </mc:Choice>
    <mc:Fallback xmlns="">
      <p:transition spd="slow" advTm="4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5" name="Rectangle 70">
            <a:extLst>
              <a:ext uri="{FF2B5EF4-FFF2-40B4-BE49-F238E27FC236}">
                <a16:creationId xmlns:a16="http://schemas.microsoft.com/office/drawing/2014/main" id="{08E8BA51-FC95-4979-B554-7B13D3FE495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6" name="Snip Diagonal Corner Rectangle 20">
            <a:extLst>
              <a:ext uri="{FF2B5EF4-FFF2-40B4-BE49-F238E27FC236}">
                <a16:creationId xmlns:a16="http://schemas.microsoft.com/office/drawing/2014/main" id="{6100855A-1E75-49BA-9F71-A825AD8A68A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6" y="-2"/>
            <a:ext cx="6084115" cy="6858000"/>
          </a:xfrm>
          <a:prstGeom prst="snip2DiagRect">
            <a:avLst>
              <a:gd name="adj1" fmla="val 0"/>
              <a:gd name="adj2" fmla="val 0"/>
            </a:avLst>
          </a:pr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37" name="Rectangle 74">
            <a:extLst>
              <a:ext uri="{FF2B5EF4-FFF2-40B4-BE49-F238E27FC236}">
                <a16:creationId xmlns:a16="http://schemas.microsoft.com/office/drawing/2014/main" id="{A38F1D93-3E69-4EF1-B60F-335C29864BA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82157" y="0"/>
            <a:ext cx="1935271" cy="30822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269BC569-E369-4563-9EF3-7CB91D8AB9F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350" y="4061862"/>
            <a:ext cx="2401830" cy="27868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6385A513-654D-4CBC-9227-83C9823178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44" r="15043" b="-1"/>
          <a:stretch/>
        </p:blipFill>
        <p:spPr>
          <a:xfrm>
            <a:off x="2556346" y="3243069"/>
            <a:ext cx="3361082" cy="3605670"/>
          </a:xfrm>
          <a:prstGeom prst="rect">
            <a:avLst/>
          </a:prstGeom>
        </p:spPr>
      </p:pic>
      <p:pic>
        <p:nvPicPr>
          <p:cNvPr id="7" name="Slika 6" descr="Slika na kojoj se prikazuje snijeg, na otvorenom, osoba, mlado&#10;&#10;Opis je automatski generiran">
            <a:extLst>
              <a:ext uri="{FF2B5EF4-FFF2-40B4-BE49-F238E27FC236}">
                <a16:creationId xmlns:a16="http://schemas.microsoft.com/office/drawing/2014/main" id="{FE0DDB0D-5CC4-4F63-9369-7E47288540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093" r="22205" b="1"/>
          <a:stretch/>
        </p:blipFill>
        <p:spPr>
          <a:xfrm>
            <a:off x="-499" y="10"/>
            <a:ext cx="3835570" cy="3899748"/>
          </a:xfrm>
          <a:custGeom>
            <a:avLst/>
            <a:gdLst/>
            <a:ahLst/>
            <a:cxnLst/>
            <a:rect l="l" t="t" r="r" b="b"/>
            <a:pathLst>
              <a:path w="4551358" h="3899758">
                <a:moveTo>
                  <a:pt x="0" y="0"/>
                </a:moveTo>
                <a:lnTo>
                  <a:pt x="4551358" y="0"/>
                </a:lnTo>
                <a:lnTo>
                  <a:pt x="4551358" y="3077500"/>
                </a:lnTo>
                <a:lnTo>
                  <a:pt x="2843111" y="3077500"/>
                </a:lnTo>
                <a:lnTo>
                  <a:pt x="2843111" y="3899758"/>
                </a:lnTo>
                <a:lnTo>
                  <a:pt x="0" y="3899758"/>
                </a:lnTo>
                <a:close/>
              </a:path>
            </a:pathLst>
          </a:cu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089D571-A934-4175-9629-BFC4FE1D8A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22760"/>
          <a:stretch/>
        </p:blipFill>
        <p:spPr bwMode="auto">
          <a:xfrm>
            <a:off x="3982157" y="10"/>
            <a:ext cx="1935271" cy="3082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lika 2" descr="Slika na kojoj se prikazuje snijeg, na otvorenom, skijanje, muškarac&#10;&#10;Opis je automatski generiran">
            <a:extLst>
              <a:ext uri="{FF2B5EF4-FFF2-40B4-BE49-F238E27FC236}">
                <a16:creationId xmlns:a16="http://schemas.microsoft.com/office/drawing/2014/main" id="{49331B67-B7B3-4A6E-BE8A-F03B0B2D24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402" r="13120" b="-1"/>
          <a:stretch/>
        </p:blipFill>
        <p:spPr>
          <a:xfrm>
            <a:off x="-6350" y="4061862"/>
            <a:ext cx="2401830" cy="2786877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E2DE33D5-DECC-4FE8-966A-42F5461BAD1F}"/>
              </a:ext>
            </a:extLst>
          </p:cNvPr>
          <p:cNvSpPr txBox="1"/>
          <p:nvPr/>
        </p:nvSpPr>
        <p:spPr>
          <a:xfrm>
            <a:off x="6305803" y="685800"/>
            <a:ext cx="4609848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2400" dirty="0" err="1"/>
              <a:t>Juraj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bob </a:t>
            </a:r>
            <a:r>
              <a:rPr lang="en-US" sz="2400" dirty="0" err="1"/>
              <a:t>stazi</a:t>
            </a:r>
            <a:r>
              <a:rPr lang="en-US" sz="2400" dirty="0"/>
              <a:t>  u </a:t>
            </a:r>
            <a:r>
              <a:rPr lang="en-US" sz="2400" dirty="0" err="1"/>
              <a:t>Sarajevu</a:t>
            </a:r>
            <a:r>
              <a:rPr lang="en-US" sz="2400" dirty="0"/>
              <a:t>, </a:t>
            </a:r>
            <a:r>
              <a:rPr lang="en-US" sz="2400" dirty="0" err="1"/>
              <a:t>zima</a:t>
            </a:r>
            <a:r>
              <a:rPr lang="en-US" sz="2400" dirty="0"/>
              <a:t> 2020. god</a:t>
            </a:r>
            <a:r>
              <a:rPr lang="hr-HR" sz="2400" dirty="0"/>
              <a:t>.</a:t>
            </a:r>
            <a:endParaRPr lang="en-US" sz="2400" dirty="0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A8C415EB-3460-4754-9FEA-02108AED75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2292" y="2963333"/>
            <a:ext cx="1896535" cy="2218267"/>
            <a:chOff x="10292292" y="2963333"/>
            <a:chExt cx="1896535" cy="2218267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E84F6811-8EEA-45A0-BF89-5C06734F52A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8" name="Straight Connector 80">
              <a:extLst>
                <a:ext uri="{FF2B5EF4-FFF2-40B4-BE49-F238E27FC236}">
                  <a16:creationId xmlns:a16="http://schemas.microsoft.com/office/drawing/2014/main" id="{505DEA48-56FF-4C47-AD6B-302A2E7DA58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699485" y="3190344"/>
              <a:ext cx="1489342" cy="1489341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0E262D76-9C36-442D-B023-F1E8AB3B75F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9" name="Straight Connector 82">
              <a:extLst>
                <a:ext uri="{FF2B5EF4-FFF2-40B4-BE49-F238E27FC236}">
                  <a16:creationId xmlns:a16="http://schemas.microsoft.com/office/drawing/2014/main" id="{92FC0AB4-E8C8-467E-A0BD-EF27798DEFD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A3664711-E34F-4F11-8E5C-CAAD69B2FBD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9601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9"/>
    </mc:Choice>
    <mc:Fallback xmlns="">
      <p:transition spd="slow" advTm="4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>
            <a:extLst>
              <a:ext uri="{FF2B5EF4-FFF2-40B4-BE49-F238E27FC236}">
                <a16:creationId xmlns:a16="http://schemas.microsoft.com/office/drawing/2014/main" id="{BE815825-B4E9-4C28-9516-F14764BC0D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361" y="2354580"/>
            <a:ext cx="6958743" cy="2903220"/>
          </a:xfrm>
        </p:spPr>
        <p:txBody>
          <a:bodyPr>
            <a:normAutofit fontScale="85000" lnSpcReduction="20000"/>
          </a:bodyPr>
          <a:lstStyle/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hr-HR" sz="2400" dirty="0">
              <a:solidFill>
                <a:schemeClr val="tx1"/>
              </a:solidFill>
            </a:endParaRPr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hr-HR" sz="2400" b="1" dirty="0">
                <a:solidFill>
                  <a:schemeClr val="tx1"/>
                </a:solidFill>
              </a:rPr>
              <a:t>Hrvatski olimpijski odbor</a:t>
            </a:r>
            <a:r>
              <a:rPr lang="hr-HR" sz="2400" dirty="0">
                <a:solidFill>
                  <a:schemeClr val="tx1"/>
                </a:solidFill>
              </a:rPr>
              <a:t> je najviša sportska udruga u Hrvatskoj, a osnovan je 10. rujna 1991. godine u Zagrebu.</a:t>
            </a:r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hr-HR" sz="2400" dirty="0">
              <a:solidFill>
                <a:schemeClr val="tx1"/>
              </a:solidFill>
            </a:endParaRPr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hr-HR" sz="2400" dirty="0">
                <a:solidFill>
                  <a:schemeClr val="tx1"/>
                </a:solidFill>
              </a:rPr>
              <a:t>Cilj obilježavanja Hrvatskog olimpijskog dana je motiviranje svih građana na aktivno bavljenje sportom, promicanje olimpijskih načela, razumijevanja, mira i solidarnosti među ljudima iz cijelog svijeta.</a:t>
            </a:r>
          </a:p>
        </p:txBody>
      </p:sp>
      <p:pic>
        <p:nvPicPr>
          <p:cNvPr id="4098" name="Picture 2" descr="Hrvatski olimpijski odbor - Pokrovitelj AHT Foruma">
            <a:extLst>
              <a:ext uri="{FF2B5EF4-FFF2-40B4-BE49-F238E27FC236}">
                <a16:creationId xmlns:a16="http://schemas.microsoft.com/office/drawing/2014/main" id="{DAB18EA3-F9D1-4AF8-B103-6218B5E5C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7259" y="363452"/>
            <a:ext cx="6958743" cy="160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324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78"/>
    </mc:Choice>
    <mc:Fallback xmlns="">
      <p:transition spd="slow" advTm="6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2" name="Rectangle 74">
            <a:extLst>
              <a:ext uri="{FF2B5EF4-FFF2-40B4-BE49-F238E27FC236}">
                <a16:creationId xmlns:a16="http://schemas.microsoft.com/office/drawing/2014/main" id="{97AA172C-BD15-4903-8A76-97D21FA3AB8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055F0B60-A485-4467-85D5-AA28128440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32709" y="882316"/>
            <a:ext cx="3382943" cy="4526296"/>
          </a:xfrm>
        </p:spPr>
        <p:txBody>
          <a:bodyPr>
            <a:normAutofit/>
          </a:bodyPr>
          <a:lstStyle/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hr-HR" sz="2000" dirty="0"/>
              <a:t>Hrvatska na Olimpijskim igrama sudjeluje od 1992. godine.</a:t>
            </a:r>
          </a:p>
          <a:p>
            <a:pPr>
              <a:lnSpc>
                <a:spcPct val="90000"/>
              </a:lnSpc>
            </a:pPr>
            <a:endParaRPr lang="hr-HR" sz="2000" dirty="0"/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hr-HR" sz="2000" dirty="0"/>
              <a:t>Hrvatski reprezentativci su osvojili brojne medalje.</a:t>
            </a:r>
          </a:p>
        </p:txBody>
      </p:sp>
      <p:sp>
        <p:nvSpPr>
          <p:cNvPr id="1033" name="Snip Diagonal Corner Rectangle 6">
            <a:extLst>
              <a:ext uri="{FF2B5EF4-FFF2-40B4-BE49-F238E27FC236}">
                <a16:creationId xmlns:a16="http://schemas.microsoft.com/office/drawing/2014/main" id="{BC4E708F-D5FF-4017-BC18-64B8182BB4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6" y="-2"/>
            <a:ext cx="7219522" cy="68580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E26EB1C1-A23E-4558-84A2-F970731F1BE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350" y="4034649"/>
            <a:ext cx="2849462" cy="281408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Olimpijske igre, Atena 2004: 15 GODINA PONOSA I SLAVE | HRS">
            <a:extLst>
              <a:ext uri="{FF2B5EF4-FFF2-40B4-BE49-F238E27FC236}">
                <a16:creationId xmlns:a16="http://schemas.microsoft.com/office/drawing/2014/main" id="{52099292-946C-4F17-9B06-4F66F413CA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8" r="12802" b="-1"/>
          <a:stretch/>
        </p:blipFill>
        <p:spPr bwMode="auto">
          <a:xfrm>
            <a:off x="3002038" y="3243064"/>
            <a:ext cx="4066029" cy="360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Zlatna braća pod zastavom: Zatvorene za Hrvatsku najuspješnije Olimpijske  igre u povijesti – narod.hr">
            <a:extLst>
              <a:ext uri="{FF2B5EF4-FFF2-40B4-BE49-F238E27FC236}">
                <a16:creationId xmlns:a16="http://schemas.microsoft.com/office/drawing/2014/main" id="{43083F57-2652-481D-B2BF-0AC9A261A5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01" r="8458"/>
          <a:stretch/>
        </p:blipFill>
        <p:spPr bwMode="auto">
          <a:xfrm>
            <a:off x="-2" y="10"/>
            <a:ext cx="4551358" cy="3899748"/>
          </a:xfrm>
          <a:custGeom>
            <a:avLst/>
            <a:gdLst/>
            <a:ahLst/>
            <a:cxnLst/>
            <a:rect l="l" t="t" r="r" b="b"/>
            <a:pathLst>
              <a:path w="4551358" h="3899758">
                <a:moveTo>
                  <a:pt x="0" y="0"/>
                </a:moveTo>
                <a:lnTo>
                  <a:pt x="4551358" y="0"/>
                </a:lnTo>
                <a:lnTo>
                  <a:pt x="4551358" y="3077500"/>
                </a:lnTo>
                <a:lnTo>
                  <a:pt x="2843111" y="3077500"/>
                </a:lnTo>
                <a:lnTo>
                  <a:pt x="2843111" y="3899758"/>
                </a:lnTo>
                <a:lnTo>
                  <a:pt x="0" y="389975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jetne OI - hrvatska na olimpijskim igrama">
            <a:extLst>
              <a:ext uri="{FF2B5EF4-FFF2-40B4-BE49-F238E27FC236}">
                <a16:creationId xmlns:a16="http://schemas.microsoft.com/office/drawing/2014/main" id="{EB2B497A-2AD4-4B74-9B87-151C977188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38878" b="1"/>
          <a:stretch/>
        </p:blipFill>
        <p:spPr bwMode="auto">
          <a:xfrm>
            <a:off x="4709539" y="-9256"/>
            <a:ext cx="2358526" cy="308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" name="Group 80">
            <a:extLst>
              <a:ext uri="{FF2B5EF4-FFF2-40B4-BE49-F238E27FC236}">
                <a16:creationId xmlns:a16="http://schemas.microsoft.com/office/drawing/2014/main" id="{7675D50F-4FED-42EB-830A-5468E3441C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58F3F8CD-5714-4797-8BEC-192B45B92F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FFFC9F6-86F8-4ED5-A80E-7E269EF29BE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DDDF908-A317-4DFB-8B2D-6A5D2B60FC5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282D43A5-1F46-4589-898E-6BDED18163C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8B10DFD5-8F61-4C94-8E23-42FFC88B057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47415641"/>
      </p:ext>
    </p:extLst>
  </p:cSld>
  <p:clrMapOvr>
    <a:masterClrMapping/>
  </p:clrMapOvr>
  <p:transition spd="slow" advTm="731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F133938A-6F2B-4156-BC08-01EF881AC00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9" name="Snip Diagonal Corner Rectangle 24">
            <a:extLst>
              <a:ext uri="{FF2B5EF4-FFF2-40B4-BE49-F238E27FC236}">
                <a16:creationId xmlns:a16="http://schemas.microsoft.com/office/drawing/2014/main" id="{FF3E1EE7-C598-4176-835B-97464BE6F09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90" y="620722"/>
            <a:ext cx="6575496" cy="5266944"/>
          </a:xfrm>
          <a:prstGeom prst="snip2DiagRect">
            <a:avLst>
              <a:gd name="adj1" fmla="val 11714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124" name="Picture 4" descr="gordan kozulj (@gordankozulj) | Twitter">
            <a:extLst>
              <a:ext uri="{FF2B5EF4-FFF2-40B4-BE49-F238E27FC236}">
                <a16:creationId xmlns:a16="http://schemas.microsoft.com/office/drawing/2014/main" id="{34606BE6-058C-47E5-AD74-D10F3DD1DB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1" r="14453" b="1"/>
          <a:stretch/>
        </p:blipFill>
        <p:spPr bwMode="auto">
          <a:xfrm>
            <a:off x="776634" y="786112"/>
            <a:ext cx="3310128" cy="4956048"/>
          </a:xfrm>
          <a:custGeom>
            <a:avLst/>
            <a:gdLst/>
            <a:ahLst/>
            <a:cxnLst/>
            <a:rect l="l" t="t" r="r" b="b"/>
            <a:pathLst>
              <a:path w="3310128" h="4956048">
                <a:moveTo>
                  <a:pt x="527976" y="0"/>
                </a:moveTo>
                <a:lnTo>
                  <a:pt x="3310128" y="0"/>
                </a:lnTo>
                <a:lnTo>
                  <a:pt x="3310128" y="4956048"/>
                </a:lnTo>
                <a:lnTo>
                  <a:pt x="0" y="4956048"/>
                </a:lnTo>
                <a:lnTo>
                  <a:pt x="0" y="52652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Gordan Kožulj – Wikipedija">
            <a:extLst>
              <a:ext uri="{FF2B5EF4-FFF2-40B4-BE49-F238E27FC236}">
                <a16:creationId xmlns:a16="http://schemas.microsoft.com/office/drawing/2014/main" id="{21BAE070-DFC6-457E-95B5-5365B34054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0363"/>
          <a:stretch/>
        </p:blipFill>
        <p:spPr bwMode="auto">
          <a:xfrm>
            <a:off x="4250406" y="786118"/>
            <a:ext cx="2794019" cy="166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GORDAN KOŽULJ - najnovije objave | 24sata">
            <a:extLst>
              <a:ext uri="{FF2B5EF4-FFF2-40B4-BE49-F238E27FC236}">
                <a16:creationId xmlns:a16="http://schemas.microsoft.com/office/drawing/2014/main" id="{5DC239B3-BFC9-4470-B686-DB64A6119E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1" r="24548" b="-2"/>
          <a:stretch/>
        </p:blipFill>
        <p:spPr bwMode="auto">
          <a:xfrm>
            <a:off x="4250406" y="2618152"/>
            <a:ext cx="2794018" cy="3124019"/>
          </a:xfrm>
          <a:custGeom>
            <a:avLst/>
            <a:gdLst/>
            <a:ahLst/>
            <a:cxnLst/>
            <a:rect l="l" t="t" r="r" b="b"/>
            <a:pathLst>
              <a:path w="2794018" h="3124019">
                <a:moveTo>
                  <a:pt x="0" y="0"/>
                </a:moveTo>
                <a:lnTo>
                  <a:pt x="2794018" y="0"/>
                </a:lnTo>
                <a:lnTo>
                  <a:pt x="2794018" y="2589410"/>
                </a:lnTo>
                <a:lnTo>
                  <a:pt x="2259409" y="3124019"/>
                </a:lnTo>
                <a:lnTo>
                  <a:pt x="0" y="312401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4259025-FA92-41E4-8F90-F11C33933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2711" y="786112"/>
            <a:ext cx="3382942" cy="4106563"/>
          </a:xfrm>
        </p:spPr>
        <p:txBody>
          <a:bodyPr anchor="t">
            <a:normAutofit lnSpcReduction="10000"/>
          </a:bodyPr>
          <a:lstStyle/>
          <a:p>
            <a:r>
              <a:rPr lang="hr-HR" dirty="0">
                <a:solidFill>
                  <a:schemeClr val="tx1"/>
                </a:solidFill>
              </a:rPr>
              <a:t>Cilj svakog sportaša je odlazak na Olimpijske igre.</a:t>
            </a:r>
          </a:p>
          <a:p>
            <a:pPr marL="0" indent="0">
              <a:buNone/>
            </a:pPr>
            <a:endParaRPr lang="hr-HR" dirty="0">
              <a:solidFill>
                <a:schemeClr val="tx1"/>
              </a:solidFill>
            </a:endParaRPr>
          </a:p>
          <a:p>
            <a:r>
              <a:rPr lang="hr-HR" dirty="0" smtClean="0">
                <a:solidFill>
                  <a:schemeClr val="tx1"/>
                </a:solidFill>
              </a:rPr>
              <a:t>Zahvaljujemo na intervju </a:t>
            </a:r>
            <a:r>
              <a:rPr lang="hr-HR" dirty="0">
                <a:solidFill>
                  <a:schemeClr val="tx1"/>
                </a:solidFill>
              </a:rPr>
              <a:t>s hrvatskim plivačem, vrhunskim sportašem i olimpijcem Gordanom </a:t>
            </a:r>
            <a:r>
              <a:rPr lang="hr-HR" dirty="0" smtClean="0">
                <a:solidFill>
                  <a:schemeClr val="tx1"/>
                </a:solidFill>
              </a:rPr>
              <a:t>Kožuljem s kojim je razgovarao učenik 2.d razreda OŠ Nikole </a:t>
            </a:r>
            <a:r>
              <a:rPr lang="hr-HR" dirty="0" err="1" smtClean="0">
                <a:solidFill>
                  <a:schemeClr val="tx1"/>
                </a:solidFill>
              </a:rPr>
              <a:t>Hribara</a:t>
            </a:r>
            <a:r>
              <a:rPr lang="hr-HR" dirty="0" smtClean="0">
                <a:solidFill>
                  <a:schemeClr val="tx1"/>
                </a:solidFill>
              </a:rPr>
              <a:t>, Juraj </a:t>
            </a:r>
            <a:r>
              <a:rPr lang="hr-HR" dirty="0" err="1" smtClean="0">
                <a:solidFill>
                  <a:schemeClr val="tx1"/>
                </a:solidFill>
              </a:rPr>
              <a:t>Stublić</a:t>
            </a:r>
            <a:r>
              <a:rPr lang="hr-HR" dirty="0" smtClean="0">
                <a:solidFill>
                  <a:schemeClr val="tx1"/>
                </a:solidFill>
              </a:rPr>
              <a:t>.</a:t>
            </a:r>
            <a:endParaRPr lang="hr-HR" dirty="0">
              <a:solidFill>
                <a:schemeClr val="tx1"/>
              </a:solidFill>
            </a:endParaRP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A9FB4362-A89B-4E42-80F9-CD4B486AED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1A16A269-61F1-4499-ABE2-502343B2C8D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4468A344-FF78-4AB2-9295-30E18428032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BA3C492-8611-4664-A8C5-912CDD92540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704CEB8-78F2-4949-BA8F-FA415D43DA5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8913E704-DA1D-46E7-8E8A-4906ED2C194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9626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97"/>
    </mc:Choice>
    <mc:Fallback xmlns="">
      <p:transition spd="slow" advTm="6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id="{62CE031E-EE35-4AA7-9784-80509332778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118D62D3-5800-4F4A-95BE-C1A2BB8B233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78">
              <a:extLst>
                <a:ext uri="{FF2B5EF4-FFF2-40B4-BE49-F238E27FC236}">
                  <a16:creationId xmlns:a16="http://schemas.microsoft.com/office/drawing/2014/main" id="{4C9E4F52-5D94-4242-AC69-EE6A23FAB1D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22CC7C0-D1D6-4FF0-A60C-1AEB9C8736A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99B43E48-8275-4871-8745-F5CB75CFDB8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E87ED701-F942-4771-8F92-6EFCC2E8E0E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Rectangle 83">
            <a:extLst>
              <a:ext uri="{FF2B5EF4-FFF2-40B4-BE49-F238E27FC236}">
                <a16:creationId xmlns:a16="http://schemas.microsoft.com/office/drawing/2014/main" id="{91A19049-4FE8-4A2F-AEED-CF53C86D9B9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kstniOkvir 3">
            <a:extLst>
              <a:ext uri="{FF2B5EF4-FFF2-40B4-BE49-F238E27FC236}">
                <a16:creationId xmlns:a16="http://schemas.microsoft.com/office/drawing/2014/main" id="{27FD7A14-1602-4286-831D-5DF0A4828CF0}"/>
              </a:ext>
            </a:extLst>
          </p:cNvPr>
          <p:cNvSpPr txBox="1"/>
          <p:nvPr/>
        </p:nvSpPr>
        <p:spPr>
          <a:xfrm>
            <a:off x="4661860" y="4487332"/>
            <a:ext cx="5627258" cy="1507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cap="all" dirty="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2. </a:t>
            </a:r>
            <a:r>
              <a:rPr lang="hr-HR" sz="2000" dirty="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d i učiteljica J</a:t>
            </a:r>
            <a:r>
              <a:rPr lang="en-US" sz="2000" dirty="0" err="1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adranka</a:t>
            </a:r>
            <a:r>
              <a:rPr lang="en-US" sz="2000" dirty="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cap="all" dirty="0" err="1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J</a:t>
            </a:r>
            <a:r>
              <a:rPr lang="en-US" sz="2000" dirty="0" err="1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elisavac</a:t>
            </a:r>
            <a:endParaRPr lang="en-US" sz="2000" cap="all" dirty="0">
              <a:ln w="3175" cmpd="sng">
                <a:noFill/>
              </a:ln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 useBgFill="1">
        <p:nvSpPr>
          <p:cNvPr id="86" name="Snip Diagonal Corner Rectangle 15">
            <a:extLst>
              <a:ext uri="{FF2B5EF4-FFF2-40B4-BE49-F238E27FC236}">
                <a16:creationId xmlns:a16="http://schemas.microsoft.com/office/drawing/2014/main" id="{0EDFFA12-494E-4803-98D4-7815E65B91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1" y="620722"/>
            <a:ext cx="3670674" cy="5286838"/>
          </a:xfrm>
          <a:prstGeom prst="snip2DiagRect">
            <a:avLst>
              <a:gd name="adj1" fmla="val 15804"/>
              <a:gd name="adj2" fmla="val 0"/>
            </a:avLst>
          </a:prstGeom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Rezervirano mjesto sadržaja 7">
            <a:extLst>
              <a:ext uri="{FF2B5EF4-FFF2-40B4-BE49-F238E27FC236}">
                <a16:creationId xmlns:a16="http://schemas.microsoft.com/office/drawing/2014/main" id="{4BA4A948-8A47-4DAC-B7ED-3B6C391EE8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53" r="11393" b="-4"/>
          <a:stretch/>
        </p:blipFill>
        <p:spPr>
          <a:xfrm>
            <a:off x="1124712" y="2290344"/>
            <a:ext cx="2709870" cy="1952072"/>
          </a:xfrm>
          <a:prstGeom prst="rect">
            <a:avLst/>
          </a:prstGeom>
        </p:spPr>
      </p:pic>
      <p:sp>
        <p:nvSpPr>
          <p:cNvPr id="3" name="Podnaslov 2">
            <a:extLst>
              <a:ext uri="{FF2B5EF4-FFF2-40B4-BE49-F238E27FC236}">
                <a16:creationId xmlns:a16="http://schemas.microsoft.com/office/drawing/2014/main" id="{84D19087-00D8-44AB-A483-466FF0C881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61860" y="685800"/>
            <a:ext cx="6253792" cy="36152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Wingdings 3" panose="05040102010807070707" pitchFamily="18" charset="2"/>
              <a:buChar char=""/>
            </a:pPr>
            <a:endParaRPr lang="en-US" dirty="0">
              <a:solidFill>
                <a:srgbClr val="0F496F"/>
              </a:solidFill>
            </a:endParaRPr>
          </a:p>
          <a:p>
            <a:r>
              <a:rPr lang="en-US" dirty="0">
                <a:solidFill>
                  <a:srgbClr val="0F496F"/>
                </a:solidFill>
              </a:rPr>
              <a:t> </a:t>
            </a:r>
            <a:endParaRPr lang="hr-HR" dirty="0">
              <a:solidFill>
                <a:srgbClr val="0F496F"/>
              </a:solidFill>
            </a:endParaRPr>
          </a:p>
          <a:p>
            <a:endParaRPr lang="hr-HR" dirty="0">
              <a:solidFill>
                <a:srgbClr val="0F496F"/>
              </a:solidFill>
            </a:endParaRPr>
          </a:p>
          <a:p>
            <a:endParaRPr lang="hr-HR" dirty="0">
              <a:solidFill>
                <a:srgbClr val="0F496F"/>
              </a:solidFill>
            </a:endParaRPr>
          </a:p>
          <a:p>
            <a:r>
              <a:rPr lang="hr-HR" sz="2800" dirty="0">
                <a:solidFill>
                  <a:schemeClr val="bg1"/>
                </a:solidFill>
              </a:rPr>
              <a:t>Čestitamo svim olimpijcima</a:t>
            </a:r>
            <a:r>
              <a:rPr lang="en-US" sz="2800" dirty="0">
                <a:solidFill>
                  <a:schemeClr val="bg1"/>
                </a:solidFill>
              </a:rPr>
              <a:t>! </a:t>
            </a:r>
          </a:p>
          <a:p>
            <a:pPr>
              <a:buFont typeface="Wingdings 3" panose="05040102010807070707" pitchFamily="18" charset="2"/>
              <a:buChar char=""/>
            </a:pPr>
            <a:endParaRPr lang="en-US" dirty="0">
              <a:solidFill>
                <a:srgbClr val="0F496F"/>
              </a:solidFill>
            </a:endParaRPr>
          </a:p>
          <a:p>
            <a:pPr>
              <a:buFont typeface="Wingdings 3" panose="05040102010807070707" pitchFamily="18" charset="2"/>
              <a:buChar char=""/>
            </a:pPr>
            <a:endParaRPr lang="en-US" dirty="0">
              <a:solidFill>
                <a:srgbClr val="0F496F"/>
              </a:solidFill>
            </a:endParaRPr>
          </a:p>
          <a:p>
            <a:pPr>
              <a:buFont typeface="Wingdings 3" panose="05040102010807070707" pitchFamily="18" charset="2"/>
              <a:buChar char=""/>
            </a:pPr>
            <a:endParaRPr lang="en-US" dirty="0">
              <a:solidFill>
                <a:srgbClr val="0F496F"/>
              </a:solidFill>
            </a:endParaRPr>
          </a:p>
          <a:p>
            <a:pPr>
              <a:buFont typeface="Wingdings 3" panose="05040102010807070707" pitchFamily="18" charset="2"/>
              <a:buChar char=""/>
            </a:pPr>
            <a:endParaRPr lang="en-US" dirty="0">
              <a:solidFill>
                <a:srgbClr val="0F496F"/>
              </a:solidFill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4989EFA4-96C5-4503-8017-D2CE662EB8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5584CC7-A97D-40E0-A760-FDBBBB7A621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52DB1AE3-1E93-4048-BB83-757A3C79408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44E88C92-A5AB-4421-B94D-85AA003BAA3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857D1F43-6875-443D-A459-65454B3D81E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9289146B-3F32-4783-8CDB-4DAB8A80052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318713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4234"/>
    </mc:Choice>
    <mc:Fallback xmlns="">
      <p:transition spd="slow" advTm="4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>
            <a:extLst>
              <a:ext uri="{FF2B5EF4-FFF2-40B4-BE49-F238E27FC236}">
                <a16:creationId xmlns:a16="http://schemas.microsoft.com/office/drawing/2014/main" id="{73762221-E202-49C8-96ED-AA5EFDE48B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47238" y="4529770"/>
            <a:ext cx="6999952" cy="1947333"/>
          </a:xfrm>
        </p:spPr>
        <p:txBody>
          <a:bodyPr>
            <a:normAutofit/>
          </a:bodyPr>
          <a:lstStyle/>
          <a:p>
            <a:endParaRPr lang="hr-HR" sz="20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hr-HR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endParaRPr lang="hr-HR" dirty="0"/>
          </a:p>
        </p:txBody>
      </p:sp>
      <p:pic>
        <p:nvPicPr>
          <p:cNvPr id="4" name="Rezervirano mjesto sadržaja 4">
            <a:extLst>
              <a:ext uri="{FF2B5EF4-FFF2-40B4-BE49-F238E27FC236}">
                <a16:creationId xmlns:a16="http://schemas.microsoft.com/office/drawing/2014/main" id="{AC9DE8DD-36ED-4E95-815E-38E70E520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134" y="1605516"/>
            <a:ext cx="8021256" cy="2658140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CFDBE398-7650-4BE6-A4B0-1E1AD674E003}"/>
              </a:ext>
            </a:extLst>
          </p:cNvPr>
          <p:cNvSpPr txBox="1"/>
          <p:nvPr/>
        </p:nvSpPr>
        <p:spPr>
          <a:xfrm>
            <a:off x="6666614" y="4880344"/>
            <a:ext cx="4859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2400" dirty="0">
                <a:solidFill>
                  <a:srgbClr val="002060"/>
                </a:solidFill>
              </a:rPr>
              <a:t>Juraj Stublić, 2. d</a:t>
            </a:r>
          </a:p>
          <a:p>
            <a:pPr algn="r"/>
            <a:r>
              <a:rPr lang="hr-HR" sz="2400" dirty="0">
                <a:solidFill>
                  <a:srgbClr val="002060"/>
                </a:solidFill>
              </a:rPr>
              <a:t>učiteljica Jadranka </a:t>
            </a:r>
            <a:r>
              <a:rPr lang="hr-HR" sz="2400" dirty="0" err="1">
                <a:solidFill>
                  <a:srgbClr val="002060"/>
                </a:solidFill>
              </a:rPr>
              <a:t>Jelisavac</a:t>
            </a:r>
            <a:r>
              <a:rPr lang="hr-HR" sz="2400" dirty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6319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6"/>
    </mc:Choice>
    <mc:Fallback xmlns="">
      <p:transition spd="slow" advTm="2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13">
            <a:extLst>
              <a:ext uri="{FF2B5EF4-FFF2-40B4-BE49-F238E27FC236}">
                <a16:creationId xmlns:a16="http://schemas.microsoft.com/office/drawing/2014/main" id="{CBEC666E-043C-4EA7-B3A5-55D2F52D57E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Snip Diagonal Corner Rectangle 16">
            <a:extLst>
              <a:ext uri="{FF2B5EF4-FFF2-40B4-BE49-F238E27FC236}">
                <a16:creationId xmlns:a16="http://schemas.microsoft.com/office/drawing/2014/main" id="{D05C369B-0FDD-402D-9EE1-858137FB5D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1" y="620722"/>
            <a:ext cx="3670674" cy="5286838"/>
          </a:xfrm>
          <a:prstGeom prst="snip2DiagRect">
            <a:avLst>
              <a:gd name="adj1" fmla="val 11518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166F9048-398F-4510-80DE-99831BCFC0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153" r="11393" b="-4"/>
          <a:stretch/>
        </p:blipFill>
        <p:spPr>
          <a:xfrm>
            <a:off x="800558" y="786118"/>
            <a:ext cx="3337560" cy="2404227"/>
          </a:xfrm>
          <a:custGeom>
            <a:avLst/>
            <a:gdLst/>
            <a:ahLst/>
            <a:cxnLst/>
            <a:rect l="l" t="t" r="r" b="b"/>
            <a:pathLst>
              <a:path w="3337560" h="2404227">
                <a:moveTo>
                  <a:pt x="384420" y="0"/>
                </a:moveTo>
                <a:lnTo>
                  <a:pt x="3337560" y="0"/>
                </a:lnTo>
                <a:lnTo>
                  <a:pt x="3337560" y="2404227"/>
                </a:lnTo>
                <a:lnTo>
                  <a:pt x="0" y="2404227"/>
                </a:lnTo>
                <a:lnTo>
                  <a:pt x="0" y="384420"/>
                </a:lnTo>
                <a:close/>
              </a:path>
            </a:pathLst>
          </a:cu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391F204F-0E59-4601-A9A3-8F1B059CF2D6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" r="5953" b="-2"/>
          <a:stretch/>
        </p:blipFill>
        <p:spPr bwMode="auto">
          <a:xfrm>
            <a:off x="800558" y="3344575"/>
            <a:ext cx="3337560" cy="2397590"/>
          </a:xfrm>
          <a:custGeom>
            <a:avLst/>
            <a:gdLst/>
            <a:ahLst/>
            <a:cxnLst/>
            <a:rect l="l" t="t" r="r" b="b"/>
            <a:pathLst>
              <a:path w="3337560" h="2397590">
                <a:moveTo>
                  <a:pt x="0" y="0"/>
                </a:moveTo>
                <a:lnTo>
                  <a:pt x="3337560" y="0"/>
                </a:lnTo>
                <a:lnTo>
                  <a:pt x="3337560" y="2013170"/>
                </a:lnTo>
                <a:lnTo>
                  <a:pt x="2953140" y="2397590"/>
                </a:lnTo>
                <a:lnTo>
                  <a:pt x="0" y="2397590"/>
                </a:lnTo>
                <a:close/>
              </a:path>
            </a:pathLst>
          </a:custGeom>
          <a:noFill/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8410F707-4CD5-45BC-BDD1-9890B030EB0D}"/>
              </a:ext>
            </a:extLst>
          </p:cNvPr>
          <p:cNvSpPr txBox="1"/>
          <p:nvPr/>
        </p:nvSpPr>
        <p:spPr>
          <a:xfrm>
            <a:off x="4661860" y="685800"/>
            <a:ext cx="6253792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hr-HR" sz="2000" dirty="0">
              <a:solidFill>
                <a:schemeClr val="bg2"/>
              </a:solidFill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hr-HR" sz="3400" dirty="0">
              <a:solidFill>
                <a:schemeClr val="bg2"/>
              </a:solidFill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2000" dirty="0" err="1"/>
              <a:t>Projekt</a:t>
            </a:r>
            <a:r>
              <a:rPr lang="en-US" sz="2000" dirty="0"/>
              <a:t> </a:t>
            </a:r>
            <a:r>
              <a:rPr lang="en-US" sz="2000" dirty="0" err="1"/>
              <a:t>osmišljen</a:t>
            </a:r>
            <a:r>
              <a:rPr lang="en-US" sz="2000" dirty="0"/>
              <a:t> </a:t>
            </a:r>
            <a:r>
              <a:rPr lang="en-US" sz="2000" dirty="0" err="1"/>
              <a:t>povodom</a:t>
            </a:r>
            <a:r>
              <a:rPr lang="en-US" sz="2000" dirty="0"/>
              <a:t> </a:t>
            </a:r>
            <a:r>
              <a:rPr lang="en-US" sz="2000" dirty="0" err="1"/>
              <a:t>obilježavanja</a:t>
            </a:r>
            <a:r>
              <a:rPr lang="en-US" sz="2000" dirty="0"/>
              <a:t> </a:t>
            </a:r>
            <a:r>
              <a:rPr lang="en-US" sz="2000" dirty="0" err="1"/>
              <a:t>Hrvatskog</a:t>
            </a:r>
            <a:r>
              <a:rPr lang="en-US" sz="2000" dirty="0"/>
              <a:t> </a:t>
            </a:r>
            <a:r>
              <a:rPr lang="en-US" sz="2000" dirty="0" err="1"/>
              <a:t>olimpijskog</a:t>
            </a:r>
            <a:r>
              <a:rPr lang="en-US" sz="2000" dirty="0"/>
              <a:t> dana u </a:t>
            </a:r>
            <a:r>
              <a:rPr lang="en-US" sz="2000" dirty="0" err="1"/>
              <a:t>sklopu</a:t>
            </a:r>
            <a:r>
              <a:rPr lang="en-US" sz="2000" dirty="0"/>
              <a:t> </a:t>
            </a:r>
            <a:r>
              <a:rPr lang="hr-HR" sz="2000" dirty="0"/>
              <a:t>aktivnosti </a:t>
            </a:r>
            <a:r>
              <a:rPr lang="en-US" sz="2000" dirty="0" err="1"/>
              <a:t>eTwinninga</a:t>
            </a:r>
            <a:r>
              <a:rPr lang="hr-HR" sz="2000" dirty="0"/>
              <a:t> unutar programa Erasmus+</a:t>
            </a:r>
            <a:endParaRPr lang="en-US" sz="2000" dirty="0"/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3400" dirty="0">
              <a:solidFill>
                <a:schemeClr val="bg1"/>
              </a:solidFill>
            </a:endParaRPr>
          </a:p>
        </p:txBody>
      </p:sp>
      <p:grpSp>
        <p:nvGrpSpPr>
          <p:cNvPr id="44" name="Group 17">
            <a:extLst>
              <a:ext uri="{FF2B5EF4-FFF2-40B4-BE49-F238E27FC236}">
                <a16:creationId xmlns:a16="http://schemas.microsoft.com/office/drawing/2014/main" id="{ADDE2C3E-3205-470A-BD3C-E856A8E21FC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9FA431E-B32D-412B-8EE8-27BFACD9B9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F1AC587-B106-44DD-92F0-2DCA0B700D5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FFBA5D3-FE61-4D23-AB2F-EC12CE5A6C9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A661ABF-E2D0-44E1-9762-393FF470A42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0F6BF17-560A-4388-83EB-CD5FABE5DE5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6225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4"/>
    </mc:Choice>
    <mc:Fallback xmlns="">
      <p:transition spd="slow" advTm="2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>
            <a:extLst>
              <a:ext uri="{FF2B5EF4-FFF2-40B4-BE49-F238E27FC236}">
                <a16:creationId xmlns:a16="http://schemas.microsoft.com/office/drawing/2014/main" id="{232B197D-35D0-4C48-902F-80859C3262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4280" y="829909"/>
            <a:ext cx="4178594" cy="259909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hr-HR" sz="2800" dirty="0"/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hr-HR" sz="2000" dirty="0">
                <a:solidFill>
                  <a:schemeClr val="tx1"/>
                </a:solidFill>
              </a:rPr>
              <a:t>Olimpijske igre su natjecanja sportaša u pojedinačnim i ekipnim sportovima.</a:t>
            </a:r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hr-HR" sz="2000" dirty="0">
                <a:solidFill>
                  <a:schemeClr val="tx1"/>
                </a:solidFill>
              </a:rPr>
              <a:t>Na Olimpijskim igrama sudjeluje oko 10.000 sportaša iz cijelog svijeta.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2F93D7EE-ADFF-4D3E-9FF5-F2BF42143F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20" r="2765"/>
          <a:stretch/>
        </p:blipFill>
        <p:spPr>
          <a:xfrm>
            <a:off x="5046895" y="621840"/>
            <a:ext cx="6812326" cy="5405975"/>
          </a:xfrm>
          <a:custGeom>
            <a:avLst/>
            <a:gdLst/>
            <a:ahLst/>
            <a:cxnLst/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  <p:pic>
        <p:nvPicPr>
          <p:cNvPr id="4" name="Slika 3" descr="Hrvatski olimpijski dan u Osijeku | zsugos.hr">
            <a:extLst>
              <a:ext uri="{FF2B5EF4-FFF2-40B4-BE49-F238E27FC236}">
                <a16:creationId xmlns:a16="http://schemas.microsoft.com/office/drawing/2014/main" id="{DF91F22D-23C6-4D60-981C-445C6B0014D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337" y="4075190"/>
            <a:ext cx="2758440" cy="1952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54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5"/>
    </mc:Choice>
    <mc:Fallback xmlns="">
      <p:transition spd="slow" advTm="3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26">
            <a:extLst>
              <a:ext uri="{FF2B5EF4-FFF2-40B4-BE49-F238E27FC236}">
                <a16:creationId xmlns:a16="http://schemas.microsoft.com/office/drawing/2014/main" id="{CB67C462-E59B-4144-AD18-57E43BA64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Snip Diagonal Corner Rectangle 24">
            <a:extLst>
              <a:ext uri="{FF2B5EF4-FFF2-40B4-BE49-F238E27FC236}">
                <a16:creationId xmlns:a16="http://schemas.microsoft.com/office/drawing/2014/main" id="{4D13A3DE-C04A-4777-9292-EA421D1EDE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9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" name="Freeform 20">
            <a:extLst>
              <a:ext uri="{FF2B5EF4-FFF2-40B4-BE49-F238E27FC236}">
                <a16:creationId xmlns:a16="http://schemas.microsoft.com/office/drawing/2014/main" id="{3E2B7BAB-D8D8-407E-ABF9-562FE089E77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6716" y="786117"/>
            <a:ext cx="3311118" cy="1859119"/>
          </a:xfrm>
          <a:custGeom>
            <a:avLst/>
            <a:gdLst>
              <a:gd name="connsiteX0" fmla="*/ 534609 w 3311118"/>
              <a:gd name="connsiteY0" fmla="*/ 0 h 1859119"/>
              <a:gd name="connsiteX1" fmla="*/ 3311118 w 3311118"/>
              <a:gd name="connsiteY1" fmla="*/ 0 h 1859119"/>
              <a:gd name="connsiteX2" fmla="*/ 3311118 w 3311118"/>
              <a:gd name="connsiteY2" fmla="*/ 1859119 h 1859119"/>
              <a:gd name="connsiteX3" fmla="*/ 0 w 3311118"/>
              <a:gd name="connsiteY3" fmla="*/ 1859119 h 1859119"/>
              <a:gd name="connsiteX4" fmla="*/ 0 w 3311118"/>
              <a:gd name="connsiteY4" fmla="*/ 534609 h 1859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1118" h="1859119">
                <a:moveTo>
                  <a:pt x="534609" y="0"/>
                </a:moveTo>
                <a:lnTo>
                  <a:pt x="3311118" y="0"/>
                </a:lnTo>
                <a:lnTo>
                  <a:pt x="3311118" y="1859119"/>
                </a:lnTo>
                <a:lnTo>
                  <a:pt x="0" y="1859119"/>
                </a:lnTo>
                <a:lnTo>
                  <a:pt x="0" y="53460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79C6AD40-9932-4F62-AE06-2D7FE6DE3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853" y="3417705"/>
            <a:ext cx="3302666" cy="1717386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FABAEB4F-6B6F-444A-8F2F-E6308B9D7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3580" y="1287621"/>
            <a:ext cx="2790845" cy="2086156"/>
          </a:xfrm>
          <a:prstGeom prst="rect">
            <a:avLst/>
          </a:prstGeom>
        </p:spPr>
      </p:pic>
      <p:sp useBgFill="1">
        <p:nvSpPr>
          <p:cNvPr id="33" name="Freeform 21">
            <a:extLst>
              <a:ext uri="{FF2B5EF4-FFF2-40B4-BE49-F238E27FC236}">
                <a16:creationId xmlns:a16="http://schemas.microsoft.com/office/drawing/2014/main" id="{013887E5-9D8F-4B85-A11D-8760ADB78E3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53580" y="4052378"/>
            <a:ext cx="2790845" cy="1702145"/>
          </a:xfrm>
          <a:custGeom>
            <a:avLst/>
            <a:gdLst>
              <a:gd name="connsiteX0" fmla="*/ 0 w 2790845"/>
              <a:gd name="connsiteY0" fmla="*/ 0 h 1702145"/>
              <a:gd name="connsiteX1" fmla="*/ 2790845 w 2790845"/>
              <a:gd name="connsiteY1" fmla="*/ 0 h 1702145"/>
              <a:gd name="connsiteX2" fmla="*/ 2790845 w 2790845"/>
              <a:gd name="connsiteY2" fmla="*/ 1167536 h 1702145"/>
              <a:gd name="connsiteX3" fmla="*/ 2256236 w 2790845"/>
              <a:gd name="connsiteY3" fmla="*/ 1702145 h 1702145"/>
              <a:gd name="connsiteX4" fmla="*/ 0 w 2790845"/>
              <a:gd name="connsiteY4" fmla="*/ 1702145 h 1702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0845" h="1702145">
                <a:moveTo>
                  <a:pt x="0" y="0"/>
                </a:moveTo>
                <a:lnTo>
                  <a:pt x="2790845" y="0"/>
                </a:lnTo>
                <a:lnTo>
                  <a:pt x="2790845" y="1167536"/>
                </a:lnTo>
                <a:lnTo>
                  <a:pt x="2256236" y="1702145"/>
                </a:lnTo>
                <a:lnTo>
                  <a:pt x="0" y="170214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15B5366-9EA9-49E4-858D-1BBBA301D3C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E7DFC48-610D-4AC7-BF94-4BAE867760A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A69B914-AEA8-48D6-A643-58EA3412A45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6A0AF1D-2F06-4064-AC56-DEC62AB9DB3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178D931-0D06-4152-A0B9-118EC6CC62A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A0ED45E-F75A-47B6-8EDC-F4205D02AFA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ED6FE31-11D3-43A3-ACA4-C94D1D66BE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2212" y="1676400"/>
            <a:ext cx="4043074" cy="3809999"/>
          </a:xfrm>
        </p:spPr>
        <p:txBody>
          <a:bodyPr anchor="t">
            <a:normAutofit/>
          </a:bodyPr>
          <a:lstStyle/>
          <a:p>
            <a:r>
              <a:rPr lang="hr-HR" dirty="0">
                <a:solidFill>
                  <a:schemeClr val="tx1"/>
                </a:solidFill>
              </a:rPr>
              <a:t>Simbol Olimpijskih igara sastoji se od pet povezanih raznobojnih krugova što predstavlja jedinstvo pet kontinenata. </a:t>
            </a:r>
          </a:p>
          <a:p>
            <a:pPr marL="0" indent="0">
              <a:buNone/>
            </a:pPr>
            <a:endParaRPr lang="hr-HR" dirty="0">
              <a:solidFill>
                <a:schemeClr val="tx1"/>
              </a:solidFill>
            </a:endParaRPr>
          </a:p>
          <a:p>
            <a:endParaRPr lang="hr-HR" sz="1400" dirty="0"/>
          </a:p>
        </p:txBody>
      </p:sp>
    </p:spTree>
    <p:extLst>
      <p:ext uri="{BB962C8B-B14F-4D97-AF65-F5344CB8AC3E}">
        <p14:creationId xmlns:p14="http://schemas.microsoft.com/office/powerpoint/2010/main" val="367569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4"/>
    </mc:Choice>
    <mc:Fallback xmlns="">
      <p:transition spd="slow" advTm="3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8" name="Rectangle 77">
            <a:extLst>
              <a:ext uri="{FF2B5EF4-FFF2-40B4-BE49-F238E27FC236}">
                <a16:creationId xmlns:a16="http://schemas.microsoft.com/office/drawing/2014/main" id="{E09CCB3F-DBCE-4964-9E34-8C5DE80EF4B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Snip Diagonal Corner Rectangle 24">
            <a:extLst>
              <a:ext uri="{FF2B5EF4-FFF2-40B4-BE49-F238E27FC236}">
                <a16:creationId xmlns:a16="http://schemas.microsoft.com/office/drawing/2014/main" id="{1DFF944F-74BA-483A-82C0-64E3AAF4AE9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9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CDC13C5D-9CEB-479E-8110-97C5AA930A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97" r="7226" b="3"/>
          <a:stretch/>
        </p:blipFill>
        <p:spPr>
          <a:xfrm>
            <a:off x="778062" y="786117"/>
            <a:ext cx="6245352" cy="4956048"/>
          </a:xfrm>
          <a:custGeom>
            <a:avLst/>
            <a:gdLst/>
            <a:ahLst/>
            <a:cxnLst/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  <p:sp>
        <p:nvSpPr>
          <p:cNvPr id="32" name="Rezervirano mjesto sadržaja 2">
            <a:extLst>
              <a:ext uri="{FF2B5EF4-FFF2-40B4-BE49-F238E27FC236}">
                <a16:creationId xmlns:a16="http://schemas.microsoft.com/office/drawing/2014/main" id="{038286D7-8DCA-4CF7-8CAE-9CE8B2587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0600" y="685801"/>
            <a:ext cx="3730340" cy="3514060"/>
          </a:xfrm>
        </p:spPr>
        <p:txBody>
          <a:bodyPr anchor="t">
            <a:normAutofit fontScale="62500" lnSpcReduction="20000"/>
          </a:bodyPr>
          <a:lstStyle/>
          <a:p>
            <a:endParaRPr lang="hr-HR" sz="1400" dirty="0"/>
          </a:p>
          <a:p>
            <a:pPr marL="0" indent="0">
              <a:buNone/>
            </a:pPr>
            <a:endParaRPr lang="hr-HR" sz="3400" dirty="0"/>
          </a:p>
          <a:p>
            <a:r>
              <a:rPr lang="hr-HR" sz="3400" dirty="0">
                <a:solidFill>
                  <a:schemeClr val="tx1"/>
                </a:solidFill>
              </a:rPr>
              <a:t>Počeci Olimpijskih igara odvijali su se u Olimpiji na grčkom otoku Peloponezu. </a:t>
            </a:r>
          </a:p>
          <a:p>
            <a:pPr marL="0" indent="0">
              <a:buNone/>
            </a:pPr>
            <a:endParaRPr lang="hr-HR" sz="3400" dirty="0">
              <a:solidFill>
                <a:schemeClr val="tx1"/>
              </a:solidFill>
            </a:endParaRPr>
          </a:p>
          <a:p>
            <a:r>
              <a:rPr lang="hr-HR" sz="3400" dirty="0">
                <a:solidFill>
                  <a:schemeClr val="tx1"/>
                </a:solidFill>
              </a:rPr>
              <a:t>Prve Olimpijske igre održane su 776. god. prije Krista.</a:t>
            </a:r>
          </a:p>
          <a:p>
            <a:pPr marL="0" indent="0">
              <a:buNone/>
            </a:pPr>
            <a:endParaRPr lang="hr-HR" sz="1400" dirty="0"/>
          </a:p>
          <a:p>
            <a:endParaRPr lang="hr-HR" sz="1400" dirty="0"/>
          </a:p>
          <a:p>
            <a:endParaRPr lang="hr-HR" sz="1400" dirty="0"/>
          </a:p>
          <a:p>
            <a:endParaRPr lang="hr-HR" sz="1400" dirty="0"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9733A91-F958-4629-801A-3F6F1E09AD6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F3812972-C68B-4C59-B3A7-4AF61E935D4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CB3F3B7C-7909-4486-AA08-5C6B625C3A0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00BD7DA8-741F-4296-9363-05EF9154111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62068EFC-20FC-456F-839F-4BCFFCAA819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3251C60F-B911-433E-BF75-3BBEFD0538C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6464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3"/>
    </mc:Choice>
    <mc:Fallback xmlns="">
      <p:transition spd="slow" advTm="3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435E7948-170A-4DE1-8A31-A6D6A53D29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23219085-7DAA-4A81-A551-4BFA5AD904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15456" y="856527"/>
            <a:ext cx="5521678" cy="493467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hr-HR" sz="1000" b="1" dirty="0"/>
          </a:p>
          <a:p>
            <a:pPr>
              <a:lnSpc>
                <a:spcPct val="90000"/>
              </a:lnSpc>
            </a:pPr>
            <a:endParaRPr lang="hr-HR" sz="2400" b="1" dirty="0"/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hr-HR" sz="2000" dirty="0">
                <a:solidFill>
                  <a:schemeClr val="tx1"/>
                </a:solidFill>
              </a:rPr>
              <a:t>Olimpijski plamen je simbol vječne vatre.</a:t>
            </a:r>
          </a:p>
          <a:p>
            <a:pPr>
              <a:lnSpc>
                <a:spcPct val="90000"/>
              </a:lnSpc>
            </a:pPr>
            <a:endParaRPr lang="hr-HR" sz="2000" dirty="0">
              <a:solidFill>
                <a:schemeClr val="tx1"/>
              </a:solidFill>
            </a:endParaRPr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hr-HR" sz="2000" dirty="0">
                <a:solidFill>
                  <a:schemeClr val="tx1"/>
                </a:solidFill>
              </a:rPr>
              <a:t>Olimpijska baklja pali se u Grčkoj i štafetno ju nosi tisuće trkača, preko svih kontinenata, do stadiona gdje se održavaju Olimpijske igre.</a:t>
            </a:r>
          </a:p>
          <a:p>
            <a:pPr>
              <a:lnSpc>
                <a:spcPct val="90000"/>
              </a:lnSpc>
            </a:pPr>
            <a:endParaRPr lang="hr-HR" sz="1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6808E71-6525-4785-A9DE-AAC2ABFD9A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9" r="2" b="19518"/>
          <a:stretch/>
        </p:blipFill>
        <p:spPr bwMode="auto">
          <a:xfrm>
            <a:off x="20" y="10"/>
            <a:ext cx="4639713" cy="4233662"/>
          </a:xfrm>
          <a:prstGeom prst="rect">
            <a:avLst/>
          </a:prstGeom>
          <a:noFill/>
          <a:effectLst>
            <a:innerShdw blurRad="57150" dist="38100" dir="14460000">
              <a:prstClr val="black">
                <a:alpha val="7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Sirijska izbjeglica nosit će olimpijsku baklju u Brasiliji - UNHCR Croatia">
            <a:extLst>
              <a:ext uri="{FF2B5EF4-FFF2-40B4-BE49-F238E27FC236}">
                <a16:creationId xmlns:a16="http://schemas.microsoft.com/office/drawing/2014/main" id="{631532E3-DD66-473D-BB55-CFB385C6CC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5059"/>
          <a:stretch/>
        </p:blipFill>
        <p:spPr bwMode="auto">
          <a:xfrm>
            <a:off x="-3174" y="4233672"/>
            <a:ext cx="4642907" cy="2624328"/>
          </a:xfrm>
          <a:prstGeom prst="rect">
            <a:avLst/>
          </a:prstGeom>
          <a:noFill/>
          <a:effectLst>
            <a:innerShdw blurRad="57150" dist="38100" dir="14460000">
              <a:prstClr val="black">
                <a:alpha val="7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0738C589-FA4B-4404-B651-8DF1FAE1809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05D6875F-B1C2-4AA5-B970-A46118573CA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FD22A28-134D-4796-AAF2-FD165D2B075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9233331D-8CE6-4EAE-875B-589C3F77D83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4826887D-A9AE-4565-AB95-37742E5DC06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529106BC-EC15-4608-AEAF-F2B14334B38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0482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27"/>
    </mc:Choice>
    <mc:Fallback xmlns="">
      <p:transition spd="slow" advTm="4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D96D28D-27AE-4ABC-9225-8C4668BC1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350874"/>
            <a:ext cx="8534400" cy="1265275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/>
              <a:t/>
            </a:r>
            <a:br>
              <a:rPr lang="hr-HR" dirty="0"/>
            </a:br>
            <a:r>
              <a:rPr lang="hr-HR" dirty="0"/>
              <a:t>      </a:t>
            </a:r>
            <a:r>
              <a:rPr lang="hr-HR" sz="2200" cap="none" dirty="0"/>
              <a:t>Plamen gori čitavo vrijeme održavanja igara.</a:t>
            </a:r>
            <a:br>
              <a:rPr lang="hr-HR" sz="2200" cap="none" dirty="0"/>
            </a:br>
            <a:endParaRPr lang="hr-HR" sz="2200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1F085295-9DE2-4FAB-9A7A-0256E3B6956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720" y="1913817"/>
            <a:ext cx="6446693" cy="460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04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4"/>
    </mc:Choice>
    <mc:Fallback xmlns="">
      <p:transition spd="slow" advTm="3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67F84261-A3CA-4582-9140-52B55E003E8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Snip Diagonal Corner Rectangle 24">
            <a:extLst>
              <a:ext uri="{FF2B5EF4-FFF2-40B4-BE49-F238E27FC236}">
                <a16:creationId xmlns:a16="http://schemas.microsoft.com/office/drawing/2014/main" id="{A9A3A371-2626-4D0B-A413-72DAB9F7FC7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9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8" name="Picture 6" descr="Janica Kostelić – Wikipedija">
            <a:extLst>
              <a:ext uri="{FF2B5EF4-FFF2-40B4-BE49-F238E27FC236}">
                <a16:creationId xmlns:a16="http://schemas.microsoft.com/office/drawing/2014/main" id="{5A48B30D-FABC-4CA4-BCB0-A584EA9A0F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4" r="12846" b="-2"/>
          <a:stretch/>
        </p:blipFill>
        <p:spPr bwMode="auto">
          <a:xfrm>
            <a:off x="799073" y="786117"/>
            <a:ext cx="3311119" cy="2967046"/>
          </a:xfrm>
          <a:custGeom>
            <a:avLst/>
            <a:gdLst/>
            <a:ahLst/>
            <a:cxnLst/>
            <a:rect l="l" t="t" r="r" b="b"/>
            <a:pathLst>
              <a:path w="3311119" h="2967046">
                <a:moveTo>
                  <a:pt x="534609" y="0"/>
                </a:moveTo>
                <a:lnTo>
                  <a:pt x="3311119" y="0"/>
                </a:lnTo>
                <a:lnTo>
                  <a:pt x="3311119" y="2967046"/>
                </a:lnTo>
                <a:lnTo>
                  <a:pt x="0" y="2967046"/>
                </a:lnTo>
                <a:lnTo>
                  <a:pt x="0" y="53460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83" name="Rectangle 82">
            <a:extLst>
              <a:ext uri="{FF2B5EF4-FFF2-40B4-BE49-F238E27FC236}">
                <a16:creationId xmlns:a16="http://schemas.microsoft.com/office/drawing/2014/main" id="{E58E9486-B347-4A84-86F6-6379D402517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53579" y="786117"/>
            <a:ext cx="2797904" cy="17021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80" name="Picture 8" descr="Nastup Janice Kostelić na Olimpijskim igrama | N1 BA">
            <a:extLst>
              <a:ext uri="{FF2B5EF4-FFF2-40B4-BE49-F238E27FC236}">
                <a16:creationId xmlns:a16="http://schemas.microsoft.com/office/drawing/2014/main" id="{1188DCC0-2540-42B9-A0AF-BC5315C124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r="144" b="2"/>
          <a:stretch/>
        </p:blipFill>
        <p:spPr bwMode="auto">
          <a:xfrm>
            <a:off x="4253579" y="786117"/>
            <a:ext cx="2797904" cy="170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43378D1D-D309-4FED-9368-73373F59FB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072" y="3883046"/>
            <a:ext cx="3311119" cy="18591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Upcoming Events – Olimpijske igre Rio de Jeneiro – PVK Marsonia">
            <a:extLst>
              <a:ext uri="{FF2B5EF4-FFF2-40B4-BE49-F238E27FC236}">
                <a16:creationId xmlns:a16="http://schemas.microsoft.com/office/drawing/2014/main" id="{E918CA0F-403B-4F7C-860A-A59C65B677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9" r="11067" b="-4"/>
          <a:stretch/>
        </p:blipFill>
        <p:spPr bwMode="auto">
          <a:xfrm>
            <a:off x="799072" y="3883046"/>
            <a:ext cx="3311119" cy="185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Njemačka na Ljetnim Olimpijskim igrama - 2000. Sydney, Australija">
            <a:extLst>
              <a:ext uri="{FF2B5EF4-FFF2-40B4-BE49-F238E27FC236}">
                <a16:creationId xmlns:a16="http://schemas.microsoft.com/office/drawing/2014/main" id="{035BA8F2-5D53-4B98-8C8A-995C76BBAF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7" r="1" b="7266"/>
          <a:stretch/>
        </p:blipFill>
        <p:spPr bwMode="auto">
          <a:xfrm>
            <a:off x="4250406" y="2618147"/>
            <a:ext cx="2794018" cy="3124019"/>
          </a:xfrm>
          <a:custGeom>
            <a:avLst/>
            <a:gdLst/>
            <a:ahLst/>
            <a:cxnLst/>
            <a:rect l="l" t="t" r="r" b="b"/>
            <a:pathLst>
              <a:path w="2794018" h="3124019">
                <a:moveTo>
                  <a:pt x="0" y="0"/>
                </a:moveTo>
                <a:lnTo>
                  <a:pt x="2794018" y="0"/>
                </a:lnTo>
                <a:lnTo>
                  <a:pt x="2794018" y="2589410"/>
                </a:lnTo>
                <a:lnTo>
                  <a:pt x="2259409" y="3124019"/>
                </a:lnTo>
                <a:lnTo>
                  <a:pt x="0" y="312401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39CC392-B3D6-4DA2-A741-382F9BB19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2710" y="1822449"/>
            <a:ext cx="3479419" cy="3070226"/>
          </a:xfrm>
        </p:spPr>
        <p:txBody>
          <a:bodyPr anchor="t">
            <a:normAutofit fontScale="77500" lnSpcReduction="20000"/>
          </a:bodyPr>
          <a:lstStyle/>
          <a:p>
            <a:r>
              <a:rPr lang="hr-HR" sz="2800" dirty="0">
                <a:solidFill>
                  <a:schemeClr val="tx1"/>
                </a:solidFill>
              </a:rPr>
              <a:t>Prve olimpijske igre modernog doba održane su u Ateni 1896. godine.</a:t>
            </a:r>
          </a:p>
          <a:p>
            <a:r>
              <a:rPr lang="hr-HR" sz="2800" dirty="0">
                <a:solidFill>
                  <a:schemeClr val="tx1"/>
                </a:solidFill>
              </a:rPr>
              <a:t>Postoje ljetne i zimske olimpijske igre. </a:t>
            </a:r>
          </a:p>
          <a:p>
            <a:r>
              <a:rPr lang="hr-HR" sz="2800" dirty="0">
                <a:solidFill>
                  <a:schemeClr val="tx1"/>
                </a:solidFill>
              </a:rPr>
              <a:t>Olimpijske igre se održavaju svake četvrte godine.</a:t>
            </a:r>
          </a:p>
          <a:p>
            <a:endParaRPr lang="hr-HR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hr-HR" sz="1400" dirty="0"/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11441CF3-0798-4235-8169-D9DE3F44532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8BFDDE84-4571-4157-9C44-BD07258AB39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52C06DCB-03A4-4B69-94EA-01CD2B22029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1C01C8A-334A-4ACA-8A39-553C7C48521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756926C1-ABE8-40F4-8ED4-F719F56E19E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E79ACD7-7A94-47ED-88E9-C54ECCC5C71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3934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7"/>
    </mc:Choice>
    <mc:Fallback xmlns="">
      <p:transition spd="slow" advTm="3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2|2.4|0.7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3"/>
</p:tagLst>
</file>

<file path=ppt/theme/theme1.xml><?xml version="1.0" encoding="utf-8"?>
<a:theme xmlns:a="http://schemas.openxmlformats.org/drawingml/2006/main" name="Isječak">
  <a:themeElements>
    <a:clrScheme name="Isječak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Isječa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sječa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207</Words>
  <Application>Microsoft Office PowerPoint</Application>
  <PresentationFormat>Široki zaslon</PresentationFormat>
  <Paragraphs>47</Paragraphs>
  <Slides>15</Slides>
  <Notes>0</Notes>
  <HiddenSlides>0</HiddenSlides>
  <MMClips>1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15</vt:i4>
      </vt:variant>
    </vt:vector>
  </HeadingPairs>
  <TitlesOfParts>
    <vt:vector size="21" baseType="lpstr">
      <vt:lpstr>Calibri</vt:lpstr>
      <vt:lpstr>Century Gothic</vt:lpstr>
      <vt:lpstr>Times New Roman</vt:lpstr>
      <vt:lpstr>Wingdings</vt:lpstr>
      <vt:lpstr>Wingdings 3</vt:lpstr>
      <vt:lpstr>Isječak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       Plamen gori čitavo vrijeme održavanja igara. 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Bartol</dc:creator>
  <cp:lastModifiedBy>Windows korisnik</cp:lastModifiedBy>
  <cp:revision>11</cp:revision>
  <dcterms:created xsi:type="dcterms:W3CDTF">2020-09-22T21:07:19Z</dcterms:created>
  <dcterms:modified xsi:type="dcterms:W3CDTF">2020-10-18T23:13:52Z</dcterms:modified>
</cp:coreProperties>
</file>