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9" r:id="rId9"/>
    <p:sldId id="271" r:id="rId10"/>
    <p:sldId id="268" r:id="rId11"/>
    <p:sldId id="270" r:id="rId12"/>
    <p:sldId id="272" r:id="rId13"/>
    <p:sldId id="267" r:id="rId14"/>
    <p:sldId id="277" r:id="rId15"/>
    <p:sldId id="278" r:id="rId16"/>
    <p:sldId id="274" r:id="rId17"/>
    <p:sldId id="275" r:id="rId18"/>
    <p:sldId id="276" r:id="rId19"/>
    <p:sldId id="280" r:id="rId20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E058FA-59D8-4814-B634-E66B52E5AA50}" type="datetime1">
              <a:rPr lang="sr-Latn-RS" smtClean="0"/>
              <a:t>21.6.2021.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FE79B1-6E43-4DB4-878F-EA34B239A8E3}" type="datetime1">
              <a:rPr lang="sr-Latn-RS" smtClean="0"/>
              <a:t>21.6.2021.</a:t>
            </a:fld>
            <a:endParaRPr lang="en-US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Kliknite da biste uredili stilove teksta matrice</a:t>
            </a:r>
            <a:endParaRPr lang="en-US"/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Pravokutni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Pravokutni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Pravokutni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ni poveznik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ni poveznik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ni poveznik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0" name="Rezervirano mjesto za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1F9B259B-A8CB-4384-BEE6-6D559E5FB5DB}" type="datetime1">
              <a:rPr lang="sr-Latn-RS" smtClean="0"/>
              <a:t>21.6.2021.</a:t>
            </a:fld>
            <a:endParaRPr lang="en-US" dirty="0"/>
          </a:p>
        </p:txBody>
      </p:sp>
      <p:sp>
        <p:nvSpPr>
          <p:cNvPr id="21" name="Rezervirano mjesto za podnožj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Rezervirano mjesto za broj slajda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  <p:transition spd="slow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564645-8E30-4363-B1AF-6F26127CEF0E}" type="datetime1">
              <a:rPr lang="sr-Latn-RS" smtClean="0"/>
              <a:t>21.6.2021.</a:t>
            </a:fld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  <p:transition spd="slow"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C1BA36-DA97-40C5-A9DB-4868971B70AE}" type="datetime1">
              <a:rPr lang="sr-Latn-RS" smtClean="0"/>
              <a:t>21.6.2021.</a:t>
            </a:fld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513C35-2082-41CB-BA36-BC00E3BC9859}" type="datetime1">
              <a:rPr lang="sr-Latn-RS" smtClean="0"/>
              <a:t>21.6.2021.</a:t>
            </a:fld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  <p:transition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Pravokutni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Pravokutni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Pravokutni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ni poveznik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ni poveznik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ni poveznik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4B58386-7063-4922-94EA-1848DB768345}" type="datetime1">
              <a:rPr lang="sr-Latn-RS" smtClean="0"/>
              <a:t>21.6.2021.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  <p:transition spd="slow"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805340-542A-48D6-840D-D92DE3DEEFE2}" type="datetime1">
              <a:rPr lang="sr-Latn-RS" smtClean="0"/>
              <a:t>21.6.2021.</a:t>
            </a:fld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  <p:transition spd="slow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A73E17-DEFF-4057-984D-C183220B0F56}" type="datetime1">
              <a:rPr lang="sr-Latn-RS" smtClean="0"/>
              <a:t>21.6.2021.</a:t>
            </a:fld>
            <a:endParaRPr lang="en-US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  <p:transition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ADF23B-16DD-4D57-A875-5D21CBA63FCC}" type="datetime1">
              <a:rPr lang="sr-Latn-RS" smtClean="0"/>
              <a:t>21.6.2021.</a:t>
            </a:fld>
            <a:endParaRPr lang="en-US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  <p:transition spd="slow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12AE57-5ED6-4DCF-91DC-551965A28106}" type="datetime1">
              <a:rPr lang="sr-Latn-RS" smtClean="0"/>
              <a:t>21.6.2021.</a:t>
            </a:fld>
            <a:endParaRPr lang="en-US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  <p:transition spd="slow"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8" name="Rezervirano mjesto za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7A1E146C-BF5D-4939-9125-0358B3F5EFC1}" type="datetime1">
              <a:rPr lang="sr-Latn-RS" smtClean="0"/>
              <a:t>21.6.2021.</a:t>
            </a:fld>
            <a:endParaRPr lang="en-US"/>
          </a:p>
        </p:txBody>
      </p:sp>
      <p:sp>
        <p:nvSpPr>
          <p:cNvPr id="9" name="Rezervirano mjesto za podnožj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Rezervirano mjesto za broj slajda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  <p:transition spd="slow"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A6AF5B19-E62C-4FC9-AB22-3624BA489C06}" type="datetime1">
              <a:rPr lang="sr-Latn-RS" smtClean="0"/>
              <a:t>21.6.2021.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  <p:transition spd="slow"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ravokutni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ravokutni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Pravokutni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"/>
              <a:t>Kliknite da biste uredili stilove teksta matrice</a:t>
            </a:r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3B2EE8B-1318-4048-A12B-2212A52FB299}" type="datetime1">
              <a:rPr lang="sr-Latn-RS" smtClean="0"/>
              <a:t>21.6.2021.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transition spd="slow" advClick="0" advTm="3000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nalazi tkanina, stol, crvena, pokrivena&#10;&#10;Opis se generira automatski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Pravokutnik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Pravokutnik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rtlCol="0">
            <a:normAutofit/>
          </a:bodyPr>
          <a:lstStyle/>
          <a:p>
            <a:pPr rtl="0"/>
            <a:r>
              <a:rPr lang="hr" sz="4400" dirty="0">
                <a:solidFill>
                  <a:schemeClr val="tx1"/>
                </a:solidFill>
              </a:rPr>
              <a:t>BILJKE NAŠEG ZAVIČAJA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 rtlCol="0">
            <a:normAutofit/>
          </a:bodyPr>
          <a:lstStyle/>
          <a:p>
            <a:pPr rtl="0"/>
            <a:r>
              <a:rPr lang="hr" dirty="0">
                <a:solidFill>
                  <a:schemeClr val="tx1"/>
                </a:solidFill>
              </a:rPr>
              <a:t>2.D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lika 22" descr="Slika na kojoj se prikazuje tekst, vektorska grafika, snimka zaslona&#10;&#10;Opis je automatski generiran">
            <a:extLst>
              <a:ext uri="{FF2B5EF4-FFF2-40B4-BE49-F238E27FC236}">
                <a16:creationId xmlns:a16="http://schemas.microsoft.com/office/drawing/2014/main" id="{662217E1-BBBC-4E52-8DAE-3E346868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75" y="488510"/>
            <a:ext cx="4793213" cy="374182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02E8976B-E38F-44F4-8353-381485D18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3" y="602621"/>
            <a:ext cx="5151210" cy="4086031"/>
          </a:xfrm>
          <a:prstGeom prst="rect">
            <a:avLst/>
          </a:prstGeom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B6D50B6A-3423-4763-9DBF-5BB149D54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44" y="3158501"/>
            <a:ext cx="4101779" cy="321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26277"/>
      </p:ext>
    </p:extLst>
  </p:cSld>
  <p:clrMapOvr>
    <a:masterClrMapping/>
  </p:clrMapOvr>
  <p:transition spd="slow" advClick="0" advTm="3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1131D3A-2056-46C2-A097-2E19C545B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805340-542A-48D6-840D-D92DE3DEEFE2}" type="datetime1">
              <a:rPr lang="sr-Latn-RS" smtClean="0"/>
              <a:t>21.6.2021.</a:t>
            </a:fld>
            <a:endParaRPr lang="en-US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D15C3AF-37FE-4314-9DBE-1EB84B98B6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78" y="2708900"/>
            <a:ext cx="4664075" cy="3691900"/>
          </a:xfrm>
          <a:prstGeom prst="rect">
            <a:avLst/>
          </a:prstGeom>
        </p:spPr>
      </p:pic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69FC49EF-1F6F-43A3-B266-B206DEFB8C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73" y="545593"/>
            <a:ext cx="4664075" cy="3596348"/>
          </a:xfrm>
          <a:prstGeom prst="rect">
            <a:avLst/>
          </a:prstGeom>
        </p:spPr>
      </p:pic>
      <p:pic>
        <p:nvPicPr>
          <p:cNvPr id="8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55361AF8-F588-4D90-B421-DE3BE91EF6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9128" b="398"/>
          <a:stretch/>
        </p:blipFill>
        <p:spPr>
          <a:xfrm>
            <a:off x="526447" y="1086806"/>
            <a:ext cx="5142529" cy="41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5075"/>
      </p:ext>
    </p:extLst>
  </p:cSld>
  <p:clrMapOvr>
    <a:masterClrMapping/>
  </p:clrMapOvr>
  <p:transition spd="slow" advClick="0" advTm="3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nalazi tkanina, stol, crvena, pokrivena&#10;&#10;Opis se generira automatski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4439" y="2190219"/>
            <a:ext cx="6731603" cy="1630906"/>
          </a:xfrm>
        </p:spPr>
        <p:txBody>
          <a:bodyPr rtlCol="0">
            <a:noAutofit/>
          </a:bodyPr>
          <a:lstStyle/>
          <a:p>
            <a:pPr rtl="0"/>
            <a:r>
              <a:rPr lang="hr-HR" sz="7200" b="1" dirty="0">
                <a:solidFill>
                  <a:schemeClr val="tx1"/>
                </a:solidFill>
                <a:latin typeface="Amasis MT Pro Light" panose="02040304050005020304" pitchFamily="18" charset="-18"/>
              </a:rPr>
              <a:t>Ž</a:t>
            </a:r>
            <a:r>
              <a:rPr lang="hr" sz="7200" b="1" dirty="0">
                <a:solidFill>
                  <a:schemeClr val="tx1"/>
                </a:solidFill>
                <a:latin typeface="Amasis MT Pro Light" panose="02040304050005020304" pitchFamily="18" charset="-18"/>
              </a:rPr>
              <a:t>ivotinje našeg zavičaja</a:t>
            </a:r>
          </a:p>
        </p:txBody>
      </p:sp>
    </p:spTree>
    <p:extLst>
      <p:ext uri="{BB962C8B-B14F-4D97-AF65-F5344CB8AC3E}">
        <p14:creationId xmlns:p14="http://schemas.microsoft.com/office/powerpoint/2010/main" val="1562840989"/>
      </p:ext>
    </p:extLst>
  </p:cSld>
  <p:clrMapOvr>
    <a:masterClrMapping/>
  </p:clrMapOvr>
  <p:transition spd="slow" advClick="0" advTm="3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ratka povijest turopoljske svinje - Kronike Velike Gorice">
            <a:extLst>
              <a:ext uri="{FF2B5EF4-FFF2-40B4-BE49-F238E27FC236}">
                <a16:creationId xmlns:a16="http://schemas.microsoft.com/office/drawing/2014/main" id="{75E12B12-3A8D-4B10-8773-1A929863987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2" r="311" b="2"/>
          <a:stretch/>
        </p:blipFill>
        <p:spPr bwMode="auto">
          <a:xfrm>
            <a:off x="255232" y="237744"/>
            <a:ext cx="7696201" cy="63825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A9F037B-A7AB-4D96-8B40-83D37CEB2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533400"/>
            <a:ext cx="3144774" cy="608685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dirty="0"/>
              <a:t>Najpoznatija životinja u Turopolju je turopoljska svinja: „Turopoljska svinja prepoznatljiva je po svojoj dužoj kovrčavoj dlaci i duguljastom obliku tijela i glave, otporna je na vremenske uvjete i zato je pogodna za uzgoj na otvorenom u šumi. Posebnost u prehrani Turopoljske svinje predstavlja upravo hrast, odnosno njegov plod žir.“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dirty="0"/>
              <a:t>Jedna je od najstarijih europskih pasmina svinja.</a:t>
            </a:r>
          </a:p>
        </p:txBody>
      </p:sp>
    </p:spTree>
    <p:extLst>
      <p:ext uri="{BB962C8B-B14F-4D97-AF65-F5344CB8AC3E}">
        <p14:creationId xmlns:p14="http://schemas.microsoft.com/office/powerpoint/2010/main" val="1753629066"/>
      </p:ext>
    </p:extLst>
  </p:cSld>
  <p:clrMapOvr>
    <a:masterClrMapping/>
  </p:clrMapOvr>
  <p:transition spd="slow" advClick="0" advTm="3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A4B408-086E-4568-92FF-06DE67D7B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58" y="648071"/>
            <a:ext cx="5051117" cy="26856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2800" b="1" dirty="0"/>
              <a:t>POSAVSKI KONJ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Otporna vrsta konja koje još možemo vidjeti na području Turopolja i oko Siska. Zaštićena su vrsta i nema ih još puno. Njihova važnost u prošlosti bila je neizmjerno velika. U gospodarskom smislu služili su za vuču brodova pri prijevozu robe, a danas isključivo za proizvodnju konjetine. </a:t>
            </a:r>
          </a:p>
        </p:txBody>
      </p:sp>
      <p:pic>
        <p:nvPicPr>
          <p:cNvPr id="5" name="Picture 4" descr="FOTO Hrvatski posavac - konj na kojem su dojahali prvi Hrvati - Kronike  Velike Gorice">
            <a:extLst>
              <a:ext uri="{FF2B5EF4-FFF2-40B4-BE49-F238E27FC236}">
                <a16:creationId xmlns:a16="http://schemas.microsoft.com/office/drawing/2014/main" id="{4227C66B-98F4-4E8F-A2F7-4C4ED2E6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23" y="508446"/>
            <a:ext cx="5420400" cy="361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rvatska pošta - Webshop - HRVATSKE AUTOHTONE PASMINE - POSAVSKI KONJ">
            <a:extLst>
              <a:ext uri="{FF2B5EF4-FFF2-40B4-BE49-F238E27FC236}">
                <a16:creationId xmlns:a16="http://schemas.microsoft.com/office/drawing/2014/main" id="{407EA132-C6B1-4744-8649-311FB180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2" y="3524250"/>
            <a:ext cx="3826968" cy="278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D0E6C41E-5599-435C-BE70-AABF539C4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65" y="3633341"/>
            <a:ext cx="3254249" cy="271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37274"/>
      </p:ext>
    </p:extLst>
  </p:cSld>
  <p:clrMapOvr>
    <a:masterClrMapping/>
  </p:clrMapOvr>
  <p:transition spd="slow" advClick="0" advTm="3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4A2CEF-7249-4FBB-A4A1-C38AC6EB5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837" y="673815"/>
            <a:ext cx="10580703" cy="729918"/>
          </a:xfrm>
        </p:spPr>
        <p:txBody>
          <a:bodyPr>
            <a:normAutofit/>
          </a:bodyPr>
          <a:lstStyle/>
          <a:p>
            <a:r>
              <a:rPr lang="hr-HR" sz="1800" dirty="0"/>
              <a:t>Fauna leptira broji oko 400 vrsta, a najpoznatiji su: lastin rep, prugasto jedarce, uskrsni leptir…</a:t>
            </a:r>
          </a:p>
        </p:txBody>
      </p:sp>
      <p:pic>
        <p:nvPicPr>
          <p:cNvPr id="5" name="Slika 4" descr="Slika na kojoj se prikazuje vektorska grafika&#10;&#10;Opis je automatski generiran">
            <a:extLst>
              <a:ext uri="{FF2B5EF4-FFF2-40B4-BE49-F238E27FC236}">
                <a16:creationId xmlns:a16="http://schemas.microsoft.com/office/drawing/2014/main" id="{5C8D14F3-2EE5-4AC7-885F-056C3503D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37" y="1135145"/>
            <a:ext cx="4324764" cy="3217251"/>
          </a:xfrm>
          <a:prstGeom prst="rect">
            <a:avLst/>
          </a:prstGeom>
        </p:spPr>
      </p:pic>
      <p:pic>
        <p:nvPicPr>
          <p:cNvPr id="9218" name="Picture 2" descr="Lastin rep – kraljevski leptir - zastita-prirode.hr">
            <a:extLst>
              <a:ext uri="{FF2B5EF4-FFF2-40B4-BE49-F238E27FC236}">
                <a16:creationId xmlns:a16="http://schemas.microsoft.com/office/drawing/2014/main" id="{7C173226-BAA5-4694-B561-82848FBA7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10" y="1135145"/>
            <a:ext cx="4739196" cy="278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209F2B80-928A-42C7-93F0-18D8BA214310}"/>
              </a:ext>
            </a:extLst>
          </p:cNvPr>
          <p:cNvSpPr txBox="1">
            <a:spLocks/>
          </p:cNvSpPr>
          <p:nvPr/>
        </p:nvSpPr>
        <p:spPr>
          <a:xfrm>
            <a:off x="4962803" y="4459700"/>
            <a:ext cx="6489577" cy="180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U najvažnijoj rijeci Turopolja Odri nalaze se 22 vrste riba, a u rijeci Savi (na tom području) 13 vrsta. </a:t>
            </a:r>
          </a:p>
          <a:p>
            <a:r>
              <a:rPr lang="hr-HR" dirty="0"/>
              <a:t>Poznatije su: štuka, grgeč, som i smuđ. Crnooka deverika je najugroženija riba na ovom području</a:t>
            </a:r>
          </a:p>
        </p:txBody>
      </p:sp>
      <p:pic>
        <p:nvPicPr>
          <p:cNvPr id="1026" name="Picture 2" descr="Štuka (Esox lucius) – Bistro Bosno i Hercegovino!">
            <a:extLst>
              <a:ext uri="{FF2B5EF4-FFF2-40B4-BE49-F238E27FC236}">
                <a16:creationId xmlns:a16="http://schemas.microsoft.com/office/drawing/2014/main" id="{CC5D829F-55D6-4898-AF8B-B8D012AF6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64" y="4052706"/>
            <a:ext cx="3818923" cy="201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775126"/>
      </p:ext>
    </p:extLst>
  </p:cSld>
  <p:clrMapOvr>
    <a:masterClrMapping/>
  </p:clrMapOvr>
  <p:transition spd="slow" advClick="0" advTm="3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30DDD6-15A5-42E4-A15F-D30680C7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20459"/>
            <a:ext cx="10058400" cy="689056"/>
          </a:xfrm>
        </p:spPr>
        <p:txBody>
          <a:bodyPr>
            <a:noAutofit/>
          </a:bodyPr>
          <a:lstStyle/>
          <a:p>
            <a:pPr algn="ctr"/>
            <a:r>
              <a:rPr lang="hr-HR" sz="4800" dirty="0">
                <a:latin typeface="French Script MT" panose="03020402040607040605" pitchFamily="66" charset="0"/>
              </a:rPr>
              <a:t>2.D isprogramirao je i svoje životinje!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959F8A8-42D4-4436-A7EA-F9DF1519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31" y="3255887"/>
            <a:ext cx="3773010" cy="291621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FA709D2-FC58-44C0-B120-DEC2DDD5F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17" y="2743200"/>
            <a:ext cx="4191073" cy="3254695"/>
          </a:xfrm>
          <a:prstGeom prst="rect">
            <a:avLst/>
          </a:prstGeom>
        </p:spPr>
      </p:pic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1FB313F9-DB1E-4519-94B1-C32529ED5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42" y="1545309"/>
            <a:ext cx="3848372" cy="3017765"/>
          </a:xfrm>
        </p:spPr>
      </p:pic>
    </p:spTree>
    <p:extLst>
      <p:ext uri="{BB962C8B-B14F-4D97-AF65-F5344CB8AC3E}">
        <p14:creationId xmlns:p14="http://schemas.microsoft.com/office/powerpoint/2010/main" val="2375129046"/>
      </p:ext>
    </p:extLst>
  </p:cSld>
  <p:clrMapOvr>
    <a:masterClrMapping/>
  </p:clrMapOvr>
  <p:transition spd="slow" advClick="0" advTm="3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9EE6FD9-E886-4AC2-88C7-999CFDFC6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504" y="1225117"/>
            <a:ext cx="5079751" cy="3923931"/>
          </a:xfr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DF30EE4-3DD3-4535-B7E0-E6BE74DEE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9455" r="7188" b="665"/>
          <a:stretch/>
        </p:blipFill>
        <p:spPr>
          <a:xfrm>
            <a:off x="946208" y="3634477"/>
            <a:ext cx="4660478" cy="2596720"/>
          </a:xfrm>
          <a:prstGeom prst="rect">
            <a:avLst/>
          </a:prstGeom>
        </p:spPr>
      </p:pic>
      <p:pic>
        <p:nvPicPr>
          <p:cNvPr id="11" name="Slika 10" descr="Slika na kojoj se prikazuje ploča za pisanje&#10;&#10;Opis je automatski generiran">
            <a:extLst>
              <a:ext uri="{FF2B5EF4-FFF2-40B4-BE49-F238E27FC236}">
                <a16:creationId xmlns:a16="http://schemas.microsoft.com/office/drawing/2014/main" id="{F6E63C0D-2D77-426F-843A-5BF72B003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2" y="403168"/>
            <a:ext cx="4051919" cy="314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98031"/>
      </p:ext>
    </p:extLst>
  </p:cSld>
  <p:clrMapOvr>
    <a:masterClrMapping/>
  </p:clrMapOvr>
  <p:transition spd="slow" advClick="0" advTm="3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7AEBCC42-EDB7-4A2F-A19F-956BA97A5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71" y="722306"/>
            <a:ext cx="6208254" cy="4606705"/>
          </a:xfrm>
        </p:spPr>
      </p:pic>
      <p:pic>
        <p:nvPicPr>
          <p:cNvPr id="14" name="Slika 13" descr="Slika na kojoj se prikazuje tekst, snimka zaslona, vektorska grafika&#10;&#10;Opis je automatski generiran">
            <a:extLst>
              <a:ext uri="{FF2B5EF4-FFF2-40B4-BE49-F238E27FC236}">
                <a16:creationId xmlns:a16="http://schemas.microsoft.com/office/drawing/2014/main" id="{10FC055F-C7D7-439F-ACD3-244D014BC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94" y="3345172"/>
            <a:ext cx="3838413" cy="2966046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EF016806-C5F8-4C38-8458-CCAE3E72E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5" y="416115"/>
            <a:ext cx="3964974" cy="3135873"/>
          </a:xfrm>
          <a:prstGeom prst="rect">
            <a:avLst/>
          </a:prstGeom>
        </p:spPr>
      </p:pic>
      <p:sp>
        <p:nvSpPr>
          <p:cNvPr id="19" name="Naslov 1">
            <a:extLst>
              <a:ext uri="{FF2B5EF4-FFF2-40B4-BE49-F238E27FC236}">
                <a16:creationId xmlns:a16="http://schemas.microsoft.com/office/drawing/2014/main" id="{F19D19B0-C3AE-4246-BA2E-FF47B118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470365"/>
            <a:ext cx="5029200" cy="608179"/>
          </a:xfrm>
        </p:spPr>
        <p:txBody>
          <a:bodyPr>
            <a:noAutofit/>
          </a:bodyPr>
          <a:lstStyle/>
          <a:p>
            <a:pPr algn="ctr"/>
            <a:r>
              <a:rPr lang="hr-HR" sz="4800" dirty="0">
                <a:latin typeface="French Script MT" panose="03020402040607040605" pitchFamily="66" charset="0"/>
              </a:rPr>
              <a:t>Malo smo se i zaigrali!</a:t>
            </a:r>
          </a:p>
        </p:txBody>
      </p:sp>
    </p:spTree>
    <p:extLst>
      <p:ext uri="{BB962C8B-B14F-4D97-AF65-F5344CB8AC3E}">
        <p14:creationId xmlns:p14="http://schemas.microsoft.com/office/powerpoint/2010/main" val="1926282526"/>
      </p:ext>
    </p:extLst>
  </p:cSld>
  <p:clrMapOvr>
    <a:masterClrMapping/>
  </p:clrMapOvr>
  <p:transition spd="slow" advClick="0" advTm="3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Slika na kojoj se prikazuje tekst, staro, tkanina&#10;&#10;Opis je automatski generiran">
            <a:extLst>
              <a:ext uri="{FF2B5EF4-FFF2-40B4-BE49-F238E27FC236}">
                <a16:creationId xmlns:a16="http://schemas.microsoft.com/office/drawing/2014/main" id="{AD0C8E11-96D5-42E5-A7A6-B04030CC8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80" y="3113148"/>
            <a:ext cx="2653968" cy="3287652"/>
          </a:xfrm>
        </p:spPr>
      </p:pic>
      <p:pic>
        <p:nvPicPr>
          <p:cNvPr id="18" name="Slika 17" descr="Slika na kojoj se prikazuje tkanina&#10;&#10;Opis je automatski generiran">
            <a:extLst>
              <a:ext uri="{FF2B5EF4-FFF2-40B4-BE49-F238E27FC236}">
                <a16:creationId xmlns:a16="http://schemas.microsoft.com/office/drawing/2014/main" id="{A34EC9E4-6EC8-4871-BC58-2CE686DF7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38" y="144517"/>
            <a:ext cx="3024946" cy="3165663"/>
          </a:xfrm>
          <a:prstGeom prst="rect">
            <a:avLst/>
          </a:prstGeom>
        </p:spPr>
      </p:pic>
      <p:pic>
        <p:nvPicPr>
          <p:cNvPr id="22" name="Slika 21" descr="Slika na kojoj se prikazuje žuto&#10;&#10;Opis je automatski generiran">
            <a:extLst>
              <a:ext uri="{FF2B5EF4-FFF2-40B4-BE49-F238E27FC236}">
                <a16:creationId xmlns:a16="http://schemas.microsoft.com/office/drawing/2014/main" id="{8F356D7D-6D80-4FC9-83FB-4BAB93936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8" y="3076708"/>
            <a:ext cx="3024946" cy="2537220"/>
          </a:xfrm>
          <a:prstGeom prst="rect">
            <a:avLst/>
          </a:prstGeom>
        </p:spPr>
      </p:pic>
      <p:pic>
        <p:nvPicPr>
          <p:cNvPr id="24" name="Slika 23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352A91D7-143C-4098-8F7E-2171DC55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90" y="116227"/>
            <a:ext cx="5162575" cy="2960481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E8520B42-C011-4965-AD3C-8217A3016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8" y="3610180"/>
            <a:ext cx="4969842" cy="1895488"/>
          </a:xfrm>
          <a:prstGeom prst="rect">
            <a:avLst/>
          </a:prstGeom>
        </p:spPr>
      </p:pic>
      <p:pic>
        <p:nvPicPr>
          <p:cNvPr id="28" name="Slika 27" descr="Slika na kojoj se prikazuje tekst&#10;&#10;Opis je automatski generiran">
            <a:extLst>
              <a:ext uri="{FF2B5EF4-FFF2-40B4-BE49-F238E27FC236}">
                <a16:creationId xmlns:a16="http://schemas.microsoft.com/office/drawing/2014/main" id="{549809EF-770C-444E-AC15-A24BB66FF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3439" y="588152"/>
            <a:ext cx="2367349" cy="3376707"/>
          </a:xfrm>
          <a:prstGeom prst="rect">
            <a:avLst/>
          </a:prstGeom>
        </p:spPr>
      </p:pic>
      <p:sp>
        <p:nvSpPr>
          <p:cNvPr id="29" name="Naslov 1">
            <a:extLst>
              <a:ext uri="{FF2B5EF4-FFF2-40B4-BE49-F238E27FC236}">
                <a16:creationId xmlns:a16="http://schemas.microsoft.com/office/drawing/2014/main" id="{A282BF6A-2278-4949-834A-C2B5DC21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67" y="332753"/>
            <a:ext cx="3537363" cy="689056"/>
          </a:xfrm>
        </p:spPr>
        <p:txBody>
          <a:bodyPr>
            <a:noAutofit/>
          </a:bodyPr>
          <a:lstStyle/>
          <a:p>
            <a:pPr algn="ctr"/>
            <a:r>
              <a:rPr lang="hr-HR" sz="4800" dirty="0">
                <a:latin typeface="French Script MT" panose="03020402040607040605" pitchFamily="66" charset="0"/>
              </a:rPr>
              <a:t>… i nacrtao ih! </a:t>
            </a:r>
          </a:p>
        </p:txBody>
      </p:sp>
    </p:spTree>
    <p:extLst>
      <p:ext uri="{BB962C8B-B14F-4D97-AF65-F5344CB8AC3E}">
        <p14:creationId xmlns:p14="http://schemas.microsoft.com/office/powerpoint/2010/main" val="3428286252"/>
      </p:ext>
    </p:extLst>
  </p:cSld>
  <p:clrMapOvr>
    <a:masterClrMapping/>
  </p:clrMapOvr>
  <p:transition spd="slow" advClick="0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ropolje | Kaj community | Fandom">
            <a:extLst>
              <a:ext uri="{FF2B5EF4-FFF2-40B4-BE49-F238E27FC236}">
                <a16:creationId xmlns:a16="http://schemas.microsoft.com/office/drawing/2014/main" id="{2678E04E-EAE4-4229-B67D-FF0DBD6FD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443" y="237744"/>
            <a:ext cx="6382512" cy="638251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FC82584-2454-4E89-9550-10A6BD26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hr-HR" dirty="0"/>
              <a:t>TUROPOLJE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74600AE-5E60-4351-B1F1-0F3621125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r>
              <a:rPr lang="hr-HR" dirty="0"/>
              <a:t>Turopolje je plodna nizina koja se prostire južno od Zagreba te je omeđena rijekom Savom na desnoj, sjeveroistočnoj strani i doseže sve do Vukomeričkih gorica na jugozapadnoj strani.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87243382"/>
      </p:ext>
    </p:extLst>
  </p:cSld>
  <p:clrMapOvr>
    <a:masterClrMapping/>
  </p:clrMapOvr>
  <p:transition spd="slow" advClick="0" advTm="3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C5A229-D288-4BAD-A66C-7DDC444D0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hr-HR" dirty="0"/>
              <a:t>TUROPOLJSKI LUG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E9220D-5238-4AC5-8739-024661CC6C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/>
          </a:bodyPr>
          <a:lstStyle/>
          <a:p>
            <a:r>
              <a:rPr lang="hr-HR" sz="1700" dirty="0"/>
              <a:t>Prostrana šuma koja je prostire sve od sela Kuće koje se nalaze s desne obale rijeke Odre pa sve do Peščenice i Lekenika.</a:t>
            </a:r>
          </a:p>
          <a:p>
            <a:r>
              <a:rPr lang="hr-HR" sz="1700" dirty="0"/>
              <a:t>O Turopoljskom lugu se pisalo još 1249. i 1255. godine kada je nosio prvotni naziv Velika šuma. </a:t>
            </a:r>
          </a:p>
          <a:p>
            <a:r>
              <a:rPr lang="hr-HR" sz="1700" dirty="0"/>
              <a:t>Velika važnost Turopoljskog luga utjecala je da je on još i danas simbol ponosa Turopoljaca. </a:t>
            </a:r>
          </a:p>
          <a:p>
            <a:r>
              <a:rPr lang="hr-HR" sz="1700" dirty="0"/>
              <a:t>Turopoljski lug je velika površina prekrivena šumom. Obuhvaća 3 348 hektara zemlje.</a:t>
            </a:r>
          </a:p>
        </p:txBody>
      </p:sp>
      <p:pic>
        <p:nvPicPr>
          <p:cNvPr id="2052" name="Picture 4" descr="Map of Turopoljski Lug showing the research locations. Location... |  Download Scientific Diagram">
            <a:extLst>
              <a:ext uri="{FF2B5EF4-FFF2-40B4-BE49-F238E27FC236}">
                <a16:creationId xmlns:a16="http://schemas.microsoft.com/office/drawing/2014/main" id="{798B5E0B-4B21-4FD7-90C0-D5858B9DE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1589" y="1476375"/>
            <a:ext cx="5043453" cy="424243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01848768"/>
      </p:ext>
    </p:extLst>
  </p:cSld>
  <p:clrMapOvr>
    <a:masterClrMapping/>
  </p:clrMapOvr>
  <p:transition spd="slow" advClick="0" advTm="3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TO Prapovijesna šuma u srcu Turopolja - Kronike Velike Gorice">
            <a:extLst>
              <a:ext uri="{FF2B5EF4-FFF2-40B4-BE49-F238E27FC236}">
                <a16:creationId xmlns:a16="http://schemas.microsoft.com/office/drawing/2014/main" id="{7586B875-801E-4399-8DEE-D053EF2830D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11" y="722312"/>
            <a:ext cx="5269089" cy="2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uristička zajednica grada Velike Gorice - Prirodna bogatstva Turopolja">
            <a:extLst>
              <a:ext uri="{FF2B5EF4-FFF2-40B4-BE49-F238E27FC236}">
                <a16:creationId xmlns:a16="http://schemas.microsoft.com/office/drawing/2014/main" id="{7EFB94E7-8B74-4F2D-B9BC-C3FCF3AB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997" y="2990850"/>
            <a:ext cx="5797878" cy="2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90048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C9EC1DE-01E2-4056-86A8-3EE86117D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2612" y="656060"/>
            <a:ext cx="5233387" cy="1447060"/>
          </a:xfrm>
        </p:spPr>
        <p:txBody>
          <a:bodyPr>
            <a:normAutofit fontScale="92500"/>
          </a:bodyPr>
          <a:lstStyle/>
          <a:p>
            <a:r>
              <a:rPr lang="hr-HR" dirty="0"/>
              <a:t>U šumama prevladava hrast lužnjak. Budući da je takva šuma pogodovala življenju svinja, u šumama se uzgaja posebna pasmina svinja – turopoljska svinja koja se hrani žirom.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4F5BB23-752B-45DB-B048-728AAEC72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81" y="3169328"/>
            <a:ext cx="5530419" cy="2682832"/>
          </a:xfrm>
        </p:spPr>
        <p:txBody>
          <a:bodyPr>
            <a:normAutofit fontScale="92500"/>
          </a:bodyPr>
          <a:lstStyle/>
          <a:p>
            <a:r>
              <a:rPr lang="hr-HR" dirty="0"/>
              <a:t>„Hrastove su šume mjesta koja pružaju sklonište, hranu i uvjete za reprodukciju brojnih biljnih i životinjskih vrsta. Svaki hrast svojim drvenim tkivom (korom), lišćem, sokovima ili plodom (žirom) hrani, a svojim korijenjem, deblom, granama i humusom koji stvara pridonosi održavanju brojnih vrsta ptica, kukaca, kornjaša, gusjenica, pauka, leptira, šišmiša koji u njemu nalaze svoje stanište.“ </a:t>
            </a:r>
            <a:br>
              <a:rPr lang="hr-HR" dirty="0"/>
            </a:br>
            <a:r>
              <a:rPr lang="hr-HR" dirty="0"/>
              <a:t>(Matković </a:t>
            </a:r>
            <a:r>
              <a:rPr lang="hr-HR" dirty="0" err="1"/>
              <a:t>Mikulčić</a:t>
            </a:r>
            <a:r>
              <a:rPr lang="hr-HR" dirty="0"/>
              <a:t> 2010, str. 29).</a:t>
            </a:r>
          </a:p>
        </p:txBody>
      </p:sp>
      <p:pic>
        <p:nvPicPr>
          <p:cNvPr id="4098" name="Picture 2" descr="Turistička zajednica grada Velike Gorice - Prirodna bogatstva Turopolja">
            <a:extLst>
              <a:ext uri="{FF2B5EF4-FFF2-40B4-BE49-F238E27FC236}">
                <a16:creationId xmlns:a16="http://schemas.microsoft.com/office/drawing/2014/main" id="{3F4A5EC5-FF02-42C1-B144-3EF27055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23" y="2036093"/>
            <a:ext cx="3998947" cy="399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pis i karakteristike hrasta lužnjaka">
            <a:extLst>
              <a:ext uri="{FF2B5EF4-FFF2-40B4-BE49-F238E27FC236}">
                <a16:creationId xmlns:a16="http://schemas.microsoft.com/office/drawing/2014/main" id="{DFF2A26E-8FC1-4255-BC35-90570F268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28" y="677754"/>
            <a:ext cx="3601706" cy="230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61255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BCCDA71-E522-4878-BBD3-BABFE4D5F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31" y="669964"/>
            <a:ext cx="5362310" cy="29698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Flora Turopolja broji nešto više od 450 vrsta. (...) Među najčešće </a:t>
            </a:r>
            <a:r>
              <a:rPr lang="hr-HR" dirty="0" err="1"/>
              <a:t>florne</a:t>
            </a:r>
            <a:r>
              <a:rPr lang="hr-HR" dirty="0"/>
              <a:t> elemente turopoljskog područja pripadaju: hrast lužnjak, hrast kitnjak, grab, obična vrba, lijeska, bazga, topola, crna joha, </a:t>
            </a:r>
            <a:r>
              <a:rPr lang="hr-HR" dirty="0" err="1"/>
              <a:t>trnina</a:t>
            </a:r>
            <a:r>
              <a:rPr lang="hr-HR" dirty="0"/>
              <a:t>, visibaba, </a:t>
            </a:r>
            <a:r>
              <a:rPr lang="hr-HR" dirty="0" err="1"/>
              <a:t>kaljužnica</a:t>
            </a:r>
            <a:r>
              <a:rPr lang="hr-HR" dirty="0"/>
              <a:t>, mrazovac, obični jaglac, </a:t>
            </a:r>
            <a:r>
              <a:rPr lang="hr-HR" dirty="0" err="1"/>
              <a:t>vigansko</a:t>
            </a:r>
            <a:r>
              <a:rPr lang="hr-HR" dirty="0"/>
              <a:t> perje, rogoz, ivančica, sit, drhtavi šaš, lopoč, svibovina i divlja ruža.“ </a:t>
            </a:r>
            <a:br>
              <a:rPr lang="hr-HR" dirty="0"/>
            </a:br>
            <a:r>
              <a:rPr lang="hr-HR" dirty="0"/>
              <a:t>(Turopolje – svijet koji nestaje, Muzej Turopolja prema izložbi Kučinić, M., Baltić, M., Grbac, I., </a:t>
            </a:r>
            <a:r>
              <a:rPr lang="hr-HR" dirty="0" err="1"/>
              <a:t>Holcer</a:t>
            </a:r>
            <a:r>
              <a:rPr lang="hr-HR" dirty="0"/>
              <a:t>, D., Vuković, M. 1997 – 1998)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45643B0-42D4-4989-983C-1D3EED92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805340-542A-48D6-840D-D92DE3DEEFE2}" type="datetime1">
              <a:rPr lang="sr-Latn-RS" smtClean="0"/>
              <a:t>21.6.2021.</a:t>
            </a:fld>
            <a:endParaRPr lang="en-US"/>
          </a:p>
        </p:txBody>
      </p:sp>
      <p:pic>
        <p:nvPicPr>
          <p:cNvPr id="5122" name="Picture 2" descr="Ivančica - Living">
            <a:extLst>
              <a:ext uri="{FF2B5EF4-FFF2-40B4-BE49-F238E27FC236}">
                <a16:creationId xmlns:a16="http://schemas.microsoft.com/office/drawing/2014/main" id="{B7FBA3B4-F111-4C9D-8B48-A871B6610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42" y="3066099"/>
            <a:ext cx="2501026" cy="333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uristička zajednica grada Velike Gorice - Prirodna bogatstva Turopolja">
            <a:extLst>
              <a:ext uri="{FF2B5EF4-FFF2-40B4-BE49-F238E27FC236}">
                <a16:creationId xmlns:a16="http://schemas.microsoft.com/office/drawing/2014/main" id="{0281E971-5A90-47FF-A096-D9DA4BBB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60" y="2408028"/>
            <a:ext cx="2630156" cy="39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ivlja ruža (Rosa canina)">
            <a:extLst>
              <a:ext uri="{FF2B5EF4-FFF2-40B4-BE49-F238E27FC236}">
                <a16:creationId xmlns:a16="http://schemas.microsoft.com/office/drawing/2014/main" id="{0D4C1520-C22C-4CE1-A654-B465E8DCB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042" y="506108"/>
            <a:ext cx="3596096" cy="239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iljke - zeljaste cvjetnice - žutog cvijeta - obični jaglac">
            <a:extLst>
              <a:ext uri="{FF2B5EF4-FFF2-40B4-BE49-F238E27FC236}">
                <a16:creationId xmlns:a16="http://schemas.microsoft.com/office/drawing/2014/main" id="{533532A0-E246-41A3-9472-28B3B1FC6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033" y="3835153"/>
            <a:ext cx="3364414" cy="251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653043"/>
      </p:ext>
    </p:extLst>
  </p:cSld>
  <p:clrMapOvr>
    <a:masterClrMapping/>
  </p:clrMapOvr>
  <p:transition spd="slow" advClick="0" advTm="3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bična kockavica – rijetka i prekrasna hrvatska šahovnica -  zastita-prirode.hr">
            <a:extLst>
              <a:ext uri="{FF2B5EF4-FFF2-40B4-BE49-F238E27FC236}">
                <a16:creationId xmlns:a16="http://schemas.microsoft.com/office/drawing/2014/main" id="{D9A19423-8B01-4664-A7CF-333CBD3D8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31" y="1466782"/>
            <a:ext cx="4312980" cy="253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odoljub - šareni ljubitelj vode - Priroda Hrvatske">
            <a:extLst>
              <a:ext uri="{FF2B5EF4-FFF2-40B4-BE49-F238E27FC236}">
                <a16:creationId xmlns:a16="http://schemas.microsoft.com/office/drawing/2014/main" id="{C4BB816C-2312-4DE2-9A82-4E18FF51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16" y="3464858"/>
            <a:ext cx="4238625" cy="282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inca minor – Mali zimzelen | Biljke - sve o biljkama">
            <a:extLst>
              <a:ext uri="{FF2B5EF4-FFF2-40B4-BE49-F238E27FC236}">
                <a16:creationId xmlns:a16="http://schemas.microsoft.com/office/drawing/2014/main" id="{B8EE6625-E90F-4093-9C34-C67771797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75" y="1466782"/>
            <a:ext cx="3578044" cy="238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C1A7126-1E0B-4AC9-9302-3AF39AC0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656" y="291795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hr-HR" sz="2400" dirty="0">
                <a:latin typeface="Amasis MT Pro Light" panose="020B0604020202020204" pitchFamily="18" charset="-18"/>
              </a:rPr>
              <a:t>Mogu se pronaći i neke od ugroženih biljaka kao što su kockavica, </a:t>
            </a:r>
            <a:r>
              <a:rPr lang="hr-HR" sz="2400" dirty="0" err="1">
                <a:latin typeface="Amasis MT Pro Light" panose="020B0604020202020204" pitchFamily="18" charset="-18"/>
              </a:rPr>
              <a:t>vodoljub</a:t>
            </a:r>
            <a:r>
              <a:rPr lang="hr-HR" sz="2400" dirty="0">
                <a:latin typeface="Amasis MT Pro Light" panose="020B0604020202020204" pitchFamily="18" charset="-18"/>
              </a:rPr>
              <a:t>, mali zimzelen i </a:t>
            </a:r>
            <a:r>
              <a:rPr lang="hr-HR" sz="2400" dirty="0" err="1">
                <a:latin typeface="Amasis MT Pro Light" panose="020B0604020202020204" pitchFamily="18" charset="-18"/>
              </a:rPr>
              <a:t>drijemovac</a:t>
            </a:r>
            <a:r>
              <a:rPr lang="hr-HR" sz="2400" dirty="0">
                <a:latin typeface="Amasis MT Pro Light" panose="020B0604020202020204" pitchFamily="18" charset="-18"/>
              </a:rPr>
              <a:t>…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718D793-35A0-4579-B9C7-94C0FD191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805340-542A-48D6-840D-D92DE3DEEFE2}" type="datetime1">
              <a:rPr lang="sr-Latn-RS" smtClean="0"/>
              <a:t>21.6.2021.</a:t>
            </a:fld>
            <a:endParaRPr lang="en-US"/>
          </a:p>
        </p:txBody>
      </p:sp>
      <p:pic>
        <p:nvPicPr>
          <p:cNvPr id="6152" name="Picture 8" descr="Proljetni drijemovac (Leucojum vernum) | Štetnici HR">
            <a:extLst>
              <a:ext uri="{FF2B5EF4-FFF2-40B4-BE49-F238E27FC236}">
                <a16:creationId xmlns:a16="http://schemas.microsoft.com/office/drawing/2014/main" id="{D7447C13-00F6-4D61-9A3F-1762526C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91" y="3111922"/>
            <a:ext cx="3288878" cy="328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202720"/>
      </p:ext>
    </p:extLst>
  </p:cSld>
  <p:clrMapOvr>
    <a:masterClrMapping/>
  </p:clrMapOvr>
  <p:transition spd="slow" advClick="0" advTm="3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D089A5-F464-4706-BEED-9ADBC9CE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20" y="548323"/>
            <a:ext cx="10518559" cy="1371600"/>
          </a:xfrm>
        </p:spPr>
        <p:txBody>
          <a:bodyPr/>
          <a:lstStyle/>
          <a:p>
            <a:r>
              <a:rPr lang="hr-HR" dirty="0">
                <a:latin typeface="French Script MT" panose="03020402040607040605" pitchFamily="66" charset="0"/>
              </a:rPr>
              <a:t>2.D biljke je izradio u programskom jeziku </a:t>
            </a:r>
            <a:r>
              <a:rPr lang="hr-HR" dirty="0" err="1">
                <a:latin typeface="French Script MT" panose="03020402040607040605" pitchFamily="66" charset="0"/>
              </a:rPr>
              <a:t>Scratch</a:t>
            </a:r>
            <a:r>
              <a:rPr lang="hr-HR" dirty="0">
                <a:latin typeface="French Script MT" panose="03020402040607040605" pitchFamily="66" charset="0"/>
              </a:rPr>
              <a:t> te smo ih i oživili!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BD1987C-A13B-4271-B549-67C5A47212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0" y="1634351"/>
            <a:ext cx="4169753" cy="3303727"/>
          </a:xfrm>
          <a:prstGeom prst="rect">
            <a:avLst/>
          </a:prstGeom>
        </p:spPr>
      </p:pic>
      <p:pic>
        <p:nvPicPr>
          <p:cNvPr id="14" name="Rezervirano mjesto sadržaja 8">
            <a:extLst>
              <a:ext uri="{FF2B5EF4-FFF2-40B4-BE49-F238E27FC236}">
                <a16:creationId xmlns:a16="http://schemas.microsoft.com/office/drawing/2014/main" id="{CC385459-9960-4CF4-A710-369FD147B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30" y="2620786"/>
            <a:ext cx="4812214" cy="3625262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91D9E816-6864-4967-9D3C-3C9CA9FB09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35727" r="33127" b="4002"/>
          <a:stretch/>
        </p:blipFill>
        <p:spPr>
          <a:xfrm>
            <a:off x="7679185" y="1856293"/>
            <a:ext cx="3959440" cy="33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32954"/>
      </p:ext>
    </p:extLst>
  </p:cSld>
  <p:clrMapOvr>
    <a:masterClrMapping/>
  </p:clrMapOvr>
  <p:transition spd="slow" advClick="0" advTm="3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6">
            <a:extLst>
              <a:ext uri="{FF2B5EF4-FFF2-40B4-BE49-F238E27FC236}">
                <a16:creationId xmlns:a16="http://schemas.microsoft.com/office/drawing/2014/main" id="{697148D5-5740-49AE-8C4B-BEC47CBD88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1" y="1074555"/>
            <a:ext cx="5600650" cy="4228693"/>
          </a:xfrm>
        </p:spPr>
      </p:pic>
      <p:pic>
        <p:nvPicPr>
          <p:cNvPr id="7" name="Rezervirano mjesto sadržaja 12">
            <a:extLst>
              <a:ext uri="{FF2B5EF4-FFF2-40B4-BE49-F238E27FC236}">
                <a16:creationId xmlns:a16="http://schemas.microsoft.com/office/drawing/2014/main" id="{78FA430C-14C7-4C16-90C2-173F90E6F3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38" y="1091953"/>
            <a:ext cx="5443112" cy="42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37402"/>
      </p:ext>
    </p:extLst>
  </p:cSld>
  <p:clrMapOvr>
    <a:masterClrMapping/>
  </p:clrMapOvr>
  <p:transition spd="slow" advClick="0" advTm="3000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77_TF56410444" id="{BD41B117-01FE-4DEE-8A87-99B05A983B32}" vid="{D941F371-6D3E-4CE8-B87C-FA87706AB0C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{AD1A874F-7E4A-408D-9B7F-B1E448B8E0C8}tf56410444_win32</Template>
  <TotalTime>642</TotalTime>
  <Words>519</Words>
  <Application>Microsoft Office PowerPoint</Application>
  <PresentationFormat>Široki zaslon</PresentationFormat>
  <Paragraphs>29</Paragraphs>
  <Slides>19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7" baseType="lpstr">
      <vt:lpstr>Amasis MT Pro Light</vt:lpstr>
      <vt:lpstr>Arial</vt:lpstr>
      <vt:lpstr>Avenir Next LT Pro</vt:lpstr>
      <vt:lpstr>Avenir Next LT Pro Light</vt:lpstr>
      <vt:lpstr>Calibri</vt:lpstr>
      <vt:lpstr>French Script MT</vt:lpstr>
      <vt:lpstr>Garamond</vt:lpstr>
      <vt:lpstr>SavonVTI</vt:lpstr>
      <vt:lpstr>BILJKE NAŠEG ZAVIČAJA</vt:lpstr>
      <vt:lpstr>TUROPOLJE</vt:lpstr>
      <vt:lpstr>TUROPOLJSKI LUG</vt:lpstr>
      <vt:lpstr>PowerPoint prezentacija</vt:lpstr>
      <vt:lpstr>PowerPoint prezentacija</vt:lpstr>
      <vt:lpstr>PowerPoint prezentacija</vt:lpstr>
      <vt:lpstr>Mogu se pronaći i neke od ugroženih biljaka kao što su kockavica, vodoljub, mali zimzelen i drijemovac…</vt:lpstr>
      <vt:lpstr>2.D biljke je izradio u programskom jeziku Scratch te smo ih i oživili!</vt:lpstr>
      <vt:lpstr>PowerPoint prezentacija</vt:lpstr>
      <vt:lpstr>PowerPoint prezentacija</vt:lpstr>
      <vt:lpstr>PowerPoint prezentacija</vt:lpstr>
      <vt:lpstr>Životinje našeg zavičaja</vt:lpstr>
      <vt:lpstr>PowerPoint prezentacija</vt:lpstr>
      <vt:lpstr>PowerPoint prezentacija</vt:lpstr>
      <vt:lpstr>PowerPoint prezentacija</vt:lpstr>
      <vt:lpstr>2.D isprogramirao je i svoje životinje! </vt:lpstr>
      <vt:lpstr>PowerPoint prezentacija</vt:lpstr>
      <vt:lpstr>Malo smo se i zaigrali!</vt:lpstr>
      <vt:lpstr>… i nacrtao ih!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BILJKE NAŠEG ZAVIČAJA</dc:title>
  <dc:creator>Matea Preradović</dc:creator>
  <cp:lastModifiedBy>Jadranka Jelisavac</cp:lastModifiedBy>
  <cp:revision>12</cp:revision>
  <dcterms:created xsi:type="dcterms:W3CDTF">2021-06-05T13:41:15Z</dcterms:created>
  <dcterms:modified xsi:type="dcterms:W3CDTF">2021-06-21T06:47:48Z</dcterms:modified>
</cp:coreProperties>
</file>