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7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13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Twinning - Naslovnica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24871" y="2252648"/>
            <a:ext cx="2794490" cy="100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twinspace.etwinning.net/files/collabspace/1/51/651/118651/images/ae81109b6_opt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70317" y="249826"/>
            <a:ext cx="2794490" cy="1842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dnaslov 2"/>
          <p:cNvSpPr txBox="1">
            <a:spLocks noGrp="1"/>
          </p:cNvSpPr>
          <p:nvPr>
            <p:ph type="subTitle" idx="1"/>
          </p:nvPr>
        </p:nvSpPr>
        <p:spPr>
          <a:xfrm>
            <a:off x="6219976" y="5881945"/>
            <a:ext cx="6197970" cy="84621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2200" dirty="0">
                <a:solidFill>
                  <a:schemeClr val="tx1"/>
                </a:solidFill>
              </a:rPr>
              <a:t>                                                                                 </a:t>
            </a:r>
            <a:r>
              <a:rPr lang="hr-HR" sz="2900" dirty="0">
                <a:solidFill>
                  <a:schemeClr val="tx1"/>
                </a:solidFill>
              </a:rPr>
              <a:t>         </a:t>
            </a:r>
            <a:r>
              <a:rPr lang="hr-HR" sz="4800" dirty="0">
                <a:solidFill>
                  <a:schemeClr val="tx1"/>
                </a:solidFill>
              </a:rPr>
              <a:t>Pripremile: Jadranka </a:t>
            </a:r>
            <a:r>
              <a:rPr lang="hr-HR" sz="4800" dirty="0" err="1">
                <a:solidFill>
                  <a:schemeClr val="tx1"/>
                </a:solidFill>
              </a:rPr>
              <a:t>Jelisavac</a:t>
            </a:r>
            <a:r>
              <a:rPr lang="hr-HR" sz="4800" dirty="0">
                <a:solidFill>
                  <a:schemeClr val="tx1"/>
                </a:solidFill>
              </a:rPr>
              <a:t>, </a:t>
            </a:r>
            <a:r>
              <a:rPr lang="hr-HR" sz="4800" dirty="0" err="1">
                <a:solidFill>
                  <a:schemeClr val="tx1"/>
                </a:solidFill>
              </a:rPr>
              <a:t>mag</a:t>
            </a:r>
            <a:r>
              <a:rPr lang="hr-HR" sz="4800" dirty="0">
                <a:solidFill>
                  <a:schemeClr val="tx1"/>
                </a:solidFill>
              </a:rPr>
              <a:t>. prim. </a:t>
            </a:r>
            <a:r>
              <a:rPr lang="hr-HR" sz="4800" dirty="0" err="1">
                <a:solidFill>
                  <a:schemeClr val="tx1"/>
                </a:solidFill>
              </a:rPr>
              <a:t>edu</a:t>
            </a:r>
            <a:r>
              <a:rPr lang="hr-HR" sz="4800" dirty="0">
                <a:solidFill>
                  <a:schemeClr val="tx1"/>
                </a:solidFill>
              </a:rPr>
              <a:t>.     </a:t>
            </a:r>
          </a:p>
          <a:p>
            <a:pPr algn="ctr"/>
            <a:r>
              <a:rPr lang="hr-HR" sz="4800" dirty="0">
                <a:solidFill>
                  <a:schemeClr val="tx1"/>
                </a:solidFill>
              </a:rPr>
              <a:t>                                                 Vesna Stipić, </a:t>
            </a:r>
            <a:r>
              <a:rPr lang="hr-HR" sz="4800" dirty="0" err="1">
                <a:solidFill>
                  <a:schemeClr val="tx1"/>
                </a:solidFill>
              </a:rPr>
              <a:t>mag</a:t>
            </a:r>
            <a:r>
              <a:rPr lang="hr-HR" sz="4800" dirty="0">
                <a:solidFill>
                  <a:schemeClr val="tx1"/>
                </a:solidFill>
              </a:rPr>
              <a:t>. prim. </a:t>
            </a:r>
            <a:r>
              <a:rPr lang="hr-HR" sz="4800" dirty="0" err="1">
                <a:solidFill>
                  <a:schemeClr val="tx1"/>
                </a:solidFill>
              </a:rPr>
              <a:t>edu</a:t>
            </a:r>
            <a:r>
              <a:rPr lang="hr-HR" sz="4800" dirty="0">
                <a:solidFill>
                  <a:schemeClr val="tx1"/>
                </a:solidFill>
              </a:rPr>
              <a:t>.</a:t>
            </a:r>
          </a:p>
          <a:p>
            <a:r>
              <a:rPr lang="hr-HR" dirty="0"/>
              <a:t>      </a:t>
            </a:r>
          </a:p>
          <a:p>
            <a:r>
              <a:rPr lang="hr-HR" dirty="0"/>
              <a:t> 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F2570A14-35DC-4708-B39C-11F3A35EBE5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9084" y="249826"/>
            <a:ext cx="8275510" cy="620663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4" descr="Dražen Barišić: OŠ Nikole Hribara postat će prirodniji i zdraviji prostor  za učenje i boravak » 01Portal - Prvi u Zagrebačkoj županiji">
            <a:extLst>
              <a:ext uri="{FF2B5EF4-FFF2-40B4-BE49-F238E27FC236}">
                <a16:creationId xmlns:a16="http://schemas.microsoft.com/office/drawing/2014/main" id="{C2BBE2B6-41A5-41DD-BACE-0A678146C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70317" y="3596231"/>
            <a:ext cx="2902446" cy="16516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-451904" y="4278720"/>
            <a:ext cx="9349001" cy="1331522"/>
          </a:xfrm>
        </p:spPr>
        <p:txBody>
          <a:bodyPr/>
          <a:lstStyle/>
          <a:p>
            <a:pPr algn="ctr"/>
            <a:r>
              <a:rPr lang="hr-HR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Osnovna škola Nikole </a:t>
            </a:r>
            <a:r>
              <a:rPr lang="hr-HR" sz="4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Hribara</a:t>
            </a:r>
            <a:r>
              <a:rPr lang="hr-HR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br>
              <a:rPr lang="hr-HR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hr-HR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Velika Gorica</a:t>
            </a:r>
          </a:p>
        </p:txBody>
      </p:sp>
    </p:spTree>
    <p:extLst>
      <p:ext uri="{BB962C8B-B14F-4D97-AF65-F5344CB8AC3E}">
        <p14:creationId xmlns:p14="http://schemas.microsoft.com/office/powerpoint/2010/main" val="1372253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9216" y="586943"/>
            <a:ext cx="8596668" cy="1320800"/>
          </a:xfrm>
        </p:spPr>
        <p:txBody>
          <a:bodyPr/>
          <a:lstStyle/>
          <a:p>
            <a:r>
              <a:rPr lang="hr-H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 školi…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80849" y="1221828"/>
            <a:ext cx="4622796" cy="4147558"/>
          </a:xfrm>
        </p:spPr>
        <p:txBody>
          <a:bodyPr>
            <a:noAutofit/>
          </a:bodyPr>
          <a:lstStyle/>
          <a:p>
            <a:r>
              <a:rPr lang="hr-HR" sz="1600" dirty="0"/>
              <a:t>izgrađena 1983. godine kao četvrta škola u Velikoj Gorici pod nazivom OŠ „Stjepan </a:t>
            </a:r>
            <a:r>
              <a:rPr lang="hr-HR" sz="1600" dirty="0" err="1"/>
              <a:t>Fabijančić-Japa</a:t>
            </a:r>
            <a:r>
              <a:rPr lang="hr-HR" sz="1600" dirty="0"/>
              <a:t>”</a:t>
            </a:r>
          </a:p>
          <a:p>
            <a:r>
              <a:rPr lang="hr-HR" sz="1600" dirty="0"/>
              <a:t>u svom sastavu ima dvije područne škole: PRO </a:t>
            </a:r>
            <a:r>
              <a:rPr lang="hr-HR" sz="1600" dirty="0" err="1"/>
              <a:t>Lomnica</a:t>
            </a:r>
            <a:r>
              <a:rPr lang="hr-HR" sz="1600" dirty="0"/>
              <a:t> i PRO Gradići</a:t>
            </a:r>
          </a:p>
          <a:p>
            <a:r>
              <a:rPr lang="hr-HR" sz="1600" dirty="0"/>
              <a:t>1992. godine mijenja naziv u OŠ Nikole </a:t>
            </a:r>
            <a:r>
              <a:rPr lang="hr-HR" sz="1600" dirty="0" err="1"/>
              <a:t>Hribara</a:t>
            </a:r>
            <a:endParaRPr lang="hr-HR" sz="1600" dirty="0"/>
          </a:p>
          <a:p>
            <a:r>
              <a:rPr lang="hr-HR" sz="1600" dirty="0"/>
              <a:t>Nikola </a:t>
            </a:r>
            <a:r>
              <a:rPr lang="hr-HR" sz="1600" dirty="0" err="1"/>
              <a:t>Hribar</a:t>
            </a:r>
            <a:r>
              <a:rPr lang="hr-HR" sz="1600" dirty="0"/>
              <a:t> poznati turopoljski graditelj i dobrotvor</a:t>
            </a:r>
          </a:p>
          <a:p>
            <a:r>
              <a:rPr lang="hr-HR" sz="1600" dirty="0"/>
              <a:t>škola obuhvaća dio gradskog područja Velike Gorice te naselja Gradići, </a:t>
            </a:r>
            <a:r>
              <a:rPr lang="hr-HR" sz="1600" dirty="0" err="1"/>
              <a:t>Petrovina</a:t>
            </a:r>
            <a:r>
              <a:rPr lang="hr-HR" sz="1600" dirty="0"/>
              <a:t> Turopoljska i Donja </a:t>
            </a:r>
            <a:r>
              <a:rPr lang="hr-HR" sz="1600" dirty="0" err="1"/>
              <a:t>Lomnica</a:t>
            </a:r>
            <a:endParaRPr lang="hr-HR" sz="1600" dirty="0"/>
          </a:p>
          <a:p>
            <a:r>
              <a:rPr lang="hr-HR" sz="1600" dirty="0"/>
              <a:t>jedna je od prostorno i brojem učenika najveća u Republici Hrvatskoj (više od 1000 učenika)</a:t>
            </a:r>
          </a:p>
          <a:p>
            <a:r>
              <a:rPr lang="hr-HR" sz="1600" dirty="0"/>
              <a:t>Dan škole 6. prosinca na blagdan svetog Nikole</a:t>
            </a: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23606" y="3429000"/>
            <a:ext cx="4993470" cy="333314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kstniOkvir 5"/>
          <p:cNvSpPr txBox="1"/>
          <p:nvPr/>
        </p:nvSpPr>
        <p:spPr>
          <a:xfrm>
            <a:off x="6979981" y="6188970"/>
            <a:ext cx="2989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Područna škola </a:t>
            </a:r>
            <a:r>
              <a:rPr lang="hr-HR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Lomnica</a:t>
            </a:r>
            <a:endParaRPr lang="hr-H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4192" y="483544"/>
            <a:ext cx="5032884" cy="284839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kstniOkvir 8"/>
          <p:cNvSpPr txBox="1"/>
          <p:nvPr/>
        </p:nvSpPr>
        <p:spPr>
          <a:xfrm>
            <a:off x="6634315" y="2654083"/>
            <a:ext cx="3462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Područna škola Gradići</a:t>
            </a:r>
          </a:p>
        </p:txBody>
      </p:sp>
    </p:spTree>
    <p:extLst>
      <p:ext uri="{BB962C8B-B14F-4D97-AF65-F5344CB8AC3E}">
        <p14:creationId xmlns:p14="http://schemas.microsoft.com/office/powerpoint/2010/main" val="399883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Nikola </a:t>
            </a:r>
            <a:r>
              <a:rPr lang="hr-HR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Hribar</a:t>
            </a:r>
            <a:endParaRPr lang="hr-H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77334" y="1364176"/>
            <a:ext cx="7276963" cy="5215528"/>
          </a:xfrm>
        </p:spPr>
        <p:txBody>
          <a:bodyPr>
            <a:normAutofit fontScale="92500" lnSpcReduction="20000"/>
          </a:bodyPr>
          <a:lstStyle/>
          <a:p>
            <a:r>
              <a:rPr lang="hr-HR" sz="1400" dirty="0"/>
              <a:t>rođen u Velikoj Gorici 6. prosinca 1876. godine, na svetog Nikolu</a:t>
            </a:r>
          </a:p>
          <a:p>
            <a:r>
              <a:rPr lang="hr-HR" sz="1400" dirty="0"/>
              <a:t>otac i stric bili su kočijaši na relaciji Sisak – Velika Gorica – Ljubljana</a:t>
            </a:r>
          </a:p>
          <a:p>
            <a:r>
              <a:rPr lang="hr-HR" sz="1400" dirty="0"/>
              <a:t>kupili u Velikoj Gorici puno zemlje i sagradili kuću te razvili građevinsku djelatnost </a:t>
            </a:r>
          </a:p>
          <a:p>
            <a:r>
              <a:rPr lang="hr-HR" sz="1400" dirty="0"/>
              <a:t>osnovnu školu polazio je u Velikoj Gorici, srednju u Zagrebu i Ljubljani, a studij građevinarstva u </a:t>
            </a:r>
            <a:r>
              <a:rPr lang="hr-HR" sz="1400" dirty="0" err="1"/>
              <a:t>Grazu</a:t>
            </a:r>
            <a:endParaRPr lang="hr-HR" sz="1400" dirty="0"/>
          </a:p>
          <a:p>
            <a:r>
              <a:rPr lang="hr-HR" sz="1400" dirty="0"/>
              <a:t>bio je časnik u vojsci, na nagovor oca napušta vojnu službu i posvećuje se građevinarskoj djelatnosti</a:t>
            </a:r>
          </a:p>
          <a:p>
            <a:r>
              <a:rPr lang="hr-HR" sz="1400" dirty="0"/>
              <a:t>gradio ceste, zgrade (zgrada Općinskog suda i Katastra u Velikoj Gorici), škole u Velikoj Gorici, </a:t>
            </a:r>
            <a:r>
              <a:rPr lang="hr-HR" sz="1400" dirty="0" err="1"/>
              <a:t>Dubrancu</a:t>
            </a:r>
            <a:r>
              <a:rPr lang="hr-HR" sz="1400" dirty="0"/>
              <a:t>, </a:t>
            </a:r>
            <a:r>
              <a:rPr lang="hr-HR" sz="1400" dirty="0" err="1"/>
              <a:t>Dragonošcu</a:t>
            </a:r>
            <a:r>
              <a:rPr lang="hr-HR" sz="1400" dirty="0"/>
              <a:t>, </a:t>
            </a:r>
            <a:r>
              <a:rPr lang="hr-HR" sz="1400" dirty="0" err="1"/>
              <a:t>Lomnici</a:t>
            </a:r>
            <a:r>
              <a:rPr lang="hr-HR" sz="1400" dirty="0"/>
              <a:t>, </a:t>
            </a:r>
            <a:r>
              <a:rPr lang="hr-HR" sz="1400" dirty="0" err="1"/>
              <a:t>Mraclinu</a:t>
            </a:r>
            <a:r>
              <a:rPr lang="hr-HR" sz="1400" dirty="0"/>
              <a:t>, Novom Čiču, Velikoj Mlaki, </a:t>
            </a:r>
            <a:r>
              <a:rPr lang="hr-HR" sz="1400" dirty="0" err="1"/>
              <a:t>Ščitarjevu</a:t>
            </a:r>
            <a:r>
              <a:rPr lang="hr-HR" sz="1400" dirty="0"/>
              <a:t>, </a:t>
            </a:r>
            <a:r>
              <a:rPr lang="hr-HR" sz="1400" dirty="0" err="1"/>
              <a:t>Stupniku</a:t>
            </a:r>
            <a:r>
              <a:rPr lang="hr-HR" sz="1400" dirty="0"/>
              <a:t>, Rudešu, </a:t>
            </a:r>
            <a:r>
              <a:rPr lang="hr-HR" sz="1400" dirty="0" err="1"/>
              <a:t>Stenjevcu</a:t>
            </a:r>
            <a:r>
              <a:rPr lang="hr-HR" sz="1400" dirty="0"/>
              <a:t>, </a:t>
            </a:r>
            <a:r>
              <a:rPr lang="hr-HR" sz="1400" dirty="0" err="1"/>
              <a:t>Kučima</a:t>
            </a:r>
            <a:r>
              <a:rPr lang="hr-HR" sz="1400" dirty="0"/>
              <a:t>, kapelice u </a:t>
            </a:r>
            <a:r>
              <a:rPr lang="hr-HR" sz="1400" dirty="0" err="1"/>
              <a:t>Kušancu</a:t>
            </a:r>
            <a:r>
              <a:rPr lang="hr-HR" sz="1400" dirty="0"/>
              <a:t>, </a:t>
            </a:r>
            <a:r>
              <a:rPr lang="hr-HR" sz="1400" dirty="0" err="1"/>
              <a:t>Mraclinu</a:t>
            </a:r>
            <a:r>
              <a:rPr lang="hr-HR" sz="1400" dirty="0"/>
              <a:t>, Velikoj Gorici, Novom Čiču, </a:t>
            </a:r>
            <a:r>
              <a:rPr lang="hr-HR" sz="1400" dirty="0" err="1"/>
              <a:t>Šiljakovini</a:t>
            </a:r>
            <a:endParaRPr lang="hr-HR" sz="1400" dirty="0"/>
          </a:p>
          <a:p>
            <a:r>
              <a:rPr lang="hr-HR" sz="1400" dirty="0"/>
              <a:t>izgradio moderne mostove od armiranog betona, turopoljsku ciglanu, vatrogasni dom – </a:t>
            </a:r>
            <a:r>
              <a:rPr lang="hr-HR" sz="1400" dirty="0" err="1"/>
              <a:t>gasilanu</a:t>
            </a:r>
            <a:r>
              <a:rPr lang="hr-HR" sz="1400" dirty="0"/>
              <a:t> i vatrogasni toranj</a:t>
            </a:r>
          </a:p>
          <a:p>
            <a:r>
              <a:rPr lang="hr-HR" sz="1400" dirty="0"/>
              <a:t>osnivač Vatrogasnog društva čiji je bio predsjednik punih 30 godina</a:t>
            </a:r>
          </a:p>
          <a:p>
            <a:r>
              <a:rPr lang="hr-HR" sz="1400" dirty="0"/>
              <a:t>hranio je u svojoj kući djecu iz okolnih sela koja su polazila školu u Velikoj Gorici, za vrijeme I. svjetskog rata otvorio je narodnu kuhinju u kojoj je hranio oko 100 siromašnih ljudi </a:t>
            </a:r>
          </a:p>
          <a:p>
            <a:r>
              <a:rPr lang="hr-HR" sz="1400" dirty="0"/>
              <a:t>1926. godine odselio u kuću na Gornjem gradu u Zagrebu</a:t>
            </a:r>
          </a:p>
          <a:p>
            <a:r>
              <a:rPr lang="hr-HR" sz="1400" dirty="0"/>
              <a:t>oženjen Magdalenom Brozović, učiteljicom iz Velike Gorice, nije imao djece</a:t>
            </a:r>
          </a:p>
          <a:p>
            <a:r>
              <a:rPr lang="hr-HR" sz="1400" dirty="0"/>
              <a:t>svoju je veliku imovinu pred kraj života prodao i novac uložio u banku, ali je tijekom II. svjetskog rata bankrotirao</a:t>
            </a:r>
          </a:p>
          <a:p>
            <a:r>
              <a:rPr lang="hr-HR" sz="1400" dirty="0"/>
              <a:t>1957. godine umro je u velikom siromaštvu na Kaptolu u Zagrebu</a:t>
            </a:r>
          </a:p>
          <a:p>
            <a:endParaRPr lang="hr-HR" sz="1400" dirty="0"/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1727" y="609600"/>
            <a:ext cx="3517839" cy="360111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6" name="TekstniOkvir 5"/>
          <p:cNvSpPr txBox="1"/>
          <p:nvPr/>
        </p:nvSpPr>
        <p:spPr>
          <a:xfrm rot="683789">
            <a:off x="7845954" y="4210028"/>
            <a:ext cx="34139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Ponos Turopolja i Turopoljaca, građevinski inženjer i dobrotvor</a:t>
            </a:r>
          </a:p>
          <a:p>
            <a:pPr algn="ctr"/>
            <a:r>
              <a:rPr lang="hr-H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Nikola </a:t>
            </a:r>
            <a:r>
              <a:rPr lang="hr-HR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Hribar</a:t>
            </a:r>
            <a:endParaRPr lang="hr-H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hr-HR" dirty="0"/>
              <a:t>POSTAVIO TEMELJE BUDUĆEM GRADU, VELIKOJ GORICI</a:t>
            </a:r>
          </a:p>
        </p:txBody>
      </p:sp>
    </p:spTree>
    <p:extLst>
      <p:ext uri="{BB962C8B-B14F-4D97-AF65-F5344CB8AC3E}">
        <p14:creationId xmlns:p14="http://schemas.microsoft.com/office/powerpoint/2010/main" val="8392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778301" y="252674"/>
            <a:ext cx="8596668" cy="1320800"/>
          </a:xfrm>
        </p:spPr>
        <p:txBody>
          <a:bodyPr/>
          <a:lstStyle/>
          <a:p>
            <a:r>
              <a:rPr lang="hr-H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Škola bogata događanjima…</a:t>
            </a: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8359" y="1056435"/>
            <a:ext cx="2247369" cy="16855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Slika 11">
            <a:extLst>
              <a:ext uri="{FF2B5EF4-FFF2-40B4-BE49-F238E27FC236}">
                <a16:creationId xmlns:a16="http://schemas.microsoft.com/office/drawing/2014/main" id="{003DCFD5-F9AF-4924-9300-34F23333C28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9254" y="1056435"/>
            <a:ext cx="2301473" cy="23014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id="{171E610C-F854-485A-8897-68E79EFF4BB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5987053" y="726797"/>
            <a:ext cx="2014739" cy="2880770"/>
          </a:xfrm>
          <a:prstGeom prst="rect">
            <a:avLst/>
          </a:prstGeom>
        </p:spPr>
      </p:pic>
      <p:pic>
        <p:nvPicPr>
          <p:cNvPr id="14" name="Slika 13">
            <a:extLst>
              <a:ext uri="{FF2B5EF4-FFF2-40B4-BE49-F238E27FC236}">
                <a16:creationId xmlns:a16="http://schemas.microsoft.com/office/drawing/2014/main" id="{9060CE43-EC1A-4852-90BC-155E26FD620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11731" y="3882660"/>
            <a:ext cx="2929808" cy="21973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" name="Slika 14">
            <a:extLst>
              <a:ext uri="{FF2B5EF4-FFF2-40B4-BE49-F238E27FC236}">
                <a16:creationId xmlns:a16="http://schemas.microsoft.com/office/drawing/2014/main" id="{5F327B0C-9010-403E-BE06-15598B9D5CF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923" y="3597476"/>
            <a:ext cx="2075793" cy="27677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6" name="Slika 15">
            <a:extLst>
              <a:ext uri="{FF2B5EF4-FFF2-40B4-BE49-F238E27FC236}">
                <a16:creationId xmlns:a16="http://schemas.microsoft.com/office/drawing/2014/main" id="{E1488B38-2B48-4F7D-B464-8652614891FF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8301" y="3500092"/>
            <a:ext cx="2487382" cy="3072995"/>
          </a:xfrm>
          <a:prstGeom prst="rect">
            <a:avLst/>
          </a:prstGeom>
        </p:spPr>
      </p:pic>
      <p:pic>
        <p:nvPicPr>
          <p:cNvPr id="17" name="Slika 16">
            <a:extLst>
              <a:ext uri="{FF2B5EF4-FFF2-40B4-BE49-F238E27FC236}">
                <a16:creationId xmlns:a16="http://schemas.microsoft.com/office/drawing/2014/main" id="{58ED7786-0B6C-40E8-905D-F126AEEE38C5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46302" y="3960844"/>
            <a:ext cx="2853385" cy="21973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8" name="Slika 17">
            <a:extLst>
              <a:ext uri="{FF2B5EF4-FFF2-40B4-BE49-F238E27FC236}">
                <a16:creationId xmlns:a16="http://schemas.microsoft.com/office/drawing/2014/main" id="{E74E1078-7153-47CB-A29A-34FC6AAF6933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77724" y="1269888"/>
            <a:ext cx="2880771" cy="19930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948475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970116" y="438064"/>
            <a:ext cx="6700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Učiteljice OŠ Nikole </a:t>
            </a:r>
            <a:r>
              <a:rPr lang="hr-HR" dirty="0" err="1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Hribara</a:t>
            </a:r>
            <a:r>
              <a:rPr lang="hr-HR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uključene u projekt Sigurnim korakom u školu 2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113" y="794934"/>
            <a:ext cx="1785648" cy="19370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5622" y="3948068"/>
            <a:ext cx="3974736" cy="24718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kstniOkvir 5"/>
          <p:cNvSpPr txBox="1"/>
          <p:nvPr/>
        </p:nvSpPr>
        <p:spPr>
          <a:xfrm>
            <a:off x="7411075" y="1167664"/>
            <a:ext cx="219881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 u dobru i u zlu - uvijek smo tu!</a:t>
            </a:r>
          </a:p>
          <a:p>
            <a:pPr algn="ctr"/>
            <a:r>
              <a:rPr lang="hr-HR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Jadranka i Vesna</a:t>
            </a:r>
          </a:p>
        </p:txBody>
      </p:sp>
      <p:pic>
        <p:nvPicPr>
          <p:cNvPr id="7" name="Slika 6" descr="Slika na kojoj se prikazuje osoba, ljudi, žena, držanje&#10;&#10;Opis je automatski generiran">
            <a:extLst>
              <a:ext uri="{FF2B5EF4-FFF2-40B4-BE49-F238E27FC236}">
                <a16:creationId xmlns:a16="http://schemas.microsoft.com/office/drawing/2014/main" id="{63645A49-03D8-4688-BC82-8DC085508C5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01424" y="573730"/>
            <a:ext cx="1979433" cy="2626936"/>
          </a:xfrm>
          <a:prstGeom prst="rect">
            <a:avLst/>
          </a:prstGeom>
        </p:spPr>
      </p:pic>
      <p:pic>
        <p:nvPicPr>
          <p:cNvPr id="9" name="Slika 8" descr="Slika na kojoj se prikazuje na zatvorenom, krevet, sjedenje, ležanje&#10;&#10;Opis je automatski generiran">
            <a:extLst>
              <a:ext uri="{FF2B5EF4-FFF2-40B4-BE49-F238E27FC236}">
                <a16:creationId xmlns:a16="http://schemas.microsoft.com/office/drawing/2014/main" id="{2EEB451B-2737-42C2-83B0-EA76E719F74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116733" y="3717465"/>
            <a:ext cx="3192514" cy="1795789"/>
          </a:xfrm>
          <a:prstGeom prst="rect">
            <a:avLst/>
          </a:prstGeom>
        </p:spPr>
      </p:pic>
      <p:pic>
        <p:nvPicPr>
          <p:cNvPr id="13" name="Slika 12" descr="Slika na kojoj se prikazuje osoba, na otvorenom, znak, zgrada&#10;&#10;Opis je automatski generiran">
            <a:extLst>
              <a:ext uri="{FF2B5EF4-FFF2-40B4-BE49-F238E27FC236}">
                <a16:creationId xmlns:a16="http://schemas.microsoft.com/office/drawing/2014/main" id="{7B793D4E-DBB5-4AD6-9847-4D42C6A00B3E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6299" y="1167664"/>
            <a:ext cx="4675896" cy="5252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189711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354</TotalTime>
  <Words>430</Words>
  <Application>Microsoft Office PowerPoint</Application>
  <PresentationFormat>Široki zaslon</PresentationFormat>
  <Paragraphs>37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Faseta</vt:lpstr>
      <vt:lpstr>Osnovna škola Nikole Hribara  Velika Gorica</vt:lpstr>
      <vt:lpstr>O školi…</vt:lpstr>
      <vt:lpstr>Nikola Hribar</vt:lpstr>
      <vt:lpstr>Škola bogata događanjima…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Osnovna škola Nikole Hribara, Velika Gorica</dc:title>
  <dc:creator>Windows korisnik</dc:creator>
  <cp:lastModifiedBy>Vesna Stipić</cp:lastModifiedBy>
  <cp:revision>36</cp:revision>
  <dcterms:created xsi:type="dcterms:W3CDTF">2020-09-08T21:01:51Z</dcterms:created>
  <dcterms:modified xsi:type="dcterms:W3CDTF">2020-09-27T06:39:18Z</dcterms:modified>
</cp:coreProperties>
</file>