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0"/>
  </p:notesMasterIdLst>
  <p:handoutMasterIdLst>
    <p:handoutMasterId r:id="rId21"/>
  </p:handoutMasterIdLst>
  <p:sldIdLst>
    <p:sldId id="640" r:id="rId2"/>
    <p:sldId id="639" r:id="rId3"/>
    <p:sldId id="257" r:id="rId4"/>
    <p:sldId id="587" r:id="rId5"/>
    <p:sldId id="595" r:id="rId6"/>
    <p:sldId id="629" r:id="rId7"/>
    <p:sldId id="635" r:id="rId8"/>
    <p:sldId id="623" r:id="rId9"/>
    <p:sldId id="586" r:id="rId10"/>
    <p:sldId id="620" r:id="rId11"/>
    <p:sldId id="641" r:id="rId12"/>
    <p:sldId id="633" r:id="rId13"/>
    <p:sldId id="638" r:id="rId14"/>
    <p:sldId id="636" r:id="rId15"/>
    <p:sldId id="632" r:id="rId16"/>
    <p:sldId id="634" r:id="rId17"/>
    <p:sldId id="626" r:id="rId18"/>
    <p:sldId id="625"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ana Dragušica" initials="GD" lastIdx="1" clrIdx="0">
    <p:extLst>
      <p:ext uri="{19B8F6BF-5375-455C-9EA6-DF929625EA0E}">
        <p15:presenceInfo xmlns:p15="http://schemas.microsoft.com/office/powerpoint/2012/main" userId="Gordana Draguš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6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9322" autoAdjust="0"/>
  </p:normalViewPr>
  <p:slideViewPr>
    <p:cSldViewPr snapToGrid="0">
      <p:cViewPr varScale="1">
        <p:scale>
          <a:sx n="74" d="100"/>
          <a:sy n="74" d="100"/>
        </p:scale>
        <p:origin x="7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2CE70-F688-4FF3-83EB-04F2DBED916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46634A9-3C96-4099-A0CB-4EDB008F722B}">
      <dgm:prSet/>
      <dgm:spPr/>
      <dgm:t>
        <a:bodyPr/>
        <a:lstStyle/>
        <a:p>
          <a:r>
            <a:rPr lang="hr-HR" b="1"/>
            <a:t>Sadržaj, cilj, ishod</a:t>
          </a:r>
          <a:endParaRPr lang="en-US"/>
        </a:p>
      </dgm:t>
    </dgm:pt>
    <dgm:pt modelId="{1A3AEE7D-6565-4BD2-87E0-07FA989249FC}" type="parTrans" cxnId="{3DCEA6CC-19AD-4A8F-86E9-C5B039C8DFD6}">
      <dgm:prSet/>
      <dgm:spPr/>
      <dgm:t>
        <a:bodyPr/>
        <a:lstStyle/>
        <a:p>
          <a:endParaRPr lang="en-US"/>
        </a:p>
      </dgm:t>
    </dgm:pt>
    <dgm:pt modelId="{7F080C31-F0EA-4556-98FE-AD86BC6E0ECB}" type="sibTrans" cxnId="{3DCEA6CC-19AD-4A8F-86E9-C5B039C8DFD6}">
      <dgm:prSet/>
      <dgm:spPr/>
      <dgm:t>
        <a:bodyPr/>
        <a:lstStyle/>
        <a:p>
          <a:endParaRPr lang="en-US"/>
        </a:p>
      </dgm:t>
    </dgm:pt>
    <dgm:pt modelId="{39AD19F1-8140-4CE6-9626-221E720B6D71}">
      <dgm:prSet/>
      <dgm:spPr/>
      <dgm:t>
        <a:bodyPr/>
        <a:lstStyle/>
        <a:p>
          <a:r>
            <a:rPr lang="hr-HR" b="1"/>
            <a:t>Kreiranje</a:t>
          </a:r>
          <a:endParaRPr lang="en-US"/>
        </a:p>
      </dgm:t>
    </dgm:pt>
    <dgm:pt modelId="{18217F4E-9A25-46F3-B940-7661ED4F4D73}" type="parTrans" cxnId="{59F7D24C-7E25-4DEE-94B3-9012A9FC30C5}">
      <dgm:prSet/>
      <dgm:spPr/>
      <dgm:t>
        <a:bodyPr/>
        <a:lstStyle/>
        <a:p>
          <a:endParaRPr lang="en-US"/>
        </a:p>
      </dgm:t>
    </dgm:pt>
    <dgm:pt modelId="{E371E25F-DFE4-445D-B98C-7F48A0831F48}" type="sibTrans" cxnId="{59F7D24C-7E25-4DEE-94B3-9012A9FC30C5}">
      <dgm:prSet/>
      <dgm:spPr/>
      <dgm:t>
        <a:bodyPr/>
        <a:lstStyle/>
        <a:p>
          <a:endParaRPr lang="en-US"/>
        </a:p>
      </dgm:t>
    </dgm:pt>
    <dgm:pt modelId="{87EDEC9A-3BEE-43C4-B3C8-B8925C6DDC47}">
      <dgm:prSet/>
      <dgm:spPr/>
      <dgm:t>
        <a:bodyPr/>
        <a:lstStyle/>
        <a:p>
          <a:r>
            <a:rPr lang="hr-HR" b="1"/>
            <a:t>Testiranje</a:t>
          </a:r>
          <a:endParaRPr lang="en-US"/>
        </a:p>
      </dgm:t>
    </dgm:pt>
    <dgm:pt modelId="{DFB3F68F-88A8-465F-A52E-7A3A6F1F5E33}" type="parTrans" cxnId="{62964BDA-4DEF-437F-B10B-658FAD65CDF7}">
      <dgm:prSet/>
      <dgm:spPr/>
      <dgm:t>
        <a:bodyPr/>
        <a:lstStyle/>
        <a:p>
          <a:endParaRPr lang="en-US"/>
        </a:p>
      </dgm:t>
    </dgm:pt>
    <dgm:pt modelId="{16ECADDC-D4A4-45CD-81CD-CDA223604C66}" type="sibTrans" cxnId="{62964BDA-4DEF-437F-B10B-658FAD65CDF7}">
      <dgm:prSet/>
      <dgm:spPr/>
      <dgm:t>
        <a:bodyPr/>
        <a:lstStyle/>
        <a:p>
          <a:endParaRPr lang="en-US"/>
        </a:p>
      </dgm:t>
    </dgm:pt>
    <dgm:pt modelId="{F0D918DF-A666-43C0-B4E8-1ED701519FF9}">
      <dgm:prSet/>
      <dgm:spPr/>
      <dgm:t>
        <a:bodyPr/>
        <a:lstStyle/>
        <a:p>
          <a:r>
            <a:rPr lang="hr-HR" b="1" dirty="0"/>
            <a:t>Praćenje tijeka igre</a:t>
          </a:r>
          <a:endParaRPr lang="en-US" dirty="0"/>
        </a:p>
      </dgm:t>
    </dgm:pt>
    <dgm:pt modelId="{F4E61EEE-5839-46F7-A8F6-2F1924D0660B}" type="parTrans" cxnId="{229C8D56-40FA-4AE6-95D9-A2BBE9831918}">
      <dgm:prSet/>
      <dgm:spPr/>
      <dgm:t>
        <a:bodyPr/>
        <a:lstStyle/>
        <a:p>
          <a:endParaRPr lang="en-US"/>
        </a:p>
      </dgm:t>
    </dgm:pt>
    <dgm:pt modelId="{8F08FBAA-62B4-43A4-9CC8-D154B07EE9DD}" type="sibTrans" cxnId="{229C8D56-40FA-4AE6-95D9-A2BBE9831918}">
      <dgm:prSet/>
      <dgm:spPr/>
      <dgm:t>
        <a:bodyPr/>
        <a:lstStyle/>
        <a:p>
          <a:endParaRPr lang="en-US"/>
        </a:p>
      </dgm:t>
    </dgm:pt>
    <dgm:pt modelId="{A847081F-B5F9-41AA-939D-E177DBB938F4}">
      <dgm:prSet/>
      <dgm:spPr/>
      <dgm:t>
        <a:bodyPr/>
        <a:lstStyle/>
        <a:p>
          <a:r>
            <a:rPr lang="hr-HR" b="1"/>
            <a:t>Mobilna aplikacija za igranje</a:t>
          </a:r>
          <a:endParaRPr lang="en-US"/>
        </a:p>
      </dgm:t>
    </dgm:pt>
    <dgm:pt modelId="{80EAD808-9F04-412E-9DEE-2E9BED807180}" type="parTrans" cxnId="{D7C7E17F-CC1D-4E22-86C5-F80A790AAA08}">
      <dgm:prSet/>
      <dgm:spPr/>
      <dgm:t>
        <a:bodyPr/>
        <a:lstStyle/>
        <a:p>
          <a:endParaRPr lang="en-US"/>
        </a:p>
      </dgm:t>
    </dgm:pt>
    <dgm:pt modelId="{325A33A6-7752-4417-AEBA-B9C0990EF401}" type="sibTrans" cxnId="{D7C7E17F-CC1D-4E22-86C5-F80A790AAA08}">
      <dgm:prSet/>
      <dgm:spPr/>
      <dgm:t>
        <a:bodyPr/>
        <a:lstStyle/>
        <a:p>
          <a:endParaRPr lang="en-US"/>
        </a:p>
      </dgm:t>
    </dgm:pt>
    <dgm:pt modelId="{CC85B438-2F4E-4C11-B5CA-E5DA1A7DA33E}">
      <dgm:prSet/>
      <dgm:spPr/>
      <dgm:t>
        <a:bodyPr/>
        <a:lstStyle/>
        <a:p>
          <a:r>
            <a:rPr lang="hr-HR" b="1"/>
            <a:t>Vrednovanje i refleksija</a:t>
          </a:r>
          <a:endParaRPr lang="en-US"/>
        </a:p>
      </dgm:t>
    </dgm:pt>
    <dgm:pt modelId="{5577700B-B452-4E7C-8582-8B253700EE6B}" type="parTrans" cxnId="{AD5C6E27-63D3-4DDD-BF2E-0D3D1C0D28EB}">
      <dgm:prSet/>
      <dgm:spPr/>
      <dgm:t>
        <a:bodyPr/>
        <a:lstStyle/>
        <a:p>
          <a:endParaRPr lang="en-US"/>
        </a:p>
      </dgm:t>
    </dgm:pt>
    <dgm:pt modelId="{147B5498-474F-4DDD-A5BB-B73C35891C65}" type="sibTrans" cxnId="{AD5C6E27-63D3-4DDD-BF2E-0D3D1C0D28EB}">
      <dgm:prSet/>
      <dgm:spPr/>
      <dgm:t>
        <a:bodyPr/>
        <a:lstStyle/>
        <a:p>
          <a:endParaRPr lang="en-US"/>
        </a:p>
      </dgm:t>
    </dgm:pt>
    <dgm:pt modelId="{1C8C0953-3829-4043-A0C2-614062676B6E}" type="pres">
      <dgm:prSet presAssocID="{DCC2CE70-F688-4FF3-83EB-04F2DBED9160}" presName="linear" presStyleCnt="0">
        <dgm:presLayoutVars>
          <dgm:animLvl val="lvl"/>
          <dgm:resizeHandles val="exact"/>
        </dgm:presLayoutVars>
      </dgm:prSet>
      <dgm:spPr/>
    </dgm:pt>
    <dgm:pt modelId="{31547216-F8AD-437C-A0F7-71217A3C69DE}" type="pres">
      <dgm:prSet presAssocID="{546634A9-3C96-4099-A0CB-4EDB008F722B}" presName="parentText" presStyleLbl="node1" presStyleIdx="0" presStyleCnt="6">
        <dgm:presLayoutVars>
          <dgm:chMax val="0"/>
          <dgm:bulletEnabled val="1"/>
        </dgm:presLayoutVars>
      </dgm:prSet>
      <dgm:spPr/>
    </dgm:pt>
    <dgm:pt modelId="{8D76D3A1-CF3B-4A85-B271-7A23CDA75EF6}" type="pres">
      <dgm:prSet presAssocID="{7F080C31-F0EA-4556-98FE-AD86BC6E0ECB}" presName="spacer" presStyleCnt="0"/>
      <dgm:spPr/>
    </dgm:pt>
    <dgm:pt modelId="{AC00076A-C0A0-4F20-955B-7F5BE9C91C7E}" type="pres">
      <dgm:prSet presAssocID="{39AD19F1-8140-4CE6-9626-221E720B6D71}" presName="parentText" presStyleLbl="node1" presStyleIdx="1" presStyleCnt="6">
        <dgm:presLayoutVars>
          <dgm:chMax val="0"/>
          <dgm:bulletEnabled val="1"/>
        </dgm:presLayoutVars>
      </dgm:prSet>
      <dgm:spPr/>
    </dgm:pt>
    <dgm:pt modelId="{8BBB7B2E-38E3-4AA6-8B7D-5ACEDAC94AA5}" type="pres">
      <dgm:prSet presAssocID="{E371E25F-DFE4-445D-B98C-7F48A0831F48}" presName="spacer" presStyleCnt="0"/>
      <dgm:spPr/>
    </dgm:pt>
    <dgm:pt modelId="{A497BA88-640D-40DB-935F-61C3014977E0}" type="pres">
      <dgm:prSet presAssocID="{87EDEC9A-3BEE-43C4-B3C8-B8925C6DDC47}" presName="parentText" presStyleLbl="node1" presStyleIdx="2" presStyleCnt="6">
        <dgm:presLayoutVars>
          <dgm:chMax val="0"/>
          <dgm:bulletEnabled val="1"/>
        </dgm:presLayoutVars>
      </dgm:prSet>
      <dgm:spPr/>
    </dgm:pt>
    <dgm:pt modelId="{766C12F4-D83B-432F-8AB3-4EA3A8429BE1}" type="pres">
      <dgm:prSet presAssocID="{16ECADDC-D4A4-45CD-81CD-CDA223604C66}" presName="spacer" presStyleCnt="0"/>
      <dgm:spPr/>
    </dgm:pt>
    <dgm:pt modelId="{B670CCD2-192E-4FC2-9BC6-00730C6D596B}" type="pres">
      <dgm:prSet presAssocID="{F0D918DF-A666-43C0-B4E8-1ED701519FF9}" presName="parentText" presStyleLbl="node1" presStyleIdx="3" presStyleCnt="6" custLinFactY="98119" custLinFactNeighborX="806" custLinFactNeighborY="100000">
        <dgm:presLayoutVars>
          <dgm:chMax val="0"/>
          <dgm:bulletEnabled val="1"/>
        </dgm:presLayoutVars>
      </dgm:prSet>
      <dgm:spPr/>
    </dgm:pt>
    <dgm:pt modelId="{C5AFDA2D-8F3E-45A1-985C-2C7BA8C81D09}" type="pres">
      <dgm:prSet presAssocID="{8F08FBAA-62B4-43A4-9CC8-D154B07EE9DD}" presName="spacer" presStyleCnt="0"/>
      <dgm:spPr/>
    </dgm:pt>
    <dgm:pt modelId="{7A87420F-A5BB-4FA2-B851-BE6DCAD9310B}" type="pres">
      <dgm:prSet presAssocID="{A847081F-B5F9-41AA-939D-E177DBB938F4}" presName="parentText" presStyleLbl="node1" presStyleIdx="4" presStyleCnt="6" custLinFactY="-100000" custLinFactNeighborX="96" custLinFactNeighborY="-129465">
        <dgm:presLayoutVars>
          <dgm:chMax val="0"/>
          <dgm:bulletEnabled val="1"/>
        </dgm:presLayoutVars>
      </dgm:prSet>
      <dgm:spPr/>
    </dgm:pt>
    <dgm:pt modelId="{5FAE9E9C-5A47-4199-BA98-740B4D63567B}" type="pres">
      <dgm:prSet presAssocID="{325A33A6-7752-4417-AEBA-B9C0990EF401}" presName="spacer" presStyleCnt="0"/>
      <dgm:spPr/>
    </dgm:pt>
    <dgm:pt modelId="{2711D8D6-D288-4F1B-9E4E-6B6ECE7438E6}" type="pres">
      <dgm:prSet presAssocID="{CC85B438-2F4E-4C11-B5CA-E5DA1A7DA33E}" presName="parentText" presStyleLbl="node1" presStyleIdx="5" presStyleCnt="6">
        <dgm:presLayoutVars>
          <dgm:chMax val="0"/>
          <dgm:bulletEnabled val="1"/>
        </dgm:presLayoutVars>
      </dgm:prSet>
      <dgm:spPr/>
    </dgm:pt>
  </dgm:ptLst>
  <dgm:cxnLst>
    <dgm:cxn modelId="{BE89A003-F35B-438A-B6CA-0F51C9D417A9}" type="presOf" srcId="{F0D918DF-A666-43C0-B4E8-1ED701519FF9}" destId="{B670CCD2-192E-4FC2-9BC6-00730C6D596B}" srcOrd="0" destOrd="0" presId="urn:microsoft.com/office/officeart/2005/8/layout/vList2"/>
    <dgm:cxn modelId="{AD5C6E27-63D3-4DDD-BF2E-0D3D1C0D28EB}" srcId="{DCC2CE70-F688-4FF3-83EB-04F2DBED9160}" destId="{CC85B438-2F4E-4C11-B5CA-E5DA1A7DA33E}" srcOrd="5" destOrd="0" parTransId="{5577700B-B452-4E7C-8582-8B253700EE6B}" sibTransId="{147B5498-474F-4DDD-A5BB-B73C35891C65}"/>
    <dgm:cxn modelId="{25AB0B65-794D-42D3-884B-B2218ABC07A6}" type="presOf" srcId="{DCC2CE70-F688-4FF3-83EB-04F2DBED9160}" destId="{1C8C0953-3829-4043-A0C2-614062676B6E}" srcOrd="0" destOrd="0" presId="urn:microsoft.com/office/officeart/2005/8/layout/vList2"/>
    <dgm:cxn modelId="{59F7D24C-7E25-4DEE-94B3-9012A9FC30C5}" srcId="{DCC2CE70-F688-4FF3-83EB-04F2DBED9160}" destId="{39AD19F1-8140-4CE6-9626-221E720B6D71}" srcOrd="1" destOrd="0" parTransId="{18217F4E-9A25-46F3-B940-7661ED4F4D73}" sibTransId="{E371E25F-DFE4-445D-B98C-7F48A0831F48}"/>
    <dgm:cxn modelId="{229C8D56-40FA-4AE6-95D9-A2BBE9831918}" srcId="{DCC2CE70-F688-4FF3-83EB-04F2DBED9160}" destId="{F0D918DF-A666-43C0-B4E8-1ED701519FF9}" srcOrd="3" destOrd="0" parTransId="{F4E61EEE-5839-46F7-A8F6-2F1924D0660B}" sibTransId="{8F08FBAA-62B4-43A4-9CC8-D154B07EE9DD}"/>
    <dgm:cxn modelId="{D7C7E17F-CC1D-4E22-86C5-F80A790AAA08}" srcId="{DCC2CE70-F688-4FF3-83EB-04F2DBED9160}" destId="{A847081F-B5F9-41AA-939D-E177DBB938F4}" srcOrd="4" destOrd="0" parTransId="{80EAD808-9F04-412E-9DEE-2E9BED807180}" sibTransId="{325A33A6-7752-4417-AEBA-B9C0990EF401}"/>
    <dgm:cxn modelId="{9BBBDC89-4298-4F1E-80F1-4A02D6A03135}" type="presOf" srcId="{87EDEC9A-3BEE-43C4-B3C8-B8925C6DDC47}" destId="{A497BA88-640D-40DB-935F-61C3014977E0}" srcOrd="0" destOrd="0" presId="urn:microsoft.com/office/officeart/2005/8/layout/vList2"/>
    <dgm:cxn modelId="{C4AA42A3-148B-42E3-B3DD-C4C9FF3136B4}" type="presOf" srcId="{546634A9-3C96-4099-A0CB-4EDB008F722B}" destId="{31547216-F8AD-437C-A0F7-71217A3C69DE}" srcOrd="0" destOrd="0" presId="urn:microsoft.com/office/officeart/2005/8/layout/vList2"/>
    <dgm:cxn modelId="{C1BCF5A9-A79D-4A22-9A96-2559A91C859D}" type="presOf" srcId="{A847081F-B5F9-41AA-939D-E177DBB938F4}" destId="{7A87420F-A5BB-4FA2-B851-BE6DCAD9310B}" srcOrd="0" destOrd="0" presId="urn:microsoft.com/office/officeart/2005/8/layout/vList2"/>
    <dgm:cxn modelId="{3DCEA6CC-19AD-4A8F-86E9-C5B039C8DFD6}" srcId="{DCC2CE70-F688-4FF3-83EB-04F2DBED9160}" destId="{546634A9-3C96-4099-A0CB-4EDB008F722B}" srcOrd="0" destOrd="0" parTransId="{1A3AEE7D-6565-4BD2-87E0-07FA989249FC}" sibTransId="{7F080C31-F0EA-4556-98FE-AD86BC6E0ECB}"/>
    <dgm:cxn modelId="{62964BDA-4DEF-437F-B10B-658FAD65CDF7}" srcId="{DCC2CE70-F688-4FF3-83EB-04F2DBED9160}" destId="{87EDEC9A-3BEE-43C4-B3C8-B8925C6DDC47}" srcOrd="2" destOrd="0" parTransId="{DFB3F68F-88A8-465F-A52E-7A3A6F1F5E33}" sibTransId="{16ECADDC-D4A4-45CD-81CD-CDA223604C66}"/>
    <dgm:cxn modelId="{0FC23DEE-D898-442D-95BF-1945CC30E1D5}" type="presOf" srcId="{CC85B438-2F4E-4C11-B5CA-E5DA1A7DA33E}" destId="{2711D8D6-D288-4F1B-9E4E-6B6ECE7438E6}" srcOrd="0" destOrd="0" presId="urn:microsoft.com/office/officeart/2005/8/layout/vList2"/>
    <dgm:cxn modelId="{28830BFA-B02C-426C-BAB0-FA71109F323B}" type="presOf" srcId="{39AD19F1-8140-4CE6-9626-221E720B6D71}" destId="{AC00076A-C0A0-4F20-955B-7F5BE9C91C7E}" srcOrd="0" destOrd="0" presId="urn:microsoft.com/office/officeart/2005/8/layout/vList2"/>
    <dgm:cxn modelId="{BF9D7DAB-5B4C-4497-861B-EAE90C393F71}" type="presParOf" srcId="{1C8C0953-3829-4043-A0C2-614062676B6E}" destId="{31547216-F8AD-437C-A0F7-71217A3C69DE}" srcOrd="0" destOrd="0" presId="urn:microsoft.com/office/officeart/2005/8/layout/vList2"/>
    <dgm:cxn modelId="{3B1611D6-D87D-4140-B507-245DC1D82D77}" type="presParOf" srcId="{1C8C0953-3829-4043-A0C2-614062676B6E}" destId="{8D76D3A1-CF3B-4A85-B271-7A23CDA75EF6}" srcOrd="1" destOrd="0" presId="urn:microsoft.com/office/officeart/2005/8/layout/vList2"/>
    <dgm:cxn modelId="{7520599F-5D13-4AC1-AA8D-534B9188D836}" type="presParOf" srcId="{1C8C0953-3829-4043-A0C2-614062676B6E}" destId="{AC00076A-C0A0-4F20-955B-7F5BE9C91C7E}" srcOrd="2" destOrd="0" presId="urn:microsoft.com/office/officeart/2005/8/layout/vList2"/>
    <dgm:cxn modelId="{E0319CB5-6C1E-4D0E-971F-8F8BB63759FA}" type="presParOf" srcId="{1C8C0953-3829-4043-A0C2-614062676B6E}" destId="{8BBB7B2E-38E3-4AA6-8B7D-5ACEDAC94AA5}" srcOrd="3" destOrd="0" presId="urn:microsoft.com/office/officeart/2005/8/layout/vList2"/>
    <dgm:cxn modelId="{F87F1191-37DA-435E-BC51-CED49E5DB162}" type="presParOf" srcId="{1C8C0953-3829-4043-A0C2-614062676B6E}" destId="{A497BA88-640D-40DB-935F-61C3014977E0}" srcOrd="4" destOrd="0" presId="urn:microsoft.com/office/officeart/2005/8/layout/vList2"/>
    <dgm:cxn modelId="{B0B25668-411C-4A2D-9626-B76AFD82F751}" type="presParOf" srcId="{1C8C0953-3829-4043-A0C2-614062676B6E}" destId="{766C12F4-D83B-432F-8AB3-4EA3A8429BE1}" srcOrd="5" destOrd="0" presId="urn:microsoft.com/office/officeart/2005/8/layout/vList2"/>
    <dgm:cxn modelId="{3036401D-447B-4855-ADD5-D01EF6EE430F}" type="presParOf" srcId="{1C8C0953-3829-4043-A0C2-614062676B6E}" destId="{B670CCD2-192E-4FC2-9BC6-00730C6D596B}" srcOrd="6" destOrd="0" presId="urn:microsoft.com/office/officeart/2005/8/layout/vList2"/>
    <dgm:cxn modelId="{0D038790-AB4E-4C62-A908-3249AA1A5206}" type="presParOf" srcId="{1C8C0953-3829-4043-A0C2-614062676B6E}" destId="{C5AFDA2D-8F3E-45A1-985C-2C7BA8C81D09}" srcOrd="7" destOrd="0" presId="urn:microsoft.com/office/officeart/2005/8/layout/vList2"/>
    <dgm:cxn modelId="{FFD314EB-990B-48C4-A301-D28AD0B09DEB}" type="presParOf" srcId="{1C8C0953-3829-4043-A0C2-614062676B6E}" destId="{7A87420F-A5BB-4FA2-B851-BE6DCAD9310B}" srcOrd="8" destOrd="0" presId="urn:microsoft.com/office/officeart/2005/8/layout/vList2"/>
    <dgm:cxn modelId="{6310B92F-C318-4188-A31C-BB315A936197}" type="presParOf" srcId="{1C8C0953-3829-4043-A0C2-614062676B6E}" destId="{5FAE9E9C-5A47-4199-BA98-740B4D63567B}" srcOrd="9" destOrd="0" presId="urn:microsoft.com/office/officeart/2005/8/layout/vList2"/>
    <dgm:cxn modelId="{4CE868EF-18FB-4DA7-8CDA-CE4E99DB1250}" type="presParOf" srcId="{1C8C0953-3829-4043-A0C2-614062676B6E}" destId="{2711D8D6-D288-4F1B-9E4E-6B6ECE7438E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2CE70-F688-4FF3-83EB-04F2DBED916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46634A9-3C96-4099-A0CB-4EDB008F722B}">
      <dgm:prSet/>
      <dgm:spPr/>
      <dgm:t>
        <a:bodyPr/>
        <a:lstStyle/>
        <a:p>
          <a:r>
            <a:rPr lang="hr-HR" b="1"/>
            <a:t>Sadržaj, cilj, ishod</a:t>
          </a:r>
          <a:endParaRPr lang="en-US"/>
        </a:p>
      </dgm:t>
    </dgm:pt>
    <dgm:pt modelId="{1A3AEE7D-6565-4BD2-87E0-07FA989249FC}" type="parTrans" cxnId="{3DCEA6CC-19AD-4A8F-86E9-C5B039C8DFD6}">
      <dgm:prSet/>
      <dgm:spPr/>
      <dgm:t>
        <a:bodyPr/>
        <a:lstStyle/>
        <a:p>
          <a:endParaRPr lang="en-US"/>
        </a:p>
      </dgm:t>
    </dgm:pt>
    <dgm:pt modelId="{7F080C31-F0EA-4556-98FE-AD86BC6E0ECB}" type="sibTrans" cxnId="{3DCEA6CC-19AD-4A8F-86E9-C5B039C8DFD6}">
      <dgm:prSet/>
      <dgm:spPr/>
      <dgm:t>
        <a:bodyPr/>
        <a:lstStyle/>
        <a:p>
          <a:endParaRPr lang="en-US"/>
        </a:p>
      </dgm:t>
    </dgm:pt>
    <dgm:pt modelId="{39AD19F1-8140-4CE6-9626-221E720B6D71}">
      <dgm:prSet/>
      <dgm:spPr/>
      <dgm:t>
        <a:bodyPr/>
        <a:lstStyle/>
        <a:p>
          <a:r>
            <a:rPr lang="hr-HR" b="1" dirty="0"/>
            <a:t>Kreiranje knjige</a:t>
          </a:r>
          <a:endParaRPr lang="en-US" dirty="0"/>
        </a:p>
      </dgm:t>
    </dgm:pt>
    <dgm:pt modelId="{18217F4E-9A25-46F3-B940-7661ED4F4D73}" type="parTrans" cxnId="{59F7D24C-7E25-4DEE-94B3-9012A9FC30C5}">
      <dgm:prSet/>
      <dgm:spPr/>
      <dgm:t>
        <a:bodyPr/>
        <a:lstStyle/>
        <a:p>
          <a:endParaRPr lang="en-US"/>
        </a:p>
      </dgm:t>
    </dgm:pt>
    <dgm:pt modelId="{E371E25F-DFE4-445D-B98C-7F48A0831F48}" type="sibTrans" cxnId="{59F7D24C-7E25-4DEE-94B3-9012A9FC30C5}">
      <dgm:prSet/>
      <dgm:spPr/>
      <dgm:t>
        <a:bodyPr/>
        <a:lstStyle/>
        <a:p>
          <a:endParaRPr lang="en-US"/>
        </a:p>
      </dgm:t>
    </dgm:pt>
    <dgm:pt modelId="{F0D918DF-A666-43C0-B4E8-1ED701519FF9}">
      <dgm:prSet/>
      <dgm:spPr/>
      <dgm:t>
        <a:bodyPr/>
        <a:lstStyle/>
        <a:p>
          <a:r>
            <a:rPr lang="hr-HR" b="1" dirty="0"/>
            <a:t>Praćenje tijeka izrade knjige</a:t>
          </a:r>
          <a:endParaRPr lang="en-US" dirty="0"/>
        </a:p>
      </dgm:t>
    </dgm:pt>
    <dgm:pt modelId="{F4E61EEE-5839-46F7-A8F6-2F1924D0660B}" type="parTrans" cxnId="{229C8D56-40FA-4AE6-95D9-A2BBE9831918}">
      <dgm:prSet/>
      <dgm:spPr/>
      <dgm:t>
        <a:bodyPr/>
        <a:lstStyle/>
        <a:p>
          <a:endParaRPr lang="en-US"/>
        </a:p>
      </dgm:t>
    </dgm:pt>
    <dgm:pt modelId="{8F08FBAA-62B4-43A4-9CC8-D154B07EE9DD}" type="sibTrans" cxnId="{229C8D56-40FA-4AE6-95D9-A2BBE9831918}">
      <dgm:prSet/>
      <dgm:spPr/>
      <dgm:t>
        <a:bodyPr/>
        <a:lstStyle/>
        <a:p>
          <a:endParaRPr lang="en-US"/>
        </a:p>
      </dgm:t>
    </dgm:pt>
    <dgm:pt modelId="{CC85B438-2F4E-4C11-B5CA-E5DA1A7DA33E}">
      <dgm:prSet/>
      <dgm:spPr/>
      <dgm:t>
        <a:bodyPr/>
        <a:lstStyle/>
        <a:p>
          <a:r>
            <a:rPr lang="hr-HR" b="1"/>
            <a:t>Vrednovanje i refleksija</a:t>
          </a:r>
          <a:endParaRPr lang="en-US"/>
        </a:p>
      </dgm:t>
    </dgm:pt>
    <dgm:pt modelId="{5577700B-B452-4E7C-8582-8B253700EE6B}" type="parTrans" cxnId="{AD5C6E27-63D3-4DDD-BF2E-0D3D1C0D28EB}">
      <dgm:prSet/>
      <dgm:spPr/>
      <dgm:t>
        <a:bodyPr/>
        <a:lstStyle/>
        <a:p>
          <a:endParaRPr lang="en-US"/>
        </a:p>
      </dgm:t>
    </dgm:pt>
    <dgm:pt modelId="{147B5498-474F-4DDD-A5BB-B73C35891C65}" type="sibTrans" cxnId="{AD5C6E27-63D3-4DDD-BF2E-0D3D1C0D28EB}">
      <dgm:prSet/>
      <dgm:spPr/>
      <dgm:t>
        <a:bodyPr/>
        <a:lstStyle/>
        <a:p>
          <a:endParaRPr lang="en-US"/>
        </a:p>
      </dgm:t>
    </dgm:pt>
    <dgm:pt modelId="{A847081F-B5F9-41AA-939D-E177DBB938F4}">
      <dgm:prSet custT="1"/>
      <dgm:spPr/>
      <dgm:t>
        <a:bodyPr/>
        <a:lstStyle/>
        <a:p>
          <a:r>
            <a:rPr lang="hr-HR" sz="3400" b="1" kern="1200" dirty="0">
              <a:solidFill>
                <a:prstClr val="white"/>
              </a:solidFill>
              <a:latin typeface="Calibri" panose="020F0502020204030204"/>
              <a:ea typeface="+mn-ea"/>
              <a:cs typeface="+mn-cs"/>
            </a:rPr>
            <a:t>Objava, dijeljenje ili printanje knjige</a:t>
          </a:r>
          <a:endParaRPr lang="en-US" sz="3400" b="1" kern="1200" dirty="0">
            <a:solidFill>
              <a:prstClr val="white"/>
            </a:solidFill>
            <a:latin typeface="Calibri" panose="020F0502020204030204"/>
            <a:ea typeface="+mn-ea"/>
            <a:cs typeface="+mn-cs"/>
          </a:endParaRPr>
        </a:p>
      </dgm:t>
    </dgm:pt>
    <dgm:pt modelId="{325A33A6-7752-4417-AEBA-B9C0990EF401}" type="sibTrans" cxnId="{D7C7E17F-CC1D-4E22-86C5-F80A790AAA08}">
      <dgm:prSet/>
      <dgm:spPr/>
      <dgm:t>
        <a:bodyPr/>
        <a:lstStyle/>
        <a:p>
          <a:endParaRPr lang="en-US"/>
        </a:p>
      </dgm:t>
    </dgm:pt>
    <dgm:pt modelId="{80EAD808-9F04-412E-9DEE-2E9BED807180}" type="parTrans" cxnId="{D7C7E17F-CC1D-4E22-86C5-F80A790AAA08}">
      <dgm:prSet/>
      <dgm:spPr/>
      <dgm:t>
        <a:bodyPr/>
        <a:lstStyle/>
        <a:p>
          <a:endParaRPr lang="en-US"/>
        </a:p>
      </dgm:t>
    </dgm:pt>
    <dgm:pt modelId="{87EDEC9A-3BEE-43C4-B3C8-B8925C6DDC47}">
      <dgm:prSet custT="1"/>
      <dgm:spPr/>
      <dgm:t>
        <a:bodyPr/>
        <a:lstStyle/>
        <a:p>
          <a:r>
            <a:rPr lang="hr-HR" sz="3100" b="1" kern="1200" dirty="0">
              <a:solidFill>
                <a:prstClr val="white"/>
              </a:solidFill>
              <a:latin typeface="Calibri" panose="020F0502020204030204"/>
              <a:ea typeface="+mn-ea"/>
              <a:cs typeface="+mn-cs"/>
            </a:rPr>
            <a:t>Prijava učenika </a:t>
          </a:r>
          <a:r>
            <a:rPr lang="hr-HR" sz="3100" kern="1200" dirty="0"/>
            <a:t>(INVITE CODE i skole.hr)</a:t>
          </a:r>
          <a:endParaRPr lang="en-US" sz="3100" kern="1200" dirty="0"/>
        </a:p>
      </dgm:t>
    </dgm:pt>
    <dgm:pt modelId="{16ECADDC-D4A4-45CD-81CD-CDA223604C66}" type="sibTrans" cxnId="{62964BDA-4DEF-437F-B10B-658FAD65CDF7}">
      <dgm:prSet/>
      <dgm:spPr/>
      <dgm:t>
        <a:bodyPr/>
        <a:lstStyle/>
        <a:p>
          <a:endParaRPr lang="en-US"/>
        </a:p>
      </dgm:t>
    </dgm:pt>
    <dgm:pt modelId="{DFB3F68F-88A8-465F-A52E-7A3A6F1F5E33}" type="parTrans" cxnId="{62964BDA-4DEF-437F-B10B-658FAD65CDF7}">
      <dgm:prSet/>
      <dgm:spPr/>
      <dgm:t>
        <a:bodyPr/>
        <a:lstStyle/>
        <a:p>
          <a:endParaRPr lang="en-US"/>
        </a:p>
      </dgm:t>
    </dgm:pt>
    <dgm:pt modelId="{1C8C0953-3829-4043-A0C2-614062676B6E}" type="pres">
      <dgm:prSet presAssocID="{DCC2CE70-F688-4FF3-83EB-04F2DBED9160}" presName="linear" presStyleCnt="0">
        <dgm:presLayoutVars>
          <dgm:animLvl val="lvl"/>
          <dgm:resizeHandles val="exact"/>
        </dgm:presLayoutVars>
      </dgm:prSet>
      <dgm:spPr/>
    </dgm:pt>
    <dgm:pt modelId="{31547216-F8AD-437C-A0F7-71217A3C69DE}" type="pres">
      <dgm:prSet presAssocID="{546634A9-3C96-4099-A0CB-4EDB008F722B}" presName="parentText" presStyleLbl="node1" presStyleIdx="0" presStyleCnt="6">
        <dgm:presLayoutVars>
          <dgm:chMax val="0"/>
          <dgm:bulletEnabled val="1"/>
        </dgm:presLayoutVars>
      </dgm:prSet>
      <dgm:spPr/>
    </dgm:pt>
    <dgm:pt modelId="{8D76D3A1-CF3B-4A85-B271-7A23CDA75EF6}" type="pres">
      <dgm:prSet presAssocID="{7F080C31-F0EA-4556-98FE-AD86BC6E0ECB}" presName="spacer" presStyleCnt="0"/>
      <dgm:spPr/>
    </dgm:pt>
    <dgm:pt modelId="{AC00076A-C0A0-4F20-955B-7F5BE9C91C7E}" type="pres">
      <dgm:prSet presAssocID="{39AD19F1-8140-4CE6-9626-221E720B6D71}" presName="parentText" presStyleLbl="node1" presStyleIdx="1" presStyleCnt="6">
        <dgm:presLayoutVars>
          <dgm:chMax val="0"/>
          <dgm:bulletEnabled val="1"/>
        </dgm:presLayoutVars>
      </dgm:prSet>
      <dgm:spPr/>
    </dgm:pt>
    <dgm:pt modelId="{8BBB7B2E-38E3-4AA6-8B7D-5ACEDAC94AA5}" type="pres">
      <dgm:prSet presAssocID="{E371E25F-DFE4-445D-B98C-7F48A0831F48}" presName="spacer" presStyleCnt="0"/>
      <dgm:spPr/>
    </dgm:pt>
    <dgm:pt modelId="{A497BA88-640D-40DB-935F-61C3014977E0}" type="pres">
      <dgm:prSet presAssocID="{87EDEC9A-3BEE-43C4-B3C8-B8925C6DDC47}" presName="parentText" presStyleLbl="node1" presStyleIdx="2" presStyleCnt="6">
        <dgm:presLayoutVars>
          <dgm:chMax val="0"/>
          <dgm:bulletEnabled val="1"/>
        </dgm:presLayoutVars>
      </dgm:prSet>
      <dgm:spPr/>
    </dgm:pt>
    <dgm:pt modelId="{766C12F4-D83B-432F-8AB3-4EA3A8429BE1}" type="pres">
      <dgm:prSet presAssocID="{16ECADDC-D4A4-45CD-81CD-CDA223604C66}" presName="spacer" presStyleCnt="0"/>
      <dgm:spPr/>
    </dgm:pt>
    <dgm:pt modelId="{B670CCD2-192E-4FC2-9BC6-00730C6D596B}" type="pres">
      <dgm:prSet presAssocID="{F0D918DF-A666-43C0-B4E8-1ED701519FF9}" presName="parentText" presStyleLbl="node1" presStyleIdx="3" presStyleCnt="6" custLinFactNeighborX="931" custLinFactNeighborY="-29465">
        <dgm:presLayoutVars>
          <dgm:chMax val="0"/>
          <dgm:bulletEnabled val="1"/>
        </dgm:presLayoutVars>
      </dgm:prSet>
      <dgm:spPr/>
    </dgm:pt>
    <dgm:pt modelId="{C5AFDA2D-8F3E-45A1-985C-2C7BA8C81D09}" type="pres">
      <dgm:prSet presAssocID="{8F08FBAA-62B4-43A4-9CC8-D154B07EE9DD}" presName="spacer" presStyleCnt="0"/>
      <dgm:spPr/>
    </dgm:pt>
    <dgm:pt modelId="{7A87420F-A5BB-4FA2-B851-BE6DCAD9310B}" type="pres">
      <dgm:prSet presAssocID="{A847081F-B5F9-41AA-939D-E177DBB938F4}" presName="parentText" presStyleLbl="node1" presStyleIdx="4" presStyleCnt="6" custLinFactNeighborX="2421" custLinFactNeighborY="-47131">
        <dgm:presLayoutVars>
          <dgm:chMax val="0"/>
          <dgm:bulletEnabled val="1"/>
        </dgm:presLayoutVars>
      </dgm:prSet>
      <dgm:spPr/>
    </dgm:pt>
    <dgm:pt modelId="{5FAE9E9C-5A47-4199-BA98-740B4D63567B}" type="pres">
      <dgm:prSet presAssocID="{325A33A6-7752-4417-AEBA-B9C0990EF401}" presName="spacer" presStyleCnt="0"/>
      <dgm:spPr/>
    </dgm:pt>
    <dgm:pt modelId="{2711D8D6-D288-4F1B-9E4E-6B6ECE7438E6}" type="pres">
      <dgm:prSet presAssocID="{CC85B438-2F4E-4C11-B5CA-E5DA1A7DA33E}" presName="parentText" presStyleLbl="node1" presStyleIdx="5" presStyleCnt="6">
        <dgm:presLayoutVars>
          <dgm:chMax val="0"/>
          <dgm:bulletEnabled val="1"/>
        </dgm:presLayoutVars>
      </dgm:prSet>
      <dgm:spPr/>
    </dgm:pt>
  </dgm:ptLst>
  <dgm:cxnLst>
    <dgm:cxn modelId="{BE89A003-F35B-438A-B6CA-0F51C9D417A9}" type="presOf" srcId="{F0D918DF-A666-43C0-B4E8-1ED701519FF9}" destId="{B670CCD2-192E-4FC2-9BC6-00730C6D596B}" srcOrd="0" destOrd="0" presId="urn:microsoft.com/office/officeart/2005/8/layout/vList2"/>
    <dgm:cxn modelId="{AD5C6E27-63D3-4DDD-BF2E-0D3D1C0D28EB}" srcId="{DCC2CE70-F688-4FF3-83EB-04F2DBED9160}" destId="{CC85B438-2F4E-4C11-B5CA-E5DA1A7DA33E}" srcOrd="5" destOrd="0" parTransId="{5577700B-B452-4E7C-8582-8B253700EE6B}" sibTransId="{147B5498-474F-4DDD-A5BB-B73C35891C65}"/>
    <dgm:cxn modelId="{25AB0B65-794D-42D3-884B-B2218ABC07A6}" type="presOf" srcId="{DCC2CE70-F688-4FF3-83EB-04F2DBED9160}" destId="{1C8C0953-3829-4043-A0C2-614062676B6E}" srcOrd="0" destOrd="0" presId="urn:microsoft.com/office/officeart/2005/8/layout/vList2"/>
    <dgm:cxn modelId="{59F7D24C-7E25-4DEE-94B3-9012A9FC30C5}" srcId="{DCC2CE70-F688-4FF3-83EB-04F2DBED9160}" destId="{39AD19F1-8140-4CE6-9626-221E720B6D71}" srcOrd="1" destOrd="0" parTransId="{18217F4E-9A25-46F3-B940-7661ED4F4D73}" sibTransId="{E371E25F-DFE4-445D-B98C-7F48A0831F48}"/>
    <dgm:cxn modelId="{229C8D56-40FA-4AE6-95D9-A2BBE9831918}" srcId="{DCC2CE70-F688-4FF3-83EB-04F2DBED9160}" destId="{F0D918DF-A666-43C0-B4E8-1ED701519FF9}" srcOrd="3" destOrd="0" parTransId="{F4E61EEE-5839-46F7-A8F6-2F1924D0660B}" sibTransId="{8F08FBAA-62B4-43A4-9CC8-D154B07EE9DD}"/>
    <dgm:cxn modelId="{D7C7E17F-CC1D-4E22-86C5-F80A790AAA08}" srcId="{DCC2CE70-F688-4FF3-83EB-04F2DBED9160}" destId="{A847081F-B5F9-41AA-939D-E177DBB938F4}" srcOrd="4" destOrd="0" parTransId="{80EAD808-9F04-412E-9DEE-2E9BED807180}" sibTransId="{325A33A6-7752-4417-AEBA-B9C0990EF401}"/>
    <dgm:cxn modelId="{9BBBDC89-4298-4F1E-80F1-4A02D6A03135}" type="presOf" srcId="{87EDEC9A-3BEE-43C4-B3C8-B8925C6DDC47}" destId="{A497BA88-640D-40DB-935F-61C3014977E0}" srcOrd="0" destOrd="0" presId="urn:microsoft.com/office/officeart/2005/8/layout/vList2"/>
    <dgm:cxn modelId="{C4AA42A3-148B-42E3-B3DD-C4C9FF3136B4}" type="presOf" srcId="{546634A9-3C96-4099-A0CB-4EDB008F722B}" destId="{31547216-F8AD-437C-A0F7-71217A3C69DE}" srcOrd="0" destOrd="0" presId="urn:microsoft.com/office/officeart/2005/8/layout/vList2"/>
    <dgm:cxn modelId="{C1BCF5A9-A79D-4A22-9A96-2559A91C859D}" type="presOf" srcId="{A847081F-B5F9-41AA-939D-E177DBB938F4}" destId="{7A87420F-A5BB-4FA2-B851-BE6DCAD9310B}" srcOrd="0" destOrd="0" presId="urn:microsoft.com/office/officeart/2005/8/layout/vList2"/>
    <dgm:cxn modelId="{3DCEA6CC-19AD-4A8F-86E9-C5B039C8DFD6}" srcId="{DCC2CE70-F688-4FF3-83EB-04F2DBED9160}" destId="{546634A9-3C96-4099-A0CB-4EDB008F722B}" srcOrd="0" destOrd="0" parTransId="{1A3AEE7D-6565-4BD2-87E0-07FA989249FC}" sibTransId="{7F080C31-F0EA-4556-98FE-AD86BC6E0ECB}"/>
    <dgm:cxn modelId="{62964BDA-4DEF-437F-B10B-658FAD65CDF7}" srcId="{DCC2CE70-F688-4FF3-83EB-04F2DBED9160}" destId="{87EDEC9A-3BEE-43C4-B3C8-B8925C6DDC47}" srcOrd="2" destOrd="0" parTransId="{DFB3F68F-88A8-465F-A52E-7A3A6F1F5E33}" sibTransId="{16ECADDC-D4A4-45CD-81CD-CDA223604C66}"/>
    <dgm:cxn modelId="{0FC23DEE-D898-442D-95BF-1945CC30E1D5}" type="presOf" srcId="{CC85B438-2F4E-4C11-B5CA-E5DA1A7DA33E}" destId="{2711D8D6-D288-4F1B-9E4E-6B6ECE7438E6}" srcOrd="0" destOrd="0" presId="urn:microsoft.com/office/officeart/2005/8/layout/vList2"/>
    <dgm:cxn modelId="{28830BFA-B02C-426C-BAB0-FA71109F323B}" type="presOf" srcId="{39AD19F1-8140-4CE6-9626-221E720B6D71}" destId="{AC00076A-C0A0-4F20-955B-7F5BE9C91C7E}" srcOrd="0" destOrd="0" presId="urn:microsoft.com/office/officeart/2005/8/layout/vList2"/>
    <dgm:cxn modelId="{BF9D7DAB-5B4C-4497-861B-EAE90C393F71}" type="presParOf" srcId="{1C8C0953-3829-4043-A0C2-614062676B6E}" destId="{31547216-F8AD-437C-A0F7-71217A3C69DE}" srcOrd="0" destOrd="0" presId="urn:microsoft.com/office/officeart/2005/8/layout/vList2"/>
    <dgm:cxn modelId="{3B1611D6-D87D-4140-B507-245DC1D82D77}" type="presParOf" srcId="{1C8C0953-3829-4043-A0C2-614062676B6E}" destId="{8D76D3A1-CF3B-4A85-B271-7A23CDA75EF6}" srcOrd="1" destOrd="0" presId="urn:microsoft.com/office/officeart/2005/8/layout/vList2"/>
    <dgm:cxn modelId="{7520599F-5D13-4AC1-AA8D-534B9188D836}" type="presParOf" srcId="{1C8C0953-3829-4043-A0C2-614062676B6E}" destId="{AC00076A-C0A0-4F20-955B-7F5BE9C91C7E}" srcOrd="2" destOrd="0" presId="urn:microsoft.com/office/officeart/2005/8/layout/vList2"/>
    <dgm:cxn modelId="{E0319CB5-6C1E-4D0E-971F-8F8BB63759FA}" type="presParOf" srcId="{1C8C0953-3829-4043-A0C2-614062676B6E}" destId="{8BBB7B2E-38E3-4AA6-8B7D-5ACEDAC94AA5}" srcOrd="3" destOrd="0" presId="urn:microsoft.com/office/officeart/2005/8/layout/vList2"/>
    <dgm:cxn modelId="{F87F1191-37DA-435E-BC51-CED49E5DB162}" type="presParOf" srcId="{1C8C0953-3829-4043-A0C2-614062676B6E}" destId="{A497BA88-640D-40DB-935F-61C3014977E0}" srcOrd="4" destOrd="0" presId="urn:microsoft.com/office/officeart/2005/8/layout/vList2"/>
    <dgm:cxn modelId="{B0B25668-411C-4A2D-9626-B76AFD82F751}" type="presParOf" srcId="{1C8C0953-3829-4043-A0C2-614062676B6E}" destId="{766C12F4-D83B-432F-8AB3-4EA3A8429BE1}" srcOrd="5" destOrd="0" presId="urn:microsoft.com/office/officeart/2005/8/layout/vList2"/>
    <dgm:cxn modelId="{3036401D-447B-4855-ADD5-D01EF6EE430F}" type="presParOf" srcId="{1C8C0953-3829-4043-A0C2-614062676B6E}" destId="{B670CCD2-192E-4FC2-9BC6-00730C6D596B}" srcOrd="6" destOrd="0" presId="urn:microsoft.com/office/officeart/2005/8/layout/vList2"/>
    <dgm:cxn modelId="{0D038790-AB4E-4C62-A908-3249AA1A5206}" type="presParOf" srcId="{1C8C0953-3829-4043-A0C2-614062676B6E}" destId="{C5AFDA2D-8F3E-45A1-985C-2C7BA8C81D09}" srcOrd="7" destOrd="0" presId="urn:microsoft.com/office/officeart/2005/8/layout/vList2"/>
    <dgm:cxn modelId="{FFD314EB-990B-48C4-A301-D28AD0B09DEB}" type="presParOf" srcId="{1C8C0953-3829-4043-A0C2-614062676B6E}" destId="{7A87420F-A5BB-4FA2-B851-BE6DCAD9310B}" srcOrd="8" destOrd="0" presId="urn:microsoft.com/office/officeart/2005/8/layout/vList2"/>
    <dgm:cxn modelId="{6310B92F-C318-4188-A31C-BB315A936197}" type="presParOf" srcId="{1C8C0953-3829-4043-A0C2-614062676B6E}" destId="{5FAE9E9C-5A47-4199-BA98-740B4D63567B}" srcOrd="9" destOrd="0" presId="urn:microsoft.com/office/officeart/2005/8/layout/vList2"/>
    <dgm:cxn modelId="{4CE868EF-18FB-4DA7-8CDA-CE4E99DB1250}" type="presParOf" srcId="{1C8C0953-3829-4043-A0C2-614062676B6E}" destId="{2711D8D6-D288-4F1B-9E4E-6B6ECE7438E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47216-F8AD-437C-A0F7-71217A3C69DE}">
      <dsp:nvSpPr>
        <dsp:cNvPr id="0" name=""/>
        <dsp:cNvSpPr/>
      </dsp:nvSpPr>
      <dsp:spPr>
        <a:xfrm>
          <a:off x="0" y="76800"/>
          <a:ext cx="6900512"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Sadržaj, cilj, ishod</a:t>
          </a:r>
          <a:endParaRPr lang="en-US" sz="3400" kern="1200"/>
        </a:p>
      </dsp:txBody>
      <dsp:txXfrm>
        <a:off x="39809" y="116609"/>
        <a:ext cx="6820894" cy="735872"/>
      </dsp:txXfrm>
    </dsp:sp>
    <dsp:sp modelId="{AC00076A-C0A0-4F20-955B-7F5BE9C91C7E}">
      <dsp:nvSpPr>
        <dsp:cNvPr id="0" name=""/>
        <dsp:cNvSpPr/>
      </dsp:nvSpPr>
      <dsp:spPr>
        <a:xfrm>
          <a:off x="0" y="990210"/>
          <a:ext cx="6900512" cy="815490"/>
        </a:xfrm>
        <a:prstGeom prst="roundRect">
          <a:avLst/>
        </a:prstGeom>
        <a:solidFill>
          <a:schemeClr val="accent5">
            <a:hueOff val="-136599"/>
            <a:satOff val="-11886"/>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Kreiranje</a:t>
          </a:r>
          <a:endParaRPr lang="en-US" sz="3400" kern="1200"/>
        </a:p>
      </dsp:txBody>
      <dsp:txXfrm>
        <a:off x="39809" y="1030019"/>
        <a:ext cx="6820894" cy="735872"/>
      </dsp:txXfrm>
    </dsp:sp>
    <dsp:sp modelId="{A497BA88-640D-40DB-935F-61C3014977E0}">
      <dsp:nvSpPr>
        <dsp:cNvPr id="0" name=""/>
        <dsp:cNvSpPr/>
      </dsp:nvSpPr>
      <dsp:spPr>
        <a:xfrm>
          <a:off x="0" y="1903620"/>
          <a:ext cx="6900512" cy="815490"/>
        </a:xfrm>
        <a:prstGeom prst="roundRect">
          <a:avLst/>
        </a:prstGeom>
        <a:solidFill>
          <a:schemeClr val="accent5">
            <a:hueOff val="-273198"/>
            <a:satOff val="-23772"/>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Testiranje</a:t>
          </a:r>
          <a:endParaRPr lang="en-US" sz="3400" kern="1200"/>
        </a:p>
      </dsp:txBody>
      <dsp:txXfrm>
        <a:off x="39809" y="1943429"/>
        <a:ext cx="6820894" cy="735872"/>
      </dsp:txXfrm>
    </dsp:sp>
    <dsp:sp modelId="{B670CCD2-192E-4FC2-9BC6-00730C6D596B}">
      <dsp:nvSpPr>
        <dsp:cNvPr id="0" name=""/>
        <dsp:cNvSpPr/>
      </dsp:nvSpPr>
      <dsp:spPr>
        <a:xfrm>
          <a:off x="0" y="3715101"/>
          <a:ext cx="6900512" cy="815490"/>
        </a:xfrm>
        <a:prstGeom prst="roundRect">
          <a:avLst/>
        </a:prstGeom>
        <a:solidFill>
          <a:schemeClr val="accent5">
            <a:hueOff val="-409797"/>
            <a:satOff val="-35659"/>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dirty="0"/>
            <a:t>Praćenje tijeka igre</a:t>
          </a:r>
          <a:endParaRPr lang="en-US" sz="3400" kern="1200" dirty="0"/>
        </a:p>
      </dsp:txBody>
      <dsp:txXfrm>
        <a:off x="39809" y="3754910"/>
        <a:ext cx="6820894" cy="735872"/>
      </dsp:txXfrm>
    </dsp:sp>
    <dsp:sp modelId="{7A87420F-A5BB-4FA2-B851-BE6DCAD9310B}">
      <dsp:nvSpPr>
        <dsp:cNvPr id="0" name=""/>
        <dsp:cNvSpPr/>
      </dsp:nvSpPr>
      <dsp:spPr>
        <a:xfrm>
          <a:off x="0" y="2788178"/>
          <a:ext cx="6900512" cy="815490"/>
        </a:xfrm>
        <a:prstGeom prst="roundRect">
          <a:avLst/>
        </a:prstGeom>
        <a:solidFill>
          <a:schemeClr val="accent5">
            <a:hueOff val="-546396"/>
            <a:satOff val="-47545"/>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Mobilna aplikacija za igranje</a:t>
          </a:r>
          <a:endParaRPr lang="en-US" sz="3400" kern="1200"/>
        </a:p>
      </dsp:txBody>
      <dsp:txXfrm>
        <a:off x="39809" y="2827987"/>
        <a:ext cx="6820894" cy="735872"/>
      </dsp:txXfrm>
    </dsp:sp>
    <dsp:sp modelId="{2711D8D6-D288-4F1B-9E4E-6B6ECE7438E6}">
      <dsp:nvSpPr>
        <dsp:cNvPr id="0" name=""/>
        <dsp:cNvSpPr/>
      </dsp:nvSpPr>
      <dsp:spPr>
        <a:xfrm>
          <a:off x="0" y="4643850"/>
          <a:ext cx="6900512" cy="815490"/>
        </a:xfrm>
        <a:prstGeom prst="roundRect">
          <a:avLst/>
        </a:prstGeom>
        <a:solidFill>
          <a:schemeClr val="accent5">
            <a:hueOff val="-682995"/>
            <a:satOff val="-5943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Vrednovanje i refleksija</a:t>
          </a:r>
          <a:endParaRPr lang="en-US" sz="3400" kern="1200"/>
        </a:p>
      </dsp:txBody>
      <dsp:txXfrm>
        <a:off x="39809" y="4683659"/>
        <a:ext cx="6820894"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47216-F8AD-437C-A0F7-71217A3C69DE}">
      <dsp:nvSpPr>
        <dsp:cNvPr id="0" name=""/>
        <dsp:cNvSpPr/>
      </dsp:nvSpPr>
      <dsp:spPr>
        <a:xfrm>
          <a:off x="0" y="76800"/>
          <a:ext cx="6900512"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Sadržaj, cilj, ishod</a:t>
          </a:r>
          <a:endParaRPr lang="en-US" sz="3400" kern="1200"/>
        </a:p>
      </dsp:txBody>
      <dsp:txXfrm>
        <a:off x="39809" y="116609"/>
        <a:ext cx="6820894" cy="735872"/>
      </dsp:txXfrm>
    </dsp:sp>
    <dsp:sp modelId="{AC00076A-C0A0-4F20-955B-7F5BE9C91C7E}">
      <dsp:nvSpPr>
        <dsp:cNvPr id="0" name=""/>
        <dsp:cNvSpPr/>
      </dsp:nvSpPr>
      <dsp:spPr>
        <a:xfrm>
          <a:off x="0" y="990210"/>
          <a:ext cx="6900512" cy="815490"/>
        </a:xfrm>
        <a:prstGeom prst="roundRect">
          <a:avLst/>
        </a:prstGeom>
        <a:solidFill>
          <a:schemeClr val="accent5">
            <a:hueOff val="-136599"/>
            <a:satOff val="-11886"/>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dirty="0"/>
            <a:t>Kreiranje knjige</a:t>
          </a:r>
          <a:endParaRPr lang="en-US" sz="3400" kern="1200" dirty="0"/>
        </a:p>
      </dsp:txBody>
      <dsp:txXfrm>
        <a:off x="39809" y="1030019"/>
        <a:ext cx="6820894" cy="735872"/>
      </dsp:txXfrm>
    </dsp:sp>
    <dsp:sp modelId="{A497BA88-640D-40DB-935F-61C3014977E0}">
      <dsp:nvSpPr>
        <dsp:cNvPr id="0" name=""/>
        <dsp:cNvSpPr/>
      </dsp:nvSpPr>
      <dsp:spPr>
        <a:xfrm>
          <a:off x="0" y="1903620"/>
          <a:ext cx="6900512" cy="815490"/>
        </a:xfrm>
        <a:prstGeom prst="roundRect">
          <a:avLst/>
        </a:prstGeom>
        <a:solidFill>
          <a:schemeClr val="accent5">
            <a:hueOff val="-273198"/>
            <a:satOff val="-23772"/>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HR" sz="3100" b="1" kern="1200" dirty="0">
              <a:solidFill>
                <a:prstClr val="white"/>
              </a:solidFill>
              <a:latin typeface="Calibri" panose="020F0502020204030204"/>
              <a:ea typeface="+mn-ea"/>
              <a:cs typeface="+mn-cs"/>
            </a:rPr>
            <a:t>Prijava učenika </a:t>
          </a:r>
          <a:r>
            <a:rPr lang="hr-HR" sz="3100" kern="1200" dirty="0"/>
            <a:t>(INVITE CODE i skole.hr)</a:t>
          </a:r>
          <a:endParaRPr lang="en-US" sz="3100" kern="1200" dirty="0"/>
        </a:p>
      </dsp:txBody>
      <dsp:txXfrm>
        <a:off x="39809" y="1943429"/>
        <a:ext cx="6820894" cy="735872"/>
      </dsp:txXfrm>
    </dsp:sp>
    <dsp:sp modelId="{B670CCD2-192E-4FC2-9BC6-00730C6D596B}">
      <dsp:nvSpPr>
        <dsp:cNvPr id="0" name=""/>
        <dsp:cNvSpPr/>
      </dsp:nvSpPr>
      <dsp:spPr>
        <a:xfrm>
          <a:off x="0" y="2788178"/>
          <a:ext cx="6900512" cy="815490"/>
        </a:xfrm>
        <a:prstGeom prst="roundRect">
          <a:avLst/>
        </a:prstGeom>
        <a:solidFill>
          <a:schemeClr val="accent5">
            <a:hueOff val="-409797"/>
            <a:satOff val="-35659"/>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dirty="0"/>
            <a:t>Praćenje tijeka izrade knjige</a:t>
          </a:r>
          <a:endParaRPr lang="en-US" sz="3400" kern="1200" dirty="0"/>
        </a:p>
      </dsp:txBody>
      <dsp:txXfrm>
        <a:off x="39809" y="2827987"/>
        <a:ext cx="6820894" cy="735872"/>
      </dsp:txXfrm>
    </dsp:sp>
    <dsp:sp modelId="{7A87420F-A5BB-4FA2-B851-BE6DCAD9310B}">
      <dsp:nvSpPr>
        <dsp:cNvPr id="0" name=""/>
        <dsp:cNvSpPr/>
      </dsp:nvSpPr>
      <dsp:spPr>
        <a:xfrm>
          <a:off x="0" y="3684289"/>
          <a:ext cx="6900512" cy="815490"/>
        </a:xfrm>
        <a:prstGeom prst="roundRect">
          <a:avLst/>
        </a:prstGeom>
        <a:solidFill>
          <a:schemeClr val="accent5">
            <a:hueOff val="-546396"/>
            <a:satOff val="-47545"/>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dirty="0">
              <a:solidFill>
                <a:prstClr val="white"/>
              </a:solidFill>
              <a:latin typeface="Calibri" panose="020F0502020204030204"/>
              <a:ea typeface="+mn-ea"/>
              <a:cs typeface="+mn-cs"/>
            </a:rPr>
            <a:t>Objava, dijeljenje ili printanje knjige</a:t>
          </a:r>
          <a:endParaRPr lang="en-US" sz="3400" b="1" kern="1200" dirty="0">
            <a:solidFill>
              <a:prstClr val="white"/>
            </a:solidFill>
            <a:latin typeface="Calibri" panose="020F0502020204030204"/>
            <a:ea typeface="+mn-ea"/>
            <a:cs typeface="+mn-cs"/>
          </a:endParaRPr>
        </a:p>
      </dsp:txBody>
      <dsp:txXfrm>
        <a:off x="39809" y="3724098"/>
        <a:ext cx="6820894" cy="735872"/>
      </dsp:txXfrm>
    </dsp:sp>
    <dsp:sp modelId="{2711D8D6-D288-4F1B-9E4E-6B6ECE7438E6}">
      <dsp:nvSpPr>
        <dsp:cNvPr id="0" name=""/>
        <dsp:cNvSpPr/>
      </dsp:nvSpPr>
      <dsp:spPr>
        <a:xfrm>
          <a:off x="0" y="4643850"/>
          <a:ext cx="6900512" cy="815490"/>
        </a:xfrm>
        <a:prstGeom prst="roundRect">
          <a:avLst/>
        </a:prstGeom>
        <a:solidFill>
          <a:schemeClr val="accent5">
            <a:hueOff val="-682995"/>
            <a:satOff val="-5943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hr-HR" sz="3400" b="1" kern="1200"/>
            <a:t>Vrednovanje i refleksija</a:t>
          </a:r>
          <a:endParaRPr lang="en-US" sz="3400" kern="1200"/>
        </a:p>
      </dsp:txBody>
      <dsp:txXfrm>
        <a:off x="39809" y="4683659"/>
        <a:ext cx="6820894"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848E43-F003-4174-AEB9-F7E4A7256F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a:extLst>
              <a:ext uri="{FF2B5EF4-FFF2-40B4-BE49-F238E27FC236}">
                <a16:creationId xmlns:a16="http://schemas.microsoft.com/office/drawing/2014/main" id="{15EE400E-DB70-450D-B51A-E7BCDA5C5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56EB06-C33B-4775-9765-FBA3714895B4}" type="datetimeFigureOut">
              <a:rPr lang="hr-HR" smtClean="0"/>
              <a:t>16.4.2021.</a:t>
            </a:fld>
            <a:endParaRPr lang="hr-HR"/>
          </a:p>
        </p:txBody>
      </p:sp>
      <p:sp>
        <p:nvSpPr>
          <p:cNvPr id="4" name="Footer Placeholder 3">
            <a:extLst>
              <a:ext uri="{FF2B5EF4-FFF2-40B4-BE49-F238E27FC236}">
                <a16:creationId xmlns:a16="http://schemas.microsoft.com/office/drawing/2014/main" id="{5B7B0EB7-B989-4030-9EBE-01B71EB9D7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a:extLst>
              <a:ext uri="{FF2B5EF4-FFF2-40B4-BE49-F238E27FC236}">
                <a16:creationId xmlns:a16="http://schemas.microsoft.com/office/drawing/2014/main" id="{F4238B9A-0338-43FA-9450-1F978A540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F1D8DD-3B8C-482E-96CC-0B8A19D10DF8}" type="slidenum">
              <a:rPr lang="hr-HR" smtClean="0"/>
              <a:t>‹#›</a:t>
            </a:fld>
            <a:endParaRPr lang="hr-HR"/>
          </a:p>
        </p:txBody>
      </p:sp>
    </p:spTree>
    <p:extLst>
      <p:ext uri="{BB962C8B-B14F-4D97-AF65-F5344CB8AC3E}">
        <p14:creationId xmlns:p14="http://schemas.microsoft.com/office/powerpoint/2010/main" val="145682581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866FB-C59E-43B3-B604-A867B09A77DA}" type="datetimeFigureOut">
              <a:rPr lang="hr-HR" smtClean="0"/>
              <a:t>16.4.2021.</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6E44-E884-4036-B751-D670417868B3}" type="slidenum">
              <a:rPr lang="hr-HR" smtClean="0"/>
              <a:t>‹#›</a:t>
            </a:fld>
            <a:endParaRPr lang="hr-HR"/>
          </a:p>
        </p:txBody>
      </p:sp>
    </p:spTree>
    <p:extLst>
      <p:ext uri="{BB962C8B-B14F-4D97-AF65-F5344CB8AC3E}">
        <p14:creationId xmlns:p14="http://schemas.microsoft.com/office/powerpoint/2010/main" val="387131074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actionbound.com/www.actionbound.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actionbound.com/www.actionbound.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lippedlearning.org/wp-content/uploads/2016/07/FLIP_handout_FNL_Web.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Lijep pozdrav svima. Dobrodošli na ŽSV NJEMJ .</a:t>
            </a: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80040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560"/>
              </a:lnSpc>
              <a:spcBef>
                <a:spcPts val="0"/>
              </a:spcBef>
              <a:spcAft>
                <a:spcPts val="750"/>
              </a:spcAft>
              <a:buClrTx/>
              <a:buSzTx/>
              <a:buFontTx/>
              <a:buNone/>
              <a:tabLst/>
              <a:defRPr/>
            </a:pPr>
            <a:r>
              <a:rPr lang="hr-HR" sz="1200" dirty="0">
                <a:solidFill>
                  <a:srgbClr val="444444"/>
                </a:solidFill>
                <a:effectLst/>
                <a:latin typeface="Open Sans"/>
                <a:ea typeface="Times New Roman" panose="02020603050405020304" pitchFamily="18" charset="0"/>
              </a:rPr>
              <a:t>Aplikacija je besplatna (u privatne svrhe) i preuzima se iz trgovina Google Play (za Android) ili App Store (za iOS).</a:t>
            </a:r>
            <a:endParaRPr lang="hr-HR" sz="1200" dirty="0">
              <a:effectLst/>
              <a:latin typeface="Times New Roman" panose="02020603050405020304" pitchFamily="18" charset="0"/>
              <a:ea typeface="Times New Roman" panose="02020603050405020304" pitchFamily="18" charset="0"/>
            </a:endParaRPr>
          </a:p>
          <a:p>
            <a:pPr fontAlgn="base">
              <a:lnSpc>
                <a:spcPts val="1560"/>
              </a:lnSpc>
              <a:spcAft>
                <a:spcPts val="750"/>
              </a:spcAft>
            </a:pPr>
            <a:endParaRPr lang="hr-HR" b="0" i="0" dirty="0">
              <a:solidFill>
                <a:srgbClr val="000000"/>
              </a:solidFill>
              <a:effectLst/>
              <a:latin typeface="verdana" panose="020B0604030504040204" pitchFamily="34" charset="0"/>
            </a:endParaRPr>
          </a:p>
          <a:p>
            <a:pPr fontAlgn="base">
              <a:lnSpc>
                <a:spcPts val="1560"/>
              </a:lnSpc>
              <a:spcAft>
                <a:spcPts val="750"/>
              </a:spcAft>
            </a:pPr>
            <a:endParaRPr lang="hr-HR" b="0" i="0" dirty="0">
              <a:solidFill>
                <a:srgbClr val="000000"/>
              </a:solidFill>
              <a:effectLst/>
              <a:latin typeface="verdana" panose="020B0604030504040204" pitchFamily="34" charset="0"/>
            </a:endParaRPr>
          </a:p>
          <a:p>
            <a:pPr fontAlgn="base">
              <a:lnSpc>
                <a:spcPts val="1560"/>
              </a:lnSpc>
              <a:spcAft>
                <a:spcPts val="750"/>
              </a:spcAft>
            </a:pPr>
            <a:endParaRPr lang="hr-HR" b="0" i="0" dirty="0">
              <a:solidFill>
                <a:srgbClr val="000000"/>
              </a:solidFill>
              <a:effectLst/>
              <a:latin typeface="verdana" panose="020B0604030504040204" pitchFamily="34" charset="0"/>
            </a:endParaRPr>
          </a:p>
          <a:p>
            <a:pPr fontAlgn="base">
              <a:lnSpc>
                <a:spcPts val="1560"/>
              </a:lnSpc>
              <a:spcAft>
                <a:spcPts val="750"/>
              </a:spcAft>
            </a:pPr>
            <a:endParaRPr lang="hr-HR" b="0" i="0" dirty="0">
              <a:solidFill>
                <a:srgbClr val="000000"/>
              </a:solidFill>
              <a:effectLst/>
              <a:latin typeface="verdana" panose="020B0604030504040204" pitchFamily="34" charset="0"/>
            </a:endParaRPr>
          </a:p>
          <a:p>
            <a:pPr fontAlgn="base">
              <a:lnSpc>
                <a:spcPts val="1560"/>
              </a:lnSpc>
              <a:spcAft>
                <a:spcPts val="750"/>
              </a:spcAft>
            </a:pPr>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140585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srgbClr val="444444"/>
                </a:solidFill>
                <a:effectLst/>
                <a:latin typeface="Open Sans"/>
                <a:ea typeface="Times New Roman" panose="02020603050405020304" pitchFamily="18" charset="0"/>
              </a:rPr>
              <a:t>U web pregleniku </a:t>
            </a:r>
            <a:r>
              <a:rPr lang="hr-HR" sz="1800" u="sng" dirty="0">
                <a:solidFill>
                  <a:srgbClr val="4183C4"/>
                </a:solidFill>
                <a:effectLst/>
                <a:latin typeface="Source Sans Pro" panose="020B0503030403020204" pitchFamily="34" charset="0"/>
                <a:ea typeface="Times New Roman" panose="02020603050405020304" pitchFamily="18" charset="0"/>
                <a:hlinkClick r:id="rId3"/>
              </a:rPr>
              <a:t>www.actionbound.com</a:t>
            </a:r>
            <a:r>
              <a:rPr lang="hr-HR" sz="1800" u="sng" dirty="0">
                <a:solidFill>
                  <a:srgbClr val="000000"/>
                </a:solidFill>
                <a:effectLst/>
                <a:latin typeface="Source Sans Pro" panose="020B0503030403020204" pitchFamily="34" charset="0"/>
                <a:ea typeface="Times New Roman" panose="02020603050405020304" pitchFamily="18" charset="0"/>
              </a:rPr>
              <a:t> </a:t>
            </a:r>
            <a:r>
              <a:rPr lang="hr-HR" sz="1800" dirty="0">
                <a:solidFill>
                  <a:srgbClr val="000000"/>
                </a:solidFill>
                <a:effectLst/>
                <a:latin typeface="Source Sans Pro" panose="020B0503030403020204" pitchFamily="34" charset="0"/>
                <a:ea typeface="Times New Roman" panose="02020603050405020304" pitchFamily="18" charset="0"/>
              </a:rPr>
              <a:t>je potrebno izraditi korisnički račun. </a:t>
            </a:r>
            <a:r>
              <a:rPr lang="hr-HR" sz="1800" b="0" i="0" dirty="0">
                <a:solidFill>
                  <a:srgbClr val="000000"/>
                </a:solidFill>
                <a:effectLst/>
                <a:latin typeface="verdana" panose="020B0604030504040204" pitchFamily="34" charset="0"/>
              </a:rPr>
              <a:t>Book Creator jednostavna je online aplikaciju  za kreiranje digitalnih knjiga.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i="0" dirty="0">
                <a:solidFill>
                  <a:srgbClr val="000000"/>
                </a:solidFill>
                <a:effectLst/>
                <a:latin typeface="verdana" panose="020B0604030504040204" pitchFamily="34" charset="0"/>
              </a:rPr>
              <a:t>Knijige jemoguće dijeliti sa učenicima ili učiteljima te je u njoj moguće surađivati online te na taj način kreirati i zajedničke digitalne knjige i stripove. Osnovni alati za rad: prijenos medija i pretraživanje fotografija online preko ugrađene tražilice, umetanje i uređivanje teksta, snimanje vlastitog audio i video zapisa, Google karte, alate za stripove, umetanje oblika, </a:t>
            </a:r>
            <a:r>
              <a:rPr lang="hr-HR" sz="2800" b="0" i="0" dirty="0">
                <a:solidFill>
                  <a:srgbClr val="2D3345"/>
                </a:solidFill>
                <a:effectLst/>
                <a:latin typeface="Roboto"/>
              </a:rPr>
              <a:t>YouTube videos, PDFs,</a:t>
            </a:r>
            <a:r>
              <a:rPr lang="hr-HR" sz="1800" b="0" i="0" dirty="0">
                <a:solidFill>
                  <a:srgbClr val="000000"/>
                </a:solidFill>
                <a:effectLst/>
                <a:latin typeface="verdana" panose="020B0604030504040204" pitchFamily="34" charset="0"/>
              </a:rPr>
              <a:t> kvizova i svih drugih poveznica. Knjige mogu biti povezane s nastavnom jedinicom, cijelom temom, projektnom nastavom. Knjige se dijele s učenicima putem kodova, učenici se ne moraju registrirati. Knjige se pohranjuju u knižnici, mogu se dijeliti, printati u pdf-u.</a:t>
            </a:r>
          </a:p>
          <a:p>
            <a:endParaRPr lang="hr-HR" sz="5400" b="1" kern="1200" dirty="0">
              <a:solidFill>
                <a:srgbClr val="E1691F"/>
              </a:solidFill>
              <a:latin typeface="+mn-lt"/>
              <a:ea typeface="+mn-ea"/>
              <a:cs typeface="+mn-cs"/>
            </a:endParaRP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298641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3400" b="1" kern="1200" dirty="0">
              <a:solidFill>
                <a:prstClr val="white"/>
              </a:solidFill>
              <a:latin typeface="Calibri" panose="020F0502020204030204"/>
              <a:ea typeface="+mn-ea"/>
              <a:cs typeface="+mn-cs"/>
            </a:endParaRP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18178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Ja ću sada otvoriti sučelje Book Creatora i vrlo kratko vam pokazati kako to izgleda, a oni koji budu zainteresirani za rad će vrlo jednostavno otkriti korake u stvaranju knjige.</a:t>
            </a:r>
          </a:p>
          <a:p>
            <a:r>
              <a:rPr lang="hr-HR" dirty="0"/>
              <a:t>Besplatna i plaćena verzija</a:t>
            </a:r>
          </a:p>
          <a:p>
            <a:endParaRPr lang="hr-HR"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55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560"/>
              </a:lnSpc>
              <a:spcAft>
                <a:spcPts val="750"/>
              </a:spcAft>
            </a:pPr>
            <a:r>
              <a:rPr lang="hr-HR" sz="1800" b="0" i="0" dirty="0">
                <a:solidFill>
                  <a:srgbClr val="000000"/>
                </a:solidFill>
                <a:effectLst/>
                <a:latin typeface="verdana" panose="020B0604030504040204" pitchFamily="34" charset="0"/>
              </a:rPr>
              <a:t>Suradnički rad i kreativnost</a:t>
            </a:r>
          </a:p>
          <a:p>
            <a:pPr fontAlgn="base">
              <a:lnSpc>
                <a:spcPts val="1560"/>
              </a:lnSpc>
              <a:spcAft>
                <a:spcPts val="750"/>
              </a:spcAft>
            </a:pPr>
            <a:r>
              <a:rPr lang="hr-HR" sz="1800" b="0" i="0" dirty="0">
                <a:solidFill>
                  <a:srgbClr val="000000"/>
                </a:solidFill>
                <a:effectLst/>
                <a:latin typeface="verdana" panose="020B0604030504040204" pitchFamily="34" charset="0"/>
              </a:rPr>
              <a:t>Vrlo jednostavan alat</a:t>
            </a:r>
          </a:p>
          <a:p>
            <a:pPr fontAlgn="base">
              <a:lnSpc>
                <a:spcPts val="1560"/>
              </a:lnSpc>
              <a:spcAft>
                <a:spcPts val="750"/>
              </a:spcAft>
            </a:pPr>
            <a:r>
              <a:rPr lang="hr-HR" sz="1800" b="0" i="0" dirty="0">
                <a:solidFill>
                  <a:srgbClr val="000000"/>
                </a:solidFill>
                <a:effectLst/>
                <a:latin typeface="verdana" panose="020B0604030504040204" pitchFamily="34" charset="0"/>
              </a:rPr>
              <a:t>Tekst, slike, audiozapisi, videozapisi</a:t>
            </a:r>
          </a:p>
          <a:p>
            <a:pPr fontAlgn="base">
              <a:lnSpc>
                <a:spcPts val="1560"/>
              </a:lnSpc>
              <a:spcAft>
                <a:spcPts val="750"/>
              </a:spcAft>
            </a:pPr>
            <a:r>
              <a:rPr lang="hr-HR" sz="1800" b="0" i="0" dirty="0">
                <a:solidFill>
                  <a:srgbClr val="000000"/>
                </a:solidFill>
                <a:effectLst/>
                <a:latin typeface="verdana" panose="020B0604030504040204" pitchFamily="34" charset="0"/>
              </a:rPr>
              <a:t>Dijeljenje jedne knjige s učenicima</a:t>
            </a:r>
          </a:p>
          <a:p>
            <a:pPr fontAlgn="base">
              <a:lnSpc>
                <a:spcPts val="1560"/>
              </a:lnSpc>
              <a:spcAft>
                <a:spcPts val="750"/>
              </a:spcAft>
            </a:pPr>
            <a:r>
              <a:rPr lang="hr-HR" sz="1800" b="0" i="0" dirty="0">
                <a:solidFill>
                  <a:srgbClr val="000000"/>
                </a:solidFill>
                <a:effectLst/>
                <a:latin typeface="verdana" panose="020B0604030504040204" pitchFamily="34" charset="0"/>
              </a:rPr>
              <a:t>Kreiranje digitalnih knjiga/suradničkih knjiga</a:t>
            </a:r>
          </a:p>
          <a:p>
            <a:pPr fontAlgn="base">
              <a:lnSpc>
                <a:spcPts val="1560"/>
              </a:lnSpc>
              <a:spcAft>
                <a:spcPts val="750"/>
              </a:spcAft>
            </a:pPr>
            <a:r>
              <a:rPr lang="hr-HR" sz="1800" b="0" i="0" dirty="0">
                <a:solidFill>
                  <a:srgbClr val="000000"/>
                </a:solidFill>
                <a:effectLst/>
                <a:latin typeface="verdana" panose="020B0604030504040204" pitchFamily="34" charset="0"/>
              </a:rPr>
              <a:t>Rad u timovima</a:t>
            </a:r>
          </a:p>
          <a:p>
            <a:pPr fontAlgn="base">
              <a:lnSpc>
                <a:spcPts val="1560"/>
              </a:lnSpc>
              <a:spcAft>
                <a:spcPts val="750"/>
              </a:spcAft>
            </a:pPr>
            <a:r>
              <a:rPr lang="hr-HR" sz="1800" b="0" i="0" dirty="0">
                <a:solidFill>
                  <a:srgbClr val="000000"/>
                </a:solidFill>
                <a:effectLst/>
                <a:latin typeface="verdana" panose="020B0604030504040204" pitchFamily="34" charset="0"/>
              </a:rPr>
              <a:t>Rubrike za vrednovanje</a:t>
            </a:r>
          </a:p>
          <a:p>
            <a:pPr fontAlgn="base">
              <a:lnSpc>
                <a:spcPts val="1560"/>
              </a:lnSpc>
              <a:spcAft>
                <a:spcPts val="750"/>
              </a:spcAft>
            </a:pPr>
            <a:r>
              <a:rPr lang="hr-HR" sz="1800" b="0" i="0" dirty="0">
                <a:solidFill>
                  <a:srgbClr val="000000"/>
                </a:solidFill>
                <a:effectLst/>
                <a:latin typeface="verdana" panose="020B0604030504040204" pitchFamily="34" charset="0"/>
              </a:rPr>
              <a:t>Pazite na autorska prava</a:t>
            </a:r>
          </a:p>
          <a:p>
            <a:pPr fontAlgn="base">
              <a:lnSpc>
                <a:spcPts val="1560"/>
              </a:lnSpc>
              <a:spcAft>
                <a:spcPts val="750"/>
              </a:spcAft>
            </a:pPr>
            <a:r>
              <a:rPr lang="hr-HR" sz="1800" b="0" i="0" dirty="0">
                <a:solidFill>
                  <a:srgbClr val="000000"/>
                </a:solidFill>
                <a:effectLst/>
                <a:latin typeface="verdana" panose="020B0604030504040204" pitchFamily="34" charset="0"/>
              </a:rPr>
              <a:t>Pratila sam izradu knjiga</a:t>
            </a:r>
          </a:p>
          <a:p>
            <a:pPr fontAlgn="base">
              <a:lnSpc>
                <a:spcPts val="1560"/>
              </a:lnSpc>
              <a:spcAft>
                <a:spcPts val="750"/>
              </a:spcAft>
            </a:pPr>
            <a:r>
              <a:rPr lang="hr-HR" sz="1800" b="0" i="0" dirty="0">
                <a:solidFill>
                  <a:srgbClr val="000000"/>
                </a:solidFill>
                <a:effectLst/>
                <a:latin typeface="verdana" panose="020B0604030504040204" pitchFamily="34" charset="0"/>
              </a:rPr>
              <a:t>Vršnjačko učenje i vrednovanje</a:t>
            </a:r>
          </a:p>
          <a:p>
            <a:pPr fontAlgn="base">
              <a:lnSpc>
                <a:spcPts val="1560"/>
              </a:lnSpc>
              <a:spcAft>
                <a:spcPts val="750"/>
              </a:spcAft>
            </a:pPr>
            <a:r>
              <a:rPr lang="hr-HR" sz="1800" b="0" i="0" dirty="0">
                <a:solidFill>
                  <a:srgbClr val="000000"/>
                </a:solidFill>
                <a:effectLst/>
                <a:latin typeface="verdana" panose="020B0604030504040204" pitchFamily="34" charset="0"/>
              </a:rPr>
              <a:t>Vrednovati vlastiti tim i vrednovati ostale timove</a:t>
            </a:r>
          </a:p>
          <a:p>
            <a:pPr fontAlgn="base">
              <a:lnSpc>
                <a:spcPts val="1560"/>
              </a:lnSpc>
              <a:spcAft>
                <a:spcPts val="750"/>
              </a:spcAft>
            </a:pPr>
            <a:r>
              <a:rPr lang="hr-HR" sz="1800" b="0" i="0" dirty="0">
                <a:solidFill>
                  <a:srgbClr val="000000"/>
                </a:solidFill>
                <a:effectLst/>
                <a:latin typeface="verdana" panose="020B0604030504040204" pitchFamily="34" charset="0"/>
              </a:rPr>
              <a:t>Neću otvarati zbog imena i slika učenika</a:t>
            </a:r>
          </a:p>
          <a:p>
            <a:pPr fontAlgn="base">
              <a:lnSpc>
                <a:spcPts val="1560"/>
              </a:lnSpc>
              <a:spcAft>
                <a:spcPts val="750"/>
              </a:spcAft>
            </a:pPr>
            <a:r>
              <a:rPr lang="hr-HR" sz="1800" b="0" i="0" dirty="0">
                <a:solidFill>
                  <a:srgbClr val="000000"/>
                </a:solidFill>
                <a:effectLst/>
                <a:latin typeface="verdana" panose="020B0604030504040204" pitchFamily="34" charset="0"/>
              </a:rPr>
              <a:t>Svi uradci su sačuvani u Book Creator Library</a:t>
            </a:r>
          </a:p>
          <a:p>
            <a:pPr fontAlgn="base">
              <a:lnSpc>
                <a:spcPts val="1560"/>
              </a:lnSpc>
              <a:spcAft>
                <a:spcPts val="750"/>
              </a:spcAft>
            </a:pPr>
            <a:r>
              <a:rPr lang="hr-HR" sz="1800" b="0" i="0" dirty="0">
                <a:solidFill>
                  <a:srgbClr val="000000"/>
                </a:solidFill>
                <a:effectLst/>
                <a:latin typeface="verdana" panose="020B0604030504040204" pitchFamily="34" charset="0"/>
              </a:rPr>
              <a:t>U besplatnoj verziji možemo izradiri 40 knjiga</a:t>
            </a:r>
          </a:p>
          <a:p>
            <a:pPr fontAlgn="base">
              <a:lnSpc>
                <a:spcPts val="1560"/>
              </a:lnSpc>
              <a:spcAft>
                <a:spcPts val="750"/>
              </a:spcAft>
            </a:pPr>
            <a:r>
              <a:rPr lang="hr-HR" sz="1800" b="0" i="0" dirty="0">
                <a:solidFill>
                  <a:srgbClr val="000000"/>
                </a:solidFill>
                <a:effectLst/>
                <a:latin typeface="verdana" panose="020B0604030504040204" pitchFamily="34" charset="0"/>
              </a:rPr>
              <a:t>Učenici se prijavljuju pomoću koda ili skole.hr podaci</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9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Sad ću vam pokazati jedan primjer knjige koji je nastavak aktivnosti actionbounda. Učenici su tijekom terenske nastave uz actionbound prikupili materijal koji im je bio potreban za izradu knjige. Znači svi materijali , fotografije su bili njihovi. To nam je važno zbog autorskih prava kod kojih uvijek imamo problem. Drugi primjer je moj sa strukturiranog tečaja u Finskoj. I mi smo dobili action bound o Helsinkiju. Nakon toga smo izradili svaka grupa svoj dio knjige.</a:t>
            </a: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164534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346945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560"/>
              </a:lnSpc>
              <a:spcAft>
                <a:spcPts val="750"/>
              </a:spcAft>
            </a:pPr>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87739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560"/>
              </a:lnSpc>
              <a:spcAft>
                <a:spcPts val="750"/>
              </a:spcAft>
            </a:pPr>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162320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85087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Zašto sam se odlučila za ove dvije aplikacije? Sudjelovala sam na strukturiranom tečaju na kojem sam se upoznala i praktično isprobala, te nalon toga u nastavi sa svojim učenicima provela.</a:t>
            </a: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76512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560"/>
              </a:lnSpc>
              <a:spcBef>
                <a:spcPts val="0"/>
              </a:spcBef>
              <a:spcAft>
                <a:spcPts val="750"/>
              </a:spcAft>
              <a:buClrTx/>
              <a:buSzTx/>
              <a:buFontTx/>
              <a:buNone/>
              <a:tabLst/>
              <a:defRPr/>
            </a:pPr>
            <a:r>
              <a:rPr lang="hr-HR" sz="1800" dirty="0">
                <a:solidFill>
                  <a:srgbClr val="444444"/>
                </a:solidFill>
                <a:effectLst/>
                <a:latin typeface="Open Sans"/>
                <a:ea typeface="Times New Roman" panose="02020603050405020304" pitchFamily="18" charset="0"/>
              </a:rPr>
              <a:t>Actionbound je </a:t>
            </a:r>
            <a:r>
              <a:rPr lang="hr-HR" sz="2800" b="0" i="0" dirty="0">
                <a:solidFill>
                  <a:srgbClr val="000000"/>
                </a:solidFill>
                <a:effectLst/>
                <a:latin typeface="verdana" panose="020B0604030504040204" pitchFamily="34" charset="0"/>
              </a:rPr>
              <a:t>multimedijalna aplikacija</a:t>
            </a:r>
            <a:r>
              <a:rPr lang="hr-HR" sz="1800" dirty="0">
                <a:solidFill>
                  <a:srgbClr val="444444"/>
                </a:solidFill>
                <a:effectLst/>
                <a:latin typeface="Open Sans"/>
                <a:ea typeface="Times New Roman" panose="02020603050405020304" pitchFamily="18" charset="0"/>
              </a:rPr>
              <a:t>  za kreiranje i igranje „boundsa“ odnosno interaktivnih sadržaja (virtualnih putovanja, kvizova, multimedijalnih interaktivnih potraga,..) . Aplikacija je besplatna (u privatne svrhe) i preuzima se iz trgovina Google Play (za Android) ili App Store (za iOS).</a:t>
            </a:r>
            <a:endParaRPr lang="hr-HR" sz="1800" dirty="0">
              <a:effectLst/>
              <a:latin typeface="Times New Roman" panose="02020603050405020304" pitchFamily="18" charset="0"/>
              <a:ea typeface="Times New Roman" panose="02020603050405020304" pitchFamily="18" charset="0"/>
            </a:endParaRPr>
          </a:p>
          <a:p>
            <a:pPr fontAlgn="base">
              <a:lnSpc>
                <a:spcPts val="1560"/>
              </a:lnSpc>
              <a:spcAft>
                <a:spcPts val="750"/>
              </a:spcAft>
            </a:pPr>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166868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r-HR" sz="1800" dirty="0">
                <a:solidFill>
                  <a:srgbClr val="444444"/>
                </a:solidFill>
                <a:effectLst/>
                <a:latin typeface="Open Sans"/>
                <a:ea typeface="Times New Roman" panose="02020603050405020304" pitchFamily="18" charset="0"/>
              </a:rPr>
              <a:t>„Bound“ se kreira  u web pregleniku </a:t>
            </a:r>
            <a:r>
              <a:rPr lang="hr-HR" sz="1800" u="sng" dirty="0">
                <a:solidFill>
                  <a:srgbClr val="4183C4"/>
                </a:solidFill>
                <a:effectLst/>
                <a:latin typeface="Source Sans Pro" panose="020B0503030403020204" pitchFamily="34" charset="0"/>
                <a:ea typeface="Times New Roman" panose="02020603050405020304" pitchFamily="18" charset="0"/>
                <a:hlinkClick r:id="rId3"/>
              </a:rPr>
              <a:t>www.actionbound.com</a:t>
            </a:r>
            <a:r>
              <a:rPr lang="hr-HR" sz="1800" dirty="0">
                <a:solidFill>
                  <a:srgbClr val="000000"/>
                </a:solidFill>
                <a:effectLst/>
                <a:latin typeface="Source Sans Pro" panose="020B0503030403020204" pitchFamily="34" charset="0"/>
                <a:ea typeface="Times New Roman" panose="02020603050405020304" pitchFamily="18" charset="0"/>
              </a:rPr>
              <a:t>, gdje je potrebno izraditi korisnički račun za pristup aplikaciji Bound-Creator. Kreiranje „bounda“ se sastoji u postavljanju zadataka koje natjecatelji trebaju izvršiti. Natjecatelji mogu biti pojedinci ili timovi. </a:t>
            </a:r>
            <a:r>
              <a:rPr lang="hr-HR" sz="1800" dirty="0">
                <a:solidFill>
                  <a:srgbClr val="444444"/>
                </a:solidFill>
                <a:effectLst/>
                <a:latin typeface="Open Sans"/>
                <a:ea typeface="Times New Roman" panose="02020603050405020304" pitchFamily="18" charset="0"/>
              </a:rPr>
              <a:t>Svaki tim treba imati jedan mobilni uređaj ili tablet na kojem je instalirana mobilna aplikacija Actionbound. Aplikacija je također besplatna i preuzima se iz trgovina Google Play (za Android) ili App Store (za iOS).</a:t>
            </a:r>
            <a:endParaRPr lang="hr-HR" sz="1800" dirty="0">
              <a:effectLst/>
              <a:latin typeface="Times New Roman" panose="02020603050405020304" pitchFamily="18" charset="0"/>
              <a:ea typeface="Times New Roman" panose="02020603050405020304" pitchFamily="18" charset="0"/>
            </a:endParaRPr>
          </a:p>
          <a:p>
            <a:pPr algn="just"/>
            <a:r>
              <a:rPr lang="hr-HR" sz="1800" dirty="0">
                <a:solidFill>
                  <a:srgbClr val="000000"/>
                </a:solidFill>
                <a:effectLst/>
                <a:latin typeface="Source Sans Pro" panose="020B0503030403020204" pitchFamily="34" charset="0"/>
                <a:ea typeface="Times New Roman" panose="02020603050405020304" pitchFamily="18" charset="0"/>
              </a:rPr>
              <a:t>Zadaci se rješavaju snimanjem i slanjem slika/audiozapisa/videozapisa, unosom tekstualnog odgovora ili prijavom lokacije preko GPS-a.</a:t>
            </a:r>
            <a:endParaRPr lang="hr-HR" sz="1800" dirty="0">
              <a:effectLst/>
              <a:latin typeface="Times New Roman" panose="02020603050405020304" pitchFamily="18" charset="0"/>
              <a:ea typeface="Times New Roman" panose="02020603050405020304" pitchFamily="18" charset="0"/>
            </a:endParaRPr>
          </a:p>
          <a:p>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061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b="1" dirty="0">
                <a:solidFill>
                  <a:srgbClr val="444444"/>
                </a:solidFill>
                <a:effectLst/>
                <a:latin typeface="Open Sans"/>
                <a:ea typeface="Times New Roman" panose="02020603050405020304" pitchFamily="18" charset="0"/>
              </a:rPr>
              <a:t>Sadržaj, cilj, ishod</a:t>
            </a:r>
            <a:endParaRPr lang="hr-HR" sz="1800" dirty="0">
              <a:effectLst/>
              <a:latin typeface="Times New Roman" panose="02020603050405020304" pitchFamily="18" charset="0"/>
              <a:ea typeface="Times New Roman" panose="02020603050405020304" pitchFamily="18" charset="0"/>
            </a:endParaRPr>
          </a:p>
          <a:p>
            <a:r>
              <a:rPr lang="hr-HR" sz="1800" dirty="0">
                <a:solidFill>
                  <a:srgbClr val="444444"/>
                </a:solidFill>
                <a:effectLst/>
                <a:latin typeface="Open Sans"/>
                <a:ea typeface="Times New Roman" panose="02020603050405020304" pitchFamily="18" charset="0"/>
              </a:rPr>
              <a:t>Prije izrade igre važno je dobro osmisliti temu, zadatke i ishode igre kako bi bila što zanimljivija i smislenija i kako bi sudionici na kreativan i uzbudljiv način izvršavali zadane aktivnosti i uspješno svladali zadanu temu.</a:t>
            </a:r>
            <a:endParaRPr lang="hr-HR" sz="1800" dirty="0">
              <a:effectLst/>
              <a:latin typeface="Times New Roman" panose="02020603050405020304" pitchFamily="18" charset="0"/>
              <a:ea typeface="Times New Roman" panose="02020603050405020304" pitchFamily="18" charset="0"/>
            </a:endParaRPr>
          </a:p>
          <a:p>
            <a:r>
              <a:rPr lang="hr-HR" sz="1800" b="1" dirty="0">
                <a:solidFill>
                  <a:srgbClr val="444444"/>
                </a:solidFill>
                <a:effectLst/>
                <a:latin typeface="Open Sans"/>
                <a:ea typeface="Times New Roman" panose="02020603050405020304" pitchFamily="18" charset="0"/>
              </a:rPr>
              <a:t>Kreiranje</a:t>
            </a: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srgbClr val="444444"/>
                </a:solidFill>
                <a:effectLst/>
                <a:latin typeface="Open Sans"/>
                <a:ea typeface="Times New Roman" panose="02020603050405020304" pitchFamily="18" charset="0"/>
              </a:rPr>
              <a:t>Nakon registracije u aplikaciju putem mrežnog preglednika, nastavnik stvara novu igru. Osim izrade novih „boundsa“, na raspolaganju imamo i već postojeće javno dostupne „boundse“ .</a:t>
            </a:r>
          </a:p>
          <a:p>
            <a:r>
              <a:rPr lang="hr-HR" sz="1800" dirty="0">
                <a:solidFill>
                  <a:srgbClr val="444444"/>
                </a:solidFill>
                <a:effectLst/>
                <a:latin typeface="Open Sans"/>
                <a:ea typeface="Times New Roman" panose="02020603050405020304" pitchFamily="18" charset="0"/>
              </a:rPr>
              <a:t>Stvaranje „bound-a“ je vrlo jednostavno. Prvo se unose osnovni podaci: naslovna slika, naziv  i kratki opis igre. </a:t>
            </a:r>
            <a:endParaRPr lang="hr-HR" sz="1800" dirty="0">
              <a:effectLst/>
              <a:latin typeface="Times New Roman" panose="02020603050405020304" pitchFamily="18" charset="0"/>
              <a:ea typeface="Times New Roman" panose="02020603050405020304" pitchFamily="18" charset="0"/>
            </a:endParaRPr>
          </a:p>
          <a:p>
            <a:r>
              <a:rPr lang="hr-HR" sz="1800" dirty="0">
                <a:solidFill>
                  <a:srgbClr val="444444"/>
                </a:solidFill>
                <a:effectLst/>
                <a:latin typeface="Open Sans"/>
                <a:ea typeface="Times New Roman" panose="02020603050405020304" pitchFamily="18" charset="0"/>
              </a:rPr>
              <a:t>Nakon općih informacija postavljaju se  zadaci za natjecatelje. Na raspolaganju su nam  raznovrsne aktivnosti koje možemo kreirati. Natjecatelji će trebati za izvršavanje aktivnosti priložiti dokaz u obliku slike ili videa, teksta (pisani odgovor) ili GPS prijave na traženoj lokaciji.</a:t>
            </a:r>
            <a:endParaRPr lang="hr-HR"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Aktivnosti: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informacije – to je tekst bez zadataka, uvod i upoznavanje s ¨boundom“, upute. Može sadržavati tekst, slike, videozapisi ili audiozapisi.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kviz – više tipova pitanja (richtig/falsch, zadaci s višestrukim izborom odgovora,..)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zadaci – vrlo raznoliki tipovi aktivnosti ( slike, videozapisi, audiozapisi)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pronalaženje lokacija s GPS koordinatama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QR kod – za pronalaženje određenih postaja, informacija</a:t>
            </a:r>
          </a:p>
          <a:p>
            <a:pPr marL="342900" lvl="0" indent="-342900">
              <a:lnSpc>
                <a:spcPct val="107000"/>
              </a:lnSpc>
              <a:buFont typeface="+mj-lt"/>
              <a:buAutoNum type="arabicPeriod"/>
            </a:pPr>
            <a:endParaRPr lang="hr-HR" sz="18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endParaRPr>
          </a:p>
          <a:p>
            <a:endParaRPr lang="hr-HR" sz="1800" b="1" dirty="0">
              <a:solidFill>
                <a:srgbClr val="444444"/>
              </a:solidFill>
              <a:effectLst/>
              <a:latin typeface="Open Sans"/>
              <a:ea typeface="Times New Roman" panose="02020603050405020304" pitchFamily="18" charset="0"/>
            </a:endParaRPr>
          </a:p>
          <a:p>
            <a:r>
              <a:rPr lang="hr-HR" sz="1800" b="1" dirty="0">
                <a:solidFill>
                  <a:srgbClr val="444444"/>
                </a:solidFill>
                <a:effectLst/>
                <a:latin typeface="Open Sans"/>
                <a:ea typeface="Times New Roman" panose="02020603050405020304" pitchFamily="18" charset="0"/>
              </a:rPr>
              <a:t>Testiranje</a:t>
            </a: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r>
              <a:rPr lang="hr-HR" sz="1800" b="1" dirty="0">
                <a:solidFill>
                  <a:srgbClr val="444444"/>
                </a:solidFill>
                <a:effectLst/>
                <a:latin typeface="Open Sans"/>
                <a:ea typeface="Times New Roman" panose="02020603050405020304" pitchFamily="18" charset="0"/>
              </a:rPr>
              <a:t>Praćenje tijeka igre</a:t>
            </a:r>
            <a:endParaRPr lang="hr-HR" sz="1800" dirty="0">
              <a:effectLst/>
              <a:latin typeface="Times New Roman" panose="02020603050405020304" pitchFamily="18" charset="0"/>
              <a:ea typeface="Times New Roman" panose="02020603050405020304" pitchFamily="18" charset="0"/>
            </a:endParaRPr>
          </a:p>
          <a:p>
            <a:r>
              <a:rPr lang="hr-HR" sz="1800" dirty="0">
                <a:solidFill>
                  <a:srgbClr val="444444"/>
                </a:solidFill>
                <a:effectLst/>
                <a:latin typeface="Open Sans"/>
                <a:ea typeface="Times New Roman" panose="02020603050405020304" pitchFamily="18" charset="0"/>
              </a:rPr>
              <a:t>Za vrijeme igre nastavnik ima uvid u aktivnosti svih timova  i prikaz svih izvršenih zadataka. </a:t>
            </a:r>
          </a:p>
          <a:p>
            <a:r>
              <a:rPr lang="hr-HR" sz="1800" b="1" dirty="0">
                <a:solidFill>
                  <a:srgbClr val="444444"/>
                </a:solidFill>
                <a:effectLst/>
                <a:latin typeface="Open Sans"/>
                <a:ea typeface="Times New Roman" panose="02020603050405020304" pitchFamily="18" charset="0"/>
              </a:rPr>
              <a:t>Mobilna aplikacija za igranje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srgbClr val="444444"/>
                </a:solidFill>
                <a:effectLst/>
                <a:latin typeface="Open Sans"/>
                <a:ea typeface="Times New Roman" panose="02020603050405020304" pitchFamily="18" charset="0"/>
              </a:rPr>
              <a:t>Timovi u koje su sudionici podijeljeni mogu biti samostalno kreirani na početku igre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solidFill>
                  <a:srgbClr val="444444"/>
                </a:solidFill>
                <a:effectLst/>
                <a:latin typeface="Open Sans"/>
                <a:ea typeface="Times New Roman" panose="02020603050405020304" pitchFamily="18" charset="0"/>
              </a:rPr>
              <a:t>Kako bi lakše pronašli igru, natjecatelji dobiju  jedinstveni QR Code igre i upute . QR Code igre automatski se generira prilikom izrade, a nalazi se unutar općih informacija o igri. Ako se igra postavi javno, može se pronaći i bez koda.</a:t>
            </a:r>
            <a:br>
              <a:rPr lang="hr-HR" sz="1800" dirty="0">
                <a:solidFill>
                  <a:srgbClr val="444444"/>
                </a:solidFill>
                <a:effectLst/>
                <a:latin typeface="Open Sans"/>
                <a:ea typeface="Times New Roman" panose="02020603050405020304" pitchFamily="18" charset="0"/>
              </a:rPr>
            </a:br>
            <a:r>
              <a:rPr lang="hr-HR" sz="1800" dirty="0">
                <a:solidFill>
                  <a:srgbClr val="444444"/>
                </a:solidFill>
                <a:effectLst/>
                <a:latin typeface="Open Sans"/>
                <a:ea typeface="Times New Roman" panose="02020603050405020304" pitchFamily="18" charset="0"/>
              </a:rPr>
              <a:t>Mobilna je aplikacija jednostavna i svojim izgledom i funkcionalnostima podsjeća na komunikaciju i objave putem društvenih mreža. Na temelju dobivenih uputa za svaki zadatak, tim izvršava zadatak i kao dokaz prilaže sliku, tekst (točan odgovor) ili GPS lokaciju.</a:t>
            </a:r>
          </a:p>
          <a:p>
            <a:r>
              <a:rPr lang="hr-HR" sz="1800" b="1" kern="1200" dirty="0">
                <a:solidFill>
                  <a:srgbClr val="444444"/>
                </a:solidFill>
                <a:effectLst/>
                <a:latin typeface="Open Sans"/>
                <a:ea typeface="Times New Roman" panose="02020603050405020304" pitchFamily="18" charset="0"/>
                <a:cs typeface="+mn-cs"/>
              </a:rPr>
              <a:t>Vrednovanje i refleksija</a:t>
            </a:r>
          </a:p>
          <a:p>
            <a:endParaRPr lang="hr-HR" sz="1800" b="1" kern="1200" dirty="0">
              <a:solidFill>
                <a:srgbClr val="444444"/>
              </a:solidFill>
              <a:effectLst/>
              <a:latin typeface="Open Sans"/>
              <a:ea typeface="Times New Roman" panose="02020603050405020304" pitchFamily="18" charset="0"/>
              <a:cs typeface="+mn-cs"/>
            </a:endParaRPr>
          </a:p>
          <a:p>
            <a:endParaRPr lang="hr-HR" sz="1800" dirty="0">
              <a:effectLst/>
              <a:latin typeface="Times New Roman" panose="02020603050405020304" pitchFamily="18" charset="0"/>
              <a:ea typeface="Times New Roman" panose="02020603050405020304" pitchFamily="18" charset="0"/>
            </a:endParaRPr>
          </a:p>
          <a:p>
            <a:endParaRPr lang="hr-HR" sz="1800" dirty="0">
              <a:effectLst/>
              <a:latin typeface="Times New Roman" panose="02020603050405020304" pitchFamily="18" charset="0"/>
              <a:ea typeface="Times New Roman" panose="02020603050405020304" pitchFamily="18" charset="0"/>
            </a:endParaRPr>
          </a:p>
          <a:p>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61850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58683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560"/>
              </a:lnSpc>
              <a:spcBef>
                <a:spcPts val="0"/>
              </a:spcBef>
              <a:spcAft>
                <a:spcPts val="750"/>
              </a:spcAft>
              <a:buClrTx/>
              <a:buSzTx/>
              <a:buFontTx/>
              <a:buNone/>
              <a:tabLst/>
              <a:defRPr/>
            </a:pPr>
            <a:r>
              <a:rPr lang="hr-HR" sz="1800" dirty="0">
                <a:solidFill>
                  <a:srgbClr val="444444"/>
                </a:solidFill>
                <a:effectLst/>
                <a:latin typeface="Open Sans"/>
                <a:ea typeface="Times New Roman" panose="02020603050405020304" pitchFamily="18" charset="0"/>
              </a:rPr>
              <a:t>Ako želite unijeti dinamičnost i zabavu u svoju nastavu i potaknuti natjecateljski i istraživački duh svojih učenika, Actionbound, idealan je odabir. Aplikacija  omogućava timski rad, planiranje, interakciju sa lokalnom zajednicom, upoznavanje prostora. Aktivnosti se  mogu izrađivati i zajedno s učenicima ili sami učenici, ali prije ih se treba uputiti na autorska prava kod korištenja fotografija, tekstova i ostalih materijala. Aplikacija je prikladna za integriranu nastavu sa svim predmetima i povezivanje sa svim međupredmetnim temama.Teme su neograničene, nastava usmjerena na učenika. Prikladna je za korištenje u svim oblicima nastave: nastava uživo, online nastava/Homeschooling, kombinirana nastava (</a:t>
            </a:r>
            <a:r>
              <a:rPr lang="hr-HR" sz="1800" u="none" strike="noStrike" dirty="0">
                <a:solidFill>
                  <a:srgbClr val="444444"/>
                </a:solidFill>
                <a:effectLst/>
                <a:latin typeface="Open Sans"/>
                <a:ea typeface="Times New Roman" panose="02020603050405020304" pitchFamily="18" charset="0"/>
                <a:hlinkClick r:id="rId3"/>
              </a:rPr>
              <a:t>flipped classroom- obrnuta učionica</a:t>
            </a:r>
            <a:r>
              <a:rPr lang="hr-HR" sz="1800" dirty="0">
                <a:solidFill>
                  <a:srgbClr val="444444"/>
                </a:solidFill>
                <a:effectLst/>
                <a:latin typeface="Open Sans"/>
                <a:ea typeface="Times New Roman" panose="02020603050405020304" pitchFamily="18" charset="0"/>
              </a:rPr>
              <a:t>). Aplikacija je u osnovi zamišljena kao klasična team building aktivnost u kojoj se sudionici podijeljeni u timove natječu u izvršavanju zadanih misija. No, uz malo inovativnosti i detaljne pripreme, aplikacija se može koristiti i kao jedna od metoda edukacije i vrednovanja učenika. Ovisno radi li se o istraživačkom radu ili rješavanju problemskih zadataka, nastavnik prvo treba odrediti područje igre unutar učionice, škole ili veće područje (npr. dio grada). Zadaci trebaju biti osmišljene u skladu s temom i zadanim područjem i potaknuti učenike na kreativnost i originalnost. Na primjer, prilikom obrade teme Essen und trinken, učenici mogu za zadatak dobiti snimanje zanimljivih videa ili fotografija vezanih uz temu. Cilj igre može biti i pronalaženje određenih informacija ili lokacija, istraživanje o aktualnoj temi iz njemačkoga jezika intervjuiranjem slučajnih prolaznika… Učenje igrom uvijek je zabavno i produktivno, samo je potrebno malo mašte i dobre volje!</a:t>
            </a:r>
            <a:endParaRPr lang="hr-HR" sz="1800" dirty="0">
              <a:effectLst/>
              <a:latin typeface="Times New Roman" panose="02020603050405020304" pitchFamily="18" charset="0"/>
              <a:ea typeface="Times New Roman" panose="02020603050405020304" pitchFamily="18" charset="0"/>
            </a:endParaRPr>
          </a:p>
          <a:p>
            <a:pPr fontAlgn="base">
              <a:lnSpc>
                <a:spcPts val="1560"/>
              </a:lnSpc>
              <a:spcAft>
                <a:spcPts val="750"/>
              </a:spcAft>
            </a:pPr>
            <a:endParaRPr lang="hr-HR" sz="1800" dirty="0">
              <a:solidFill>
                <a:srgbClr val="57575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57275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Ovo su primjeri kako se u nastavi može koristiti. Prvi bound je iz moje nastave, sljedeća tri možete naći na starnici aplikacije, i ovaj zadnji je također moj.</a:t>
            </a:r>
          </a:p>
        </p:txBody>
      </p:sp>
      <p:sp>
        <p:nvSpPr>
          <p:cNvPr id="4" name="Footer Placeholder 3"/>
          <p:cNvSpPr>
            <a:spLocks noGrp="1"/>
          </p:cNvSpPr>
          <p:nvPr>
            <p:ph type="ftr" sz="quarter" idx="4"/>
          </p:nvPr>
        </p:nvSpPr>
        <p:spPr/>
        <p:txBody>
          <a:bodyPr/>
          <a:lstStyle/>
          <a:p>
            <a:endParaRPr lang="hr-HR"/>
          </a:p>
        </p:txBody>
      </p:sp>
    </p:spTree>
    <p:extLst>
      <p:ext uri="{BB962C8B-B14F-4D97-AF65-F5344CB8AC3E}">
        <p14:creationId xmlns:p14="http://schemas.microsoft.com/office/powerpoint/2010/main" val="32897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BD48-1BF8-457A-B1BB-8683D38649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AA5FC5A8-9205-4A1D-91B5-489F47A5D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66CFAC36-B3E9-4FEF-A28D-3644F676C7F6}"/>
              </a:ext>
            </a:extLst>
          </p:cNvPr>
          <p:cNvSpPr>
            <a:spLocks noGrp="1"/>
          </p:cNvSpPr>
          <p:nvPr>
            <p:ph type="dt" sz="half" idx="10"/>
          </p:nvPr>
        </p:nvSpPr>
        <p:spPr/>
        <p:txBody>
          <a:bodyPr/>
          <a:lstStyle/>
          <a:p>
            <a:fld id="{4D5E4E29-A10E-40AE-BB82-4B17C8991C83}" type="datetimeFigureOut">
              <a:rPr lang="hr-HR" smtClean="0"/>
              <a:t>16.4.2021.</a:t>
            </a:fld>
            <a:endParaRPr lang="hr-HR"/>
          </a:p>
        </p:txBody>
      </p:sp>
      <p:sp>
        <p:nvSpPr>
          <p:cNvPr id="5" name="Footer Placeholder 4">
            <a:extLst>
              <a:ext uri="{FF2B5EF4-FFF2-40B4-BE49-F238E27FC236}">
                <a16:creationId xmlns:a16="http://schemas.microsoft.com/office/drawing/2014/main" id="{03FDA47F-EB2B-48B0-970C-21DFEE05C1C5}"/>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090354C-5FED-484B-B329-CA550FB1EAA0}"/>
              </a:ext>
            </a:extLst>
          </p:cNvPr>
          <p:cNvSpPr>
            <a:spLocks noGrp="1"/>
          </p:cNvSpPr>
          <p:nvPr>
            <p:ph type="sldNum" sz="quarter" idx="12"/>
          </p:nvPr>
        </p:nvSpPr>
        <p:spPr/>
        <p:txBody>
          <a:bodyPr/>
          <a:lstStyle/>
          <a:p>
            <a:fld id="{4993FBCB-F209-4E3C-B5FD-AB642594F8CD}" type="slidenum">
              <a:rPr lang="hr-HR" smtClean="0"/>
              <a:t>‹#›</a:t>
            </a:fld>
            <a:endParaRPr lang="hr-HR"/>
          </a:p>
        </p:txBody>
      </p:sp>
    </p:spTree>
    <p:extLst>
      <p:ext uri="{BB962C8B-B14F-4D97-AF65-F5344CB8AC3E}">
        <p14:creationId xmlns:p14="http://schemas.microsoft.com/office/powerpoint/2010/main" val="184932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6B9F-22C9-4BAD-AA37-60E6DDEB0524}"/>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4F4CBA60-C972-4675-9705-4748652550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D115603-C401-473C-80FA-C7EF91E4A2E2}"/>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5" name="Footer Placeholder 4">
            <a:extLst>
              <a:ext uri="{FF2B5EF4-FFF2-40B4-BE49-F238E27FC236}">
                <a16:creationId xmlns:a16="http://schemas.microsoft.com/office/drawing/2014/main" id="{A582277A-A636-4EBC-B728-5B1E2FB6A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9C14FE-B66B-4320-8FAF-B27E7C4D615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547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88B63C-1FBB-4A85-B22D-44C5ED7939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ECE3A287-B78A-44F2-AB41-6720DC2EC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2102AC2B-7DEC-41E1-8C29-E11774F0DBB9}"/>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5" name="Footer Placeholder 4">
            <a:extLst>
              <a:ext uri="{FF2B5EF4-FFF2-40B4-BE49-F238E27FC236}">
                <a16:creationId xmlns:a16="http://schemas.microsoft.com/office/drawing/2014/main" id="{C363D1AB-4ECF-4424-82E1-6B08A01997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3C9516-16E8-4A6D-853B-EA57A9981FB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853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7CC3-3314-4E79-A5A1-D11477E7271E}"/>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92EAE72B-7D6A-4AA9-9F8E-C847E10D9C7B}"/>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4" name="Footer Placeholder 3">
            <a:extLst>
              <a:ext uri="{FF2B5EF4-FFF2-40B4-BE49-F238E27FC236}">
                <a16:creationId xmlns:a16="http://schemas.microsoft.com/office/drawing/2014/main" id="{542881A0-222F-4AA8-928D-F38909230C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9A64DC-68FB-445C-97F5-C411653C4FD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691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8B0B-EF42-4E6F-B16E-43A9E6924D22}"/>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7F2D5186-ED1A-4D26-AD93-17182D868B29}"/>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4" name="Footer Placeholder 3">
            <a:extLst>
              <a:ext uri="{FF2B5EF4-FFF2-40B4-BE49-F238E27FC236}">
                <a16:creationId xmlns:a16="http://schemas.microsoft.com/office/drawing/2014/main" id="{A6BB53F0-33FE-4BBD-919A-ADEFB8BDAE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BA10EE-007F-4AF3-8ED0-526570A0F22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422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0A33-2867-4383-BE97-CA29AFBFE0E8}"/>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C2FD14A1-088E-4525-BD6C-59CEED7E6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C2D37394-B1D3-48E1-A0EC-AFCD7A70CFB8}"/>
              </a:ext>
            </a:extLst>
          </p:cNvPr>
          <p:cNvSpPr>
            <a:spLocks noGrp="1"/>
          </p:cNvSpPr>
          <p:nvPr>
            <p:ph type="dt" sz="half" idx="10"/>
          </p:nvPr>
        </p:nvSpPr>
        <p:spPr/>
        <p:txBody>
          <a:bodyPr/>
          <a:lstStyle/>
          <a:p>
            <a:fld id="{48A87A34-81AB-432B-8DAE-1953F412C126}" type="datetimeFigureOut">
              <a:rPr lang="en-US" smtClean="0"/>
              <a:t>4/16/2021</a:t>
            </a:fld>
            <a:endParaRPr lang="en-US" dirty="0"/>
          </a:p>
        </p:txBody>
      </p:sp>
      <p:sp>
        <p:nvSpPr>
          <p:cNvPr id="5" name="Footer Placeholder 4">
            <a:extLst>
              <a:ext uri="{FF2B5EF4-FFF2-40B4-BE49-F238E27FC236}">
                <a16:creationId xmlns:a16="http://schemas.microsoft.com/office/drawing/2014/main" id="{E900FF60-AFE0-4B33-BE7F-E8AA91B6CE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E50D6-F678-4A03-84FC-A8AF30CB47C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00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7115-0F37-4C24-86F6-62D8EABB39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340A5938-0C06-4D7D-81EB-982AE2599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F06041-476E-42B4-BA7D-CD3AD289CD5B}"/>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5" name="Footer Placeholder 4">
            <a:extLst>
              <a:ext uri="{FF2B5EF4-FFF2-40B4-BE49-F238E27FC236}">
                <a16:creationId xmlns:a16="http://schemas.microsoft.com/office/drawing/2014/main" id="{833932A6-FCD8-4F32-80CC-FF97456CF8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795B1A-0D3E-4C79-8CFA-8B7EB518021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989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E22D-B247-42D8-B09F-43EFF32C6731}"/>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1AC8B7EF-369D-4083-A267-D01F10B456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15C87CC7-582E-474A-BADD-8C5A2304C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578B6E99-41D4-4006-8029-EFCE70646C57}"/>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6" name="Footer Placeholder 5">
            <a:extLst>
              <a:ext uri="{FF2B5EF4-FFF2-40B4-BE49-F238E27FC236}">
                <a16:creationId xmlns:a16="http://schemas.microsoft.com/office/drawing/2014/main" id="{F8A275ED-A9C1-4E06-82EF-482417162F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3F190F-4FA0-4108-8357-F00710FBC91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629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9765-87B7-4D64-938F-0715897D5803}"/>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468EDE35-09A8-417A-96C2-60872E579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A66C01-1361-4EC6-AFA3-F8B618759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AED198B2-E427-458E-A739-B3313CA4A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8814A-2761-47BD-A189-71C148CEB2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9FFA4E03-9B2E-4BD4-B919-74EEA49A5339}"/>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8" name="Footer Placeholder 7">
            <a:extLst>
              <a:ext uri="{FF2B5EF4-FFF2-40B4-BE49-F238E27FC236}">
                <a16:creationId xmlns:a16="http://schemas.microsoft.com/office/drawing/2014/main" id="{C9EDA77B-1D4D-4DB7-950D-DF7AD18DD26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477B475-2B99-4A7C-803F-7B827CC77A0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462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0318-32E0-470A-B241-9090489B8929}"/>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CC11B863-BDCC-4F39-A1DD-6A755B03E263}"/>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4" name="Footer Placeholder 3">
            <a:extLst>
              <a:ext uri="{FF2B5EF4-FFF2-40B4-BE49-F238E27FC236}">
                <a16:creationId xmlns:a16="http://schemas.microsoft.com/office/drawing/2014/main" id="{9A867809-02C7-4385-8747-E04D4F6B03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1391CA-67E7-4155-81C0-D15CBB119DA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777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BF391-F3C9-4C5A-AAAD-6B29CF73D3F0}"/>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3" name="Footer Placeholder 2">
            <a:extLst>
              <a:ext uri="{FF2B5EF4-FFF2-40B4-BE49-F238E27FC236}">
                <a16:creationId xmlns:a16="http://schemas.microsoft.com/office/drawing/2014/main" id="{8795E446-74F9-4012-B738-B343D9718F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2CDE55-F250-4031-A8C4-C4CE077BE52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557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1DA4-9D71-48F0-81D6-5F5C37DC6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883E823A-4F59-4D16-B957-F946BC105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3E82BF00-3E34-48FF-9634-1A998196D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9C4B0-7A14-4053-8901-77664E1B42EF}"/>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6" name="Footer Placeholder 5">
            <a:extLst>
              <a:ext uri="{FF2B5EF4-FFF2-40B4-BE49-F238E27FC236}">
                <a16:creationId xmlns:a16="http://schemas.microsoft.com/office/drawing/2014/main" id="{8BA61767-DDAD-4218-B2CE-FDBC3F277F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41BA26-E1BB-4B0A-BE9E-50E71012FDF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818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A230-4C35-4965-B28E-44E276AA3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4C0EE00F-4D78-4FB9-BFF3-A3AAEF365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09974E41-56AD-4D29-9587-740930318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9CA5D-D522-4C5A-8CF9-F22B20CB7C92}"/>
              </a:ext>
            </a:extLst>
          </p:cNvPr>
          <p:cNvSpPr>
            <a:spLocks noGrp="1"/>
          </p:cNvSpPr>
          <p:nvPr>
            <p:ph type="dt" sz="half" idx="10"/>
          </p:nvPr>
        </p:nvSpPr>
        <p:spPr/>
        <p:txBody>
          <a:bodyPr/>
          <a:lstStyle/>
          <a:p>
            <a:fld id="{48A87A34-81AB-432B-8DAE-1953F412C126}" type="datetimeFigureOut">
              <a:rPr lang="en-US" smtClean="0"/>
              <a:pPr/>
              <a:t>4/16/2021</a:t>
            </a:fld>
            <a:endParaRPr lang="en-US" dirty="0"/>
          </a:p>
        </p:txBody>
      </p:sp>
      <p:sp>
        <p:nvSpPr>
          <p:cNvPr id="6" name="Footer Placeholder 5">
            <a:extLst>
              <a:ext uri="{FF2B5EF4-FFF2-40B4-BE49-F238E27FC236}">
                <a16:creationId xmlns:a16="http://schemas.microsoft.com/office/drawing/2014/main" id="{F50E7324-9548-469B-A888-5A9BF8C8A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FDA229-AF64-4F65-9B58-0E79955A88A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621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BF077-1C1F-4BEF-9D58-E45C8439F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13DA398D-21D4-4044-B435-D1D412646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2B48666C-356B-4D7A-99F6-370CDEBB0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4/16/2021</a:t>
            </a:fld>
            <a:endParaRPr lang="en-US" dirty="0"/>
          </a:p>
        </p:txBody>
      </p:sp>
      <p:sp>
        <p:nvSpPr>
          <p:cNvPr id="5" name="Footer Placeholder 4">
            <a:extLst>
              <a:ext uri="{FF2B5EF4-FFF2-40B4-BE49-F238E27FC236}">
                <a16:creationId xmlns:a16="http://schemas.microsoft.com/office/drawing/2014/main" id="{253C70AC-1319-4836-B67F-293BD935F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35DE52-F17A-4025-A718-7795EA1BC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86146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48" r:id="rId12"/>
    <p:sldLayoutId id="214748374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it.ly/&#381;SV2NJEMS&#352;OB&#38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bookcreato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bookcreator.com/" TargetMode="External"/><Relationship Id="rId5" Type="http://schemas.openxmlformats.org/officeDocument/2006/relationships/hyperlink" Target="http://www.actionbound.com/"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ookcreato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read.bookcreator.com/trQoXvSAzFVeb6YReyl5lmaDBdP2/xYgBJXyvQ62tbEl22OhnCA" TargetMode="Externa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bit.ly/bookcreatorhelsinki" TargetMode="External"/><Relationship Id="rId4" Type="http://schemas.openxmlformats.org/officeDocument/2006/relationships/hyperlink" Target="https://bit.ly/bookcreatorucenik"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 TargetMode="External"/><Relationship Id="rId3" Type="http://schemas.openxmlformats.org/officeDocument/2006/relationships/hyperlink" Target="https://de.actionbound.com/stepbystep" TargetMode="External"/><Relationship Id="rId7" Type="http://schemas.openxmlformats.org/officeDocument/2006/relationships/hyperlink" Target="https://www.skolskiportal.hr/kolumne/book-creato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eduza.carnet.hr/index.php/media/watch/19213" TargetMode="External"/><Relationship Id="rId5" Type="http://schemas.openxmlformats.org/officeDocument/2006/relationships/hyperlink" Target="https://de.actionbound.com/resources" TargetMode="External"/><Relationship Id="rId4" Type="http://schemas.openxmlformats.org/officeDocument/2006/relationships/hyperlink" Target="https://de.actionbound.com/academ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it.ly/&#381;SV2NJEMS&#35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de.actionbound.com/?setla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ctionbound.com/" TargetMode="External"/><Relationship Id="rId5" Type="http://schemas.openxmlformats.org/officeDocument/2006/relationships/hyperlink" Target="http://www.actionbound.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ctionboun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hyperlink" Target="https://actionbound.com/bound/osterngd" TargetMode="External"/><Relationship Id="rId3" Type="http://schemas.openxmlformats.org/officeDocument/2006/relationships/hyperlink" Target="https://actionbound.com/bound/duplicate-duplicate-duplicate-duplicate-duplicate-osijek2" TargetMode="External"/><Relationship Id="rId7" Type="http://schemas.openxmlformats.org/officeDocument/2006/relationships/image" Target="../media/image11.png"/><Relationship Id="rId12" Type="http://schemas.openxmlformats.org/officeDocument/2006/relationships/hyperlink" Target="http://bit.ly/helsinkierasmus20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de.actionbound.com/eduguide" TargetMode="External"/><Relationship Id="rId5" Type="http://schemas.openxmlformats.org/officeDocument/2006/relationships/image" Target="../media/image9.emf"/><Relationship Id="rId10" Type="http://schemas.openxmlformats.org/officeDocument/2006/relationships/hyperlink" Target="https://actionbound.com/bound/coronabound" TargetMode="External"/><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7B550-3DB3-4EF2-8559-8E8D1B143DCA}"/>
              </a:ext>
            </a:extLst>
          </p:cNvPr>
          <p:cNvSpPr>
            <a:spLocks noGrp="1"/>
          </p:cNvSpPr>
          <p:nvPr>
            <p:ph type="title"/>
          </p:nvPr>
        </p:nvSpPr>
        <p:spPr>
          <a:xfrm>
            <a:off x="1523997" y="694416"/>
            <a:ext cx="10071535" cy="4412583"/>
          </a:xfrm>
        </p:spPr>
        <p:txBody>
          <a:bodyPr vert="horz" lIns="91440" tIns="45720" rIns="91440" bIns="45720" rtlCol="0" anchor="ctr">
            <a:normAutofit fontScale="90000"/>
          </a:bodyPr>
          <a:lstStyle/>
          <a:p>
            <a:pPr>
              <a:lnSpc>
                <a:spcPct val="100000"/>
              </a:lnSpc>
              <a:spcBef>
                <a:spcPts val="600"/>
              </a:spcBef>
            </a:pPr>
            <a:r>
              <a:rPr lang="hr-HR" sz="1800" kern="1200" dirty="0">
                <a:solidFill>
                  <a:schemeClr val="tx1"/>
                </a:solidFill>
                <a:effectLst/>
                <a:latin typeface="+mj-lt"/>
                <a:ea typeface="+mj-ea"/>
                <a:cs typeface="+mj-cs"/>
              </a:rPr>
              <a:t>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Dnevni red:</a:t>
            </a:r>
            <a:b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br>
            <a:br>
              <a:rPr lang="hr-HR" sz="2000"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1.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E-PORTFOLIO s dokumentima kojima se dokazuje ostvarenost uvjeta za napredovanje (primjeri) - Sanja Cikač,prof. izvrstan savjetnik, Ekonomska i trgovačka škola Ivana Domca Vinkovci;  Ana Radočaj, prof. savjetnik,</a:t>
            </a:r>
            <a:r>
              <a:rPr lang="hr-BA" sz="2000" dirty="0">
                <a:effectLst/>
                <a:latin typeface="Times New Roman" panose="02020603050405020304" pitchFamily="18" charset="0"/>
                <a:ea typeface="Times New Roman" panose="02020603050405020304" pitchFamily="18" charset="0"/>
              </a:rPr>
              <a:t>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Ekonomsko-birotehnička škola Slavonski Brod</a:t>
            </a:r>
            <a:b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br>
            <a:br>
              <a:rPr lang="hr-HR" sz="2000"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2.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„Gdje je nestao kazetofon?“ – mr.sc. Ella Rakovac Bekeš, prof. savjetnik, I. gimnazija Osijek</a:t>
            </a:r>
            <a:b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br>
            <a:br>
              <a:rPr lang="hr-HR" sz="2000"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3.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Lernen und Lehren mit Apps: Actionbound &amp; Book  Creator - Gordana Dragušica, prof. savjetnik, I. gimnazija Osijek</a:t>
            </a:r>
            <a:b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br>
            <a:br>
              <a:rPr lang="hr-HR" sz="2000"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4.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(Schau)spielend Deutsch lernen – Tihana Pavičić,prof. savjetnik, II. gimnazija Osijek;  Anita Kopić, prof. savjetnik, II. gimnazija Osijek</a:t>
            </a:r>
            <a:b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br>
            <a:br>
              <a:rPr lang="hr-HR" sz="2000"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5. </a:t>
            </a:r>
            <a:r>
              <a:rPr lang="hr-BA"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Evaluacija</a:t>
            </a:r>
            <a:br>
              <a:rPr lang="hr-HR" sz="2000" dirty="0">
                <a:effectLst/>
                <a:latin typeface="Times New Roman" panose="02020603050405020304" pitchFamily="18" charset="0"/>
                <a:ea typeface="Times New Roman" panose="02020603050405020304" pitchFamily="18" charset="0"/>
              </a:rPr>
            </a:br>
            <a:endParaRPr lang="en-U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Text Placeholder 2">
            <a:extLst>
              <a:ext uri="{FF2B5EF4-FFF2-40B4-BE49-F238E27FC236}">
                <a16:creationId xmlns:a16="http://schemas.microsoft.com/office/drawing/2014/main" id="{BE1AC849-A4AF-4AD8-9560-C1AABA83925C}"/>
              </a:ext>
            </a:extLst>
          </p:cNvPr>
          <p:cNvSpPr>
            <a:spLocks noGrp="1"/>
          </p:cNvSpPr>
          <p:nvPr>
            <p:ph type="body" idx="1"/>
          </p:nvPr>
        </p:nvSpPr>
        <p:spPr>
          <a:xfrm>
            <a:off x="724676" y="5106999"/>
            <a:ext cx="10742645" cy="1311222"/>
          </a:xfrm>
        </p:spPr>
        <p:txBody>
          <a:bodyPr vert="horz" lIns="91440" tIns="45720" rIns="91440" bIns="45720" rtlCol="0" anchor="ctr">
            <a:normAutofit fontScale="25000" lnSpcReduction="20000"/>
          </a:bodyPr>
          <a:lstStyle/>
          <a:p>
            <a:pPr algn="ctr"/>
            <a:endParaRPr lang="hr-HR" sz="1700" dirty="0">
              <a:solidFill>
                <a:schemeClr val="tx1"/>
              </a:solidFill>
              <a:latin typeface="Calisto MT" panose="02040603050505030304" pitchFamily="18" charset="0"/>
              <a:ea typeface="+mj-ea"/>
              <a:cs typeface="+mj-cs"/>
            </a:endParaRPr>
          </a:p>
          <a:p>
            <a:pPr algn="ctr"/>
            <a:endParaRPr lang="hr-HR" sz="1700" dirty="0">
              <a:solidFill>
                <a:schemeClr val="tx1"/>
              </a:solidFill>
              <a:latin typeface="Calisto MT" panose="02040603050505030304" pitchFamily="18" charset="0"/>
              <a:ea typeface="+mj-ea"/>
              <a:cs typeface="+mj-cs"/>
            </a:endParaRPr>
          </a:p>
          <a:p>
            <a:pPr algn="ctr"/>
            <a:r>
              <a:rPr lang="en-US"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ŽUPANIJSKO STRUČNO VIJEĆE NASTAVNIKA NJEMAČKOGA JEZIKA </a:t>
            </a:r>
          </a:p>
          <a:p>
            <a:pPr algn="ctr"/>
            <a:r>
              <a:rPr lang="en-US"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U SREDNJIM ŠKOLAMA OSJEČKO-BARANJSKE ŽUPANIJE</a:t>
            </a:r>
          </a:p>
          <a:p>
            <a:pPr algn="ctr"/>
            <a:r>
              <a:rPr lang="en-US"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Osijek, </a:t>
            </a:r>
            <a:r>
              <a:rPr lang="hr-HR"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6. </a:t>
            </a:r>
            <a:r>
              <a:rPr lang="hr-HR"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travanj</a:t>
            </a:r>
            <a:r>
              <a:rPr lang="en-US"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2021.</a:t>
            </a:r>
            <a:endParaRPr lang="hr-HR"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hr-HR" sz="7200" b="0" i="0" u="none" strike="noStrike" dirty="0">
                <a:solidFill>
                  <a:srgbClr val="EE6123"/>
                </a:solidFill>
                <a:effectLst/>
                <a:latin typeface="Times New Roman" panose="02020603050405020304" pitchFamily="18" charset="0"/>
              </a:rPr>
              <a:t>Microsoft Teams:  </a:t>
            </a:r>
            <a:r>
              <a:rPr lang="hr-HR" sz="7200" dirty="0">
                <a:solidFill>
                  <a:srgbClr val="EE6123"/>
                </a:solidFill>
                <a:latin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bit.ly/ŽSV2NJEMSŠOBŽ</a:t>
            </a:r>
            <a:endParaRPr lang="hr-HR" sz="7200" dirty="0">
              <a:solidFill>
                <a:srgbClr val="EE6123"/>
              </a:solidFill>
              <a:latin typeface="Times New Roman" panose="02020603050405020304" pitchFamily="18" charset="0"/>
            </a:endParaRPr>
          </a:p>
          <a:p>
            <a:pPr algn="ctr"/>
            <a:endParaRPr lang="en-US" sz="4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n-US" sz="1900" dirty="0">
              <a:solidFill>
                <a:schemeClr val="tx1"/>
              </a:solidFill>
              <a:latin typeface="Calisto MT" panose="02040603050505030304" pitchFamily="18" charset="0"/>
              <a:ea typeface="+mj-ea"/>
              <a:cs typeface="+mj-cs"/>
            </a:endParaRPr>
          </a:p>
        </p:txBody>
      </p:sp>
      <p:cxnSp>
        <p:nvCxnSpPr>
          <p:cNvPr id="21" name="Straight Connector 2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05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BE518B-18A7-459F-9E7C-D5D346B1DCF9}"/>
              </a:ext>
            </a:extLst>
          </p:cNvPr>
          <p:cNvSpPr>
            <a:spLocks noGrp="1"/>
          </p:cNvSpPr>
          <p:nvPr>
            <p:ph type="title"/>
          </p:nvPr>
        </p:nvSpPr>
        <p:spPr>
          <a:xfrm>
            <a:off x="3734817" y="356314"/>
            <a:ext cx="5928294" cy="1117746"/>
          </a:xfrm>
        </p:spPr>
        <p:txBody>
          <a:bodyPr>
            <a:normAutofit fontScale="90000"/>
          </a:bodyPr>
          <a:lstStyle/>
          <a:p>
            <a:r>
              <a:rPr lang="hr-HR" b="1" dirty="0">
                <a:solidFill>
                  <a:schemeClr val="accent2"/>
                </a:solidFill>
              </a:rPr>
              <a:t>Book Creator  </a:t>
            </a:r>
            <a:br>
              <a:rPr lang="hr-HR" b="1" dirty="0">
                <a:solidFill>
                  <a:schemeClr val="accent2"/>
                </a:solidFill>
              </a:rPr>
            </a:br>
            <a:r>
              <a:rPr lang="hr-HR" sz="2000" b="1" dirty="0">
                <a:solidFill>
                  <a:schemeClr val="accent2"/>
                </a:solidFill>
              </a:rPr>
              <a:t>URL adresa: </a:t>
            </a:r>
            <a:r>
              <a:rPr lang="en-US" sz="2400" dirty="0">
                <a:hlinkClick r:id="rId3"/>
              </a:rPr>
              <a:t>https://bookcreator.com/</a:t>
            </a:r>
            <a:br>
              <a:rPr lang="hr-HR" sz="2400" dirty="0"/>
            </a:br>
            <a:endParaRPr lang="hr-HR" sz="2200" b="1" dirty="0">
              <a:solidFill>
                <a:schemeClr val="accent2"/>
              </a:solidFill>
            </a:endParaRPr>
          </a:p>
        </p:txBody>
      </p:sp>
      <p:sp>
        <p:nvSpPr>
          <p:cNvPr id="110" name="Arc 10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Content Placeholder 7" descr="Graphical user interface, website&#10;&#10;Description automatically generated">
            <a:extLst>
              <a:ext uri="{FF2B5EF4-FFF2-40B4-BE49-F238E27FC236}">
                <a16:creationId xmlns:a16="http://schemas.microsoft.com/office/drawing/2014/main" id="{C4A81BA4-41D7-42F9-AB06-B30F17279EE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99711" y="1464467"/>
            <a:ext cx="9821773" cy="4456939"/>
          </a:xfrm>
        </p:spPr>
      </p:pic>
    </p:spTree>
    <p:extLst>
      <p:ext uri="{BB962C8B-B14F-4D97-AF65-F5344CB8AC3E}">
        <p14:creationId xmlns:p14="http://schemas.microsoft.com/office/powerpoint/2010/main" val="357813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405442" y="4587886"/>
            <a:ext cx="3861960" cy="1905232"/>
          </a:xfrm>
        </p:spPr>
        <p:txBody>
          <a:bodyPr anchor="ctr">
            <a:normAutofit/>
          </a:bodyPr>
          <a:lstStyle/>
          <a:p>
            <a:r>
              <a:rPr lang="hr-HR" sz="5400" b="1" dirty="0">
                <a:solidFill>
                  <a:srgbClr val="E1691F"/>
                </a:solidFill>
                <a:latin typeface="+mn-lt"/>
                <a:ea typeface="+mn-ea"/>
                <a:cs typeface="+mn-cs"/>
              </a:rPr>
              <a:t>Opis alata</a:t>
            </a:r>
          </a:p>
        </p:txBody>
      </p:sp>
      <p:sp>
        <p:nvSpPr>
          <p:cNvPr id="17" name="Rectangle 1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B1BC75-10A2-458D-A813-A00B9C8C122E}"/>
              </a:ext>
            </a:extLst>
          </p:cNvPr>
          <p:cNvPicPr>
            <a:picLocks noChangeAspect="1"/>
          </p:cNvPicPr>
          <p:nvPr/>
        </p:nvPicPr>
        <p:blipFill rotWithShape="1">
          <a:blip r:embed="rId3"/>
          <a:srcRect l="7800" t="23466" r="9850" b="5311"/>
          <a:stretch/>
        </p:blipFill>
        <p:spPr>
          <a:xfrm>
            <a:off x="838200" y="827859"/>
            <a:ext cx="5136795" cy="2499029"/>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7CB4D80D-6F7C-4E53-AC2B-F54378D224E7}"/>
              </a:ext>
            </a:extLst>
          </p:cNvPr>
          <p:cNvPicPr>
            <a:picLocks noChangeAspect="1"/>
          </p:cNvPicPr>
          <p:nvPr/>
        </p:nvPicPr>
        <p:blipFill rotWithShape="1">
          <a:blip r:embed="rId4"/>
          <a:srcRect l="21450" t="21601" r="22450" b="6666"/>
          <a:stretch/>
        </p:blipFill>
        <p:spPr>
          <a:xfrm>
            <a:off x="6986439" y="364142"/>
            <a:ext cx="4261198" cy="3064858"/>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21" name="Rectangle 2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730D046-63A6-4599-9891-E99505D935CB}"/>
              </a:ext>
            </a:extLst>
          </p:cNvPr>
          <p:cNvSpPr>
            <a:spLocks noGrp="1"/>
          </p:cNvSpPr>
          <p:nvPr>
            <p:ph idx="1"/>
          </p:nvPr>
        </p:nvSpPr>
        <p:spPr>
          <a:xfrm>
            <a:off x="5162719" y="4495568"/>
            <a:ext cx="6586915" cy="1905232"/>
          </a:xfrm>
        </p:spPr>
        <p:txBody>
          <a:bodyPr anchor="ctr">
            <a:normAutofit fontScale="25000" lnSpcReduction="20000"/>
          </a:bodyPr>
          <a:lstStyle/>
          <a:p>
            <a:pPr marL="0" indent="0">
              <a:buNone/>
            </a:pPr>
            <a:endParaRPr lang="hr-HR" sz="500" dirty="0"/>
          </a:p>
          <a:p>
            <a:pPr marL="0" indent="0">
              <a:buNone/>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Clr>
                <a:schemeClr val="bg1"/>
              </a:buClr>
              <a:buFont typeface="Arial" panose="020B0604020202020204" pitchFamily="34" charset="0"/>
              <a:buChar char="•"/>
            </a:pPr>
            <a:endParaRPr lang="hr-HR" sz="500" dirty="0"/>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r>
              <a:rPr lang="hr-HR" sz="500" dirty="0">
                <a:effectLst/>
                <a:latin typeface="Open Sans"/>
                <a:ea typeface="Times New Roman" panose="02020603050405020304" pitchFamily="18" charset="0"/>
              </a:rPr>
              <a:t>web preglednik </a:t>
            </a:r>
            <a:r>
              <a:rPr lang="hr-HR" sz="500" u="sng" dirty="0">
                <a:effectLst/>
                <a:latin typeface="Source Sans Pro" panose="020B0503030403020204" pitchFamily="34" charset="0"/>
                <a:ea typeface="Times New Roman" panose="02020603050405020304" pitchFamily="18" charset="0"/>
                <a:hlinkClick r:id="rId5"/>
              </a:rPr>
              <a:t>www.actionbound.com</a:t>
            </a:r>
            <a:endParaRPr lang="hr-HR" sz="500" u="sng" dirty="0">
              <a:effectLst/>
              <a:latin typeface="Source Sans Pro" panose="020B0503030403020204" pitchFamily="34" charset="0"/>
              <a:ea typeface="Times New Roman" panose="02020603050405020304" pitchFamily="18" charset="0"/>
            </a:endParaRPr>
          </a:p>
          <a:p>
            <a:pPr>
              <a:buClr>
                <a:srgbClr val="0070C0"/>
              </a:buClr>
            </a:pPr>
            <a:endParaRPr lang="hr-HR" sz="21600" b="1" dirty="0">
              <a:solidFill>
                <a:srgbClr val="E1691F"/>
              </a:solidFill>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endParaRPr lang="hr-HR" sz="8000" dirty="0"/>
          </a:p>
          <a:p>
            <a:endParaRPr lang="hr-HR" sz="8000" dirty="0"/>
          </a:p>
          <a:p>
            <a:endParaRPr lang="hr-HR" sz="8000" dirty="0"/>
          </a:p>
          <a:p>
            <a:endParaRPr lang="hr-HR" sz="8000" dirty="0"/>
          </a:p>
          <a:p>
            <a:r>
              <a:rPr lang="en-US" sz="8000" dirty="0">
                <a:hlinkClick r:id="rId6"/>
              </a:rPr>
              <a:t>https://bookcreator.com/</a:t>
            </a:r>
            <a:endParaRPr lang="hr-HR" sz="8000" dirty="0"/>
          </a:p>
          <a:p>
            <a:r>
              <a:rPr lang="hr-HR" sz="8000" dirty="0"/>
              <a:t>kreiranje digitalne knjige, portfolio, priče</a:t>
            </a:r>
          </a:p>
          <a:p>
            <a:r>
              <a:rPr lang="hr-HR" sz="8000" dirty="0"/>
              <a:t>besplatan alat (do 40 knjiga i jedna knjižnica)</a:t>
            </a:r>
          </a:p>
          <a:p>
            <a:r>
              <a:rPr lang="hr-HR" sz="8000" dirty="0"/>
              <a:t>vlastita online knjižnica</a:t>
            </a:r>
          </a:p>
          <a:p>
            <a:r>
              <a:rPr lang="hr-HR" sz="8000" dirty="0"/>
              <a:t>dijeljenje knjiga  s učenicima uz kod</a:t>
            </a:r>
          </a:p>
          <a:p>
            <a:pPr>
              <a:buClr>
                <a:srgbClr val="0070C0"/>
              </a:buClr>
            </a:pPr>
            <a:endParaRPr lang="hr-HR" sz="8000" dirty="0">
              <a:latin typeface="Open Sans"/>
            </a:endParaRPr>
          </a:p>
          <a:p>
            <a:pPr>
              <a:buClr>
                <a:srgbClr val="0070C0"/>
              </a:buClr>
            </a:pPr>
            <a:endParaRPr lang="hr-HR" sz="8000" dirty="0"/>
          </a:p>
          <a:p>
            <a:pPr>
              <a:buClr>
                <a:schemeClr val="bg1"/>
              </a:buClr>
              <a:buFont typeface="Arial" panose="020B0604020202020204" pitchFamily="34" charset="0"/>
              <a:buChar char="•"/>
            </a:pPr>
            <a:endParaRPr lang="hr-HR" sz="8000" dirty="0"/>
          </a:p>
          <a:p>
            <a:pPr>
              <a:buClr>
                <a:schemeClr val="bg1"/>
              </a:buClr>
              <a:buFont typeface="Arial" panose="020B0604020202020204" pitchFamily="34" charset="0"/>
              <a:buChar char="•"/>
            </a:pPr>
            <a:endParaRPr lang="hr-HR" sz="8000" dirty="0"/>
          </a:p>
          <a:p>
            <a:pPr>
              <a:buClr>
                <a:schemeClr val="bg1"/>
              </a:buClr>
              <a:buFont typeface="Arial" panose="020B0604020202020204" pitchFamily="34" charset="0"/>
              <a:buChar char="•"/>
            </a:pPr>
            <a:endParaRPr lang="hr-HR" sz="8000" dirty="0"/>
          </a:p>
          <a:p>
            <a:pPr marL="0" indent="0">
              <a:buNone/>
            </a:pPr>
            <a:r>
              <a:rPr lang="hr-HR" sz="500" dirty="0"/>
              <a:t>         </a:t>
            </a:r>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marL="0" indent="0">
              <a:buNone/>
            </a:pPr>
            <a:endParaRPr lang="en-US" sz="500" dirty="0"/>
          </a:p>
        </p:txBody>
      </p:sp>
    </p:spTree>
    <p:extLst>
      <p:ext uri="{BB962C8B-B14F-4D97-AF65-F5344CB8AC3E}">
        <p14:creationId xmlns:p14="http://schemas.microsoft.com/office/powerpoint/2010/main" val="242607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635000" y="640823"/>
            <a:ext cx="3418659" cy="5583148"/>
          </a:xfrm>
        </p:spPr>
        <p:txBody>
          <a:bodyPr anchor="ctr">
            <a:normAutofit/>
          </a:bodyPr>
          <a:lstStyle/>
          <a:p>
            <a:r>
              <a:rPr lang="hr-HR" sz="5400" b="1" dirty="0">
                <a:solidFill>
                  <a:srgbClr val="E1691F"/>
                </a:solidFill>
                <a:latin typeface="+mn-lt"/>
                <a:ea typeface="+mn-ea"/>
                <a:cs typeface="+mn-cs"/>
              </a:rPr>
              <a:t>Kreiranje aktivnosti</a:t>
            </a:r>
            <a:br>
              <a:rPr lang="hr-HR" sz="5400" dirty="0">
                <a:solidFill>
                  <a:srgbClr val="E1691F"/>
                </a:solidFill>
                <a:latin typeface="+mn-lt"/>
                <a:ea typeface="+mn-ea"/>
                <a:cs typeface="+mn-cs"/>
              </a:rPr>
            </a:br>
            <a:endParaRPr lang="hr-HR" sz="5400" dirty="0">
              <a:solidFill>
                <a:srgbClr val="E1691F"/>
              </a:solidFill>
              <a:latin typeface="+mn-lt"/>
              <a:ea typeface="+mn-ea"/>
              <a:cs typeface="+mn-cs"/>
            </a:endParaRPr>
          </a:p>
        </p:txBody>
      </p:sp>
      <p:sp>
        <p:nvSpPr>
          <p:cNvPr id="6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Content Placeholder 9">
            <a:extLst>
              <a:ext uri="{FF2B5EF4-FFF2-40B4-BE49-F238E27FC236}">
                <a16:creationId xmlns:a16="http://schemas.microsoft.com/office/drawing/2014/main" id="{631C3289-BDDC-4B8C-AA51-75C918A1BC97}"/>
              </a:ext>
            </a:extLst>
          </p:cNvPr>
          <p:cNvGraphicFramePr>
            <a:graphicFrameLocks noGrp="1"/>
          </p:cNvGraphicFramePr>
          <p:nvPr>
            <p:ph idx="1"/>
            <p:extLst>
              <p:ext uri="{D42A27DB-BD31-4B8C-83A1-F6EECF244321}">
                <p14:modId xmlns:p14="http://schemas.microsoft.com/office/powerpoint/2010/main" val="26007875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3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719666" y="766763"/>
            <a:ext cx="3418659" cy="5583148"/>
          </a:xfrm>
        </p:spPr>
        <p:txBody>
          <a:bodyPr anchor="ctr">
            <a:normAutofit/>
          </a:bodyPr>
          <a:lstStyle/>
          <a:p>
            <a:r>
              <a:rPr kumimoji="0" lang="hr-HR" sz="5400" b="1" i="0" u="none" strike="noStrike" kern="1200" cap="none" spc="0" normalizeH="0" baseline="0" noProof="0" dirty="0">
                <a:ln>
                  <a:noFill/>
                </a:ln>
                <a:solidFill>
                  <a:srgbClr val="E1691F"/>
                </a:solidFill>
                <a:effectLst/>
                <a:uLnTx/>
                <a:uFillTx/>
                <a:latin typeface="Calibri" panose="020F0502020204030204"/>
                <a:ea typeface="+mj-ea"/>
                <a:cs typeface="+mj-cs"/>
              </a:rPr>
              <a:t>Kreiranje aktivnosti</a:t>
            </a:r>
            <a:br>
              <a:rPr kumimoji="0" lang="hr-HR" sz="54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hr-HR" sz="2400" b="0" i="0" u="none" strike="noStrike" kern="1200" cap="none" spc="0" normalizeH="0" baseline="0" noProof="0" dirty="0">
                <a:ln>
                  <a:noFill/>
                </a:ln>
                <a:solidFill>
                  <a:prstClr val="black"/>
                </a:solidFill>
                <a:effectLst/>
                <a:uLnTx/>
                <a:uFillTx/>
                <a:latin typeface="Calibri" panose="020F0502020204030204"/>
                <a:ea typeface="+mj-ea"/>
                <a:cs typeface="+mj-cs"/>
                <a:hlinkClick r:id="rId3"/>
              </a:rPr>
              <a:t>https://bookcreator.com/</a:t>
            </a:r>
            <a:br>
              <a:rPr kumimoji="0" lang="hr-HR" sz="2400" b="0"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hr-HR" sz="2400" b="0"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hr-HR" sz="2400" b="0"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hr-HR" sz="24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hr-HR" sz="2000" dirty="0">
              <a:latin typeface="+mn-lt"/>
              <a:ea typeface="+mn-ea"/>
              <a:cs typeface="+mn-cs"/>
            </a:endParaRPr>
          </a:p>
        </p:txBody>
      </p:sp>
      <p:sp>
        <p:nvSpPr>
          <p:cNvPr id="6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7EE08D1-0A5C-471A-B8A5-08CB2AB0355D}"/>
              </a:ext>
            </a:extLst>
          </p:cNvPr>
          <p:cNvPicPr>
            <a:picLocks noChangeAspect="1"/>
          </p:cNvPicPr>
          <p:nvPr/>
        </p:nvPicPr>
        <p:blipFill rotWithShape="1">
          <a:blip r:embed="rId4"/>
          <a:srcRect l="2550" t="11181" r="25861" b="15309"/>
          <a:stretch/>
        </p:blipFill>
        <p:spPr>
          <a:xfrm>
            <a:off x="4673574" y="582877"/>
            <a:ext cx="6353468" cy="3669771"/>
          </a:xfrm>
          <a:prstGeom prst="rect">
            <a:avLst/>
          </a:prstGeom>
        </p:spPr>
      </p:pic>
      <p:pic>
        <p:nvPicPr>
          <p:cNvPr id="7" name="Picture 6">
            <a:extLst>
              <a:ext uri="{FF2B5EF4-FFF2-40B4-BE49-F238E27FC236}">
                <a16:creationId xmlns:a16="http://schemas.microsoft.com/office/drawing/2014/main" id="{4A04F2C1-B7F7-48F2-A746-705B5705F5D5}"/>
              </a:ext>
            </a:extLst>
          </p:cNvPr>
          <p:cNvPicPr>
            <a:picLocks noChangeAspect="1"/>
          </p:cNvPicPr>
          <p:nvPr/>
        </p:nvPicPr>
        <p:blipFill rotWithShape="1">
          <a:blip r:embed="rId5"/>
          <a:srcRect l="1936" t="11181" r="3280" b="7409"/>
          <a:stretch/>
        </p:blipFill>
        <p:spPr>
          <a:xfrm>
            <a:off x="5440379" y="2731030"/>
            <a:ext cx="6298883" cy="3043237"/>
          </a:xfrm>
          <a:prstGeom prst="rect">
            <a:avLst/>
          </a:prstGeom>
        </p:spPr>
      </p:pic>
      <p:pic>
        <p:nvPicPr>
          <p:cNvPr id="5" name="Picture 4">
            <a:extLst>
              <a:ext uri="{FF2B5EF4-FFF2-40B4-BE49-F238E27FC236}">
                <a16:creationId xmlns:a16="http://schemas.microsoft.com/office/drawing/2014/main" id="{C11BB340-7FEE-4A8E-8080-13E251870D0C}"/>
              </a:ext>
            </a:extLst>
          </p:cNvPr>
          <p:cNvPicPr>
            <a:picLocks noChangeAspect="1"/>
          </p:cNvPicPr>
          <p:nvPr/>
        </p:nvPicPr>
        <p:blipFill rotWithShape="1">
          <a:blip r:embed="rId6"/>
          <a:srcRect l="32642" t="32533" r="29350" b="13957"/>
          <a:stretch/>
        </p:blipFill>
        <p:spPr>
          <a:xfrm>
            <a:off x="1373359" y="4122183"/>
            <a:ext cx="1851362" cy="1466134"/>
          </a:xfrm>
          <a:prstGeom prst="rect">
            <a:avLst/>
          </a:prstGeom>
        </p:spPr>
      </p:pic>
    </p:spTree>
    <p:extLst>
      <p:ext uri="{BB962C8B-B14F-4D97-AF65-F5344CB8AC3E}">
        <p14:creationId xmlns:p14="http://schemas.microsoft.com/office/powerpoint/2010/main" val="124931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686834" y="1153572"/>
            <a:ext cx="3200400" cy="4461163"/>
          </a:xfrm>
        </p:spPr>
        <p:txBody>
          <a:bodyPr>
            <a:normAutofit/>
          </a:bodyPr>
          <a:lstStyle/>
          <a:p>
            <a:r>
              <a:rPr lang="hr-HR" dirty="0">
                <a:solidFill>
                  <a:srgbClr val="FFFFFF"/>
                </a:solidFill>
                <a:latin typeface="Times New Roman" panose="02020603050405020304" pitchFamily="18" charset="0"/>
                <a:cs typeface="Times New Roman" panose="02020603050405020304" pitchFamily="18" charset="0"/>
              </a:rPr>
              <a:t>Book Creator </a:t>
            </a:r>
            <a:br>
              <a:rPr lang="hr-HR" dirty="0">
                <a:solidFill>
                  <a:srgbClr val="FFFFFF"/>
                </a:solidFill>
                <a:latin typeface="Times New Roman" panose="02020603050405020304" pitchFamily="18" charset="0"/>
                <a:cs typeface="Times New Roman" panose="02020603050405020304" pitchFamily="18" charset="0"/>
              </a:rPr>
            </a:br>
            <a:r>
              <a:rPr lang="hr-HR" dirty="0">
                <a:solidFill>
                  <a:srgbClr val="FFFFFF"/>
                </a:solidFill>
                <a:latin typeface="Times New Roman" panose="02020603050405020304" pitchFamily="18" charset="0"/>
                <a:cs typeface="Times New Roman" panose="02020603050405020304" pitchFamily="18" charset="0"/>
              </a:rPr>
              <a:t>u nastavi</a:t>
            </a:r>
          </a:p>
        </p:txBody>
      </p:sp>
      <p:sp>
        <p:nvSpPr>
          <p:cNvPr id="52" name="Arc 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6730D046-63A6-4599-9891-E99505D935CB}"/>
              </a:ext>
            </a:extLst>
          </p:cNvPr>
          <p:cNvSpPr>
            <a:spLocks noGrp="1"/>
          </p:cNvSpPr>
          <p:nvPr>
            <p:ph idx="1"/>
          </p:nvPr>
        </p:nvSpPr>
        <p:spPr>
          <a:xfrm>
            <a:off x="4447308" y="591344"/>
            <a:ext cx="6906491" cy="5585619"/>
          </a:xfrm>
        </p:spPr>
        <p:txBody>
          <a:bodyPr anchor="t" anchorCtr="0">
            <a:normAutofit fontScale="77500" lnSpcReduction="20000"/>
          </a:bodyPr>
          <a:lstStyle/>
          <a:p>
            <a:pPr>
              <a:lnSpc>
                <a:spcPct val="100000"/>
              </a:lnSpc>
            </a:pPr>
            <a:endParaRPr lang="hr-HR" dirty="0">
              <a:solidFill>
                <a:srgbClr val="444444"/>
              </a:solidFill>
              <a:latin typeface="Open Sans"/>
              <a:ea typeface="Times New Roman" panose="02020603050405020304" pitchFamily="18" charset="0"/>
            </a:endParaRPr>
          </a:p>
          <a:p>
            <a:pPr>
              <a:lnSpc>
                <a:spcPct val="100000"/>
              </a:lnSpc>
            </a:pPr>
            <a:r>
              <a:rPr lang="hr-HR" dirty="0">
                <a:solidFill>
                  <a:srgbClr val="444444"/>
                </a:solidFill>
                <a:latin typeface="Open Sans"/>
              </a:rPr>
              <a:t>nastava uživo, online nastava / Homeschooling, kombinirana nastava </a:t>
            </a:r>
          </a:p>
          <a:p>
            <a:pPr>
              <a:lnSpc>
                <a:spcPct val="100000"/>
              </a:lnSpc>
            </a:pPr>
            <a:r>
              <a:rPr lang="hr-HR" dirty="0">
                <a:solidFill>
                  <a:srgbClr val="444444"/>
                </a:solidFill>
                <a:latin typeface="Open Sans"/>
              </a:rPr>
              <a:t>dinamičnost</a:t>
            </a:r>
          </a:p>
          <a:p>
            <a:pPr>
              <a:lnSpc>
                <a:spcPct val="100000"/>
              </a:lnSpc>
            </a:pPr>
            <a:r>
              <a:rPr lang="hr-HR" dirty="0">
                <a:solidFill>
                  <a:srgbClr val="444444"/>
                </a:solidFill>
                <a:latin typeface="Open Sans"/>
              </a:rPr>
              <a:t>natjecateljski i istraživački duh</a:t>
            </a:r>
          </a:p>
          <a:p>
            <a:pPr>
              <a:lnSpc>
                <a:spcPct val="100000"/>
              </a:lnSpc>
            </a:pPr>
            <a:r>
              <a:rPr lang="hr-HR" dirty="0">
                <a:solidFill>
                  <a:srgbClr val="444444"/>
                </a:solidFill>
                <a:latin typeface="Open Sans"/>
              </a:rPr>
              <a:t>integrirani pristup poučavanju sadržaja drugih predmeta</a:t>
            </a:r>
          </a:p>
          <a:p>
            <a:pPr>
              <a:lnSpc>
                <a:spcPct val="100000"/>
              </a:lnSpc>
            </a:pPr>
            <a:r>
              <a:rPr lang="hr-HR" sz="2800" dirty="0">
                <a:solidFill>
                  <a:srgbClr val="444444"/>
                </a:solidFill>
                <a:effectLst/>
                <a:latin typeface="Open Sans"/>
                <a:ea typeface="Times New Roman" panose="02020603050405020304" pitchFamily="18" charset="0"/>
              </a:rPr>
              <a:t>povezivanje sa svim međupredmetnim temama</a:t>
            </a:r>
            <a:endParaRPr lang="hr-HR" dirty="0">
              <a:solidFill>
                <a:srgbClr val="444444"/>
              </a:solidFill>
              <a:latin typeface="Open Sans"/>
              <a:ea typeface="Times New Roman" panose="02020603050405020304" pitchFamily="18" charset="0"/>
            </a:endParaRPr>
          </a:p>
          <a:p>
            <a:pPr>
              <a:lnSpc>
                <a:spcPct val="100000"/>
              </a:lnSpc>
            </a:pPr>
            <a:r>
              <a:rPr lang="hr-HR" sz="2800" dirty="0">
                <a:solidFill>
                  <a:srgbClr val="444444"/>
                </a:solidFill>
                <a:effectLst/>
                <a:latin typeface="Open Sans"/>
                <a:ea typeface="Times New Roman" panose="02020603050405020304" pitchFamily="18" charset="0"/>
              </a:rPr>
              <a:t> vrednovanje ( tri domene , svi elementi ocjenjivanja)</a:t>
            </a:r>
          </a:p>
          <a:p>
            <a:pPr>
              <a:lnSpc>
                <a:spcPct val="100000"/>
              </a:lnSpc>
            </a:pPr>
            <a:r>
              <a:rPr lang="hr-HR" dirty="0">
                <a:solidFill>
                  <a:srgbClr val="444444"/>
                </a:solidFill>
                <a:latin typeface="Open Sans"/>
                <a:ea typeface="Times New Roman" panose="02020603050405020304" pitchFamily="18" charset="0"/>
              </a:rPr>
              <a:t>igrifikacija</a:t>
            </a:r>
          </a:p>
          <a:p>
            <a:pPr>
              <a:lnSpc>
                <a:spcPct val="100000"/>
              </a:lnSpc>
            </a:pPr>
            <a:r>
              <a:rPr lang="hr-HR" dirty="0">
                <a:solidFill>
                  <a:srgbClr val="444444"/>
                </a:solidFill>
                <a:latin typeface="Open Sans"/>
              </a:rPr>
              <a:t>osamostaljivanje u učenju </a:t>
            </a:r>
          </a:p>
          <a:p>
            <a:pPr>
              <a:lnSpc>
                <a:spcPct val="100000"/>
              </a:lnSpc>
            </a:pPr>
            <a:r>
              <a:rPr lang="hr-HR" dirty="0">
                <a:solidFill>
                  <a:srgbClr val="444444"/>
                </a:solidFill>
                <a:latin typeface="Open Sans"/>
              </a:rPr>
              <a:t>suradnja u realnom vremenu</a:t>
            </a:r>
          </a:p>
          <a:p>
            <a:pPr>
              <a:lnSpc>
                <a:spcPct val="100000"/>
              </a:lnSpc>
            </a:pPr>
            <a:r>
              <a:rPr lang="hr-HR" dirty="0">
                <a:solidFill>
                  <a:srgbClr val="444444"/>
                </a:solidFill>
                <a:latin typeface="Open Sans"/>
              </a:rPr>
              <a:t>poučavanje usmjereno na učenika</a:t>
            </a:r>
          </a:p>
          <a:p>
            <a:pPr>
              <a:lnSpc>
                <a:spcPct val="100000"/>
              </a:lnSpc>
            </a:pPr>
            <a:r>
              <a:rPr lang="hr-HR" dirty="0">
                <a:solidFill>
                  <a:srgbClr val="444444"/>
                </a:solidFill>
                <a:latin typeface="Open Sans"/>
              </a:rPr>
              <a:t>raznoliko okružje pridonosi bržemu i lakšemu ovladavanju jezikom</a:t>
            </a:r>
          </a:p>
          <a:p>
            <a:pPr>
              <a:lnSpc>
                <a:spcPct val="100000"/>
              </a:lnSpc>
            </a:pPr>
            <a:endParaRPr lang="hr-HR" dirty="0">
              <a:solidFill>
                <a:srgbClr val="444444"/>
              </a:solidFill>
              <a:latin typeface="Open Sans"/>
            </a:endParaRPr>
          </a:p>
          <a:p>
            <a:pPr>
              <a:lnSpc>
                <a:spcPct val="100000"/>
              </a:lnSpc>
            </a:pPr>
            <a:endParaRPr lang="hr-HR" sz="2800" dirty="0">
              <a:solidFill>
                <a:srgbClr val="444444"/>
              </a:solidFill>
              <a:effectLst/>
              <a:latin typeface="Open Sans"/>
              <a:ea typeface="Times New Roman" panose="02020603050405020304" pitchFamily="18" charset="0"/>
            </a:endParaRPr>
          </a:p>
          <a:p>
            <a:pPr>
              <a:lnSpc>
                <a:spcPct val="100000"/>
              </a:lnSpc>
            </a:pPr>
            <a:endParaRPr lang="hr-HR" sz="2800" dirty="0">
              <a:solidFill>
                <a:srgbClr val="444444"/>
              </a:solidFill>
              <a:effectLst/>
              <a:latin typeface="Open Sans"/>
              <a:ea typeface="Times New Roman" panose="02020603050405020304" pitchFamily="18" charset="0"/>
            </a:endParaRPr>
          </a:p>
          <a:p>
            <a:pPr>
              <a:lnSpc>
                <a:spcPct val="100000"/>
              </a:lnSpc>
            </a:pPr>
            <a:endParaRPr lang="hr-HR" dirty="0">
              <a:solidFill>
                <a:srgbClr val="444444"/>
              </a:solidFill>
              <a:effectLst/>
              <a:latin typeface="Open Sans"/>
              <a:ea typeface="Times New Roman" panose="02020603050405020304" pitchFamily="18" charset="0"/>
            </a:endParaRPr>
          </a:p>
          <a:p>
            <a:pPr>
              <a:lnSpc>
                <a:spcPct val="100000"/>
              </a:lnSpc>
            </a:pPr>
            <a:endParaRPr lang="en-US" dirty="0"/>
          </a:p>
        </p:txBody>
      </p:sp>
    </p:spTree>
    <p:extLst>
      <p:ext uri="{BB962C8B-B14F-4D97-AF65-F5344CB8AC3E}">
        <p14:creationId xmlns:p14="http://schemas.microsoft.com/office/powerpoint/2010/main" val="311714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5BA49487-3FDB-4FB7-9D50-2B4F9454D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838200" y="4440602"/>
            <a:ext cx="3300663" cy="1645920"/>
          </a:xfrm>
        </p:spPr>
        <p:txBody>
          <a:bodyPr>
            <a:normAutofit/>
          </a:bodyPr>
          <a:lstStyle/>
          <a:p>
            <a:r>
              <a:rPr lang="hr-HR" sz="2800" b="1" dirty="0">
                <a:solidFill>
                  <a:srgbClr val="E1691F"/>
                </a:solidFill>
                <a:latin typeface="+mn-lt"/>
                <a:ea typeface="+mn-ea"/>
                <a:cs typeface="+mn-cs"/>
              </a:rPr>
              <a:t>Primjena alata u nastavi –</a:t>
            </a:r>
            <a:br>
              <a:rPr lang="hr-HR" sz="2800" b="1" dirty="0">
                <a:solidFill>
                  <a:srgbClr val="E1691F"/>
                </a:solidFill>
                <a:latin typeface="+mn-lt"/>
                <a:ea typeface="+mn-ea"/>
                <a:cs typeface="+mn-cs"/>
              </a:rPr>
            </a:br>
            <a:r>
              <a:rPr lang="hr-HR" sz="2800" b="1" dirty="0">
                <a:solidFill>
                  <a:srgbClr val="E1691F"/>
                </a:solidFill>
                <a:latin typeface="+mn-lt"/>
                <a:ea typeface="+mn-ea"/>
                <a:cs typeface="+mn-cs"/>
              </a:rPr>
              <a:t>primjeri</a:t>
            </a:r>
          </a:p>
        </p:txBody>
      </p:sp>
      <p:sp>
        <p:nvSpPr>
          <p:cNvPr id="65" name="Rectangle 64">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6730D046-63A6-4599-9891-E99505D935CB}"/>
              </a:ext>
            </a:extLst>
          </p:cNvPr>
          <p:cNvSpPr>
            <a:spLocks noGrp="1"/>
          </p:cNvSpPr>
          <p:nvPr>
            <p:ph idx="1"/>
          </p:nvPr>
        </p:nvSpPr>
        <p:spPr>
          <a:xfrm>
            <a:off x="4578824" y="4440602"/>
            <a:ext cx="6860184" cy="1645920"/>
          </a:xfrm>
        </p:spPr>
        <p:txBody>
          <a:bodyPr anchor="ctr">
            <a:normAutofit/>
          </a:bodyPr>
          <a:lstStyle/>
          <a:p>
            <a:pPr marL="0" indent="0">
              <a:buNone/>
            </a:pPr>
            <a:endParaRPr lang="hr-HR" sz="2000" dirty="0">
              <a:solidFill>
                <a:srgbClr val="2998E3"/>
              </a:solidFill>
              <a:hlinkClick r:id="rId3">
                <a:extLst>
                  <a:ext uri="{A12FA001-AC4F-418D-AE19-62706E023703}">
                    <ahyp:hlinkClr xmlns:ahyp="http://schemas.microsoft.com/office/drawing/2018/hyperlinkcolor" val="tx"/>
                  </a:ext>
                </a:extLst>
              </a:hlinkClick>
            </a:endParaRPr>
          </a:p>
          <a:p>
            <a:pPr marL="0" indent="0">
              <a:buNone/>
            </a:pPr>
            <a:r>
              <a:rPr lang="hr-HR" sz="2000" dirty="0">
                <a:solidFill>
                  <a:srgbClr val="0070C0"/>
                </a:solidFill>
                <a:hlinkClick r:id="rId4"/>
              </a:rPr>
              <a:t>bit.ly/bookcreatorucenik</a:t>
            </a:r>
            <a:endParaRPr lang="hr-HR" sz="2000" dirty="0">
              <a:solidFill>
                <a:srgbClr val="0070C0"/>
              </a:solidFill>
            </a:endParaRPr>
          </a:p>
          <a:p>
            <a:pPr marL="0" indent="0">
              <a:buNone/>
            </a:pPr>
            <a:r>
              <a:rPr lang="en-US" sz="2000" dirty="0">
                <a:solidFill>
                  <a:srgbClr val="0070C0"/>
                </a:solidFill>
                <a:hlinkClick r:id="rId5">
                  <a:extLst>
                    <a:ext uri="{A12FA001-AC4F-418D-AE19-62706E023703}">
                      <ahyp:hlinkClr xmlns:ahyp="http://schemas.microsoft.com/office/drawing/2018/hyperlinkcolor" val="tx"/>
                    </a:ext>
                  </a:extLst>
                </a:hlinkClick>
              </a:rPr>
              <a:t>bit.ly/bookcreatorhelsinki</a:t>
            </a:r>
            <a:endParaRPr lang="hr-HR" sz="2000" dirty="0">
              <a:solidFill>
                <a:srgbClr val="0070C0"/>
              </a:solidFill>
            </a:endParaRPr>
          </a:p>
          <a:p>
            <a:pPr marL="0" indent="0">
              <a:buNone/>
            </a:pPr>
            <a:endParaRPr lang="en-US" sz="1800" dirty="0"/>
          </a:p>
        </p:txBody>
      </p:sp>
      <p:sp>
        <p:nvSpPr>
          <p:cNvPr id="11" name="Content Placeholder 9">
            <a:extLst>
              <a:ext uri="{FF2B5EF4-FFF2-40B4-BE49-F238E27FC236}">
                <a16:creationId xmlns:a16="http://schemas.microsoft.com/office/drawing/2014/main" id="{55E075B0-CBF0-4AA9-81BA-49F171B59E50}"/>
              </a:ext>
            </a:extLst>
          </p:cNvPr>
          <p:cNvSpPr txBox="1">
            <a:spLocks/>
          </p:cNvSpPr>
          <p:nvPr/>
        </p:nvSpPr>
        <p:spPr>
          <a:xfrm>
            <a:off x="4447308" y="591345"/>
            <a:ext cx="6906491" cy="283765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r-HR" dirty="0"/>
          </a:p>
          <a:p>
            <a:pPr marL="0" indent="0">
              <a:buFont typeface="Arial" panose="020B0604020202020204" pitchFamily="34" charset="0"/>
              <a:buNone/>
            </a:pPr>
            <a:endParaRPr lang="hr-HR" dirty="0"/>
          </a:p>
          <a:p>
            <a:endParaRPr lang="en-US" dirty="0"/>
          </a:p>
        </p:txBody>
      </p:sp>
      <p:pic>
        <p:nvPicPr>
          <p:cNvPr id="12" name="Picture 11">
            <a:extLst>
              <a:ext uri="{FF2B5EF4-FFF2-40B4-BE49-F238E27FC236}">
                <a16:creationId xmlns:a16="http://schemas.microsoft.com/office/drawing/2014/main" id="{1053FF91-1570-4A6C-9731-AFDFB01153EB}"/>
              </a:ext>
            </a:extLst>
          </p:cNvPr>
          <p:cNvPicPr>
            <a:picLocks noChangeAspect="1"/>
          </p:cNvPicPr>
          <p:nvPr/>
        </p:nvPicPr>
        <p:blipFill rotWithShape="1">
          <a:blip r:embed="rId6"/>
          <a:srcRect l="51985" t="20165" r="21340" b="5592"/>
          <a:stretch/>
        </p:blipFill>
        <p:spPr>
          <a:xfrm>
            <a:off x="9518421" y="1451490"/>
            <a:ext cx="1667664" cy="2610845"/>
          </a:xfrm>
          <a:prstGeom prst="rect">
            <a:avLst/>
          </a:prstGeom>
        </p:spPr>
      </p:pic>
      <p:pic>
        <p:nvPicPr>
          <p:cNvPr id="6" name="Picture 5" descr="Qr code&#10;&#10;Description automatically generated">
            <a:extLst>
              <a:ext uri="{FF2B5EF4-FFF2-40B4-BE49-F238E27FC236}">
                <a16:creationId xmlns:a16="http://schemas.microsoft.com/office/drawing/2014/main" id="{C36CFF0C-4B99-44BF-B9E6-468B2AF18F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1803" y="591345"/>
            <a:ext cx="2857500" cy="2857500"/>
          </a:xfrm>
          <a:prstGeom prst="rect">
            <a:avLst/>
          </a:prstGeom>
        </p:spPr>
      </p:pic>
      <p:pic>
        <p:nvPicPr>
          <p:cNvPr id="15" name="Picture 14" descr="Qr code&#10;&#10;Description automatically generated">
            <a:extLst>
              <a:ext uri="{FF2B5EF4-FFF2-40B4-BE49-F238E27FC236}">
                <a16:creationId xmlns:a16="http://schemas.microsoft.com/office/drawing/2014/main" id="{619BDF69-6D0A-46E1-89BA-F0829FEE86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306" y="620845"/>
            <a:ext cx="2857500" cy="2857500"/>
          </a:xfrm>
          <a:prstGeom prst="rect">
            <a:avLst/>
          </a:prstGeom>
        </p:spPr>
      </p:pic>
      <p:pic>
        <p:nvPicPr>
          <p:cNvPr id="14" name="Picture 13">
            <a:extLst>
              <a:ext uri="{FF2B5EF4-FFF2-40B4-BE49-F238E27FC236}">
                <a16:creationId xmlns:a16="http://schemas.microsoft.com/office/drawing/2014/main" id="{DBBEAAF9-4659-4F1C-92C2-199C115A419B}"/>
              </a:ext>
            </a:extLst>
          </p:cNvPr>
          <p:cNvPicPr>
            <a:picLocks noChangeAspect="1"/>
          </p:cNvPicPr>
          <p:nvPr/>
        </p:nvPicPr>
        <p:blipFill rotWithShape="1">
          <a:blip r:embed="rId9"/>
          <a:srcRect l="38494" t="25303" r="38211" b="12583"/>
          <a:stretch/>
        </p:blipFill>
        <p:spPr>
          <a:xfrm>
            <a:off x="4138863" y="1464727"/>
            <a:ext cx="1740058" cy="2609844"/>
          </a:xfrm>
          <a:prstGeom prst="rect">
            <a:avLst/>
          </a:prstGeom>
        </p:spPr>
      </p:pic>
    </p:spTree>
    <p:extLst>
      <p:ext uri="{BB962C8B-B14F-4D97-AF65-F5344CB8AC3E}">
        <p14:creationId xmlns:p14="http://schemas.microsoft.com/office/powerpoint/2010/main" val="412633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c 4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B9AF81B6-A0A1-4734-97D9-CE14A2183FB1}"/>
              </a:ext>
            </a:extLst>
          </p:cNvPr>
          <p:cNvSpPr txBox="1">
            <a:spLocks noGrp="1"/>
          </p:cNvSpPr>
          <p:nvPr>
            <p:ph idx="1"/>
          </p:nvPr>
        </p:nvSpPr>
        <p:spPr>
          <a:xfrm>
            <a:off x="1947332" y="1270001"/>
            <a:ext cx="9381067" cy="4614597"/>
          </a:xfrm>
          <a:prstGeom prst="rect">
            <a:avLst/>
          </a:prstGeom>
          <a:noFill/>
          <a:ln w="38100">
            <a:solidFill>
              <a:srgbClr val="0070C0"/>
            </a:solidFill>
          </a:ln>
        </p:spPr>
        <p:txBody>
          <a:bodyPr wrap="square">
            <a:spAutoFit/>
          </a:bodyPr>
          <a:lstStyle/>
          <a:p>
            <a:pPr marL="0" indent="0" algn="just">
              <a:buNone/>
            </a:pPr>
            <a:r>
              <a:rPr lang="hr-HR" dirty="0">
                <a:solidFill>
                  <a:srgbClr val="0070C0"/>
                </a:solidFill>
                <a:effectLst/>
                <a:latin typeface="Arial" panose="020B0604020202020204" pitchFamily="34" charset="0"/>
                <a:ea typeface="Times New Roman" panose="02020603050405020304" pitchFamily="18" charset="0"/>
              </a:rPr>
              <a:t>„Potrebno je naglasiti važnost izlaganja jezičnim i kulturološkim sadržajima </a:t>
            </a:r>
            <a:r>
              <a:rPr lang="hr-HR" b="1" dirty="0">
                <a:solidFill>
                  <a:srgbClr val="0070C0"/>
                </a:solidFill>
                <a:effectLst/>
                <a:latin typeface="Arial" panose="020B0604020202020204" pitchFamily="34" charset="0"/>
                <a:ea typeface="Times New Roman" panose="02020603050405020304" pitchFamily="18" charset="0"/>
              </a:rPr>
              <a:t>izvan učionice</a:t>
            </a:r>
            <a:r>
              <a:rPr lang="hr-HR" dirty="0">
                <a:solidFill>
                  <a:srgbClr val="0070C0"/>
                </a:solidFill>
                <a:effectLst/>
                <a:latin typeface="Arial" panose="020B0604020202020204" pitchFamily="34" charset="0"/>
                <a:ea typeface="Times New Roman" panose="02020603050405020304" pitchFamily="18" charset="0"/>
              </a:rPr>
              <a:t>, primjerice, televizijskim programima na njemačkome jeziku ili programima predviđenim za učenje njemačkoga jezika, raznim </a:t>
            </a:r>
            <a:r>
              <a:rPr lang="hr-HR" b="1" dirty="0">
                <a:solidFill>
                  <a:srgbClr val="0070C0"/>
                </a:solidFill>
                <a:effectLst/>
                <a:latin typeface="Arial" panose="020B0604020202020204" pitchFamily="34" charset="0"/>
                <a:ea typeface="Times New Roman" panose="02020603050405020304" pitchFamily="18" charset="0"/>
              </a:rPr>
              <a:t>digitalnim aplikacijama </a:t>
            </a:r>
            <a:r>
              <a:rPr lang="hr-HR" dirty="0">
                <a:solidFill>
                  <a:srgbClr val="0070C0"/>
                </a:solidFill>
                <a:effectLst/>
                <a:latin typeface="Arial" panose="020B0604020202020204" pitchFamily="34" charset="0"/>
                <a:ea typeface="Times New Roman" panose="02020603050405020304" pitchFamily="18" charset="0"/>
              </a:rPr>
              <a:t>za učenje njemačkoga jezika i općenito svim vrstama </a:t>
            </a:r>
            <a:r>
              <a:rPr lang="hr-HR" b="1" dirty="0">
                <a:solidFill>
                  <a:srgbClr val="0070C0"/>
                </a:solidFill>
                <a:effectLst/>
                <a:latin typeface="Arial" panose="020B0604020202020204" pitchFamily="34" charset="0"/>
                <a:ea typeface="Times New Roman" panose="02020603050405020304" pitchFamily="18" charset="0"/>
              </a:rPr>
              <a:t>multimedijskih sadržaja </a:t>
            </a:r>
            <a:r>
              <a:rPr lang="hr-HR" dirty="0">
                <a:solidFill>
                  <a:srgbClr val="0070C0"/>
                </a:solidFill>
                <a:effectLst/>
                <a:latin typeface="Arial" panose="020B0604020202020204" pitchFamily="34" charset="0"/>
                <a:ea typeface="Times New Roman" panose="02020603050405020304" pitchFamily="18" charset="0"/>
              </a:rPr>
              <a:t>na njemačkome jeziku.”</a:t>
            </a:r>
          </a:p>
          <a:p>
            <a:pPr marL="0" indent="0" algn="just">
              <a:buNone/>
            </a:pPr>
            <a:r>
              <a:rPr lang="hr-HR" dirty="0">
                <a:solidFill>
                  <a:srgbClr val="0070C0"/>
                </a:solidFill>
                <a:effectLst/>
                <a:latin typeface="Times New Roman" panose="02020603050405020304" pitchFamily="18" charset="0"/>
                <a:ea typeface="Times New Roman" panose="02020603050405020304" pitchFamily="18" charset="0"/>
              </a:rPr>
              <a:t>Kurikulum za nastavni predmet Njemački jezik za osnovne škole i gimnazije u Republici Hrvatskoj. </a:t>
            </a:r>
            <a:r>
              <a:rPr lang="hr-HR" b="1" i="0" u="none" strike="noStrike" baseline="0" dirty="0">
                <a:solidFill>
                  <a:srgbClr val="0070C0"/>
                </a:solidFill>
                <a:latin typeface="TimesNewRomanPS-BoldMT"/>
              </a:rPr>
              <a:t>NN 7/2019 (22.1.2019.)</a:t>
            </a:r>
            <a:endParaRPr lang="hr-HR" dirty="0">
              <a:solidFill>
                <a:srgbClr val="0070C0"/>
              </a:solidFill>
              <a:effectLst/>
              <a:latin typeface="Times New Roman" panose="02020603050405020304" pitchFamily="18" charset="0"/>
              <a:ea typeface="Times New Roman" panose="02020603050405020304" pitchFamily="18" charset="0"/>
            </a:endParaRPr>
          </a:p>
          <a:p>
            <a:pPr marL="0" indent="0" algn="just">
              <a:buNone/>
            </a:pPr>
            <a:endParaRPr lang="hr-H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115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0E37C99-772D-4C6E-B950-C910A87A16F4}"/>
              </a:ext>
            </a:extLst>
          </p:cNvPr>
          <p:cNvSpPr txBox="1"/>
          <p:nvPr/>
        </p:nvSpPr>
        <p:spPr>
          <a:xfrm>
            <a:off x="4711717" y="1826843"/>
            <a:ext cx="7473902" cy="5031158"/>
          </a:xfrm>
          <a:prstGeom prst="rect">
            <a:avLst/>
          </a:prstGeom>
        </p:spPr>
        <p:txBody>
          <a:bodyPr vert="horz" lIns="91440" tIns="45720" rIns="91440" bIns="45720" rtlCol="0" anchor="b">
            <a:normAutofit fontScale="32500" lnSpcReduction="20000"/>
          </a:bodyPr>
          <a:lstStyle/>
          <a:p>
            <a:pPr>
              <a:lnSpc>
                <a:spcPct val="90000"/>
              </a:lnSpc>
              <a:spcBef>
                <a:spcPct val="0"/>
              </a:spcBef>
              <a:spcAft>
                <a:spcPts val="600"/>
              </a:spcAft>
            </a:pPr>
            <a:endParaRPr lang="hr-HR" sz="4000" kern="1200" dirty="0">
              <a:ln w="3175" cmpd="sng">
                <a:noFill/>
              </a:ln>
              <a:solidFill>
                <a:schemeClr val="tx1"/>
              </a:solidFill>
              <a:latin typeface="+mj-lt"/>
              <a:ea typeface="+mj-ea"/>
              <a:cs typeface="+mj-cs"/>
            </a:endParaRPr>
          </a:p>
          <a:p>
            <a:pPr>
              <a:lnSpc>
                <a:spcPct val="90000"/>
              </a:lnSpc>
              <a:spcBef>
                <a:spcPct val="0"/>
              </a:spcBef>
              <a:spcAft>
                <a:spcPts val="600"/>
              </a:spcAft>
            </a:pPr>
            <a:endParaRPr lang="hr-HR" sz="4000" kern="1200" dirty="0">
              <a:ln w="3175" cmpd="sng">
                <a:noFill/>
              </a:ln>
              <a:solidFill>
                <a:schemeClr val="tx1"/>
              </a:solidFill>
              <a:latin typeface="+mj-lt"/>
              <a:ea typeface="+mj-ea"/>
              <a:cs typeface="+mj-cs"/>
            </a:endParaRPr>
          </a:p>
          <a:p>
            <a:pPr>
              <a:lnSpc>
                <a:spcPct val="90000"/>
              </a:lnSpc>
              <a:spcBef>
                <a:spcPct val="0"/>
              </a:spcBef>
              <a:spcAft>
                <a:spcPts val="600"/>
              </a:spcAft>
            </a:pPr>
            <a:endParaRPr lang="hr-HR" sz="4000" kern="1200" dirty="0">
              <a:ln w="3175" cmpd="sng">
                <a:noFill/>
              </a:ln>
              <a:solidFill>
                <a:schemeClr val="tx1"/>
              </a:solidFill>
              <a:latin typeface="+mj-lt"/>
              <a:ea typeface="+mj-ea"/>
              <a:cs typeface="+mj-cs"/>
            </a:endParaRPr>
          </a:p>
          <a:p>
            <a:pPr>
              <a:lnSpc>
                <a:spcPct val="90000"/>
              </a:lnSpc>
              <a:spcBef>
                <a:spcPct val="0"/>
              </a:spcBef>
              <a:spcAft>
                <a:spcPts val="600"/>
              </a:spcAft>
            </a:pPr>
            <a:endParaRPr lang="hr-HR" sz="4000" kern="1200" dirty="0">
              <a:ln w="3175" cmpd="sng">
                <a:noFill/>
              </a:ln>
              <a:solidFill>
                <a:schemeClr val="tx1"/>
              </a:solidFill>
              <a:latin typeface="+mj-lt"/>
              <a:ea typeface="+mj-ea"/>
              <a:cs typeface="+mj-cs"/>
            </a:endParaRPr>
          </a:p>
          <a:p>
            <a:pPr>
              <a:lnSpc>
                <a:spcPct val="90000"/>
              </a:lnSpc>
              <a:spcBef>
                <a:spcPct val="0"/>
              </a:spcBef>
              <a:spcAft>
                <a:spcPts val="600"/>
              </a:spcAft>
            </a:pPr>
            <a:r>
              <a:rPr lang="en-US" sz="5900" b="1" kern="1200" dirty="0" err="1">
                <a:ln w="3175" cmpd="sng">
                  <a:noFill/>
                </a:ln>
                <a:solidFill>
                  <a:srgbClr val="E1691F"/>
                </a:solidFill>
                <a:latin typeface="+mj-lt"/>
                <a:ea typeface="+mj-ea"/>
                <a:cs typeface="+mj-cs"/>
              </a:rPr>
              <a:t>Korištena</a:t>
            </a:r>
            <a:r>
              <a:rPr lang="en-US" sz="5900" b="1" kern="1200" dirty="0">
                <a:solidFill>
                  <a:srgbClr val="E1691F"/>
                </a:solidFill>
                <a:latin typeface="+mj-lt"/>
                <a:ea typeface="+mj-ea"/>
                <a:cs typeface="+mj-cs"/>
              </a:rPr>
              <a:t> </a:t>
            </a:r>
            <a:r>
              <a:rPr lang="en-US" sz="5900" b="1" kern="1200" dirty="0" err="1">
                <a:ln w="3175" cmpd="sng">
                  <a:noFill/>
                </a:ln>
                <a:solidFill>
                  <a:srgbClr val="E1691F"/>
                </a:solidFill>
                <a:latin typeface="+mj-lt"/>
                <a:ea typeface="+mj-ea"/>
                <a:cs typeface="+mj-cs"/>
              </a:rPr>
              <a:t>literatura</a:t>
            </a:r>
            <a:r>
              <a:rPr lang="hr-HR" sz="5900" b="1" kern="1200" dirty="0">
                <a:ln w="3175" cmpd="sng">
                  <a:noFill/>
                </a:ln>
                <a:solidFill>
                  <a:srgbClr val="E1691F"/>
                </a:solidFill>
                <a:latin typeface="+mj-lt"/>
                <a:ea typeface="+mj-ea"/>
                <a:cs typeface="+mj-cs"/>
              </a:rPr>
              <a:t>:</a:t>
            </a:r>
          </a:p>
          <a:p>
            <a:pPr>
              <a:lnSpc>
                <a:spcPct val="90000"/>
              </a:lnSpc>
              <a:spcBef>
                <a:spcPct val="0"/>
              </a:spcBef>
              <a:spcAft>
                <a:spcPts val="600"/>
              </a:spcAft>
            </a:pPr>
            <a:r>
              <a:rPr lang="en-US" sz="5900" kern="1200" dirty="0">
                <a:ln w="3175" cmpd="sng">
                  <a:noFill/>
                </a:ln>
                <a:solidFill>
                  <a:srgbClr val="0070C0"/>
                </a:solidFill>
                <a:latin typeface="+mj-lt"/>
                <a:ea typeface="+mj-ea"/>
                <a:cs typeface="+mj-cs"/>
                <a:hlinkClick r:id="rId3">
                  <a:extLst>
                    <a:ext uri="{A12FA001-AC4F-418D-AE19-62706E023703}">
                      <ahyp:hlinkClr xmlns:ahyp="http://schemas.microsoft.com/office/drawing/2018/hyperlinkcolor" val="tx"/>
                    </a:ext>
                  </a:extLst>
                </a:hlinkClick>
              </a:rPr>
              <a:t>https://de.actionbound.com/stepbystep</a:t>
            </a:r>
            <a:endParaRPr lang="hr-HR" sz="5900" kern="1200" dirty="0">
              <a:ln w="3175" cmpd="sng">
                <a:noFill/>
              </a:ln>
              <a:solidFill>
                <a:srgbClr val="0070C0"/>
              </a:solidFill>
              <a:latin typeface="+mj-lt"/>
              <a:ea typeface="+mj-ea"/>
              <a:cs typeface="+mj-cs"/>
            </a:endParaRPr>
          </a:p>
          <a:p>
            <a:pPr>
              <a:lnSpc>
                <a:spcPct val="90000"/>
              </a:lnSpc>
              <a:spcBef>
                <a:spcPct val="0"/>
              </a:spcBef>
              <a:spcAft>
                <a:spcPts val="600"/>
              </a:spcAft>
            </a:pPr>
            <a:r>
              <a:rPr lang="hr-HR" sz="5900" kern="1200" dirty="0">
                <a:ln w="3175" cmpd="sng">
                  <a:noFill/>
                </a:ln>
                <a:solidFill>
                  <a:srgbClr val="0070C0"/>
                </a:solidFill>
                <a:latin typeface="+mj-lt"/>
                <a:ea typeface="+mj-ea"/>
                <a:cs typeface="+mj-cs"/>
                <a:hlinkClick r:id="rId4">
                  <a:extLst>
                    <a:ext uri="{A12FA001-AC4F-418D-AE19-62706E023703}">
                      <ahyp:hlinkClr xmlns:ahyp="http://schemas.microsoft.com/office/drawing/2018/hyperlinkcolor" val="tx"/>
                    </a:ext>
                  </a:extLst>
                </a:hlinkClick>
              </a:rPr>
              <a:t>https://de.actionbound.com/academy</a:t>
            </a:r>
            <a:endParaRPr lang="hr-HR" sz="5900" kern="1200" dirty="0">
              <a:ln w="3175" cmpd="sng">
                <a:noFill/>
              </a:ln>
              <a:solidFill>
                <a:srgbClr val="0070C0"/>
              </a:solidFill>
              <a:latin typeface="+mj-lt"/>
              <a:ea typeface="+mj-ea"/>
              <a:cs typeface="+mj-cs"/>
            </a:endParaRPr>
          </a:p>
          <a:p>
            <a:pPr>
              <a:lnSpc>
                <a:spcPct val="90000"/>
              </a:lnSpc>
              <a:spcBef>
                <a:spcPct val="0"/>
              </a:spcBef>
              <a:spcAft>
                <a:spcPts val="600"/>
              </a:spcAft>
            </a:pPr>
            <a:r>
              <a:rPr lang="hr-HR" sz="5900" dirty="0">
                <a:ln w="3175" cmpd="sng">
                  <a:noFill/>
                </a:ln>
                <a:solidFill>
                  <a:srgbClr val="2998E3"/>
                </a:solidFill>
                <a:latin typeface="+mj-lt"/>
                <a:ea typeface="+mj-ea"/>
                <a:cs typeface="+mj-cs"/>
                <a:hlinkClick r:id="rId5">
                  <a:extLst>
                    <a:ext uri="{A12FA001-AC4F-418D-AE19-62706E023703}">
                      <ahyp:hlinkClr xmlns:ahyp="http://schemas.microsoft.com/office/drawing/2018/hyperlinkcolor" val="tx"/>
                    </a:ext>
                  </a:extLst>
                </a:hlinkClick>
              </a:rPr>
              <a:t>https://de.actionbound.com/</a:t>
            </a:r>
            <a:r>
              <a:rPr lang="hr-HR" sz="5900" dirty="0">
                <a:ln w="3175" cmpd="sng">
                  <a:noFill/>
                </a:ln>
                <a:solidFill>
                  <a:srgbClr val="0070C0"/>
                </a:solidFill>
                <a:latin typeface="+mj-lt"/>
                <a:ea typeface="+mj-ea"/>
                <a:cs typeface="+mj-cs"/>
                <a:hlinkClick r:id="rId5">
                  <a:extLst>
                    <a:ext uri="{A12FA001-AC4F-418D-AE19-62706E023703}">
                      <ahyp:hlinkClr xmlns:ahyp="http://schemas.microsoft.com/office/drawing/2018/hyperlinkcolor" val="tx"/>
                    </a:ext>
                  </a:extLst>
                </a:hlinkClick>
              </a:rPr>
              <a:t>resources</a:t>
            </a:r>
            <a:endParaRPr lang="hr-HR" sz="5900" dirty="0">
              <a:ln w="3175" cmpd="sng">
                <a:noFill/>
              </a:ln>
              <a:solidFill>
                <a:srgbClr val="0070C0"/>
              </a:solidFill>
              <a:latin typeface="+mj-lt"/>
              <a:ea typeface="+mj-ea"/>
              <a:cs typeface="+mj-cs"/>
            </a:endParaRPr>
          </a:p>
          <a:p>
            <a:pPr>
              <a:lnSpc>
                <a:spcPct val="90000"/>
              </a:lnSpc>
              <a:spcBef>
                <a:spcPct val="0"/>
              </a:spcBef>
              <a:spcAft>
                <a:spcPts val="600"/>
              </a:spcAft>
            </a:pPr>
            <a:r>
              <a:rPr lang="hr-HR" sz="5900" dirty="0">
                <a:ln w="3175" cmpd="sng">
                  <a:noFill/>
                </a:ln>
                <a:solidFill>
                  <a:srgbClr val="0070C0"/>
                </a:solidFill>
                <a:latin typeface="+mj-lt"/>
                <a:ea typeface="+mj-ea"/>
                <a:cs typeface="+mj-cs"/>
              </a:rPr>
              <a:t>https://app.bookcreator.com/learn</a:t>
            </a:r>
          </a:p>
          <a:p>
            <a:pPr>
              <a:lnSpc>
                <a:spcPct val="90000"/>
              </a:lnSpc>
              <a:spcBef>
                <a:spcPct val="0"/>
              </a:spcBef>
              <a:spcAft>
                <a:spcPts val="600"/>
              </a:spcAft>
            </a:pPr>
            <a:r>
              <a:rPr lang="hr-HR" sz="5900" dirty="0">
                <a:ln w="3175" cmpd="sng">
                  <a:noFill/>
                </a:ln>
                <a:solidFill>
                  <a:srgbClr val="0070C0"/>
                </a:solidFill>
                <a:latin typeface="+mj-lt"/>
                <a:ea typeface="+mj-ea"/>
                <a:cs typeface="+mj-cs"/>
                <a:hlinkClick r:id="rId6">
                  <a:extLst>
                    <a:ext uri="{A12FA001-AC4F-418D-AE19-62706E023703}">
                      <ahyp:hlinkClr xmlns:ahyp="http://schemas.microsoft.com/office/drawing/2018/hyperlinkcolor" val="tx"/>
                    </a:ext>
                  </a:extLst>
                </a:hlinkClick>
              </a:rPr>
              <a:t>https://meduza.carnet.hr/index.php/media/watch/19213</a:t>
            </a:r>
            <a:endParaRPr lang="hr-HR" sz="5900" dirty="0">
              <a:ln w="3175" cmpd="sng">
                <a:noFill/>
              </a:ln>
              <a:solidFill>
                <a:srgbClr val="0070C0"/>
              </a:solidFill>
              <a:latin typeface="+mj-lt"/>
              <a:ea typeface="+mj-ea"/>
              <a:cs typeface="+mj-cs"/>
            </a:endParaRPr>
          </a:p>
          <a:p>
            <a:pPr>
              <a:lnSpc>
                <a:spcPct val="90000"/>
              </a:lnSpc>
              <a:spcBef>
                <a:spcPct val="0"/>
              </a:spcBef>
              <a:spcAft>
                <a:spcPts val="600"/>
              </a:spcAft>
            </a:pPr>
            <a:r>
              <a:rPr lang="hr-HR" sz="5900" dirty="0">
                <a:ln w="3175" cmpd="sng">
                  <a:noFill/>
                </a:ln>
                <a:solidFill>
                  <a:srgbClr val="0070C0"/>
                </a:solidFill>
                <a:latin typeface="+mj-lt"/>
                <a:ea typeface="+mj-ea"/>
                <a:cs typeface="+mj-cs"/>
                <a:hlinkClick r:id="rId7"/>
              </a:rPr>
              <a:t>https://www.skolskiportal.hr/kolumne/book-creator/</a:t>
            </a:r>
            <a:endParaRPr lang="hr-HR" sz="5900" dirty="0">
              <a:ln w="3175" cmpd="sng">
                <a:noFill/>
              </a:ln>
              <a:solidFill>
                <a:srgbClr val="0070C0"/>
              </a:solidFill>
              <a:latin typeface="+mj-lt"/>
              <a:ea typeface="+mj-ea"/>
              <a:cs typeface="+mj-cs"/>
            </a:endParaRPr>
          </a:p>
          <a:p>
            <a:pPr>
              <a:lnSpc>
                <a:spcPct val="90000"/>
              </a:lnSpc>
              <a:spcBef>
                <a:spcPct val="0"/>
              </a:spcBef>
              <a:spcAft>
                <a:spcPts val="600"/>
              </a:spcAft>
            </a:pPr>
            <a:r>
              <a:rPr lang="hr-HR" sz="5900">
                <a:ln w="3175" cmpd="sng">
                  <a:noFill/>
                </a:ln>
                <a:solidFill>
                  <a:srgbClr val="0070C0"/>
                </a:solidFill>
                <a:latin typeface="+mj-lt"/>
                <a:ea typeface="+mj-ea"/>
                <a:cs typeface="+mj-cs"/>
              </a:rPr>
              <a:t>https://bookcreator.com/features/</a:t>
            </a:r>
            <a:endParaRPr lang="hr-HR" sz="5900" dirty="0">
              <a:ln w="3175" cmpd="sng">
                <a:noFill/>
              </a:ln>
              <a:solidFill>
                <a:srgbClr val="0070C0"/>
              </a:solidFill>
              <a:latin typeface="+mj-lt"/>
              <a:ea typeface="+mj-ea"/>
              <a:cs typeface="+mj-cs"/>
            </a:endParaRPr>
          </a:p>
          <a:p>
            <a:pPr>
              <a:lnSpc>
                <a:spcPct val="90000"/>
              </a:lnSpc>
              <a:spcBef>
                <a:spcPct val="0"/>
              </a:spcBef>
              <a:spcAft>
                <a:spcPts val="600"/>
              </a:spcAft>
            </a:pPr>
            <a:endParaRPr lang="hr-HR" sz="5900" dirty="0">
              <a:ln w="3175" cmpd="sng">
                <a:noFill/>
              </a:ln>
              <a:solidFill>
                <a:srgbClr val="0070C0"/>
              </a:solidFill>
              <a:latin typeface="+mj-lt"/>
              <a:ea typeface="+mj-ea"/>
              <a:cs typeface="+mj-cs"/>
            </a:endParaRPr>
          </a:p>
          <a:p>
            <a:pPr>
              <a:lnSpc>
                <a:spcPct val="90000"/>
              </a:lnSpc>
              <a:spcBef>
                <a:spcPct val="0"/>
              </a:spcBef>
              <a:spcAft>
                <a:spcPts val="600"/>
              </a:spcAft>
            </a:pPr>
            <a:endParaRPr lang="hr-HR" sz="6000" dirty="0">
              <a:ln w="3175" cmpd="sng">
                <a:noFill/>
              </a:ln>
              <a:latin typeface="+mj-lt"/>
              <a:ea typeface="+mj-ea"/>
              <a:cs typeface="+mj-cs"/>
            </a:endParaRPr>
          </a:p>
          <a:p>
            <a:pPr>
              <a:lnSpc>
                <a:spcPct val="90000"/>
              </a:lnSpc>
              <a:spcBef>
                <a:spcPct val="0"/>
              </a:spcBef>
              <a:spcAft>
                <a:spcPts val="600"/>
              </a:spcAft>
            </a:pPr>
            <a:r>
              <a:rPr lang="hr-HR" sz="5900" b="1" dirty="0">
                <a:ln w="3175" cmpd="sng">
                  <a:noFill/>
                </a:ln>
                <a:solidFill>
                  <a:srgbClr val="E1691F"/>
                </a:solidFill>
                <a:latin typeface="+mj-lt"/>
                <a:ea typeface="+mj-ea"/>
                <a:cs typeface="+mj-cs"/>
              </a:rPr>
              <a:t>Fotos: </a:t>
            </a:r>
          </a:p>
          <a:p>
            <a:pPr>
              <a:lnSpc>
                <a:spcPct val="90000"/>
              </a:lnSpc>
              <a:spcBef>
                <a:spcPct val="0"/>
              </a:spcBef>
              <a:spcAft>
                <a:spcPts val="600"/>
              </a:spcAft>
            </a:pPr>
            <a:r>
              <a:rPr lang="hr-HR" sz="5900" dirty="0">
                <a:ln w="3175" cmpd="sng">
                  <a:noFill/>
                </a:ln>
                <a:latin typeface="+mj-lt"/>
                <a:ea typeface="+mj-ea"/>
                <a:cs typeface="+mj-cs"/>
                <a:hlinkClick r:id="rId8"/>
              </a:rPr>
              <a:t>https://pixabay.com/</a:t>
            </a:r>
            <a:endParaRPr lang="hr-HR" sz="5900" dirty="0">
              <a:ln w="3175" cmpd="sng">
                <a:noFill/>
              </a:ln>
              <a:latin typeface="+mj-lt"/>
              <a:ea typeface="+mj-ea"/>
              <a:cs typeface="+mj-cs"/>
            </a:endParaRPr>
          </a:p>
          <a:p>
            <a:pPr>
              <a:lnSpc>
                <a:spcPct val="90000"/>
              </a:lnSpc>
              <a:spcBef>
                <a:spcPct val="0"/>
              </a:spcBef>
              <a:spcAft>
                <a:spcPts val="600"/>
              </a:spcAft>
            </a:pPr>
            <a:endParaRPr lang="hr-HR" sz="7400" dirty="0">
              <a:ln w="3175" cmpd="sng">
                <a:noFill/>
              </a:ln>
              <a:latin typeface="+mj-lt"/>
              <a:ea typeface="+mj-ea"/>
              <a:cs typeface="+mj-cs"/>
            </a:endParaRPr>
          </a:p>
          <a:p>
            <a:pPr>
              <a:lnSpc>
                <a:spcPct val="90000"/>
              </a:lnSpc>
              <a:spcBef>
                <a:spcPct val="0"/>
              </a:spcBef>
              <a:spcAft>
                <a:spcPts val="600"/>
              </a:spcAft>
            </a:pPr>
            <a:endParaRPr lang="hr-HR" sz="2400" kern="1200" dirty="0">
              <a:ln w="3175" cmpd="sng">
                <a:noFill/>
              </a:ln>
              <a:solidFill>
                <a:schemeClr val="tx1"/>
              </a:solidFill>
              <a:latin typeface="+mj-lt"/>
              <a:ea typeface="+mj-ea"/>
              <a:cs typeface="+mj-cs"/>
            </a:endParaRPr>
          </a:p>
          <a:p>
            <a:pPr>
              <a:lnSpc>
                <a:spcPct val="90000"/>
              </a:lnSpc>
              <a:spcBef>
                <a:spcPct val="0"/>
              </a:spcBef>
              <a:spcAft>
                <a:spcPts val="600"/>
              </a:spcAft>
            </a:pPr>
            <a:endParaRPr lang="hr-HR" sz="7400" dirty="0">
              <a:ln w="3175" cmpd="sng">
                <a:noFill/>
              </a:ln>
              <a:latin typeface="+mj-lt"/>
              <a:ea typeface="+mj-ea"/>
              <a:cs typeface="+mj-cs"/>
            </a:endParaRPr>
          </a:p>
          <a:p>
            <a:pPr>
              <a:lnSpc>
                <a:spcPct val="90000"/>
              </a:lnSpc>
              <a:spcBef>
                <a:spcPct val="0"/>
              </a:spcBef>
              <a:spcAft>
                <a:spcPts val="600"/>
              </a:spcAft>
            </a:pPr>
            <a:endParaRPr lang="hr-HR" sz="2400" kern="1200" dirty="0">
              <a:ln w="3175" cmpd="sng">
                <a:noFill/>
              </a:ln>
              <a:solidFill>
                <a:schemeClr val="tx1"/>
              </a:solidFill>
              <a:latin typeface="+mj-lt"/>
              <a:ea typeface="+mj-ea"/>
              <a:cs typeface="+mj-cs"/>
            </a:endParaRPr>
          </a:p>
          <a:p>
            <a:pPr algn="r">
              <a:lnSpc>
                <a:spcPct val="90000"/>
              </a:lnSpc>
              <a:spcBef>
                <a:spcPct val="0"/>
              </a:spcBef>
              <a:spcAft>
                <a:spcPts val="600"/>
              </a:spcAft>
            </a:pPr>
            <a:endParaRPr lang="en-US" sz="4000" kern="1200" dirty="0">
              <a:ln w="3175" cmpd="sng">
                <a:noFill/>
              </a:ln>
              <a:solidFill>
                <a:schemeClr val="tx1"/>
              </a:solidFill>
              <a:latin typeface="+mj-lt"/>
              <a:ea typeface="+mj-ea"/>
              <a:cs typeface="+mj-cs"/>
            </a:endParaRPr>
          </a:p>
        </p:txBody>
      </p:sp>
    </p:spTree>
    <p:extLst>
      <p:ext uri="{BB962C8B-B14F-4D97-AF65-F5344CB8AC3E}">
        <p14:creationId xmlns:p14="http://schemas.microsoft.com/office/powerpoint/2010/main" val="72207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blačić za govor: ovalni 4">
            <a:extLst>
              <a:ext uri="{FF2B5EF4-FFF2-40B4-BE49-F238E27FC236}">
                <a16:creationId xmlns:a16="http://schemas.microsoft.com/office/drawing/2014/main" id="{4AE9FF64-7A6B-417D-9D6C-5788F7D42790}"/>
              </a:ext>
            </a:extLst>
          </p:cNvPr>
          <p:cNvSpPr/>
          <p:nvPr/>
        </p:nvSpPr>
        <p:spPr>
          <a:xfrm>
            <a:off x="4711717" y="1292056"/>
            <a:ext cx="4199762" cy="1599340"/>
          </a:xfrm>
          <a:prstGeom prst="wedgeEllipseCallout">
            <a:avLst>
              <a:gd name="adj1" fmla="val -42560"/>
              <a:gd name="adj2" fmla="val 7963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t>Hvala na pažnji.</a:t>
            </a:r>
          </a:p>
        </p:txBody>
      </p:sp>
      <p:sp>
        <p:nvSpPr>
          <p:cNvPr id="16" name="Speech Bubble: Oval 15">
            <a:extLst>
              <a:ext uri="{FF2B5EF4-FFF2-40B4-BE49-F238E27FC236}">
                <a16:creationId xmlns:a16="http://schemas.microsoft.com/office/drawing/2014/main" id="{0C5791E5-D072-46E3-B390-BF0BF658B666}"/>
              </a:ext>
            </a:extLst>
          </p:cNvPr>
          <p:cNvSpPr/>
          <p:nvPr/>
        </p:nvSpPr>
        <p:spPr>
          <a:xfrm>
            <a:off x="3450452" y="4035641"/>
            <a:ext cx="3710506" cy="1599340"/>
          </a:xfrm>
          <a:prstGeom prst="wedgeEllipseCallout">
            <a:avLst>
              <a:gd name="adj1" fmla="val -65620"/>
              <a:gd name="adj2" fmla="val 577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4000" dirty="0"/>
              <a:t>Pitanja?</a:t>
            </a:r>
          </a:p>
        </p:txBody>
      </p:sp>
      <p:sp>
        <p:nvSpPr>
          <p:cNvPr id="5" name="Rectangle: Rounded Corners 4">
            <a:extLst>
              <a:ext uri="{FF2B5EF4-FFF2-40B4-BE49-F238E27FC236}">
                <a16:creationId xmlns:a16="http://schemas.microsoft.com/office/drawing/2014/main" id="{9CA352CD-1364-4BE7-A233-733A6FC65F62}"/>
              </a:ext>
            </a:extLst>
          </p:cNvPr>
          <p:cNvSpPr/>
          <p:nvPr/>
        </p:nvSpPr>
        <p:spPr>
          <a:xfrm>
            <a:off x="7660433" y="5759464"/>
            <a:ext cx="4273420" cy="6973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1" name="TextBox 10">
            <a:extLst>
              <a:ext uri="{FF2B5EF4-FFF2-40B4-BE49-F238E27FC236}">
                <a16:creationId xmlns:a16="http://schemas.microsoft.com/office/drawing/2014/main" id="{91E259E6-20D5-4794-862E-2F94D44EBD80}"/>
              </a:ext>
            </a:extLst>
          </p:cNvPr>
          <p:cNvSpPr txBox="1"/>
          <p:nvPr/>
        </p:nvSpPr>
        <p:spPr>
          <a:xfrm>
            <a:off x="7765473" y="5775500"/>
            <a:ext cx="4426527" cy="954107"/>
          </a:xfrm>
          <a:prstGeom prst="rect">
            <a:avLst/>
          </a:prstGeom>
          <a:noFill/>
        </p:spPr>
        <p:txBody>
          <a:bodyPr wrap="square">
            <a:spAutoFit/>
          </a:bodyPr>
          <a:lstStyle/>
          <a:p>
            <a:pPr algn="ctr"/>
            <a:r>
              <a:rPr lang="hr-HR" sz="2800" dirty="0">
                <a:solidFill>
                  <a:schemeClr val="bg1"/>
                </a:solidFill>
                <a:hlinkClick r:id="rId3">
                  <a:extLst>
                    <a:ext uri="{A12FA001-AC4F-418D-AE19-62706E023703}">
                      <ahyp:hlinkClr xmlns:ahyp="http://schemas.microsoft.com/office/drawing/2018/hyperlinkcolor" val="tx"/>
                    </a:ext>
                  </a:extLst>
                </a:hlinkClick>
              </a:rPr>
              <a:t>bit.ly/ŽSV2NJEMSŠ</a:t>
            </a:r>
            <a:endParaRPr lang="hr-HR" sz="2800" dirty="0">
              <a:solidFill>
                <a:schemeClr val="bg1"/>
              </a:solidFill>
            </a:endParaRPr>
          </a:p>
          <a:p>
            <a:endParaRPr lang="hr-HR" sz="2800" dirty="0">
              <a:solidFill>
                <a:schemeClr val="bg1"/>
              </a:solidFill>
            </a:endParaRPr>
          </a:p>
        </p:txBody>
      </p:sp>
      <p:pic>
        <p:nvPicPr>
          <p:cNvPr id="4" name="Picture 3" descr="Qr code&#10;&#10;Description automatically generated">
            <a:extLst>
              <a:ext uri="{FF2B5EF4-FFF2-40B4-BE49-F238E27FC236}">
                <a16:creationId xmlns:a16="http://schemas.microsoft.com/office/drawing/2014/main" id="{91FB8112-142D-4C4B-90D0-45C2F2830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7270" y="2901964"/>
            <a:ext cx="2857500" cy="2857500"/>
          </a:xfrm>
          <a:prstGeom prst="rect">
            <a:avLst/>
          </a:prstGeom>
        </p:spPr>
      </p:pic>
    </p:spTree>
    <p:extLst>
      <p:ext uri="{BB962C8B-B14F-4D97-AF65-F5344CB8AC3E}">
        <p14:creationId xmlns:p14="http://schemas.microsoft.com/office/powerpoint/2010/main" val="332542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F9570A2-9E5E-4FA5-9583-53BA27CFFAEA}"/>
              </a:ext>
            </a:extLst>
          </p:cNvPr>
          <p:cNvSpPr>
            <a:spLocks noGrp="1"/>
          </p:cNvSpPr>
          <p:nvPr>
            <p:ph type="ctrTitle"/>
          </p:nvPr>
        </p:nvSpPr>
        <p:spPr>
          <a:xfrm>
            <a:off x="4038600" y="1939159"/>
            <a:ext cx="7644627" cy="2751086"/>
          </a:xfrm>
        </p:spPr>
        <p:txBody>
          <a:bodyPr>
            <a:normAutofit fontScale="90000"/>
          </a:bodyPr>
          <a:lstStyle/>
          <a:p>
            <a:pPr algn="r"/>
            <a:br>
              <a:rPr lang="hr-HR" sz="3300" dirty="0"/>
            </a:br>
            <a:br>
              <a:rPr lang="hr-HR" sz="3300" dirty="0"/>
            </a:br>
            <a:r>
              <a:rPr lang="hr-BA" sz="3300" b="1" dirty="0">
                <a:solidFill>
                  <a:srgbClr val="E1691F"/>
                </a:solidFill>
                <a:effectLst/>
                <a:latin typeface="Verdana" panose="020B0604030504040204" pitchFamily="34" charset="0"/>
                <a:ea typeface="Times New Roman" panose="02020603050405020304" pitchFamily="18" charset="0"/>
                <a:cs typeface="Arial" panose="020B0604020202020204" pitchFamily="34" charset="0"/>
              </a:rPr>
              <a:t>Lernen und Lehren mit Apps: </a:t>
            </a:r>
            <a:br>
              <a:rPr lang="hr-BA" sz="3300" b="1" dirty="0">
                <a:solidFill>
                  <a:srgbClr val="E1691F"/>
                </a:solidFill>
                <a:effectLst/>
                <a:latin typeface="Verdana" panose="020B0604030504040204" pitchFamily="34" charset="0"/>
                <a:ea typeface="Times New Roman" panose="02020603050405020304" pitchFamily="18" charset="0"/>
                <a:cs typeface="Arial" panose="020B0604020202020204" pitchFamily="34" charset="0"/>
              </a:rPr>
            </a:br>
            <a:r>
              <a:rPr lang="hr-BA" sz="3300" b="1" cap="none" dirty="0">
                <a:solidFill>
                  <a:srgbClr val="E1691F"/>
                </a:solidFill>
                <a:effectLst/>
                <a:latin typeface="Verdana" panose="020B0604030504040204" pitchFamily="34" charset="0"/>
                <a:ea typeface="Times New Roman" panose="02020603050405020304" pitchFamily="18" charset="0"/>
                <a:cs typeface="Arial" panose="020B0604020202020204" pitchFamily="34" charset="0"/>
              </a:rPr>
              <a:t>ACTIONBOUND </a:t>
            </a:r>
            <a:r>
              <a:rPr lang="hr-BA" sz="3300" b="1" dirty="0">
                <a:solidFill>
                  <a:srgbClr val="E1691F"/>
                </a:solidFill>
                <a:effectLst/>
                <a:latin typeface="Verdana" panose="020B0604030504040204" pitchFamily="34" charset="0"/>
                <a:ea typeface="Times New Roman" panose="02020603050405020304" pitchFamily="18" charset="0"/>
                <a:cs typeface="Arial" panose="020B0604020202020204" pitchFamily="34" charset="0"/>
              </a:rPr>
              <a:t>&amp; BOOK CREATOR</a:t>
            </a:r>
            <a:br>
              <a:rPr lang="hr-HR" sz="3300" dirty="0">
                <a:latin typeface="Times New Roman" panose="02020603050405020304" pitchFamily="18" charset="0"/>
                <a:cs typeface="Times New Roman" panose="02020603050405020304" pitchFamily="18" charset="0"/>
              </a:rPr>
            </a:br>
            <a:endParaRPr lang="hr-HR" sz="33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A15F303-3F3B-4690-8C7C-E55E77F7C0DF}"/>
              </a:ext>
            </a:extLst>
          </p:cNvPr>
          <p:cNvSpPr>
            <a:spLocks noGrp="1"/>
          </p:cNvSpPr>
          <p:nvPr>
            <p:ph type="subTitle" idx="1"/>
          </p:nvPr>
        </p:nvSpPr>
        <p:spPr>
          <a:xfrm>
            <a:off x="4038600" y="4782320"/>
            <a:ext cx="7644627" cy="1329443"/>
          </a:xfrm>
        </p:spPr>
        <p:txBody>
          <a:bodyPr>
            <a:normAutofit/>
          </a:bodyPr>
          <a:lstStyle/>
          <a:p>
            <a:pPr algn="r"/>
            <a:r>
              <a:rPr lang="hr-HR" sz="1500" dirty="0"/>
              <a:t>Gordana Dragušica, I. gimnazija Osijek</a:t>
            </a:r>
          </a:p>
          <a:p>
            <a:pPr algn="r"/>
            <a:r>
              <a:rPr lang="hr-HR" sz="1500" dirty="0"/>
              <a:t>ŽUPANIJSKO STRUČNO VIJEĆE NASTAVNIKA NJEMAČKOGA JEZIKA </a:t>
            </a:r>
          </a:p>
          <a:p>
            <a:pPr algn="r"/>
            <a:r>
              <a:rPr lang="hr-HR" sz="1500" dirty="0"/>
              <a:t>U SREDNJIM ŠKOLAMA OSJEČKO-BARANJSKE ŽUPANIJE</a:t>
            </a:r>
          </a:p>
          <a:p>
            <a:pPr algn="r"/>
            <a:r>
              <a:rPr lang="hr-HR" sz="1500" dirty="0"/>
              <a:t>Osijek, 26. ožujak 2021</a:t>
            </a:r>
            <a:r>
              <a:rPr lang="hr-HR" sz="1500" b="1" dirty="0"/>
              <a:t>.</a:t>
            </a:r>
          </a:p>
        </p:txBody>
      </p:sp>
    </p:spTree>
    <p:extLst>
      <p:ext uri="{BB962C8B-B14F-4D97-AF65-F5344CB8AC3E}">
        <p14:creationId xmlns:p14="http://schemas.microsoft.com/office/powerpoint/2010/main" val="352729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E193F-DA8D-4D64-8B19-B5143EFB567D}"/>
              </a:ext>
            </a:extLst>
          </p:cNvPr>
          <p:cNvSpPr>
            <a:spLocks noGrp="1"/>
          </p:cNvSpPr>
          <p:nvPr>
            <p:ph type="title"/>
          </p:nvPr>
        </p:nvSpPr>
        <p:spPr>
          <a:xfrm>
            <a:off x="686834" y="1153572"/>
            <a:ext cx="3200400" cy="4461163"/>
          </a:xfrm>
        </p:spPr>
        <p:txBody>
          <a:bodyPr>
            <a:normAutofit/>
          </a:bodyPr>
          <a:lstStyle/>
          <a:p>
            <a:r>
              <a:rPr lang="hr-HR" dirty="0">
                <a:solidFill>
                  <a:srgbClr val="FFFFFF"/>
                </a:solidFill>
                <a:latin typeface="+mn-lt"/>
                <a:ea typeface="+mn-ea"/>
                <a:cs typeface="+mn-cs"/>
              </a:rPr>
              <a:t>Ciljevi i ishodi skupa</a:t>
            </a:r>
          </a:p>
        </p:txBody>
      </p:sp>
      <p:sp>
        <p:nvSpPr>
          <p:cNvPr id="106" name="Arc 10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07593F-C0DA-411B-B2CE-4B5411825A9A}"/>
              </a:ext>
            </a:extLst>
          </p:cNvPr>
          <p:cNvSpPr>
            <a:spLocks noGrp="1"/>
          </p:cNvSpPr>
          <p:nvPr>
            <p:ph idx="1"/>
          </p:nvPr>
        </p:nvSpPr>
        <p:spPr>
          <a:xfrm>
            <a:off x="4447308" y="591344"/>
            <a:ext cx="6906491" cy="5585619"/>
          </a:xfrm>
        </p:spPr>
        <p:txBody>
          <a:bodyPr anchor="ctr">
            <a:normAutofit/>
          </a:bodyPr>
          <a:lstStyle/>
          <a:p>
            <a:pPr marL="457200" indent="-457200">
              <a:buAutoNum type="arabicPeriod"/>
            </a:pPr>
            <a:endParaRPr lang="hr-HR" sz="2200" dirty="0"/>
          </a:p>
          <a:p>
            <a:pPr marL="457200" indent="-457200">
              <a:buAutoNum type="arabicPeriod"/>
            </a:pPr>
            <a:endParaRPr lang="hr-HR" sz="2200" dirty="0"/>
          </a:p>
          <a:p>
            <a:pPr marL="0" indent="0">
              <a:buNone/>
            </a:pPr>
            <a:endParaRPr lang="hr-HR" sz="2200" dirty="0"/>
          </a:p>
          <a:p>
            <a:pPr marL="0" indent="0">
              <a:buNone/>
            </a:pPr>
            <a:r>
              <a:rPr lang="hr-HR" sz="2200" dirty="0"/>
              <a:t>Cilj :</a:t>
            </a:r>
          </a:p>
          <a:p>
            <a:pPr marL="0" indent="0">
              <a:buNone/>
            </a:pPr>
            <a:r>
              <a:rPr lang="hr-HR" sz="2200" dirty="0"/>
              <a:t>Upoznati sudionike skupa s mogućnostima digitalnih alata Actionbound i Book Creator</a:t>
            </a:r>
          </a:p>
          <a:p>
            <a:pPr marL="0" indent="0">
              <a:buNone/>
            </a:pPr>
            <a:endParaRPr lang="hr-HR" sz="2200" dirty="0"/>
          </a:p>
          <a:p>
            <a:pPr marL="0" indent="0">
              <a:buNone/>
            </a:pPr>
            <a:r>
              <a:rPr lang="hr-HR" sz="2200" dirty="0"/>
              <a:t>Ishodi:</a:t>
            </a:r>
          </a:p>
          <a:p>
            <a:r>
              <a:rPr lang="hr-HR" sz="2200" dirty="0"/>
              <a:t>razumjeti korake u izradi interaktivne aktivnosti u alatu Actionbound</a:t>
            </a:r>
          </a:p>
          <a:p>
            <a:pPr>
              <a:buClr>
                <a:srgbClr val="002060"/>
              </a:buClr>
            </a:pPr>
            <a:r>
              <a:rPr lang="hr-HR" sz="2200" dirty="0"/>
              <a:t>testirati mogućnosti alata i  interaktivnu aktivnost</a:t>
            </a:r>
          </a:p>
          <a:p>
            <a:pPr>
              <a:buClr>
                <a:srgbClr val="002060"/>
              </a:buClr>
            </a:pPr>
            <a:r>
              <a:rPr lang="hr-HR" sz="2200" dirty="0"/>
              <a:t>upoznati se s elementima alata Book Creator </a:t>
            </a:r>
          </a:p>
          <a:p>
            <a:pPr>
              <a:buClr>
                <a:srgbClr val="002060"/>
              </a:buClr>
            </a:pPr>
            <a:r>
              <a:rPr lang="hr-HR" sz="2200" dirty="0"/>
              <a:t>izraditi  jednu knjigu u alatu Book Creator</a:t>
            </a:r>
          </a:p>
          <a:p>
            <a:pPr marL="0" indent="0">
              <a:buClr>
                <a:srgbClr val="002060"/>
              </a:buClr>
              <a:buNone/>
            </a:pPr>
            <a:endParaRPr lang="hr-HR" sz="2200" dirty="0"/>
          </a:p>
          <a:p>
            <a:pPr marL="0" indent="0">
              <a:buNone/>
            </a:pPr>
            <a:endParaRPr lang="hr-HR" sz="2200" dirty="0"/>
          </a:p>
          <a:p>
            <a:pPr marL="0" indent="0">
              <a:buClrTx/>
              <a:buNone/>
            </a:pPr>
            <a:endParaRPr lang="hr-HR" sz="2200" dirty="0"/>
          </a:p>
          <a:p>
            <a:pPr>
              <a:buClrTx/>
              <a:buFont typeface="Arial" panose="020B0604020202020204" pitchFamily="34" charset="0"/>
              <a:buChar char="•"/>
            </a:pPr>
            <a:endParaRPr lang="hr-HR" sz="2200" dirty="0"/>
          </a:p>
          <a:p>
            <a:endParaRPr lang="hr-HR" sz="2200" dirty="0"/>
          </a:p>
        </p:txBody>
      </p:sp>
      <p:pic>
        <p:nvPicPr>
          <p:cNvPr id="5" name="Picture 4" descr="Logo&#10;&#10;Description automatically generated">
            <a:extLst>
              <a:ext uri="{FF2B5EF4-FFF2-40B4-BE49-F238E27FC236}">
                <a16:creationId xmlns:a16="http://schemas.microsoft.com/office/drawing/2014/main" id="{6FEFB502-C504-43D6-9B51-E9F0CCDA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484" y="5752812"/>
            <a:ext cx="3543764" cy="764669"/>
          </a:xfrm>
          <a:prstGeom prst="rect">
            <a:avLst/>
          </a:prstGeom>
        </p:spPr>
      </p:pic>
      <p:pic>
        <p:nvPicPr>
          <p:cNvPr id="7" name="Picture 6" descr="Logo&#10;&#10;Description automatically generated">
            <a:extLst>
              <a:ext uri="{FF2B5EF4-FFF2-40B4-BE49-F238E27FC236}">
                <a16:creationId xmlns:a16="http://schemas.microsoft.com/office/drawing/2014/main" id="{3F19E3EF-CD7D-4FF5-B1B3-18B5B9701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270" y="5026545"/>
            <a:ext cx="2217540" cy="764669"/>
          </a:xfrm>
          <a:prstGeom prst="rect">
            <a:avLst/>
          </a:prstGeom>
        </p:spPr>
      </p:pic>
    </p:spTree>
    <p:extLst>
      <p:ext uri="{BB962C8B-B14F-4D97-AF65-F5344CB8AC3E}">
        <p14:creationId xmlns:p14="http://schemas.microsoft.com/office/powerpoint/2010/main" val="100462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3932750" y="319088"/>
            <a:ext cx="7404033" cy="1313895"/>
          </a:xfrm>
        </p:spPr>
        <p:txBody>
          <a:bodyPr>
            <a:normAutofit fontScale="90000"/>
          </a:bodyPr>
          <a:lstStyle/>
          <a:p>
            <a:r>
              <a:rPr lang="hr-HR" b="1" dirty="0">
                <a:solidFill>
                  <a:srgbClr val="E1691F"/>
                </a:solidFill>
              </a:rPr>
              <a:t>Actionbound</a:t>
            </a:r>
            <a:r>
              <a:rPr lang="hr-HR" b="1" dirty="0">
                <a:solidFill>
                  <a:schemeClr val="accent2"/>
                </a:solidFill>
              </a:rPr>
              <a:t> </a:t>
            </a:r>
            <a:br>
              <a:rPr lang="hr-HR" b="1" dirty="0">
                <a:solidFill>
                  <a:schemeClr val="accent2"/>
                </a:solidFill>
              </a:rPr>
            </a:br>
            <a:r>
              <a:rPr lang="hr-HR" sz="2400" b="1" dirty="0">
                <a:solidFill>
                  <a:schemeClr val="accent2"/>
                </a:solidFill>
              </a:rPr>
              <a:t>URL adresa: </a:t>
            </a:r>
            <a:r>
              <a:rPr lang="hr-HR" sz="2400" b="1" dirty="0">
                <a:solidFill>
                  <a:schemeClr val="accent2"/>
                </a:solidFill>
                <a:hlinkClick r:id="rId3">
                  <a:extLst>
                    <a:ext uri="{A12FA001-AC4F-418D-AE19-62706E023703}">
                      <ahyp:hlinkClr xmlns:ahyp="http://schemas.microsoft.com/office/drawing/2018/hyperlinkcolor" val="tx"/>
                    </a:ext>
                  </a:extLst>
                </a:hlinkClick>
              </a:rPr>
              <a:t>https://de.actionbound.com/?setlang</a:t>
            </a:r>
            <a:br>
              <a:rPr lang="hr-HR" b="1" dirty="0">
                <a:solidFill>
                  <a:schemeClr val="accent2"/>
                </a:solidFill>
              </a:rPr>
            </a:br>
            <a:endParaRPr lang="hr-HR" b="1" dirty="0">
              <a:solidFill>
                <a:schemeClr val="accent2"/>
              </a:solidFill>
            </a:endParaRPr>
          </a:p>
        </p:txBody>
      </p:sp>
      <p:sp>
        <p:nvSpPr>
          <p:cNvPr id="48" name="Arc 4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Graphical user interface, website&#10;&#10;Description automatically generated">
            <a:extLst>
              <a:ext uri="{FF2B5EF4-FFF2-40B4-BE49-F238E27FC236}">
                <a16:creationId xmlns:a16="http://schemas.microsoft.com/office/drawing/2014/main" id="{954CE97E-50E3-4268-8D86-F854C1E47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319" y="1432247"/>
            <a:ext cx="9779767" cy="4654631"/>
          </a:xfrm>
          <a:prstGeom prst="rect">
            <a:avLst/>
          </a:prstGeom>
        </p:spPr>
      </p:pic>
    </p:spTree>
    <p:extLst>
      <p:ext uri="{BB962C8B-B14F-4D97-AF65-F5344CB8AC3E}">
        <p14:creationId xmlns:p14="http://schemas.microsoft.com/office/powerpoint/2010/main" val="330860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532015" y="4495568"/>
            <a:ext cx="3861960" cy="1905232"/>
          </a:xfrm>
        </p:spPr>
        <p:txBody>
          <a:bodyPr anchor="ctr">
            <a:normAutofit/>
          </a:bodyPr>
          <a:lstStyle/>
          <a:p>
            <a:pPr algn="ctr"/>
            <a:r>
              <a:rPr lang="hr-HR" sz="3200" b="1" cap="none" dirty="0">
                <a:solidFill>
                  <a:srgbClr val="E1691F"/>
                </a:solidFill>
                <a:latin typeface="+mn-lt"/>
                <a:ea typeface="+mn-ea"/>
                <a:cs typeface="+mn-cs"/>
              </a:rPr>
              <a:t>Opis alata</a:t>
            </a:r>
          </a:p>
        </p:txBody>
      </p:sp>
      <p:sp>
        <p:nvSpPr>
          <p:cNvPr id="63" name="Rectangle 6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indoor, sitting, computer&#10;&#10;Description automatically generated">
            <a:extLst>
              <a:ext uri="{FF2B5EF4-FFF2-40B4-BE49-F238E27FC236}">
                <a16:creationId xmlns:a16="http://schemas.microsoft.com/office/drawing/2014/main" id="{50A32C0C-08F9-409F-85EB-19DDC7BE0100}"/>
              </a:ext>
            </a:extLst>
          </p:cNvPr>
          <p:cNvPicPr>
            <a:picLocks noChangeAspect="1"/>
          </p:cNvPicPr>
          <p:nvPr/>
        </p:nvPicPr>
        <p:blipFill rotWithShape="1">
          <a:blip r:embed="rId3">
            <a:extLst>
              <a:ext uri="{28A0092B-C50C-407E-A947-70E740481C1C}">
                <a14:useLocalDpi xmlns:a14="http://schemas.microsoft.com/office/drawing/2010/main" val="0"/>
              </a:ext>
            </a:extLst>
          </a:blip>
          <a:srcRect t="69"/>
          <a:stretch/>
        </p:blipFill>
        <p:spPr>
          <a:xfrm>
            <a:off x="838200" y="364143"/>
            <a:ext cx="5136795" cy="3426462"/>
          </a:xfrm>
          <a:prstGeom prst="rect">
            <a:avLst/>
          </a:prstGeom>
        </p:spPr>
      </p:pic>
      <p:pic>
        <p:nvPicPr>
          <p:cNvPr id="7" name="Picture 6" descr="A close-up of a credit card&#10;&#10;Description automatically generated with low confidence">
            <a:extLst>
              <a:ext uri="{FF2B5EF4-FFF2-40B4-BE49-F238E27FC236}">
                <a16:creationId xmlns:a16="http://schemas.microsoft.com/office/drawing/2014/main" id="{81DBB25A-3184-459E-B8B9-2C39EC00E38F}"/>
              </a:ext>
            </a:extLst>
          </p:cNvPr>
          <p:cNvPicPr>
            <a:picLocks noChangeAspect="1"/>
          </p:cNvPicPr>
          <p:nvPr/>
        </p:nvPicPr>
        <p:blipFill rotWithShape="1">
          <a:blip r:embed="rId4">
            <a:extLst>
              <a:ext uri="{28A0092B-C50C-407E-A947-70E740481C1C}">
                <a14:useLocalDpi xmlns:a14="http://schemas.microsoft.com/office/drawing/2010/main" val="0"/>
              </a:ext>
            </a:extLst>
          </a:blip>
          <a:srcRect r="9302"/>
          <a:stretch/>
        </p:blipFill>
        <p:spPr>
          <a:xfrm>
            <a:off x="6297264" y="364142"/>
            <a:ext cx="5136795" cy="3426462"/>
          </a:xfrm>
          <a:prstGeom prst="rect">
            <a:avLst/>
          </a:prstGeom>
        </p:spPr>
      </p:pic>
      <p:sp>
        <p:nvSpPr>
          <p:cNvPr id="67" name="Rectangle 6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730D046-63A6-4599-9891-E99505D935CB}"/>
              </a:ext>
            </a:extLst>
          </p:cNvPr>
          <p:cNvSpPr>
            <a:spLocks noGrp="1"/>
          </p:cNvSpPr>
          <p:nvPr>
            <p:ph idx="1"/>
          </p:nvPr>
        </p:nvSpPr>
        <p:spPr>
          <a:xfrm>
            <a:off x="5162719" y="4154746"/>
            <a:ext cx="6586915" cy="2246054"/>
          </a:xfrm>
        </p:spPr>
        <p:txBody>
          <a:bodyPr anchor="ctr">
            <a:normAutofit fontScale="25000" lnSpcReduction="20000"/>
          </a:bodyPr>
          <a:lstStyle/>
          <a:p>
            <a:pPr marL="0" indent="0">
              <a:buNone/>
            </a:pPr>
            <a:endParaRPr lang="hr-HR" sz="500" dirty="0"/>
          </a:p>
          <a:p>
            <a:pPr marL="0" indent="0">
              <a:buNone/>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Clr>
                <a:schemeClr val="bg1"/>
              </a:buClr>
              <a:buFont typeface="Arial" panose="020B0604020202020204" pitchFamily="34" charset="0"/>
              <a:buChar char="•"/>
            </a:pPr>
            <a:endParaRPr lang="hr-HR" sz="500" dirty="0"/>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endParaRPr lang="hr-HR" sz="500" dirty="0">
              <a:effectLst/>
              <a:latin typeface="Open Sans"/>
              <a:ea typeface="Times New Roman" panose="02020603050405020304" pitchFamily="18" charset="0"/>
            </a:endParaRPr>
          </a:p>
          <a:p>
            <a:pPr>
              <a:buClr>
                <a:srgbClr val="0070C0"/>
              </a:buClr>
            </a:pPr>
            <a:endParaRPr lang="hr-HR" sz="500" dirty="0">
              <a:latin typeface="Open Sans"/>
              <a:ea typeface="Times New Roman" panose="02020603050405020304" pitchFamily="18" charset="0"/>
            </a:endParaRPr>
          </a:p>
          <a:p>
            <a:pPr>
              <a:buClr>
                <a:srgbClr val="0070C0"/>
              </a:buClr>
            </a:pPr>
            <a:r>
              <a:rPr lang="hr-HR" sz="500" dirty="0">
                <a:effectLst/>
                <a:latin typeface="Open Sans"/>
                <a:ea typeface="Times New Roman" panose="02020603050405020304" pitchFamily="18" charset="0"/>
              </a:rPr>
              <a:t>web preglednik </a:t>
            </a:r>
            <a:r>
              <a:rPr lang="hr-HR" sz="500" u="sng" dirty="0">
                <a:effectLst/>
                <a:latin typeface="Source Sans Pro" panose="020B0503030403020204" pitchFamily="34" charset="0"/>
                <a:ea typeface="Times New Roman" panose="02020603050405020304" pitchFamily="18" charset="0"/>
                <a:hlinkClick r:id="rId5"/>
              </a:rPr>
              <a:t>www.actionbound.com</a:t>
            </a:r>
            <a:endParaRPr lang="hr-HR" sz="500" u="sng" dirty="0">
              <a:effectLst/>
              <a:latin typeface="Source Sans Pro" panose="020B0503030403020204" pitchFamily="34" charset="0"/>
              <a:ea typeface="Times New Roman" panose="02020603050405020304" pitchFamily="18" charset="0"/>
            </a:endParaRPr>
          </a:p>
          <a:p>
            <a:pPr>
              <a:buClr>
                <a:srgbClr val="0070C0"/>
              </a:buClr>
            </a:pPr>
            <a:endParaRPr lang="hr-HR" sz="8000" dirty="0">
              <a:effectLst/>
              <a:latin typeface="Open Sans"/>
              <a:ea typeface="Times New Roman" panose="02020603050405020304" pitchFamily="18" charset="0"/>
            </a:endParaRPr>
          </a:p>
          <a:p>
            <a:pPr>
              <a:buClr>
                <a:srgbClr val="0070C0"/>
              </a:buClr>
            </a:pPr>
            <a:endParaRPr lang="hr-HR" sz="8000" dirty="0">
              <a:latin typeface="Open Sans"/>
              <a:ea typeface="Times New Roman" panose="02020603050405020304" pitchFamily="18" charset="0"/>
            </a:endParaRPr>
          </a:p>
          <a:p>
            <a:pPr>
              <a:buClr>
                <a:srgbClr val="0070C0"/>
              </a:buClr>
            </a:pPr>
            <a:endParaRPr lang="hr-HR" sz="8000" dirty="0">
              <a:effectLst/>
              <a:latin typeface="Open Sans"/>
              <a:ea typeface="Times New Roman" panose="02020603050405020304" pitchFamily="18" charset="0"/>
            </a:endParaRPr>
          </a:p>
          <a:p>
            <a:pPr>
              <a:buClr>
                <a:srgbClr val="0070C0"/>
              </a:buClr>
            </a:pPr>
            <a:endParaRPr lang="hr-HR" sz="8000" dirty="0">
              <a:latin typeface="Open Sans"/>
              <a:ea typeface="Times New Roman" panose="02020603050405020304" pitchFamily="18" charset="0"/>
            </a:endParaRPr>
          </a:p>
          <a:p>
            <a:pPr>
              <a:buClr>
                <a:srgbClr val="0070C0"/>
              </a:buClr>
            </a:pPr>
            <a:endParaRPr lang="hr-HR" sz="8000" dirty="0">
              <a:effectLst/>
              <a:latin typeface="Open Sans"/>
              <a:ea typeface="Times New Roman" panose="02020603050405020304" pitchFamily="18" charset="0"/>
            </a:endParaRPr>
          </a:p>
          <a:p>
            <a:pPr>
              <a:buClr>
                <a:srgbClr val="0070C0"/>
              </a:buClr>
            </a:pPr>
            <a:r>
              <a:rPr lang="hr-HR" sz="8000" dirty="0">
                <a:solidFill>
                  <a:srgbClr val="444444"/>
                </a:solidFill>
                <a:effectLst/>
                <a:latin typeface="Open Sans"/>
                <a:ea typeface="Times New Roman" panose="02020603050405020304" pitchFamily="18" charset="0"/>
              </a:rPr>
              <a:t>web preglednik </a:t>
            </a:r>
            <a:r>
              <a:rPr lang="hr-HR" sz="8000" dirty="0">
                <a:latin typeface="+mn-lt"/>
                <a:ea typeface="+mn-ea"/>
                <a:cs typeface="+mn-cs"/>
                <a:hlinkClick r:id="rId6"/>
              </a:rPr>
              <a:t>https://actionbound.com/ </a:t>
            </a:r>
            <a:endParaRPr lang="hr-HR" sz="8000" dirty="0">
              <a:latin typeface="+mn-lt"/>
              <a:ea typeface="+mn-ea"/>
              <a:cs typeface="+mn-cs"/>
            </a:endParaRPr>
          </a:p>
          <a:p>
            <a:pPr>
              <a:buClr>
                <a:srgbClr val="0070C0"/>
              </a:buClr>
            </a:pPr>
            <a:r>
              <a:rPr lang="hr-HR" sz="8000" dirty="0">
                <a:effectLst/>
                <a:latin typeface="Open Sans"/>
                <a:ea typeface="Times New Roman" panose="02020603050405020304" pitchFamily="18" charset="0"/>
              </a:rPr>
              <a:t>mobilni uređaj / tablet na kojem je instalirana mobilna aplikacija Actionbound</a:t>
            </a:r>
          </a:p>
          <a:p>
            <a:pPr>
              <a:buClr>
                <a:srgbClr val="0070C0"/>
              </a:buClr>
            </a:pPr>
            <a:r>
              <a:rPr lang="hr-HR" sz="8000" dirty="0">
                <a:latin typeface="Open Sans"/>
              </a:rPr>
              <a:t>zadaci se rješavaju snimanjem i slanjem slika / audiozapisa / videozapisa, unosom tekstualnog odgovora ili prijavom lokacije preko GPS-a</a:t>
            </a:r>
          </a:p>
          <a:p>
            <a:pPr>
              <a:buClr>
                <a:srgbClr val="0070C0"/>
              </a:buClr>
            </a:pPr>
            <a:endParaRPr lang="hr-HR" sz="8000" dirty="0">
              <a:effectLst/>
              <a:latin typeface="Open Sans"/>
              <a:ea typeface="Times New Roman" panose="02020603050405020304" pitchFamily="18" charset="0"/>
            </a:endParaRPr>
          </a:p>
          <a:p>
            <a:pPr>
              <a:buClr>
                <a:srgbClr val="0070C0"/>
              </a:buClr>
            </a:pPr>
            <a:endParaRPr lang="hr-HR" sz="8000" dirty="0">
              <a:latin typeface="Open Sans"/>
            </a:endParaRPr>
          </a:p>
          <a:p>
            <a:pPr>
              <a:buClr>
                <a:srgbClr val="0070C0"/>
              </a:buClr>
            </a:pPr>
            <a:endParaRPr lang="hr-HR" sz="500" dirty="0"/>
          </a:p>
          <a:p>
            <a:pPr>
              <a:buClr>
                <a:schemeClr val="bg1"/>
              </a:buClr>
              <a:buFont typeface="Arial" panose="020B0604020202020204" pitchFamily="34" charset="0"/>
              <a:buChar char="•"/>
            </a:pPr>
            <a:endParaRPr lang="hr-HR" sz="500" dirty="0"/>
          </a:p>
          <a:p>
            <a:pPr>
              <a:buClr>
                <a:schemeClr val="bg1"/>
              </a:buClr>
              <a:buFont typeface="Arial" panose="020B0604020202020204" pitchFamily="34" charset="0"/>
              <a:buChar char="•"/>
            </a:pPr>
            <a:endParaRPr lang="hr-HR" sz="500" dirty="0"/>
          </a:p>
          <a:p>
            <a:pPr>
              <a:buClr>
                <a:schemeClr val="bg1"/>
              </a:buClr>
              <a:buFont typeface="Arial" panose="020B0604020202020204" pitchFamily="34" charset="0"/>
              <a:buChar char="•"/>
            </a:pPr>
            <a:endParaRPr lang="hr-HR" sz="500" dirty="0"/>
          </a:p>
          <a:p>
            <a:pPr marL="0" indent="0">
              <a:buNone/>
            </a:pPr>
            <a:r>
              <a:rPr lang="hr-HR" sz="500" dirty="0"/>
              <a:t>         </a:t>
            </a:r>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marL="0" indent="0">
              <a:buNone/>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a:buFont typeface="Wingdings" panose="05000000000000000000" pitchFamily="2" charset="2"/>
              <a:buChar char="ü"/>
            </a:pPr>
            <a:endParaRPr lang="hr-HR" sz="500" dirty="0"/>
          </a:p>
          <a:p>
            <a:pPr marL="0" indent="0">
              <a:buNone/>
            </a:pPr>
            <a:endParaRPr lang="en-US" sz="500" dirty="0"/>
          </a:p>
        </p:txBody>
      </p:sp>
    </p:spTree>
    <p:extLst>
      <p:ext uri="{BB962C8B-B14F-4D97-AF65-F5344CB8AC3E}">
        <p14:creationId xmlns:p14="http://schemas.microsoft.com/office/powerpoint/2010/main" val="58040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635000" y="640823"/>
            <a:ext cx="3418659" cy="5583148"/>
          </a:xfrm>
        </p:spPr>
        <p:txBody>
          <a:bodyPr anchor="ctr">
            <a:normAutofit/>
          </a:bodyPr>
          <a:lstStyle/>
          <a:p>
            <a:r>
              <a:rPr lang="hr-HR" sz="5400" b="1" dirty="0">
                <a:solidFill>
                  <a:srgbClr val="E1691F"/>
                </a:solidFill>
                <a:latin typeface="+mn-lt"/>
                <a:ea typeface="+mn-ea"/>
                <a:cs typeface="+mn-cs"/>
              </a:rPr>
              <a:t>Kreiranje aktivnosti</a:t>
            </a:r>
            <a:br>
              <a:rPr lang="hr-HR" sz="5400" dirty="0">
                <a:latin typeface="+mn-lt"/>
                <a:ea typeface="+mn-ea"/>
                <a:cs typeface="+mn-cs"/>
              </a:rPr>
            </a:br>
            <a:endParaRPr lang="hr-HR" sz="5400" dirty="0">
              <a:latin typeface="+mn-lt"/>
              <a:ea typeface="+mn-ea"/>
              <a:cs typeface="+mn-cs"/>
            </a:endParaRPr>
          </a:p>
        </p:txBody>
      </p:sp>
      <p:sp>
        <p:nvSpPr>
          <p:cNvPr id="6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Content Placeholder 9">
            <a:extLst>
              <a:ext uri="{FF2B5EF4-FFF2-40B4-BE49-F238E27FC236}">
                <a16:creationId xmlns:a16="http://schemas.microsoft.com/office/drawing/2014/main" id="{631C3289-BDDC-4B8C-AA51-75C918A1BC97}"/>
              </a:ext>
            </a:extLst>
          </p:cNvPr>
          <p:cNvGraphicFramePr>
            <a:graphicFrameLocks noGrp="1"/>
          </p:cNvGraphicFramePr>
          <p:nvPr>
            <p:ph idx="1"/>
            <p:extLst>
              <p:ext uri="{D42A27DB-BD31-4B8C-83A1-F6EECF244321}">
                <p14:modId xmlns:p14="http://schemas.microsoft.com/office/powerpoint/2010/main" val="30903516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98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635000" y="640823"/>
            <a:ext cx="3418659" cy="5583148"/>
          </a:xfrm>
        </p:spPr>
        <p:txBody>
          <a:bodyPr anchor="ctr">
            <a:normAutofit/>
          </a:bodyPr>
          <a:lstStyle/>
          <a:p>
            <a:r>
              <a:rPr lang="hr-HR" sz="5400" b="1" dirty="0">
                <a:solidFill>
                  <a:srgbClr val="E1691F"/>
                </a:solidFill>
                <a:latin typeface="+mn-lt"/>
                <a:ea typeface="+mn-ea"/>
                <a:cs typeface="+mn-cs"/>
              </a:rPr>
              <a:t>Kreiranje aktivnosti</a:t>
            </a:r>
            <a:br>
              <a:rPr lang="hr-HR" sz="5400" dirty="0">
                <a:latin typeface="+mn-lt"/>
                <a:ea typeface="+mn-ea"/>
                <a:cs typeface="+mn-cs"/>
              </a:rPr>
            </a:br>
            <a:r>
              <a:rPr lang="hr-HR" sz="2000" dirty="0">
                <a:latin typeface="+mn-lt"/>
                <a:ea typeface="+mn-ea"/>
                <a:cs typeface="+mn-cs"/>
                <a:hlinkClick r:id="rId3"/>
              </a:rPr>
              <a:t>https://actionbound.com/</a:t>
            </a:r>
            <a:br>
              <a:rPr lang="hr-HR" sz="2000" dirty="0">
                <a:latin typeface="+mn-lt"/>
                <a:ea typeface="+mn-ea"/>
                <a:cs typeface="+mn-cs"/>
              </a:rPr>
            </a:br>
            <a:endParaRPr lang="hr-HR" sz="2000" dirty="0">
              <a:latin typeface="+mn-lt"/>
              <a:ea typeface="+mn-ea"/>
              <a:cs typeface="+mn-cs"/>
            </a:endParaRPr>
          </a:p>
        </p:txBody>
      </p:sp>
      <p:sp>
        <p:nvSpPr>
          <p:cNvPr id="6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39FE84-9D61-4991-9C61-C1193CB3B261}"/>
              </a:ext>
            </a:extLst>
          </p:cNvPr>
          <p:cNvPicPr>
            <a:picLocks noChangeAspect="1"/>
          </p:cNvPicPr>
          <p:nvPr/>
        </p:nvPicPr>
        <p:blipFill rotWithShape="1">
          <a:blip r:embed="rId4"/>
          <a:srcRect l="300" t="11181" r="37778" b="4444"/>
          <a:stretch/>
        </p:blipFill>
        <p:spPr>
          <a:xfrm>
            <a:off x="4717759" y="506943"/>
            <a:ext cx="4902088" cy="3757257"/>
          </a:xfrm>
          <a:prstGeom prst="rect">
            <a:avLst/>
          </a:prstGeom>
        </p:spPr>
      </p:pic>
      <p:pic>
        <p:nvPicPr>
          <p:cNvPr id="8" name="Picture 7">
            <a:extLst>
              <a:ext uri="{FF2B5EF4-FFF2-40B4-BE49-F238E27FC236}">
                <a16:creationId xmlns:a16="http://schemas.microsoft.com/office/drawing/2014/main" id="{055DECCF-7467-4379-A054-AAC25E82C2E7}"/>
              </a:ext>
            </a:extLst>
          </p:cNvPr>
          <p:cNvPicPr>
            <a:picLocks noChangeAspect="1"/>
          </p:cNvPicPr>
          <p:nvPr/>
        </p:nvPicPr>
        <p:blipFill rotWithShape="1">
          <a:blip r:embed="rId5"/>
          <a:srcRect l="976" t="11182" r="1002" b="9345"/>
          <a:stretch/>
        </p:blipFill>
        <p:spPr>
          <a:xfrm>
            <a:off x="5460411" y="2721063"/>
            <a:ext cx="6227217" cy="2840037"/>
          </a:xfrm>
          <a:prstGeom prst="rect">
            <a:avLst/>
          </a:prstGeom>
        </p:spPr>
      </p:pic>
    </p:spTree>
    <p:extLst>
      <p:ext uri="{BB962C8B-B14F-4D97-AF65-F5344CB8AC3E}">
        <p14:creationId xmlns:p14="http://schemas.microsoft.com/office/powerpoint/2010/main" val="144657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686834" y="1153572"/>
            <a:ext cx="3200400" cy="4461163"/>
          </a:xfrm>
        </p:spPr>
        <p:txBody>
          <a:bodyPr>
            <a:normAutofit/>
          </a:bodyPr>
          <a:lstStyle/>
          <a:p>
            <a:br>
              <a:rPr lang="hr-HR" dirty="0">
                <a:solidFill>
                  <a:srgbClr val="FFFFFF"/>
                </a:solidFill>
                <a:latin typeface="Times New Roman" panose="02020603050405020304" pitchFamily="18" charset="0"/>
                <a:cs typeface="Times New Roman" panose="02020603050405020304" pitchFamily="18" charset="0"/>
              </a:rPr>
            </a:br>
            <a:r>
              <a:rPr lang="hr-HR" dirty="0">
                <a:solidFill>
                  <a:srgbClr val="FFFFFF"/>
                </a:solidFill>
                <a:latin typeface="Times New Roman" panose="02020603050405020304" pitchFamily="18" charset="0"/>
                <a:cs typeface="Times New Roman" panose="02020603050405020304" pitchFamily="18" charset="0"/>
              </a:rPr>
              <a:t>Actionbound u nastavi</a:t>
            </a:r>
          </a:p>
        </p:txBody>
      </p:sp>
      <p:sp>
        <p:nvSpPr>
          <p:cNvPr id="52" name="Arc 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6730D046-63A6-4599-9891-E99505D935CB}"/>
              </a:ext>
            </a:extLst>
          </p:cNvPr>
          <p:cNvSpPr>
            <a:spLocks noGrp="1"/>
          </p:cNvSpPr>
          <p:nvPr>
            <p:ph idx="1"/>
          </p:nvPr>
        </p:nvSpPr>
        <p:spPr>
          <a:xfrm>
            <a:off x="4447308" y="591344"/>
            <a:ext cx="6906491" cy="5585619"/>
          </a:xfrm>
        </p:spPr>
        <p:txBody>
          <a:bodyPr anchor="t" anchorCtr="0">
            <a:normAutofit fontScale="77500" lnSpcReduction="20000"/>
          </a:bodyPr>
          <a:lstStyle/>
          <a:p>
            <a:pPr>
              <a:lnSpc>
                <a:spcPct val="100000"/>
              </a:lnSpc>
            </a:pPr>
            <a:endParaRPr lang="hr-HR" dirty="0">
              <a:solidFill>
                <a:srgbClr val="444444"/>
              </a:solidFill>
              <a:latin typeface="Open Sans"/>
              <a:ea typeface="Times New Roman" panose="02020603050405020304" pitchFamily="18" charset="0"/>
            </a:endParaRPr>
          </a:p>
          <a:p>
            <a:pPr>
              <a:lnSpc>
                <a:spcPct val="100000"/>
              </a:lnSpc>
            </a:pPr>
            <a:r>
              <a:rPr lang="hr-HR" dirty="0">
                <a:solidFill>
                  <a:srgbClr val="444444"/>
                </a:solidFill>
                <a:latin typeface="Open Sans"/>
              </a:rPr>
              <a:t>nastava uživo, online nastava / Homeschooling, kombinirana nastava </a:t>
            </a:r>
          </a:p>
          <a:p>
            <a:pPr>
              <a:lnSpc>
                <a:spcPct val="100000"/>
              </a:lnSpc>
            </a:pPr>
            <a:r>
              <a:rPr lang="hr-HR" dirty="0">
                <a:solidFill>
                  <a:srgbClr val="444444"/>
                </a:solidFill>
                <a:latin typeface="Open Sans"/>
              </a:rPr>
              <a:t>dinamičnost</a:t>
            </a:r>
          </a:p>
          <a:p>
            <a:pPr>
              <a:lnSpc>
                <a:spcPct val="100000"/>
              </a:lnSpc>
            </a:pPr>
            <a:r>
              <a:rPr lang="hr-HR" dirty="0">
                <a:solidFill>
                  <a:srgbClr val="444444"/>
                </a:solidFill>
                <a:latin typeface="Open Sans"/>
              </a:rPr>
              <a:t>natjecateljski i istraživački duh</a:t>
            </a:r>
          </a:p>
          <a:p>
            <a:pPr>
              <a:lnSpc>
                <a:spcPct val="100000"/>
              </a:lnSpc>
            </a:pPr>
            <a:r>
              <a:rPr lang="hr-HR" dirty="0">
                <a:solidFill>
                  <a:srgbClr val="444444"/>
                </a:solidFill>
                <a:latin typeface="Open Sans"/>
              </a:rPr>
              <a:t>integrirani pristup poučavanju sadržaja drugih predmeta</a:t>
            </a:r>
          </a:p>
          <a:p>
            <a:pPr>
              <a:lnSpc>
                <a:spcPct val="100000"/>
              </a:lnSpc>
            </a:pPr>
            <a:r>
              <a:rPr lang="hr-HR" sz="2800" dirty="0">
                <a:solidFill>
                  <a:srgbClr val="444444"/>
                </a:solidFill>
                <a:effectLst/>
                <a:latin typeface="Open Sans"/>
                <a:ea typeface="Times New Roman" panose="02020603050405020304" pitchFamily="18" charset="0"/>
              </a:rPr>
              <a:t>povezivanje sa svim međupredmetnim temama</a:t>
            </a:r>
            <a:endParaRPr lang="hr-HR" dirty="0">
              <a:solidFill>
                <a:srgbClr val="444444"/>
              </a:solidFill>
              <a:latin typeface="Open Sans"/>
              <a:ea typeface="Times New Roman" panose="02020603050405020304" pitchFamily="18" charset="0"/>
            </a:endParaRPr>
          </a:p>
          <a:p>
            <a:pPr>
              <a:lnSpc>
                <a:spcPct val="100000"/>
              </a:lnSpc>
            </a:pPr>
            <a:r>
              <a:rPr lang="hr-HR" sz="2800" dirty="0">
                <a:solidFill>
                  <a:srgbClr val="444444"/>
                </a:solidFill>
                <a:effectLst/>
                <a:latin typeface="Open Sans"/>
                <a:ea typeface="Times New Roman" panose="02020603050405020304" pitchFamily="18" charset="0"/>
              </a:rPr>
              <a:t>vrednovanje ( tri domene , svi elementi ocjenjivanja)</a:t>
            </a:r>
          </a:p>
          <a:p>
            <a:pPr>
              <a:lnSpc>
                <a:spcPct val="100000"/>
              </a:lnSpc>
            </a:pPr>
            <a:r>
              <a:rPr lang="hr-HR" dirty="0">
                <a:solidFill>
                  <a:srgbClr val="444444"/>
                </a:solidFill>
                <a:latin typeface="Open Sans"/>
                <a:ea typeface="Times New Roman" panose="02020603050405020304" pitchFamily="18" charset="0"/>
              </a:rPr>
              <a:t>igrifikacija</a:t>
            </a:r>
          </a:p>
          <a:p>
            <a:pPr>
              <a:lnSpc>
                <a:spcPct val="100000"/>
              </a:lnSpc>
            </a:pPr>
            <a:r>
              <a:rPr lang="hr-HR" dirty="0">
                <a:solidFill>
                  <a:srgbClr val="444444"/>
                </a:solidFill>
                <a:latin typeface="Open Sans"/>
              </a:rPr>
              <a:t>osamostaljivanje u učenju </a:t>
            </a:r>
          </a:p>
          <a:p>
            <a:pPr>
              <a:lnSpc>
                <a:spcPct val="100000"/>
              </a:lnSpc>
            </a:pPr>
            <a:r>
              <a:rPr lang="hr-HR" dirty="0">
                <a:solidFill>
                  <a:srgbClr val="444444"/>
                </a:solidFill>
                <a:latin typeface="Open Sans"/>
              </a:rPr>
              <a:t>suradnički rad</a:t>
            </a:r>
          </a:p>
          <a:p>
            <a:pPr>
              <a:lnSpc>
                <a:spcPct val="100000"/>
              </a:lnSpc>
            </a:pPr>
            <a:r>
              <a:rPr lang="hr-HR" dirty="0">
                <a:solidFill>
                  <a:srgbClr val="444444"/>
                </a:solidFill>
                <a:latin typeface="Open Sans"/>
              </a:rPr>
              <a:t>poučavanje usmjereno na učenika</a:t>
            </a:r>
          </a:p>
          <a:p>
            <a:pPr>
              <a:lnSpc>
                <a:spcPct val="100000"/>
              </a:lnSpc>
            </a:pPr>
            <a:r>
              <a:rPr lang="hr-HR" dirty="0">
                <a:solidFill>
                  <a:srgbClr val="444444"/>
                </a:solidFill>
                <a:latin typeface="Open Sans"/>
              </a:rPr>
              <a:t>raznoliko okružje pridonosi bržem i lakšem ovladavanju jezikom</a:t>
            </a:r>
          </a:p>
          <a:p>
            <a:pPr>
              <a:lnSpc>
                <a:spcPct val="100000"/>
              </a:lnSpc>
            </a:pPr>
            <a:endParaRPr lang="hr-HR" dirty="0">
              <a:solidFill>
                <a:srgbClr val="444444"/>
              </a:solidFill>
              <a:latin typeface="Open Sans"/>
            </a:endParaRPr>
          </a:p>
          <a:p>
            <a:pPr>
              <a:lnSpc>
                <a:spcPct val="100000"/>
              </a:lnSpc>
            </a:pPr>
            <a:endParaRPr lang="hr-HR" sz="2800" dirty="0">
              <a:solidFill>
                <a:srgbClr val="444444"/>
              </a:solidFill>
              <a:effectLst/>
              <a:latin typeface="Open Sans"/>
              <a:ea typeface="Times New Roman" panose="02020603050405020304" pitchFamily="18" charset="0"/>
            </a:endParaRPr>
          </a:p>
          <a:p>
            <a:pPr>
              <a:lnSpc>
                <a:spcPct val="100000"/>
              </a:lnSpc>
            </a:pPr>
            <a:endParaRPr lang="hr-HR" sz="2800" dirty="0">
              <a:solidFill>
                <a:srgbClr val="444444"/>
              </a:solidFill>
              <a:effectLst/>
              <a:latin typeface="Open Sans"/>
              <a:ea typeface="Times New Roman" panose="02020603050405020304" pitchFamily="18" charset="0"/>
            </a:endParaRPr>
          </a:p>
          <a:p>
            <a:pPr>
              <a:lnSpc>
                <a:spcPct val="100000"/>
              </a:lnSpc>
            </a:pPr>
            <a:endParaRPr lang="hr-HR" dirty="0">
              <a:solidFill>
                <a:srgbClr val="444444"/>
              </a:solidFill>
              <a:effectLst/>
              <a:latin typeface="Open Sans"/>
              <a:ea typeface="Times New Roman" panose="02020603050405020304" pitchFamily="18" charset="0"/>
            </a:endParaRPr>
          </a:p>
          <a:p>
            <a:pPr>
              <a:lnSpc>
                <a:spcPct val="100000"/>
              </a:lnSpc>
            </a:pPr>
            <a:endParaRPr lang="en-US" dirty="0"/>
          </a:p>
        </p:txBody>
      </p:sp>
    </p:spTree>
    <p:extLst>
      <p:ext uri="{BB962C8B-B14F-4D97-AF65-F5344CB8AC3E}">
        <p14:creationId xmlns:p14="http://schemas.microsoft.com/office/powerpoint/2010/main" val="6016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E17-57DA-4BD8-93CD-E5265A77661C}"/>
              </a:ext>
            </a:extLst>
          </p:cNvPr>
          <p:cNvSpPr>
            <a:spLocks noGrp="1"/>
          </p:cNvSpPr>
          <p:nvPr>
            <p:ph type="title"/>
          </p:nvPr>
        </p:nvSpPr>
        <p:spPr>
          <a:xfrm>
            <a:off x="772265" y="1590979"/>
            <a:ext cx="5261012" cy="761271"/>
          </a:xfrm>
        </p:spPr>
        <p:txBody>
          <a:bodyPr>
            <a:normAutofit/>
          </a:bodyPr>
          <a:lstStyle/>
          <a:p>
            <a:r>
              <a:rPr lang="hr-HR" sz="2200" b="1" dirty="0">
                <a:latin typeface="+mn-lt"/>
                <a:ea typeface="+mn-ea"/>
                <a:cs typeface="+mn-cs"/>
              </a:rPr>
              <a:t>Primjena alata u nastavi – primjeri</a:t>
            </a:r>
          </a:p>
        </p:txBody>
      </p:sp>
      <p:sp>
        <p:nvSpPr>
          <p:cNvPr id="137" name="Freeform: Shape 136">
            <a:extLst>
              <a:ext uri="{FF2B5EF4-FFF2-40B4-BE49-F238E27FC236}">
                <a16:creationId xmlns:a16="http://schemas.microsoft.com/office/drawing/2014/main" id="{81F3642D-13C8-47D1-8141-3F5A7CEBA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975"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Content Placeholder 9">
            <a:extLst>
              <a:ext uri="{FF2B5EF4-FFF2-40B4-BE49-F238E27FC236}">
                <a16:creationId xmlns:a16="http://schemas.microsoft.com/office/drawing/2014/main" id="{6730D046-63A6-4599-9891-E99505D935CB}"/>
              </a:ext>
            </a:extLst>
          </p:cNvPr>
          <p:cNvSpPr>
            <a:spLocks noGrp="1"/>
          </p:cNvSpPr>
          <p:nvPr>
            <p:ph idx="1"/>
          </p:nvPr>
        </p:nvSpPr>
        <p:spPr>
          <a:xfrm>
            <a:off x="9293114" y="3608720"/>
            <a:ext cx="1879570" cy="393420"/>
          </a:xfrm>
        </p:spPr>
        <p:txBody>
          <a:bodyPr anchor="t" anchorCtr="0">
            <a:normAutofit/>
          </a:bodyPr>
          <a:lstStyle/>
          <a:p>
            <a:pPr marL="0" indent="0">
              <a:buNone/>
            </a:pPr>
            <a:r>
              <a:rPr lang="hr-HR" sz="1800" b="0" i="0" dirty="0">
                <a:effectLst/>
                <a:latin typeface="Dosis"/>
                <a:hlinkClick r:id="rId3">
                  <a:extLst>
                    <a:ext uri="{A12FA001-AC4F-418D-AE19-62706E023703}">
                      <ahyp:hlinkClr xmlns:ahyp="http://schemas.microsoft.com/office/drawing/2018/hyperlinkcolor" val="tx"/>
                    </a:ext>
                  </a:extLst>
                </a:hlinkClick>
              </a:rPr>
              <a:t>Stadtrallye Osijek</a:t>
            </a:r>
            <a:endParaRPr lang="hr-HR" sz="1800" b="0" i="0" dirty="0">
              <a:effectLst/>
              <a:latin typeface="Dosis"/>
            </a:endParaRPr>
          </a:p>
          <a:p>
            <a:pPr marL="0" indent="0">
              <a:buNone/>
            </a:pPr>
            <a:endParaRPr lang="hr-HR" sz="1800" dirty="0"/>
          </a:p>
          <a:p>
            <a:endParaRPr lang="hr-HR" sz="1800" dirty="0"/>
          </a:p>
          <a:p>
            <a:pPr marL="0" indent="0">
              <a:buNone/>
            </a:pPr>
            <a:endParaRPr lang="en-US" sz="1800" dirty="0"/>
          </a:p>
        </p:txBody>
      </p:sp>
      <p:sp>
        <p:nvSpPr>
          <p:cNvPr id="139" name="Oval 13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EF3597D-B0A7-4A45-891D-6777F09434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573" y="715300"/>
            <a:ext cx="984444" cy="984444"/>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98E915F0-311A-4BDD-94EC-B0A3D6A3C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788"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 name="Freeform: Shape 142">
            <a:extLst>
              <a:ext uri="{FF2B5EF4-FFF2-40B4-BE49-F238E27FC236}">
                <a16:creationId xmlns:a16="http://schemas.microsoft.com/office/drawing/2014/main" id="{EF1CD662-C732-41EB-A08A-EFB9E7EB8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Freeform: Shape 14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45A7580-28A3-4662-86F5-79978EA74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333835" y="311965"/>
            <a:ext cx="2204024" cy="2192176"/>
          </a:xfrm>
          <a:prstGeom prst="rect">
            <a:avLst/>
          </a:prstGeom>
          <a:noFill/>
        </p:spPr>
      </p:pic>
      <p:sp>
        <p:nvSpPr>
          <p:cNvPr id="147" name="Oval 14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49AC9A43-F5C5-4703-A0F0-78CBB9542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14950"/>
            <a:ext cx="1568092" cy="1847088"/>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B2E81366-956E-4036-98B0-53DA386DEF7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1017" y="4819853"/>
            <a:ext cx="1072208" cy="1072208"/>
          </a:xfrm>
          <a:prstGeom prst="rect">
            <a:avLst/>
          </a:prstGeom>
          <a:noFill/>
          <a:extLst>
            <a:ext uri="{909E8E84-426E-40DD-AFC4-6F175D3DCCD1}">
              <a14:hiddenFill xmlns:a14="http://schemas.microsoft.com/office/drawing/2010/main">
                <a:solidFill>
                  <a:srgbClr val="FFFFFF"/>
                </a:solidFill>
              </a14:hiddenFill>
            </a:ext>
          </a:extLst>
        </p:spPr>
      </p:pic>
      <p:sp>
        <p:nvSpPr>
          <p:cNvPr id="155" name="Freeform: Shape 154">
            <a:extLst>
              <a:ext uri="{FF2B5EF4-FFF2-40B4-BE49-F238E27FC236}">
                <a16:creationId xmlns:a16="http://schemas.microsoft.com/office/drawing/2014/main" id="{BE28351C-7EEF-428E-9B7A-5CC84F336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382" y="4769538"/>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a:extLst>
              <a:ext uri="{FF2B5EF4-FFF2-40B4-BE49-F238E27FC236}">
                <a16:creationId xmlns:a16="http://schemas.microsoft.com/office/drawing/2014/main" id="{8EAFBF79-DE54-482F-BFE4-47D624FBB60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87021" y="3268570"/>
            <a:ext cx="1636734" cy="1636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B76E5A1-1427-4AC0-A132-AA0B26F94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3037575" y="5223435"/>
            <a:ext cx="1487390" cy="1479394"/>
          </a:xfrm>
          <a:prstGeom prst="rect">
            <a:avLst/>
          </a:prstGeom>
          <a:noFill/>
        </p:spPr>
      </p:pic>
      <p:sp>
        <p:nvSpPr>
          <p:cNvPr id="157" name="Freeform: Shape 15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B0B0DBC8-B5F0-40AE-A3D3-BCD504119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D3A2D614-DE3F-4DC2-B342-32AA9A7D09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9874135" y="4813202"/>
            <a:ext cx="1751874" cy="1751874"/>
          </a:xfrm>
          <a:prstGeom prst="rect">
            <a:avLst/>
          </a:prstGeom>
          <a:noFill/>
        </p:spPr>
      </p:pic>
      <p:sp>
        <p:nvSpPr>
          <p:cNvPr id="23" name="TextBox 22">
            <a:extLst>
              <a:ext uri="{FF2B5EF4-FFF2-40B4-BE49-F238E27FC236}">
                <a16:creationId xmlns:a16="http://schemas.microsoft.com/office/drawing/2014/main" id="{16120FA3-46F4-4B34-89A0-F8EC09126472}"/>
              </a:ext>
            </a:extLst>
          </p:cNvPr>
          <p:cNvSpPr txBox="1"/>
          <p:nvPr/>
        </p:nvSpPr>
        <p:spPr>
          <a:xfrm>
            <a:off x="79615" y="3705028"/>
            <a:ext cx="1685611" cy="369332"/>
          </a:xfrm>
          <a:prstGeom prst="rect">
            <a:avLst/>
          </a:prstGeom>
          <a:noFill/>
        </p:spPr>
        <p:txBody>
          <a:bodyPr wrap="square">
            <a:spAutoFit/>
          </a:bodyPr>
          <a:lstStyle/>
          <a:p>
            <a:pPr marL="0" indent="0">
              <a:buNone/>
            </a:pPr>
            <a:r>
              <a:rPr lang="hr-HR" sz="1800" dirty="0">
                <a:latin typeface="Dosis"/>
                <a:hlinkClick r:id="rId10">
                  <a:extLst>
                    <a:ext uri="{A12FA001-AC4F-418D-AE19-62706E023703}">
                      <ahyp:hlinkClr xmlns:ahyp="http://schemas.microsoft.com/office/drawing/2018/hyperlinkcolor" val="tx"/>
                    </a:ext>
                  </a:extLst>
                </a:hlinkClick>
              </a:rPr>
              <a:t>Coronabound</a:t>
            </a:r>
            <a:endParaRPr lang="hr-HR" sz="1800" dirty="0">
              <a:latin typeface="Dosis"/>
            </a:endParaRPr>
          </a:p>
        </p:txBody>
      </p:sp>
      <p:sp>
        <p:nvSpPr>
          <p:cNvPr id="25" name="TextBox 24">
            <a:extLst>
              <a:ext uri="{FF2B5EF4-FFF2-40B4-BE49-F238E27FC236}">
                <a16:creationId xmlns:a16="http://schemas.microsoft.com/office/drawing/2014/main" id="{204802A1-C2D4-4E56-BDB1-301A28A7171C}"/>
              </a:ext>
            </a:extLst>
          </p:cNvPr>
          <p:cNvSpPr txBox="1"/>
          <p:nvPr/>
        </p:nvSpPr>
        <p:spPr>
          <a:xfrm>
            <a:off x="3047163" y="4074360"/>
            <a:ext cx="1477802" cy="369332"/>
          </a:xfrm>
          <a:prstGeom prst="rect">
            <a:avLst/>
          </a:prstGeom>
          <a:noFill/>
        </p:spPr>
        <p:txBody>
          <a:bodyPr wrap="square">
            <a:spAutoFit/>
          </a:bodyPr>
          <a:lstStyle/>
          <a:p>
            <a:pPr marL="0" indent="0">
              <a:buNone/>
            </a:pPr>
            <a:r>
              <a:rPr lang="hr-HR" sz="1800" b="0" i="0" dirty="0">
                <a:effectLst/>
                <a:latin typeface="Dosis"/>
                <a:hlinkClick r:id="rId11">
                  <a:extLst>
                    <a:ext uri="{A12FA001-AC4F-418D-AE19-62706E023703}">
                      <ahyp:hlinkClr xmlns:ahyp="http://schemas.microsoft.com/office/drawing/2018/hyperlinkcolor" val="tx"/>
                    </a:ext>
                  </a:extLst>
                </a:hlinkClick>
              </a:rPr>
              <a:t>EDU-Guide</a:t>
            </a:r>
            <a:endParaRPr lang="hr-HR" sz="1800" dirty="0"/>
          </a:p>
        </p:txBody>
      </p:sp>
      <p:sp>
        <p:nvSpPr>
          <p:cNvPr id="27" name="TextBox 26">
            <a:extLst>
              <a:ext uri="{FF2B5EF4-FFF2-40B4-BE49-F238E27FC236}">
                <a16:creationId xmlns:a16="http://schemas.microsoft.com/office/drawing/2014/main" id="{FE69A647-3A89-4D78-B59B-0D95DA339B37}"/>
              </a:ext>
            </a:extLst>
          </p:cNvPr>
          <p:cNvSpPr txBox="1"/>
          <p:nvPr/>
        </p:nvSpPr>
        <p:spPr>
          <a:xfrm>
            <a:off x="4699362" y="489515"/>
            <a:ext cx="1062613" cy="369332"/>
          </a:xfrm>
          <a:prstGeom prst="rect">
            <a:avLst/>
          </a:prstGeom>
          <a:noFill/>
        </p:spPr>
        <p:txBody>
          <a:bodyPr wrap="square">
            <a:spAutoFit/>
          </a:bodyPr>
          <a:lstStyle/>
          <a:p>
            <a:pPr marL="0" indent="0">
              <a:buNone/>
            </a:pPr>
            <a:r>
              <a:rPr lang="hr-HR" sz="1800" dirty="0">
                <a:hlinkClick r:id="rId12">
                  <a:extLst>
                    <a:ext uri="{A12FA001-AC4F-418D-AE19-62706E023703}">
                      <ahyp:hlinkClr xmlns:ahyp="http://schemas.microsoft.com/office/drawing/2018/hyperlinkcolor" val="tx"/>
                    </a:ext>
                  </a:extLst>
                </a:hlinkClick>
              </a:rPr>
              <a:t>Helsinki</a:t>
            </a:r>
            <a:endParaRPr lang="hr-HR" sz="1800" dirty="0"/>
          </a:p>
        </p:txBody>
      </p:sp>
      <p:sp>
        <p:nvSpPr>
          <p:cNvPr id="29" name="TextBox 28">
            <a:extLst>
              <a:ext uri="{FF2B5EF4-FFF2-40B4-BE49-F238E27FC236}">
                <a16:creationId xmlns:a16="http://schemas.microsoft.com/office/drawing/2014/main" id="{97972667-58A3-419E-8FEB-3A294FFAB1D7}"/>
              </a:ext>
            </a:extLst>
          </p:cNvPr>
          <p:cNvSpPr txBox="1"/>
          <p:nvPr/>
        </p:nvSpPr>
        <p:spPr>
          <a:xfrm>
            <a:off x="4631727" y="2703162"/>
            <a:ext cx="1652199" cy="369332"/>
          </a:xfrm>
          <a:prstGeom prst="rect">
            <a:avLst/>
          </a:prstGeom>
          <a:noFill/>
        </p:spPr>
        <p:txBody>
          <a:bodyPr wrap="square">
            <a:spAutoFit/>
          </a:bodyPr>
          <a:lstStyle/>
          <a:p>
            <a:pPr marL="0" indent="0">
              <a:buNone/>
            </a:pPr>
            <a:r>
              <a:rPr lang="hr-HR" sz="1800" dirty="0">
                <a:hlinkClick r:id="rId13">
                  <a:extLst>
                    <a:ext uri="{A12FA001-AC4F-418D-AE19-62706E023703}">
                      <ahyp:hlinkClr xmlns:ahyp="http://schemas.microsoft.com/office/drawing/2018/hyperlinkcolor" val="tx"/>
                    </a:ext>
                  </a:extLst>
                </a:hlinkClick>
              </a:rPr>
              <a:t>Frohe Ostern</a:t>
            </a:r>
            <a:endParaRPr lang="hr-HR" sz="1800" dirty="0"/>
          </a:p>
        </p:txBody>
      </p:sp>
      <p:sp>
        <p:nvSpPr>
          <p:cNvPr id="31" name="TextBox 30">
            <a:extLst>
              <a:ext uri="{FF2B5EF4-FFF2-40B4-BE49-F238E27FC236}">
                <a16:creationId xmlns:a16="http://schemas.microsoft.com/office/drawing/2014/main" id="{CD7984B8-7F39-4554-A03B-9BB7D56907D8}"/>
              </a:ext>
            </a:extLst>
          </p:cNvPr>
          <p:cNvSpPr txBox="1"/>
          <p:nvPr/>
        </p:nvSpPr>
        <p:spPr>
          <a:xfrm>
            <a:off x="7127669" y="2080643"/>
            <a:ext cx="1477802" cy="369332"/>
          </a:xfrm>
          <a:prstGeom prst="rect">
            <a:avLst/>
          </a:prstGeom>
          <a:noFill/>
        </p:spPr>
        <p:txBody>
          <a:bodyPr wrap="square">
            <a:spAutoFit/>
          </a:bodyPr>
          <a:lstStyle/>
          <a:p>
            <a:pPr marL="0" indent="0">
              <a:buNone/>
            </a:pPr>
            <a:r>
              <a:rPr lang="hr-HR" dirty="0">
                <a:latin typeface="Dosis"/>
              </a:rPr>
              <a:t>EDU-Beispiel</a:t>
            </a:r>
            <a:endParaRPr lang="hr-HR" sz="1800" dirty="0"/>
          </a:p>
        </p:txBody>
      </p:sp>
    </p:spTree>
    <p:extLst>
      <p:ext uri="{BB962C8B-B14F-4D97-AF65-F5344CB8AC3E}">
        <p14:creationId xmlns:p14="http://schemas.microsoft.com/office/powerpoint/2010/main" val="793437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2472</TotalTime>
  <Words>1986</Words>
  <Application>Microsoft Office PowerPoint</Application>
  <PresentationFormat>Widescreen</PresentationFormat>
  <Paragraphs>321</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Calibri</vt:lpstr>
      <vt:lpstr>Calibri Light</vt:lpstr>
      <vt:lpstr>Calisto MT</vt:lpstr>
      <vt:lpstr>Dosis</vt:lpstr>
      <vt:lpstr>Microsoft Sans Serif</vt:lpstr>
      <vt:lpstr>Open Sans</vt:lpstr>
      <vt:lpstr>Roboto</vt:lpstr>
      <vt:lpstr>Source Sans Pro</vt:lpstr>
      <vt:lpstr>Times New Roman</vt:lpstr>
      <vt:lpstr>TimesNewRomanPS-BoldMT</vt:lpstr>
      <vt:lpstr>Verdana</vt:lpstr>
      <vt:lpstr>Verdana</vt:lpstr>
      <vt:lpstr>Wingdings</vt:lpstr>
      <vt:lpstr>Office Theme</vt:lpstr>
      <vt:lpstr>    Dnevni red:  1. E-PORTFOLIO s dokumentima kojima se dokazuje ostvarenost uvjeta za napredovanje (primjeri) - Sanja Cikač,prof. izvrstan savjetnik, Ekonomska i trgovačka škola Ivana Domca Vinkovci;  Ana Radočaj, prof. savjetnik, Ekonomsko-birotehnička škola Slavonski Brod  2. „Gdje je nestao kazetofon?“ – mr.sc. Ella Rakovac Bekeš, prof. savjetnik, I. gimnazija Osijek  3. Lernen und Lehren mit Apps: Actionbound &amp; Book  Creator - Gordana Dragušica, prof. savjetnik, I. gimnazija Osijek  4. (Schau)spielend Deutsch lernen – Tihana Pavičić,prof. savjetnik, II. gimnazija Osijek;  Anita Kopić, prof. savjetnik, II. gimnazija Osijek  5. Evaluacija </vt:lpstr>
      <vt:lpstr>  Lernen und Lehren mit Apps:  ACTIONBOUND &amp; BOOK CREATOR </vt:lpstr>
      <vt:lpstr>Ciljevi i ishodi skupa</vt:lpstr>
      <vt:lpstr>Actionbound  URL adresa: https://de.actionbound.com/?setlang </vt:lpstr>
      <vt:lpstr>Opis alata</vt:lpstr>
      <vt:lpstr>Kreiranje aktivnosti </vt:lpstr>
      <vt:lpstr>Kreiranje aktivnosti https://actionbound.com/ </vt:lpstr>
      <vt:lpstr> Actionbound u nastavi</vt:lpstr>
      <vt:lpstr>Primjena alata u nastavi – primjeri</vt:lpstr>
      <vt:lpstr>Book Creator   URL adresa: https://bookcreator.com/ </vt:lpstr>
      <vt:lpstr>Opis alata</vt:lpstr>
      <vt:lpstr>Kreiranje aktivnosti </vt:lpstr>
      <vt:lpstr>Kreiranje aktivnosti https://bookcreator.com/    </vt:lpstr>
      <vt:lpstr>Book Creator  u nastavi</vt:lpstr>
      <vt:lpstr>Primjena alata u nastavi – primjeri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Nastava na daljinu – primjeri dobre prakse</dc:title>
  <dc:creator>Gordana Dragusica</dc:creator>
  <cp:lastModifiedBy>Gordana Dragušica</cp:lastModifiedBy>
  <cp:revision>251</cp:revision>
  <dcterms:created xsi:type="dcterms:W3CDTF">2020-08-26T10:04:37Z</dcterms:created>
  <dcterms:modified xsi:type="dcterms:W3CDTF">2021-04-16T09:14:06Z</dcterms:modified>
</cp:coreProperties>
</file>