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1" r:id="rId6"/>
    <p:sldId id="275" r:id="rId7"/>
    <p:sldId id="276" r:id="rId8"/>
    <p:sldId id="258" r:id="rId9"/>
    <p:sldId id="263" r:id="rId10"/>
    <p:sldId id="262" r:id="rId11"/>
    <p:sldId id="265" r:id="rId12"/>
    <p:sldId id="264" r:id="rId13"/>
    <p:sldId id="269" r:id="rId14"/>
    <p:sldId id="268" r:id="rId15"/>
    <p:sldId id="267" r:id="rId16"/>
    <p:sldId id="266" r:id="rId17"/>
    <p:sldId id="270" r:id="rId18"/>
    <p:sldId id="271" r:id="rId19"/>
    <p:sldId id="272" r:id="rId20"/>
    <p:sldId id="273" r:id="rId21"/>
    <p:sldId id="274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24/11/2020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24/11/2020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24/11/2020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24/11/2020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24/11/2020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24/11/2020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24/11/2020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24/11/2020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24/11/2020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24/11/2020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24/11/2020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24/11/2020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01015_1518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8" y="1214422"/>
            <a:ext cx="3643320" cy="4857760"/>
          </a:xfrm>
          <a:prstGeom prst="rect">
            <a:avLst/>
          </a:prstGeom>
        </p:spPr>
      </p:pic>
      <p:pic>
        <p:nvPicPr>
          <p:cNvPr id="3" name="Image 2" descr="IMG_20201015_1518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2500306"/>
            <a:ext cx="2857520" cy="3810027"/>
          </a:xfrm>
          <a:prstGeom prst="rect">
            <a:avLst/>
          </a:prstGeom>
        </p:spPr>
      </p:pic>
      <p:sp>
        <p:nvSpPr>
          <p:cNvPr id="4" name="Bulle ronde 3"/>
          <p:cNvSpPr/>
          <p:nvPr/>
        </p:nvSpPr>
        <p:spPr>
          <a:xfrm>
            <a:off x="1285852" y="357166"/>
            <a:ext cx="4357718" cy="1928826"/>
          </a:xfrm>
          <a:prstGeom prst="wedgeEllipseCallout">
            <a:avLst>
              <a:gd name="adj1" fmla="val -17901"/>
              <a:gd name="adj2" fmla="val 138352"/>
            </a:avLst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  <a:latin typeface="OpenDyslexic" pitchFamily="50" charset="0"/>
              </a:rPr>
              <a:t>Hello, 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  <a:latin typeface="OpenDyslexic" pitchFamily="50" charset="0"/>
              </a:rPr>
              <a:t>let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  <a:latin typeface="OpenDyslexic" pitchFamily="50" charset="0"/>
              </a:rPr>
              <a:t> us </a:t>
            </a:r>
            <a:r>
              <a:rPr lang="fr-FR" sz="2400" dirty="0" err="1" smtClean="0">
                <a:solidFill>
                  <a:schemeClr val="accent2">
                    <a:lumMod val="75000"/>
                  </a:schemeClr>
                </a:solidFill>
                <a:latin typeface="OpenDyslexic" pitchFamily="50" charset="0"/>
              </a:rPr>
              <a:t>introduce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  <a:latin typeface="OpenDyslexic" pitchFamily="50" charset="0"/>
              </a:rPr>
              <a:t> </a:t>
            </a:r>
            <a:r>
              <a:rPr lang="fr-FR" sz="2400" dirty="0" err="1" smtClean="0">
                <a:solidFill>
                  <a:schemeClr val="accent2">
                    <a:lumMod val="75000"/>
                  </a:schemeClr>
                </a:solidFill>
                <a:latin typeface="OpenDyslexic" pitchFamily="50" charset="0"/>
              </a:rPr>
              <a:t>you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  <a:latin typeface="OpenDyslexic" pitchFamily="50" charset="0"/>
              </a:rPr>
              <a:t> to </a:t>
            </a:r>
            <a:r>
              <a:rPr lang="fr-FR" sz="2400" dirty="0" err="1" smtClean="0">
                <a:solidFill>
                  <a:schemeClr val="accent2">
                    <a:lumMod val="75000"/>
                  </a:schemeClr>
                </a:solidFill>
                <a:latin typeface="OpenDyslexic" pitchFamily="50" charset="0"/>
              </a:rPr>
              <a:t>our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  <a:latin typeface="OpenDyslexic" pitchFamily="50" charset="0"/>
              </a:rPr>
              <a:t> </a:t>
            </a:r>
            <a:r>
              <a:rPr lang="fr-FR" sz="2400" dirty="0" err="1" smtClean="0">
                <a:solidFill>
                  <a:schemeClr val="accent2">
                    <a:lumMod val="75000"/>
                  </a:schemeClr>
                </a:solidFill>
                <a:latin typeface="OpenDyslexic" pitchFamily="50" charset="0"/>
              </a:rPr>
              <a:t>school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  <a:latin typeface="OpenDyslexic" pitchFamily="50" charset="0"/>
              </a:rPr>
              <a:t> in </a:t>
            </a:r>
            <a:r>
              <a:rPr lang="fr-FR" sz="2400" dirty="0" err="1" smtClean="0">
                <a:solidFill>
                  <a:schemeClr val="accent2">
                    <a:lumMod val="75000"/>
                  </a:schemeClr>
                </a:solidFill>
                <a:latin typeface="OpenDyslexic" pitchFamily="50" charset="0"/>
              </a:rPr>
              <a:t>Crépy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  <a:latin typeface="OpenDyslexic" pitchFamily="50" charset="0"/>
              </a:rPr>
              <a:t>…in France! </a:t>
            </a:r>
            <a:endParaRPr lang="fr-FR" sz="2400" dirty="0">
              <a:solidFill>
                <a:schemeClr val="accent2">
                  <a:lumMod val="75000"/>
                </a:schemeClr>
              </a:solidFill>
              <a:latin typeface="OpenDyslexic" pitchFamily="50" charset="0"/>
            </a:endParaRPr>
          </a:p>
        </p:txBody>
      </p:sp>
      <p:pic>
        <p:nvPicPr>
          <p:cNvPr id="1026" name="Picture 2" descr="C:\Users\LENOVO\AppData\Local\Microsoft\Windows\INetCache\IE\MIK7X7WZ\6078576560_074b78704b_b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571480"/>
            <a:ext cx="1285884" cy="1028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LENOVO\AppData\Local\Microsoft\Windows\INetCache\IE\8LVEN04D\europe-151606_960_720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8" y="571480"/>
            <a:ext cx="1500197" cy="1000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LENOVO\AppData\Local\Microsoft\Windows\INetCache\IE\ATUXVQ42\1200px-Picardie_in_France.svg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620" y="4719324"/>
            <a:ext cx="2214578" cy="2120457"/>
          </a:xfrm>
          <a:prstGeom prst="rect">
            <a:avLst/>
          </a:prstGeom>
          <a:noFill/>
        </p:spPr>
      </p:pic>
      <p:cxnSp>
        <p:nvCxnSpPr>
          <p:cNvPr id="12" name="Connecteur droit avec flèche 11"/>
          <p:cNvCxnSpPr/>
          <p:nvPr/>
        </p:nvCxnSpPr>
        <p:spPr>
          <a:xfrm rot="5400000">
            <a:off x="5072066" y="4643446"/>
            <a:ext cx="500066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01015_151156.jpg"/>
          <p:cNvPicPr>
            <a:picLocks noChangeAspect="1"/>
          </p:cNvPicPr>
          <p:nvPr/>
        </p:nvPicPr>
        <p:blipFill>
          <a:blip r:embed="rId2" cstate="print"/>
          <a:srcRect l="6944" t="4166" r="4166" b="10416"/>
          <a:stretch>
            <a:fillRect/>
          </a:stretch>
        </p:blipFill>
        <p:spPr>
          <a:xfrm>
            <a:off x="428596" y="285728"/>
            <a:ext cx="4572032" cy="5857916"/>
          </a:xfrm>
          <a:prstGeom prst="rect">
            <a:avLst/>
          </a:prstGeom>
        </p:spPr>
      </p:pic>
      <p:sp>
        <p:nvSpPr>
          <p:cNvPr id="4" name="Organigramme : Stockage interne 3"/>
          <p:cNvSpPr/>
          <p:nvPr/>
        </p:nvSpPr>
        <p:spPr>
          <a:xfrm>
            <a:off x="5500694" y="214290"/>
            <a:ext cx="3143272" cy="2071702"/>
          </a:xfrm>
          <a:prstGeom prst="flowChartInternal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OpenDyslexic" pitchFamily="50" charset="0"/>
              </a:rPr>
              <a:t>Les camarades de chez Elodie, les moyens-grands. Ils ont 4 et 5 ans.</a:t>
            </a:r>
            <a:endParaRPr lang="fr-FR" dirty="0">
              <a:solidFill>
                <a:schemeClr val="bg1"/>
              </a:solidFill>
              <a:latin typeface="OpenDyslexic" pitchFamily="50" charset="0"/>
            </a:endParaRPr>
          </a:p>
        </p:txBody>
      </p:sp>
      <p:sp>
        <p:nvSpPr>
          <p:cNvPr id="5" name="Organigramme : Stockage interne 4"/>
          <p:cNvSpPr/>
          <p:nvPr/>
        </p:nvSpPr>
        <p:spPr>
          <a:xfrm>
            <a:off x="5214942" y="3429000"/>
            <a:ext cx="3143272" cy="2071702"/>
          </a:xfrm>
          <a:prstGeom prst="flowChartInternal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OpenDyslexic" pitchFamily="50" charset="0"/>
              </a:rPr>
              <a:t>The </a:t>
            </a:r>
            <a:r>
              <a:rPr lang="fr-FR" dirty="0" err="1" smtClean="0">
                <a:solidFill>
                  <a:schemeClr val="bg1"/>
                </a:solidFill>
                <a:latin typeface="OpenDyslexic" pitchFamily="50" charset="0"/>
              </a:rPr>
              <a:t>comrades</a:t>
            </a:r>
            <a:r>
              <a:rPr lang="fr-FR" dirty="0" smtClean="0">
                <a:solidFill>
                  <a:schemeClr val="bg1"/>
                </a:solidFill>
                <a:latin typeface="OpenDyslexic" pitchFamily="50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OpenDyslexic" pitchFamily="50" charset="0"/>
              </a:rPr>
              <a:t>from</a:t>
            </a:r>
            <a:r>
              <a:rPr lang="fr-FR" dirty="0" smtClean="0">
                <a:solidFill>
                  <a:schemeClr val="bg1"/>
                </a:solidFill>
                <a:latin typeface="OpenDyslexic" pitchFamily="50" charset="0"/>
              </a:rPr>
              <a:t> Elodie. </a:t>
            </a:r>
            <a:r>
              <a:rPr lang="fr-FR" dirty="0" err="1" smtClean="0">
                <a:solidFill>
                  <a:schemeClr val="bg1"/>
                </a:solidFill>
                <a:latin typeface="OpenDyslexic" pitchFamily="50" charset="0"/>
              </a:rPr>
              <a:t>They</a:t>
            </a:r>
            <a:r>
              <a:rPr lang="fr-FR" dirty="0" smtClean="0">
                <a:solidFill>
                  <a:schemeClr val="bg1"/>
                </a:solidFill>
                <a:latin typeface="OpenDyslexic" pitchFamily="50" charset="0"/>
              </a:rPr>
              <a:t> are 4 and 5 </a:t>
            </a:r>
            <a:r>
              <a:rPr lang="fr-FR" dirty="0" err="1" smtClean="0">
                <a:solidFill>
                  <a:schemeClr val="bg1"/>
                </a:solidFill>
                <a:latin typeface="OpenDyslexic" pitchFamily="50" charset="0"/>
              </a:rPr>
              <a:t>years</a:t>
            </a:r>
            <a:r>
              <a:rPr lang="fr-FR" dirty="0" smtClean="0">
                <a:solidFill>
                  <a:schemeClr val="bg1"/>
                </a:solidFill>
                <a:latin typeface="OpenDyslexic" pitchFamily="50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OpenDyslexic" pitchFamily="50" charset="0"/>
              </a:rPr>
              <a:t>old</a:t>
            </a:r>
            <a:r>
              <a:rPr lang="fr-FR" dirty="0" smtClean="0">
                <a:solidFill>
                  <a:schemeClr val="bg1"/>
                </a:solidFill>
                <a:latin typeface="OpenDyslexic" pitchFamily="50" charset="0"/>
              </a:rPr>
              <a:t>.</a:t>
            </a:r>
            <a:endParaRPr lang="fr-FR" dirty="0">
              <a:solidFill>
                <a:schemeClr val="bg1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01015_151633.jpg"/>
          <p:cNvPicPr>
            <a:picLocks noChangeAspect="1"/>
          </p:cNvPicPr>
          <p:nvPr/>
        </p:nvPicPr>
        <p:blipFill>
          <a:blip r:embed="rId2" cstate="print"/>
          <a:srcRect l="9375" t="10417" r="14062" b="1041"/>
          <a:stretch>
            <a:fillRect/>
          </a:stretch>
        </p:blipFill>
        <p:spPr>
          <a:xfrm>
            <a:off x="1857356" y="285728"/>
            <a:ext cx="7000924" cy="6072230"/>
          </a:xfrm>
          <a:prstGeom prst="rect">
            <a:avLst/>
          </a:prstGeom>
        </p:spPr>
      </p:pic>
      <p:sp>
        <p:nvSpPr>
          <p:cNvPr id="3" name="Vague 2"/>
          <p:cNvSpPr/>
          <p:nvPr/>
        </p:nvSpPr>
        <p:spPr>
          <a:xfrm>
            <a:off x="0" y="1928802"/>
            <a:ext cx="2500330" cy="1214446"/>
          </a:xfrm>
          <a:prstGeom prst="wave">
            <a:avLst>
              <a:gd name="adj1" fmla="val 12500"/>
              <a:gd name="adj2" fmla="val 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OpenDyslexic" pitchFamily="50" charset="0"/>
              </a:rPr>
              <a:t>The </a:t>
            </a:r>
            <a:r>
              <a:rPr lang="fr-FR" sz="1400" dirty="0" err="1" smtClean="0">
                <a:solidFill>
                  <a:schemeClr val="bg1"/>
                </a:solidFill>
                <a:latin typeface="OpenDyslexic" pitchFamily="50" charset="0"/>
              </a:rPr>
              <a:t>other</a:t>
            </a:r>
            <a:r>
              <a:rPr lang="fr-FR" sz="1400" dirty="0" smtClean="0">
                <a:solidFill>
                  <a:schemeClr val="bg1"/>
                </a:solidFill>
                <a:latin typeface="OpenDyslexic" pitchFamily="50" charset="0"/>
              </a:rPr>
              <a:t> middle class, 4 </a:t>
            </a:r>
            <a:r>
              <a:rPr lang="fr-FR" sz="1400" dirty="0" err="1" smtClean="0">
                <a:solidFill>
                  <a:schemeClr val="bg1"/>
                </a:solidFill>
                <a:latin typeface="OpenDyslexic" pitchFamily="50" charset="0"/>
              </a:rPr>
              <a:t>years</a:t>
            </a:r>
            <a:r>
              <a:rPr lang="fr-FR" sz="1400" dirty="0" smtClean="0">
                <a:solidFill>
                  <a:schemeClr val="bg1"/>
                </a:solidFill>
                <a:latin typeface="OpenDyslexic" pitchFamily="50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OpenDyslexic" pitchFamily="50" charset="0"/>
              </a:rPr>
              <a:t>old</a:t>
            </a:r>
            <a:r>
              <a:rPr lang="fr-FR" sz="1400" dirty="0" smtClean="0">
                <a:solidFill>
                  <a:schemeClr val="bg1"/>
                </a:solidFill>
                <a:latin typeface="OpenDyslexic" pitchFamily="50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OpenDyslexic" pitchFamily="50" charset="0"/>
              </a:rPr>
              <a:t>with</a:t>
            </a:r>
            <a:r>
              <a:rPr lang="fr-FR" sz="1400" dirty="0" smtClean="0">
                <a:solidFill>
                  <a:schemeClr val="bg1"/>
                </a:solidFill>
                <a:latin typeface="OpenDyslexic" pitchFamily="50" charset="0"/>
              </a:rPr>
              <a:t> Isabelle and </a:t>
            </a:r>
            <a:r>
              <a:rPr lang="fr-FR" sz="1400" dirty="0" err="1" smtClean="0">
                <a:solidFill>
                  <a:schemeClr val="bg1"/>
                </a:solidFill>
                <a:latin typeface="OpenDyslexic" pitchFamily="50" charset="0"/>
              </a:rPr>
              <a:t>Renelle</a:t>
            </a:r>
            <a:r>
              <a:rPr lang="fr-FR" sz="1400" dirty="0" smtClean="0">
                <a:solidFill>
                  <a:schemeClr val="bg1"/>
                </a:solidFill>
                <a:latin typeface="OpenDyslexic" pitchFamily="50" charset="0"/>
              </a:rPr>
              <a:t>.</a:t>
            </a:r>
            <a:endParaRPr lang="fr-FR" sz="1400" dirty="0">
              <a:solidFill>
                <a:schemeClr val="bg1"/>
              </a:solidFill>
              <a:latin typeface="OpenDyslexic" pitchFamily="50" charset="0"/>
            </a:endParaRPr>
          </a:p>
        </p:txBody>
      </p:sp>
      <p:sp>
        <p:nvSpPr>
          <p:cNvPr id="4" name="Vague 3"/>
          <p:cNvSpPr/>
          <p:nvPr/>
        </p:nvSpPr>
        <p:spPr>
          <a:xfrm>
            <a:off x="152400" y="152400"/>
            <a:ext cx="2562212" cy="1204898"/>
          </a:xfrm>
          <a:prstGeom prst="wave">
            <a:avLst>
              <a:gd name="adj1" fmla="val 12500"/>
              <a:gd name="adj2" fmla="val 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OpenDyslexic" pitchFamily="50" charset="0"/>
              </a:rPr>
              <a:t>L’autre classe des moyens, 4 ans avec Isabelle et </a:t>
            </a:r>
            <a:r>
              <a:rPr lang="fr-FR" sz="1400" dirty="0" err="1" smtClean="0">
                <a:solidFill>
                  <a:schemeClr val="bg1"/>
                </a:solidFill>
                <a:latin typeface="OpenDyslexic" pitchFamily="50" charset="0"/>
              </a:rPr>
              <a:t>Renelle</a:t>
            </a:r>
            <a:r>
              <a:rPr lang="fr-FR" sz="1400" dirty="0" smtClean="0">
                <a:solidFill>
                  <a:schemeClr val="bg1"/>
                </a:solidFill>
                <a:latin typeface="OpenDyslexic" pitchFamily="50" charset="0"/>
              </a:rPr>
              <a:t>.</a:t>
            </a:r>
            <a:endParaRPr lang="fr-FR" sz="1400" dirty="0">
              <a:solidFill>
                <a:schemeClr val="bg1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01015_151517.jpg"/>
          <p:cNvPicPr>
            <a:picLocks noChangeAspect="1"/>
          </p:cNvPicPr>
          <p:nvPr/>
        </p:nvPicPr>
        <p:blipFill>
          <a:blip r:embed="rId2" cstate="print"/>
          <a:srcRect l="5468" t="15625" r="5468"/>
          <a:stretch>
            <a:fillRect/>
          </a:stretch>
        </p:blipFill>
        <p:spPr>
          <a:xfrm>
            <a:off x="857224" y="214290"/>
            <a:ext cx="7500990" cy="5329629"/>
          </a:xfrm>
          <a:prstGeom prst="rect">
            <a:avLst/>
          </a:prstGeom>
        </p:spPr>
      </p:pic>
      <p:sp>
        <p:nvSpPr>
          <p:cNvPr id="3" name="Organigramme : Document 2"/>
          <p:cNvSpPr/>
          <p:nvPr/>
        </p:nvSpPr>
        <p:spPr>
          <a:xfrm>
            <a:off x="785786" y="5500702"/>
            <a:ext cx="3286148" cy="1357298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OpenDyslexic" pitchFamily="50" charset="0"/>
              </a:rPr>
              <a:t>Et voilà les plus petits de l’école! Ils ont 2 et 3 ans…</a:t>
            </a:r>
            <a:endParaRPr lang="fr-FR" dirty="0">
              <a:solidFill>
                <a:schemeClr val="bg1"/>
              </a:solidFill>
              <a:latin typeface="OpenDyslexic" pitchFamily="50" charset="0"/>
            </a:endParaRPr>
          </a:p>
        </p:txBody>
      </p:sp>
      <p:sp>
        <p:nvSpPr>
          <p:cNvPr id="4" name="Organigramme : Document 3"/>
          <p:cNvSpPr/>
          <p:nvPr/>
        </p:nvSpPr>
        <p:spPr>
          <a:xfrm>
            <a:off x="5072066" y="5500702"/>
            <a:ext cx="3286148" cy="1357298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OpenDyslexic" pitchFamily="50" charset="0"/>
              </a:rPr>
              <a:t>And </a:t>
            </a:r>
            <a:r>
              <a:rPr lang="fr-FR" dirty="0" err="1" smtClean="0">
                <a:solidFill>
                  <a:schemeClr val="bg1"/>
                </a:solidFill>
                <a:latin typeface="OpenDyslexic" pitchFamily="50" charset="0"/>
              </a:rPr>
              <a:t>here</a:t>
            </a:r>
            <a:r>
              <a:rPr lang="fr-FR" dirty="0" smtClean="0">
                <a:solidFill>
                  <a:schemeClr val="bg1"/>
                </a:solidFill>
                <a:latin typeface="OpenDyslexic" pitchFamily="50" charset="0"/>
              </a:rPr>
              <a:t> are the </a:t>
            </a:r>
            <a:r>
              <a:rPr lang="fr-FR" dirty="0" err="1" smtClean="0">
                <a:solidFill>
                  <a:schemeClr val="bg1"/>
                </a:solidFill>
                <a:latin typeface="OpenDyslexic" pitchFamily="50" charset="0"/>
              </a:rPr>
              <a:t>little</a:t>
            </a:r>
            <a:r>
              <a:rPr lang="fr-FR" dirty="0" smtClean="0">
                <a:solidFill>
                  <a:schemeClr val="bg1"/>
                </a:solidFill>
                <a:latin typeface="OpenDyslexic" pitchFamily="50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OpenDyslexic" pitchFamily="50" charset="0"/>
              </a:rPr>
              <a:t>ones</a:t>
            </a:r>
            <a:r>
              <a:rPr lang="fr-FR" dirty="0" smtClean="0">
                <a:solidFill>
                  <a:schemeClr val="bg1"/>
                </a:solidFill>
                <a:latin typeface="OpenDyslexic" pitchFamily="50" charset="0"/>
              </a:rPr>
              <a:t> in </a:t>
            </a:r>
            <a:r>
              <a:rPr lang="fr-FR" dirty="0" err="1" smtClean="0">
                <a:solidFill>
                  <a:schemeClr val="bg1"/>
                </a:solidFill>
                <a:latin typeface="OpenDyslexic" pitchFamily="50" charset="0"/>
              </a:rPr>
              <a:t>school</a:t>
            </a:r>
            <a:r>
              <a:rPr lang="fr-FR" dirty="0" smtClean="0">
                <a:solidFill>
                  <a:schemeClr val="bg1"/>
                </a:solidFill>
                <a:latin typeface="OpenDyslexic" pitchFamily="50" charset="0"/>
              </a:rPr>
              <a:t>. </a:t>
            </a:r>
            <a:r>
              <a:rPr lang="fr-FR" dirty="0" err="1" smtClean="0">
                <a:solidFill>
                  <a:schemeClr val="bg1"/>
                </a:solidFill>
                <a:latin typeface="OpenDyslexic" pitchFamily="50" charset="0"/>
              </a:rPr>
              <a:t>They</a:t>
            </a:r>
            <a:r>
              <a:rPr lang="fr-FR" dirty="0" smtClean="0">
                <a:solidFill>
                  <a:schemeClr val="bg1"/>
                </a:solidFill>
                <a:latin typeface="OpenDyslexic" pitchFamily="50" charset="0"/>
              </a:rPr>
              <a:t> are 2 and 3 </a:t>
            </a:r>
            <a:r>
              <a:rPr lang="fr-FR" dirty="0" err="1" smtClean="0">
                <a:solidFill>
                  <a:schemeClr val="bg1"/>
                </a:solidFill>
                <a:latin typeface="OpenDyslexic" pitchFamily="50" charset="0"/>
              </a:rPr>
              <a:t>years</a:t>
            </a:r>
            <a:r>
              <a:rPr lang="fr-FR" dirty="0" smtClean="0">
                <a:solidFill>
                  <a:schemeClr val="bg1"/>
                </a:solidFill>
                <a:latin typeface="OpenDyslexic" pitchFamily="50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OpenDyslexic" pitchFamily="50" charset="0"/>
              </a:rPr>
              <a:t>old</a:t>
            </a:r>
            <a:r>
              <a:rPr lang="fr-FR" dirty="0" smtClean="0">
                <a:solidFill>
                  <a:schemeClr val="bg1"/>
                </a:solidFill>
                <a:latin typeface="OpenDyslexic" pitchFamily="50" charset="0"/>
              </a:rPr>
              <a:t>…</a:t>
            </a:r>
            <a:endParaRPr lang="fr-FR" dirty="0">
              <a:solidFill>
                <a:schemeClr val="bg1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01015_151534.jpg"/>
          <p:cNvPicPr>
            <a:picLocks noChangeAspect="1"/>
          </p:cNvPicPr>
          <p:nvPr/>
        </p:nvPicPr>
        <p:blipFill>
          <a:blip r:embed="rId2" cstate="print"/>
          <a:srcRect t="10416"/>
          <a:stretch>
            <a:fillRect/>
          </a:stretch>
        </p:blipFill>
        <p:spPr>
          <a:xfrm>
            <a:off x="3571868" y="357166"/>
            <a:ext cx="5143500" cy="6143644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500034" y="428604"/>
            <a:ext cx="2786082" cy="2428892"/>
          </a:xfrm>
          <a:prstGeom prst="cloudCallout">
            <a:avLst>
              <a:gd name="adj1" fmla="val 44303"/>
              <a:gd name="adj2" fmla="val 804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OpenDyslexic" pitchFamily="50" charset="0"/>
              </a:rPr>
              <a:t>QUELLE CHANCE…Ils peuvent aller faire une sieste au dortoir!</a:t>
            </a:r>
            <a:endParaRPr lang="fr-FR" dirty="0">
              <a:solidFill>
                <a:schemeClr val="bg1"/>
              </a:solidFill>
              <a:latin typeface="OpenDyslexic" pitchFamily="50" charset="0"/>
            </a:endParaRPr>
          </a:p>
        </p:txBody>
      </p:sp>
      <p:sp>
        <p:nvSpPr>
          <p:cNvPr id="4" name="Pensées 3"/>
          <p:cNvSpPr/>
          <p:nvPr/>
        </p:nvSpPr>
        <p:spPr>
          <a:xfrm>
            <a:off x="285720" y="3929066"/>
            <a:ext cx="2786082" cy="2428892"/>
          </a:xfrm>
          <a:prstGeom prst="cloudCallout">
            <a:avLst>
              <a:gd name="adj1" fmla="val 61471"/>
              <a:gd name="adj2" fmla="val -510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OpenDyslexic" pitchFamily="50" charset="0"/>
              </a:rPr>
              <a:t>HOW LUCKY… </a:t>
            </a:r>
            <a:r>
              <a:rPr lang="fr-FR" dirty="0" err="1" smtClean="0">
                <a:latin typeface="OpenDyslexic" pitchFamily="50" charset="0"/>
              </a:rPr>
              <a:t>they</a:t>
            </a:r>
            <a:r>
              <a:rPr lang="fr-FR" dirty="0" smtClean="0">
                <a:latin typeface="OpenDyslexic" pitchFamily="50" charset="0"/>
              </a:rPr>
              <a:t> </a:t>
            </a:r>
            <a:r>
              <a:rPr lang="fr-FR" dirty="0" err="1" smtClean="0">
                <a:latin typeface="OpenDyslexic" pitchFamily="50" charset="0"/>
              </a:rPr>
              <a:t>can</a:t>
            </a:r>
            <a:r>
              <a:rPr lang="fr-FR" dirty="0" smtClean="0">
                <a:latin typeface="OpenDyslexic" pitchFamily="50" charset="0"/>
              </a:rPr>
              <a:t> go to the </a:t>
            </a:r>
            <a:r>
              <a:rPr lang="fr-FR" dirty="0" err="1" smtClean="0">
                <a:latin typeface="OpenDyslexic" pitchFamily="50" charset="0"/>
              </a:rPr>
              <a:t>dorm</a:t>
            </a:r>
            <a:r>
              <a:rPr lang="fr-FR" dirty="0" smtClean="0">
                <a:latin typeface="OpenDyslexic" pitchFamily="50" charset="0"/>
              </a:rPr>
              <a:t> for a nap!</a:t>
            </a:r>
            <a:endParaRPr lang="fr-FR" dirty="0"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01015_1516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357166"/>
            <a:ext cx="4572032" cy="6096042"/>
          </a:xfrm>
          <a:prstGeom prst="rect">
            <a:avLst/>
          </a:prstGeom>
        </p:spPr>
      </p:pic>
      <p:sp>
        <p:nvSpPr>
          <p:cNvPr id="3" name="Organigramme : Alternative 2"/>
          <p:cNvSpPr/>
          <p:nvPr/>
        </p:nvSpPr>
        <p:spPr>
          <a:xfrm>
            <a:off x="5357818" y="571480"/>
            <a:ext cx="3500462" cy="264320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OpenDyslexic" pitchFamily="50" charset="0"/>
              </a:rPr>
              <a:t>Dans l’école, il y a également  une salle de motricité où se trouve aussi la bibliothèque.</a:t>
            </a:r>
            <a:endParaRPr lang="fr-FR" sz="2000" dirty="0">
              <a:solidFill>
                <a:schemeClr val="bg1"/>
              </a:solidFill>
              <a:latin typeface="OpenDyslexic" pitchFamily="50" charset="0"/>
            </a:endParaRPr>
          </a:p>
        </p:txBody>
      </p:sp>
      <p:sp>
        <p:nvSpPr>
          <p:cNvPr id="4" name="Organigramme : Alternative 3"/>
          <p:cNvSpPr/>
          <p:nvPr/>
        </p:nvSpPr>
        <p:spPr>
          <a:xfrm>
            <a:off x="5357818" y="3714752"/>
            <a:ext cx="3500462" cy="264320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OpenDyslexic" pitchFamily="50" charset="0"/>
              </a:rPr>
              <a:t>In the  </a:t>
            </a:r>
            <a:r>
              <a:rPr lang="fr-FR" sz="2000" dirty="0" err="1" smtClean="0">
                <a:latin typeface="OpenDyslexic" pitchFamily="50" charset="0"/>
              </a:rPr>
              <a:t>school</a:t>
            </a:r>
            <a:r>
              <a:rPr lang="fr-FR" sz="2000" dirty="0" smtClean="0">
                <a:latin typeface="OpenDyslexic" pitchFamily="50" charset="0"/>
              </a:rPr>
              <a:t>, </a:t>
            </a:r>
            <a:r>
              <a:rPr lang="fr-FR" sz="2000" dirty="0" err="1" smtClean="0">
                <a:latin typeface="OpenDyslexic" pitchFamily="50" charset="0"/>
              </a:rPr>
              <a:t>there</a:t>
            </a:r>
            <a:r>
              <a:rPr lang="fr-FR" sz="2000" dirty="0" smtClean="0">
                <a:latin typeface="OpenDyslexic" pitchFamily="50" charset="0"/>
              </a:rPr>
              <a:t> </a:t>
            </a:r>
            <a:r>
              <a:rPr lang="fr-FR" sz="2000" dirty="0" err="1" smtClean="0">
                <a:latin typeface="OpenDyslexic" pitchFamily="50" charset="0"/>
              </a:rPr>
              <a:t>is</a:t>
            </a:r>
            <a:r>
              <a:rPr lang="fr-FR" sz="2000" dirty="0" smtClean="0">
                <a:latin typeface="OpenDyslexic" pitchFamily="50" charset="0"/>
              </a:rPr>
              <a:t> a </a:t>
            </a:r>
            <a:r>
              <a:rPr lang="fr-FR" sz="2000" dirty="0" err="1" smtClean="0">
                <a:latin typeface="OpenDyslexic" pitchFamily="50" charset="0"/>
              </a:rPr>
              <a:t>motor</a:t>
            </a:r>
            <a:r>
              <a:rPr lang="fr-FR" sz="2000" dirty="0" smtClean="0">
                <a:latin typeface="OpenDyslexic" pitchFamily="50" charset="0"/>
              </a:rPr>
              <a:t> </a:t>
            </a:r>
            <a:r>
              <a:rPr lang="fr-FR" sz="2000" dirty="0" err="1" smtClean="0">
                <a:latin typeface="OpenDyslexic" pitchFamily="50" charset="0"/>
              </a:rPr>
              <a:t>skills</a:t>
            </a:r>
            <a:r>
              <a:rPr lang="fr-FR" sz="2000" dirty="0" smtClean="0">
                <a:latin typeface="OpenDyslexic" pitchFamily="50" charset="0"/>
              </a:rPr>
              <a:t> room </a:t>
            </a:r>
            <a:r>
              <a:rPr lang="fr-FR" sz="2000" dirty="0" err="1" smtClean="0">
                <a:latin typeface="OpenDyslexic" pitchFamily="50" charset="0"/>
              </a:rPr>
              <a:t>where</a:t>
            </a:r>
            <a:r>
              <a:rPr lang="fr-FR" sz="2000" dirty="0" smtClean="0">
                <a:latin typeface="OpenDyslexic" pitchFamily="50" charset="0"/>
              </a:rPr>
              <a:t> the </a:t>
            </a:r>
            <a:r>
              <a:rPr lang="fr-FR" sz="2000" dirty="0" err="1" smtClean="0">
                <a:latin typeface="OpenDyslexic" pitchFamily="50" charset="0"/>
              </a:rPr>
              <a:t>library</a:t>
            </a:r>
            <a:r>
              <a:rPr lang="fr-FR" sz="2000" dirty="0" smtClean="0">
                <a:latin typeface="OpenDyslexic" pitchFamily="50" charset="0"/>
              </a:rPr>
              <a:t> </a:t>
            </a:r>
            <a:r>
              <a:rPr lang="fr-FR" sz="2000" dirty="0" err="1" smtClean="0">
                <a:latin typeface="OpenDyslexic" pitchFamily="50" charset="0"/>
              </a:rPr>
              <a:t>is</a:t>
            </a:r>
            <a:r>
              <a:rPr lang="fr-FR" sz="2000" dirty="0" smtClean="0">
                <a:latin typeface="OpenDyslexic" pitchFamily="50" charset="0"/>
              </a:rPr>
              <a:t> </a:t>
            </a:r>
            <a:r>
              <a:rPr lang="fr-FR" sz="2000" dirty="0" err="1" smtClean="0">
                <a:latin typeface="OpenDyslexic" pitchFamily="50" charset="0"/>
              </a:rPr>
              <a:t>also</a:t>
            </a:r>
            <a:r>
              <a:rPr lang="fr-FR" sz="2000" dirty="0" smtClean="0">
                <a:latin typeface="OpenDyslexic" pitchFamily="50" charset="0"/>
              </a:rPr>
              <a:t> </a:t>
            </a:r>
            <a:r>
              <a:rPr lang="fr-FR" sz="2000" dirty="0" err="1" smtClean="0">
                <a:latin typeface="OpenDyslexic" pitchFamily="50" charset="0"/>
              </a:rPr>
              <a:t>located</a:t>
            </a:r>
            <a:r>
              <a:rPr lang="fr-FR" dirty="0" smtClean="0">
                <a:latin typeface="OpenDyslexic" pitchFamily="50" charset="0"/>
              </a:rPr>
              <a:t>.</a:t>
            </a:r>
            <a:endParaRPr lang="fr-FR" dirty="0"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0200901_1421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857232"/>
            <a:ext cx="6762799" cy="5072098"/>
          </a:xfrm>
          <a:prstGeom prst="rect">
            <a:avLst/>
          </a:prstGeom>
        </p:spPr>
      </p:pic>
      <p:sp>
        <p:nvSpPr>
          <p:cNvPr id="4" name="Parchemin horizontal 3"/>
          <p:cNvSpPr/>
          <p:nvPr/>
        </p:nvSpPr>
        <p:spPr>
          <a:xfrm>
            <a:off x="357158" y="214290"/>
            <a:ext cx="3500462" cy="157163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OpenDyslexic" pitchFamily="50" charset="0"/>
              </a:rPr>
              <a:t>Et enfin nous voilà!</a:t>
            </a:r>
          </a:p>
          <a:p>
            <a:pPr algn="ctr"/>
            <a:r>
              <a:rPr lang="fr-FR" sz="2000" dirty="0" smtClean="0">
                <a:latin typeface="OpenDyslexic" pitchFamily="50" charset="0"/>
              </a:rPr>
              <a:t>Nous, nous sommes les CP de la classe d’Armelle!</a:t>
            </a:r>
            <a:endParaRPr lang="fr-FR" sz="2000" dirty="0">
              <a:latin typeface="OpenDyslexic" pitchFamily="50" charset="0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571472" y="6072206"/>
            <a:ext cx="76835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Britannic Bold" pitchFamily="34" charset="0"/>
              </a:rPr>
              <a:t>And finally here we are! We are the CP </a:t>
            </a:r>
            <a:r>
              <a:rPr lang="en-US" sz="2400" dirty="0" err="1" smtClean="0">
                <a:latin typeface="Britannic Bold" pitchFamily="34" charset="0"/>
              </a:rPr>
              <a:t>Armelle’s</a:t>
            </a:r>
            <a:r>
              <a:rPr lang="en-US" sz="2400" dirty="0" smtClean="0">
                <a:latin typeface="Britannic Bold" pitchFamily="34" charset="0"/>
              </a:rPr>
              <a:t> </a:t>
            </a:r>
            <a:r>
              <a:rPr lang="en-US" sz="2400" dirty="0" smtClean="0">
                <a:latin typeface="Britannic Bold" pitchFamily="34" charset="0"/>
              </a:rPr>
              <a:t>class!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ritannic Bold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00929_150709.jpg"/>
          <p:cNvPicPr>
            <a:picLocks noChangeAspect="1"/>
          </p:cNvPicPr>
          <p:nvPr/>
        </p:nvPicPr>
        <p:blipFill>
          <a:blip r:embed="rId2" cstate="print"/>
          <a:srcRect b="27083"/>
          <a:stretch>
            <a:fillRect/>
          </a:stretch>
        </p:blipFill>
        <p:spPr>
          <a:xfrm>
            <a:off x="642910" y="500042"/>
            <a:ext cx="3600443" cy="3500438"/>
          </a:xfrm>
          <a:prstGeom prst="rect">
            <a:avLst/>
          </a:prstGeom>
        </p:spPr>
      </p:pic>
      <p:pic>
        <p:nvPicPr>
          <p:cNvPr id="3" name="Image 2" descr="IMG_20201103_1718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500174"/>
            <a:ext cx="3714758" cy="49530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7224" y="4286256"/>
            <a:ext cx="3500462" cy="2071702"/>
          </a:xfrm>
          <a:prstGeom prst="wedgeRectCallout">
            <a:avLst>
              <a:gd name="adj1" fmla="val 72001"/>
              <a:gd name="adj2" fmla="val -33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rial Black" pitchFamily="34" charset="0"/>
              </a:rPr>
              <a:t>Nos mascottes: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Arial Black" pitchFamily="34" charset="0"/>
              </a:rPr>
              <a:t>Mika et Gaston…eux aussi sont bien protégés!</a:t>
            </a:r>
          </a:p>
          <a:p>
            <a:pPr algn="ctr"/>
            <a:endParaRPr lang="fr-FR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en-US" sz="2000" dirty="0" smtClean="0">
                <a:latin typeface="OpenDyslexic" pitchFamily="50" charset="0"/>
              </a:rPr>
              <a:t>Our mascots: </a:t>
            </a:r>
          </a:p>
          <a:p>
            <a:pPr algn="ctr"/>
            <a:r>
              <a:rPr lang="en-US" sz="2000" dirty="0" smtClean="0">
                <a:latin typeface="OpenDyslexic" pitchFamily="50" charset="0"/>
              </a:rPr>
              <a:t>Mika and Gaston… they </a:t>
            </a:r>
            <a:r>
              <a:rPr lang="en-US" sz="2000" dirty="0" smtClean="0">
                <a:latin typeface="OpenDyslexic" pitchFamily="50" charset="0"/>
              </a:rPr>
              <a:t>are </a:t>
            </a:r>
            <a:r>
              <a:rPr lang="en-US" sz="2000" dirty="0" smtClean="0">
                <a:latin typeface="OpenDyslexic" pitchFamily="50" charset="0"/>
              </a:rPr>
              <a:t>well </a:t>
            </a:r>
            <a:r>
              <a:rPr lang="en-US" sz="2000" dirty="0" smtClean="0">
                <a:latin typeface="OpenDyslexic" pitchFamily="50" charset="0"/>
              </a:rPr>
              <a:t>protected too!</a:t>
            </a:r>
            <a:endParaRPr lang="fr-FR" sz="2000" dirty="0">
              <a:solidFill>
                <a:schemeClr val="bg1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01006_1601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857232"/>
            <a:ext cx="3589742" cy="4786322"/>
          </a:xfrm>
          <a:prstGeom prst="rect">
            <a:avLst/>
          </a:prstGeom>
        </p:spPr>
      </p:pic>
      <p:pic>
        <p:nvPicPr>
          <p:cNvPr id="3" name="Image 2" descr="IMG_20201006_155851.jpg"/>
          <p:cNvPicPr>
            <a:picLocks noChangeAspect="1"/>
          </p:cNvPicPr>
          <p:nvPr/>
        </p:nvPicPr>
        <p:blipFill>
          <a:blip r:embed="rId3" cstate="print"/>
          <a:srcRect l="9394" t="6250" r="13889" b="45834"/>
          <a:stretch>
            <a:fillRect/>
          </a:stretch>
        </p:blipFill>
        <p:spPr>
          <a:xfrm>
            <a:off x="4786314" y="214290"/>
            <a:ext cx="3500444" cy="2915130"/>
          </a:xfrm>
          <a:prstGeom prst="rect">
            <a:avLst/>
          </a:prstGeom>
        </p:spPr>
      </p:pic>
      <p:pic>
        <p:nvPicPr>
          <p:cNvPr id="4" name="Image 3" descr="IMG_20201006_1601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388" y="2643182"/>
            <a:ext cx="2428874" cy="3238499"/>
          </a:xfrm>
          <a:prstGeom prst="rect">
            <a:avLst/>
          </a:prstGeom>
        </p:spPr>
      </p:pic>
      <p:sp>
        <p:nvSpPr>
          <p:cNvPr id="5" name="Organigramme : Préparation 4"/>
          <p:cNvSpPr/>
          <p:nvPr/>
        </p:nvSpPr>
        <p:spPr>
          <a:xfrm>
            <a:off x="0" y="4571984"/>
            <a:ext cx="3500462" cy="2286016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rial Rounded MT Bold" pitchFamily="34" charset="0"/>
              </a:rPr>
              <a:t>Là, nous sommes devant la mairie du village, à côté de la cantine et de la garderie.</a:t>
            </a:r>
            <a:endParaRPr lang="fr-FR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6" name="Organigramme : Préparation 5"/>
          <p:cNvSpPr/>
          <p:nvPr/>
        </p:nvSpPr>
        <p:spPr>
          <a:xfrm>
            <a:off x="3071802" y="3786190"/>
            <a:ext cx="3786214" cy="2214578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OpenDyslexic" pitchFamily="50" charset="0"/>
              </a:rPr>
              <a:t>There, we are in front of the town hall of the village, next to the </a:t>
            </a:r>
            <a:r>
              <a:rPr lang="en-US" dirty="0" smtClean="0">
                <a:latin typeface="OpenDyslexic" pitchFamily="50" charset="0"/>
              </a:rPr>
              <a:t>canteen.</a:t>
            </a:r>
            <a:endParaRPr lang="fr-FR" dirty="0">
              <a:solidFill>
                <a:schemeClr val="bg1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01006_1625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3000396" cy="4000527"/>
          </a:xfrm>
          <a:prstGeom prst="rect">
            <a:avLst/>
          </a:prstGeom>
        </p:spPr>
      </p:pic>
      <p:pic>
        <p:nvPicPr>
          <p:cNvPr id="3" name="Image 2" descr="IMG_20201006_1621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428604"/>
            <a:ext cx="2143122" cy="2857496"/>
          </a:xfrm>
          <a:prstGeom prst="rect">
            <a:avLst/>
          </a:prstGeom>
        </p:spPr>
      </p:pic>
      <p:pic>
        <p:nvPicPr>
          <p:cNvPr id="4" name="Image 3" descr="IMG_20201006_160829.jpg"/>
          <p:cNvPicPr>
            <a:picLocks noChangeAspect="1"/>
          </p:cNvPicPr>
          <p:nvPr/>
        </p:nvPicPr>
        <p:blipFill>
          <a:blip r:embed="rId4" cstate="print"/>
          <a:srcRect t="23585"/>
          <a:stretch>
            <a:fillRect/>
          </a:stretch>
        </p:blipFill>
        <p:spPr>
          <a:xfrm>
            <a:off x="3929058" y="3429000"/>
            <a:ext cx="3143272" cy="3202573"/>
          </a:xfrm>
          <a:prstGeom prst="rect">
            <a:avLst/>
          </a:prstGeom>
        </p:spPr>
      </p:pic>
      <p:sp>
        <p:nvSpPr>
          <p:cNvPr id="5" name="Larme 4"/>
          <p:cNvSpPr/>
          <p:nvPr/>
        </p:nvSpPr>
        <p:spPr>
          <a:xfrm>
            <a:off x="3571868" y="428604"/>
            <a:ext cx="2643206" cy="2714644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nchor Jack" pitchFamily="2" charset="0"/>
                <a:ea typeface="Anchor Jack" pitchFamily="2" charset="0"/>
              </a:rPr>
              <a:t>Nous nettoyons notre village!</a:t>
            </a:r>
            <a:r>
              <a:rPr lang="en-US" dirty="0" smtClean="0"/>
              <a:t> </a:t>
            </a:r>
          </a:p>
          <a:p>
            <a:pPr algn="ctr"/>
            <a:endParaRPr lang="en-US" dirty="0" smtClean="0"/>
          </a:p>
          <a:p>
            <a:pPr algn="ctr"/>
            <a:r>
              <a:rPr lang="en-US" sz="2000" dirty="0" smtClean="0">
                <a:latin typeface="OpenDyslexic" pitchFamily="50" charset="0"/>
              </a:rPr>
              <a:t>We are cleaning up our village</a:t>
            </a:r>
            <a:r>
              <a:rPr lang="en-US" dirty="0" smtClean="0"/>
              <a:t>!</a:t>
            </a:r>
            <a:endParaRPr lang="fr-FR" dirty="0" smtClean="0">
              <a:latin typeface="Anchor Jack" pitchFamily="2" charset="0"/>
              <a:ea typeface="Anchor Jack" pitchFamily="2" charset="0"/>
            </a:endParaRPr>
          </a:p>
          <a:p>
            <a:pPr algn="ctr"/>
            <a:endParaRPr lang="fr-FR" dirty="0">
              <a:latin typeface="Anchor Jack" pitchFamily="2" charset="0"/>
              <a:ea typeface="Anchor Jack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halloween port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352569"/>
            <a:ext cx="8643998" cy="650543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2000232" y="6534834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Et nous avons fêté HALLOWEEN !</a:t>
            </a:r>
            <a:endParaRPr lang="fr-FR" dirty="0" smtClean="0"/>
          </a:p>
          <a:p>
            <a:r>
              <a:rPr lang="fr-FR" dirty="0" smtClean="0">
                <a:solidFill>
                  <a:schemeClr val="bg1"/>
                </a:solidFill>
              </a:rPr>
              <a:t>And </a:t>
            </a:r>
            <a:r>
              <a:rPr lang="fr-FR" dirty="0" err="1" smtClean="0">
                <a:solidFill>
                  <a:schemeClr val="bg1"/>
                </a:solidFill>
              </a:rPr>
              <a:t>we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celebrated</a:t>
            </a:r>
            <a:r>
              <a:rPr lang="fr-FR" dirty="0" smtClean="0">
                <a:solidFill>
                  <a:schemeClr val="bg1"/>
                </a:solidFill>
              </a:rPr>
              <a:t> the </a:t>
            </a:r>
            <a:r>
              <a:rPr lang="fr-FR" dirty="0" smtClean="0">
                <a:solidFill>
                  <a:schemeClr val="bg1"/>
                </a:solidFill>
              </a:rPr>
              <a:t>HALLOWEEN!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01015_1457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3000378" cy="4000504"/>
          </a:xfrm>
          <a:prstGeom prst="rect">
            <a:avLst/>
          </a:prstGeom>
        </p:spPr>
      </p:pic>
      <p:pic>
        <p:nvPicPr>
          <p:cNvPr id="3" name="Image 2" descr="IMG_20201015_1458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1928802"/>
            <a:ext cx="3143272" cy="41910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86248" y="428604"/>
            <a:ext cx="2357454" cy="1143008"/>
          </a:xfrm>
          <a:prstGeom prst="wedgeRectCallout">
            <a:avLst>
              <a:gd name="adj1" fmla="val 11391"/>
              <a:gd name="adj2" fmla="val 1166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OpenDyslexic" pitchFamily="50" charset="0"/>
              </a:rPr>
              <a:t>Voilà la classe des plus grands élèves de l’école: les CM2!</a:t>
            </a:r>
            <a:endParaRPr lang="fr-FR" dirty="0">
              <a:solidFill>
                <a:schemeClr val="bg1"/>
              </a:solidFill>
              <a:latin typeface="OpenDyslexic" pitchFamily="50" charset="0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1142976" y="4643446"/>
            <a:ext cx="2857520" cy="1500198"/>
          </a:xfrm>
          <a:prstGeom prst="wedgeRoundRectCallout">
            <a:avLst>
              <a:gd name="adj1" fmla="val -39541"/>
              <a:gd name="adj2" fmla="val -8284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ccessible DfA" pitchFamily="34" charset="0"/>
                <a:ea typeface="Accessible DfA" pitchFamily="34" charset="0"/>
              </a:rPr>
              <a:t>Here</a:t>
            </a:r>
            <a:r>
              <a:rPr lang="fr-F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ccessible DfA" pitchFamily="34" charset="0"/>
                <a:ea typeface="Accessible DfA" pitchFamily="34" charset="0"/>
              </a:rPr>
              <a:t> </a:t>
            </a:r>
            <a:r>
              <a:rPr lang="fr-FR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ccessible DfA" pitchFamily="34" charset="0"/>
                <a:ea typeface="Accessible DfA" pitchFamily="34" charset="0"/>
              </a:rPr>
              <a:t>is</a:t>
            </a:r>
            <a:r>
              <a:rPr lang="fr-F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ccessible DfA" pitchFamily="34" charset="0"/>
                <a:ea typeface="Accessible DfA" pitchFamily="34" charset="0"/>
              </a:rPr>
              <a:t> the class of </a:t>
            </a:r>
            <a:r>
              <a:rPr lang="fr-FR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Accessible DfA" pitchFamily="34" charset="0"/>
                <a:ea typeface="Accessible DfA" pitchFamily="34" charset="0"/>
              </a:rPr>
              <a:t>the</a:t>
            </a:r>
            <a:r>
              <a:rPr lang="fr-F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ccessible DfA" pitchFamily="34" charset="0"/>
                <a:ea typeface="Accessible DfA" pitchFamily="34" charset="0"/>
              </a:rPr>
              <a:t> </a:t>
            </a:r>
            <a:r>
              <a:rPr lang="fr-FR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ccessible DfA" pitchFamily="34" charset="0"/>
                <a:ea typeface="Accessible DfA" pitchFamily="34" charset="0"/>
              </a:rPr>
              <a:t>highest</a:t>
            </a:r>
            <a:r>
              <a:rPr lang="fr-F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ccessible DfA" pitchFamily="34" charset="0"/>
                <a:ea typeface="Accessible DfA" pitchFamily="34" charset="0"/>
              </a:rPr>
              <a:t> </a:t>
            </a:r>
            <a:r>
              <a:rPr lang="fr-FR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ccessible DfA" pitchFamily="34" charset="0"/>
                <a:ea typeface="Accessible DfA" pitchFamily="34" charset="0"/>
              </a:rPr>
              <a:t>students</a:t>
            </a:r>
            <a:r>
              <a:rPr lang="fr-F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ccessible DfA" pitchFamily="34" charset="0"/>
                <a:ea typeface="Accessible DfA" pitchFamily="34" charset="0"/>
              </a:rPr>
              <a:t> of the </a:t>
            </a:r>
            <a:r>
              <a:rPr lang="fr-FR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ccessible DfA" pitchFamily="34" charset="0"/>
                <a:ea typeface="Accessible DfA" pitchFamily="34" charset="0"/>
              </a:rPr>
              <a:t>school</a:t>
            </a:r>
            <a:r>
              <a:rPr lang="fr-F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ccessible DfA" pitchFamily="34" charset="0"/>
                <a:ea typeface="Accessible DfA" pitchFamily="34" charset="0"/>
              </a:rPr>
              <a:t>: CM2 !</a:t>
            </a:r>
            <a:endParaRPr lang="fr-F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ccessible DfA" pitchFamily="34" charset="0"/>
              <a:ea typeface="Accessible Df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halloween prot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3" y="181480"/>
            <a:ext cx="8671410" cy="646222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857224" y="500042"/>
            <a:ext cx="7500990" cy="951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OpenDyslexic" pitchFamily="50" charset="0"/>
              </a:rPr>
              <a:t>Notre visite est terminée!</a:t>
            </a:r>
          </a:p>
          <a:p>
            <a:pPr algn="ctr"/>
            <a:endParaRPr lang="fr-FR" dirty="0" smtClean="0">
              <a:latin typeface="OpenDyslexic" pitchFamily="50" charset="0"/>
            </a:endParaRPr>
          </a:p>
          <a:p>
            <a:pPr algn="ctr"/>
            <a:r>
              <a:rPr lang="fr-FR" dirty="0" smtClean="0">
                <a:latin typeface="OpenDyslexic" pitchFamily="50" charset="0"/>
              </a:rPr>
              <a:t>Nous espérons avoir de vos nouvelles très bientôt!</a:t>
            </a:r>
          </a:p>
          <a:p>
            <a:pPr algn="ctr"/>
            <a:endParaRPr lang="fr-FR" dirty="0" smtClean="0">
              <a:latin typeface="OpenDyslexic" pitchFamily="50" charset="0"/>
            </a:endParaRPr>
          </a:p>
          <a:p>
            <a:pPr algn="ctr"/>
            <a:r>
              <a:rPr lang="fr-FR" dirty="0" smtClean="0">
                <a:latin typeface="OpenDyslexic" pitchFamily="50" charset="0"/>
              </a:rPr>
              <a:t>En attendant, nous allons continuer de travailler sur le projet « Consommer mieux, consommer différemment », en réalisant de belles décorations de Noël…</a:t>
            </a:r>
          </a:p>
          <a:p>
            <a:endParaRPr lang="fr-FR" dirty="0" smtClean="0">
              <a:latin typeface="OpenDyslexic" pitchFamily="50" charset="0"/>
            </a:endParaRPr>
          </a:p>
          <a:p>
            <a:pPr algn="r"/>
            <a:r>
              <a:rPr lang="fr-FR" dirty="0" smtClean="0">
                <a:latin typeface="OpenDyslexic" pitchFamily="50" charset="0"/>
              </a:rPr>
              <a:t>La classe de CP d’Armelle</a:t>
            </a:r>
          </a:p>
          <a:p>
            <a:pPr algn="r"/>
            <a:endParaRPr lang="en-US" sz="2400" dirty="0" smtClean="0">
              <a:latin typeface="CrayonL" pitchFamily="2" charset="0"/>
            </a:endParaRPr>
          </a:p>
          <a:p>
            <a:pPr algn="ctr"/>
            <a:r>
              <a:rPr lang="en-US" sz="2400" dirty="0" smtClean="0">
                <a:latin typeface="CrayonL" pitchFamily="2" charset="0"/>
              </a:rPr>
              <a:t>Our visit is over! </a:t>
            </a:r>
          </a:p>
          <a:p>
            <a:pPr algn="ctr"/>
            <a:endParaRPr lang="en-US" sz="2400" dirty="0" smtClean="0">
              <a:latin typeface="CrayonL" pitchFamily="2" charset="0"/>
            </a:endParaRPr>
          </a:p>
          <a:p>
            <a:pPr algn="r"/>
            <a:r>
              <a:rPr lang="en-US" sz="2400" dirty="0" smtClean="0">
                <a:latin typeface="CrayonL" pitchFamily="2" charset="0"/>
              </a:rPr>
              <a:t>We hope to hear from you very soon! </a:t>
            </a:r>
          </a:p>
          <a:p>
            <a:pPr algn="r"/>
            <a:r>
              <a:rPr lang="en-US" sz="2400" dirty="0" smtClean="0">
                <a:latin typeface="CrayonL" pitchFamily="2" charset="0"/>
              </a:rPr>
              <a:t>In the meantime, we will continue to work on the “Consume better, consume differently” project, by making beautiful Christmas decorations…</a:t>
            </a:r>
          </a:p>
          <a:p>
            <a:pPr algn="r"/>
            <a:endParaRPr lang="fr-FR" sz="2400" dirty="0" smtClean="0">
              <a:latin typeface="CrayonL" pitchFamily="2" charset="0"/>
            </a:endParaRPr>
          </a:p>
          <a:p>
            <a:pPr algn="r"/>
            <a:r>
              <a:rPr lang="fr-FR" sz="2400" dirty="0" err="1" smtClean="0">
                <a:latin typeface="CrayonL" pitchFamily="2" charset="0"/>
              </a:rPr>
              <a:t>Armelle's</a:t>
            </a:r>
            <a:r>
              <a:rPr lang="fr-FR" sz="2400" dirty="0" smtClean="0">
                <a:latin typeface="CrayonL" pitchFamily="2" charset="0"/>
              </a:rPr>
              <a:t> </a:t>
            </a:r>
            <a:r>
              <a:rPr lang="fr-FR" sz="2400" dirty="0" smtClean="0">
                <a:latin typeface="Arial Rounded MT Bold" pitchFamily="34" charset="0"/>
              </a:rPr>
              <a:t>CP</a:t>
            </a:r>
            <a:r>
              <a:rPr lang="fr-FR" sz="2400" dirty="0" smtClean="0">
                <a:latin typeface="CrayonL" pitchFamily="2" charset="0"/>
              </a:rPr>
              <a:t> class</a:t>
            </a:r>
            <a:r>
              <a:rPr lang="en-US" sz="2400" dirty="0" smtClean="0">
                <a:latin typeface="CrayonL" pitchFamily="2" charset="0"/>
              </a:rPr>
              <a:t> </a:t>
            </a:r>
            <a:endParaRPr lang="fr-FR" sz="2400" dirty="0" smtClean="0">
              <a:latin typeface="CrayonL" pitchFamily="2" charset="0"/>
            </a:endParaRPr>
          </a:p>
          <a:p>
            <a:endParaRPr lang="fr-FR" dirty="0" smtClean="0">
              <a:latin typeface="OpenDyslexic" pitchFamily="50" charset="0"/>
            </a:endParaRPr>
          </a:p>
          <a:p>
            <a:pPr algn="r"/>
            <a:endParaRPr lang="fr-FR" dirty="0" smtClean="0">
              <a:latin typeface="OpenDyslexic" pitchFamily="50" charset="0"/>
            </a:endParaRPr>
          </a:p>
          <a:p>
            <a:pPr algn="r"/>
            <a:endParaRPr lang="fr-FR" dirty="0" smtClean="0">
              <a:latin typeface="OpenDyslexic" pitchFamily="50" charset="0"/>
            </a:endParaRPr>
          </a:p>
          <a:p>
            <a:pPr algn="r"/>
            <a:endParaRPr lang="fr-FR" dirty="0" smtClean="0">
              <a:latin typeface="OpenDyslexic" pitchFamily="50" charset="0"/>
            </a:endParaRPr>
          </a:p>
          <a:p>
            <a:pPr algn="r"/>
            <a:endParaRPr lang="fr-FR" dirty="0" smtClean="0">
              <a:latin typeface="OpenDyslexic" pitchFamily="50" charset="0"/>
            </a:endParaRPr>
          </a:p>
          <a:p>
            <a:pPr algn="r"/>
            <a:endParaRPr lang="fr-FR" dirty="0" smtClean="0">
              <a:latin typeface="OpenDyslexic" pitchFamily="50" charset="0"/>
            </a:endParaRPr>
          </a:p>
          <a:p>
            <a:pPr algn="r"/>
            <a:endParaRPr lang="fr-FR" dirty="0" smtClean="0">
              <a:latin typeface="OpenDyslexic" pitchFamily="50" charset="0"/>
            </a:endParaRPr>
          </a:p>
          <a:p>
            <a:pPr algn="r"/>
            <a:endParaRPr lang="fr-FR" dirty="0" smtClean="0">
              <a:latin typeface="OpenDyslexic" pitchFamily="50" charset="0"/>
            </a:endParaRPr>
          </a:p>
          <a:p>
            <a:pPr algn="r"/>
            <a:endParaRPr lang="fr-FR" dirty="0" smtClean="0">
              <a:latin typeface="OpenDyslexic" pitchFamily="50" charset="0"/>
            </a:endParaRPr>
          </a:p>
          <a:p>
            <a:pPr algn="r"/>
            <a:endParaRPr lang="fr-FR" dirty="0" smtClean="0">
              <a:latin typeface="OpenDyslexic" pitchFamily="50" charset="0"/>
            </a:endParaRPr>
          </a:p>
          <a:p>
            <a:pPr algn="r"/>
            <a:endParaRPr lang="fr-FR" dirty="0" smtClean="0">
              <a:latin typeface="OpenDyslexic" pitchFamily="50" charset="0"/>
            </a:endParaRPr>
          </a:p>
          <a:p>
            <a:pPr algn="r"/>
            <a:endParaRPr lang="fr-FR" dirty="0" smtClean="0">
              <a:latin typeface="OpenDyslexic" pitchFamily="50" charset="0"/>
            </a:endParaRPr>
          </a:p>
          <a:p>
            <a:pPr algn="r"/>
            <a:endParaRPr lang="fr-FR" dirty="0">
              <a:latin typeface="OpenDyslexic" pitchFamily="50" charset="0"/>
            </a:endParaRPr>
          </a:p>
        </p:txBody>
      </p:sp>
      <p:pic>
        <p:nvPicPr>
          <p:cNvPr id="3074" name="Picture 2" descr="C:\Users\LENOVO\AppData\Local\Microsoft\Windows\INetCache\IE\MIK7X7WZ\CPC-elves_sml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571744"/>
            <a:ext cx="2090760" cy="1357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01015_1509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500042"/>
            <a:ext cx="6286512" cy="4714884"/>
          </a:xfrm>
          <a:prstGeom prst="rect">
            <a:avLst/>
          </a:prstGeom>
        </p:spPr>
      </p:pic>
      <p:sp>
        <p:nvSpPr>
          <p:cNvPr id="3" name="Carré corné 2"/>
          <p:cNvSpPr/>
          <p:nvPr/>
        </p:nvSpPr>
        <p:spPr>
          <a:xfrm>
            <a:off x="5857884" y="3357562"/>
            <a:ext cx="2714644" cy="3143272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OpenDyslexic" pitchFamily="50" charset="0"/>
              </a:rPr>
              <a:t>Il ya une autre classe avec des CM2 et des CM1. Ils ont 10 et 9 ans.</a:t>
            </a:r>
          </a:p>
          <a:p>
            <a:pPr algn="ctr"/>
            <a:endParaRPr lang="fr-FR" dirty="0" smtClean="0">
              <a:latin typeface="OpenDyslexic" pitchFamily="50" charset="0"/>
            </a:endParaRPr>
          </a:p>
          <a:p>
            <a:pPr algn="ctr"/>
            <a:r>
              <a:rPr lang="fr-FR" dirty="0" smtClean="0">
                <a:latin typeface="OpenDyslexic" pitchFamily="50" charset="0"/>
              </a:rPr>
              <a:t>There </a:t>
            </a:r>
            <a:r>
              <a:rPr lang="fr-FR" dirty="0" err="1" smtClean="0">
                <a:latin typeface="OpenDyslexic" pitchFamily="50" charset="0"/>
              </a:rPr>
              <a:t>is</a:t>
            </a:r>
            <a:r>
              <a:rPr lang="fr-FR" dirty="0" smtClean="0">
                <a:latin typeface="OpenDyslexic" pitchFamily="50" charset="0"/>
              </a:rPr>
              <a:t> </a:t>
            </a:r>
            <a:r>
              <a:rPr lang="fr-FR" dirty="0" err="1" smtClean="0">
                <a:latin typeface="OpenDyslexic" pitchFamily="50" charset="0"/>
              </a:rPr>
              <a:t>another</a:t>
            </a:r>
            <a:r>
              <a:rPr lang="fr-FR" dirty="0" smtClean="0">
                <a:latin typeface="OpenDyslexic" pitchFamily="50" charset="0"/>
              </a:rPr>
              <a:t> class </a:t>
            </a:r>
            <a:r>
              <a:rPr lang="fr-FR" dirty="0" err="1" smtClean="0">
                <a:latin typeface="OpenDyslexic" pitchFamily="50" charset="0"/>
              </a:rPr>
              <a:t>with</a:t>
            </a:r>
            <a:r>
              <a:rPr lang="fr-FR" dirty="0" smtClean="0">
                <a:latin typeface="OpenDyslexic" pitchFamily="50" charset="0"/>
              </a:rPr>
              <a:t> CM2 and CM1. </a:t>
            </a:r>
            <a:r>
              <a:rPr lang="fr-FR" dirty="0" err="1" smtClean="0">
                <a:latin typeface="OpenDyslexic" pitchFamily="50" charset="0"/>
              </a:rPr>
              <a:t>They</a:t>
            </a:r>
            <a:r>
              <a:rPr lang="fr-FR" dirty="0" smtClean="0">
                <a:latin typeface="OpenDyslexic" pitchFamily="50" charset="0"/>
              </a:rPr>
              <a:t> are 10 and 9 </a:t>
            </a:r>
            <a:r>
              <a:rPr lang="fr-FR" dirty="0" err="1" smtClean="0">
                <a:latin typeface="OpenDyslexic" pitchFamily="50" charset="0"/>
              </a:rPr>
              <a:t>years</a:t>
            </a:r>
            <a:r>
              <a:rPr lang="fr-FR" dirty="0" smtClean="0">
                <a:latin typeface="OpenDyslexic" pitchFamily="50" charset="0"/>
              </a:rPr>
              <a:t> </a:t>
            </a:r>
            <a:r>
              <a:rPr lang="fr-FR" dirty="0" err="1" smtClean="0">
                <a:latin typeface="OpenDyslexic" pitchFamily="50" charset="0"/>
              </a:rPr>
              <a:t>old</a:t>
            </a:r>
            <a:r>
              <a:rPr lang="fr-FR" dirty="0" smtClean="0">
                <a:latin typeface="OpenDyslexic" pitchFamily="50" charset="0"/>
              </a:rPr>
              <a:t>. </a:t>
            </a:r>
            <a:endParaRPr lang="fr-FR" dirty="0"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01015_1458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3857634" cy="5143512"/>
          </a:xfrm>
          <a:prstGeom prst="rect">
            <a:avLst/>
          </a:prstGeom>
        </p:spPr>
      </p:pic>
      <p:pic>
        <p:nvPicPr>
          <p:cNvPr id="3" name="Image 2" descr="IMG_20201015_1506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214290"/>
            <a:ext cx="3911231" cy="5214974"/>
          </a:xfrm>
          <a:prstGeom prst="rect">
            <a:avLst/>
          </a:prstGeom>
        </p:spPr>
      </p:pic>
      <p:sp>
        <p:nvSpPr>
          <p:cNvPr id="5" name="Organigramme : Bande perforée 4"/>
          <p:cNvSpPr/>
          <p:nvPr/>
        </p:nvSpPr>
        <p:spPr>
          <a:xfrm>
            <a:off x="1714480" y="3428952"/>
            <a:ext cx="3214710" cy="321475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OpenDyslexic" pitchFamily="50" charset="0"/>
              </a:rPr>
              <a:t>L’heure de la récré a sonné pour les </a:t>
            </a:r>
          </a:p>
          <a:p>
            <a:pPr algn="ctr"/>
            <a:r>
              <a:rPr lang="fr-FR" sz="2000" dirty="0" smtClean="0">
                <a:latin typeface="OpenDyslexic" pitchFamily="50" charset="0"/>
              </a:rPr>
              <a:t>CE2 – CM1!</a:t>
            </a:r>
          </a:p>
          <a:p>
            <a:pPr algn="ctr"/>
            <a:endParaRPr lang="fr-FR" sz="2000" dirty="0" smtClean="0">
              <a:latin typeface="OpenDyslexic" pitchFamily="50" charset="0"/>
            </a:endParaRPr>
          </a:p>
          <a:p>
            <a:pPr algn="ctr"/>
            <a:r>
              <a:rPr lang="fr-FR" sz="2000" dirty="0" err="1" smtClean="0">
                <a:latin typeface="OpenDyslexic" pitchFamily="50" charset="0"/>
              </a:rPr>
              <a:t>Recess</a:t>
            </a:r>
            <a:r>
              <a:rPr lang="fr-FR" sz="2000" dirty="0" smtClean="0">
                <a:latin typeface="OpenDyslexic" pitchFamily="50" charset="0"/>
              </a:rPr>
              <a:t> time has come for the </a:t>
            </a:r>
            <a:r>
              <a:rPr lang="fr-FR" sz="2000" dirty="0" err="1" smtClean="0">
                <a:latin typeface="OpenDyslexic" pitchFamily="50" charset="0"/>
              </a:rPr>
              <a:t>children</a:t>
            </a:r>
            <a:r>
              <a:rPr lang="fr-FR" sz="2000" dirty="0" smtClean="0">
                <a:latin typeface="OpenDyslexic" pitchFamily="50" charset="0"/>
              </a:rPr>
              <a:t> of CE2-CM1</a:t>
            </a:r>
          </a:p>
          <a:p>
            <a:pPr algn="ctr"/>
            <a:endParaRPr lang="fr-FR" sz="2000" dirty="0"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01015_150331.jpg"/>
          <p:cNvPicPr>
            <a:picLocks noChangeAspect="1"/>
          </p:cNvPicPr>
          <p:nvPr/>
        </p:nvPicPr>
        <p:blipFill>
          <a:blip r:embed="rId2" cstate="print"/>
          <a:srcRect b="15948"/>
          <a:stretch>
            <a:fillRect/>
          </a:stretch>
        </p:blipFill>
        <p:spPr>
          <a:xfrm>
            <a:off x="357158" y="714356"/>
            <a:ext cx="4143386" cy="4643470"/>
          </a:xfrm>
          <a:prstGeom prst="rect">
            <a:avLst/>
          </a:prstGeom>
        </p:spPr>
      </p:pic>
      <p:pic>
        <p:nvPicPr>
          <p:cNvPr id="3" name="Image 2" descr="IMG_20201015_150405.jpg"/>
          <p:cNvPicPr>
            <a:picLocks noChangeAspect="1"/>
          </p:cNvPicPr>
          <p:nvPr/>
        </p:nvPicPr>
        <p:blipFill>
          <a:blip r:embed="rId3" cstate="print"/>
          <a:srcRect t="11638"/>
          <a:stretch>
            <a:fillRect/>
          </a:stretch>
        </p:blipFill>
        <p:spPr>
          <a:xfrm>
            <a:off x="4786314" y="1142984"/>
            <a:ext cx="4143386" cy="4881573"/>
          </a:xfrm>
          <a:prstGeom prst="rect">
            <a:avLst/>
          </a:prstGeom>
        </p:spPr>
      </p:pic>
      <p:sp>
        <p:nvSpPr>
          <p:cNvPr id="5" name="Pensées 4"/>
          <p:cNvSpPr/>
          <p:nvPr/>
        </p:nvSpPr>
        <p:spPr>
          <a:xfrm>
            <a:off x="3214678" y="500042"/>
            <a:ext cx="3929090" cy="1500198"/>
          </a:xfrm>
          <a:prstGeom prst="cloudCallout">
            <a:avLst>
              <a:gd name="adj1" fmla="val -2931"/>
              <a:gd name="adj2" fmla="val 1000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OpenDyslexic" pitchFamily="50" charset="0"/>
              </a:rPr>
              <a:t>Mais où sont les copains de CE1-CE2 ?</a:t>
            </a:r>
            <a:endParaRPr lang="fr-FR" sz="2400" dirty="0">
              <a:solidFill>
                <a:schemeClr val="bg1"/>
              </a:solidFill>
              <a:latin typeface="OpenDyslexic" pitchFamily="50" charset="0"/>
            </a:endParaRPr>
          </a:p>
        </p:txBody>
      </p:sp>
      <p:sp>
        <p:nvSpPr>
          <p:cNvPr id="6" name="Pensées 5"/>
          <p:cNvSpPr/>
          <p:nvPr/>
        </p:nvSpPr>
        <p:spPr>
          <a:xfrm>
            <a:off x="1071538" y="4929198"/>
            <a:ext cx="3786214" cy="1714512"/>
          </a:xfrm>
          <a:prstGeom prst="cloudCallout">
            <a:avLst>
              <a:gd name="adj1" fmla="val -44106"/>
              <a:gd name="adj2" fmla="val -1110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OpenDyslexic" pitchFamily="50" charset="0"/>
              </a:rPr>
              <a:t>But </a:t>
            </a:r>
            <a:r>
              <a:rPr lang="fr-FR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OpenDyslexic" pitchFamily="50" charset="0"/>
              </a:rPr>
              <a:t>where</a:t>
            </a:r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OpenDyslexic" pitchFamily="50" charset="0"/>
              </a:rPr>
              <a:t> are the </a:t>
            </a:r>
            <a:r>
              <a:rPr lang="fr-FR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OpenDyslexic" pitchFamily="50" charset="0"/>
              </a:rPr>
              <a:t>classmates</a:t>
            </a:r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OpenDyslexic" pitchFamily="50" charset="0"/>
              </a:rPr>
              <a:t> </a:t>
            </a:r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OpenDyslexic" pitchFamily="50" charset="0"/>
              </a:rPr>
              <a:t>of </a:t>
            </a:r>
            <a:r>
              <a:rPr lang="fr-FR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OpenDyslexic" pitchFamily="50" charset="0"/>
              </a:rPr>
              <a:t>this</a:t>
            </a:r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OpenDyslexic" pitchFamily="50" charset="0"/>
              </a:rPr>
              <a:t> </a:t>
            </a:r>
            <a:r>
              <a:rPr lang="fr-FR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OpenDyslexic" pitchFamily="50" charset="0"/>
              </a:rPr>
              <a:t>classroom</a:t>
            </a:r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OpenDyslexic" pitchFamily="50" charset="0"/>
              </a:rPr>
              <a:t>?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01106_142211.jpg"/>
          <p:cNvPicPr>
            <a:picLocks noChangeAspect="1"/>
          </p:cNvPicPr>
          <p:nvPr/>
        </p:nvPicPr>
        <p:blipFill>
          <a:blip r:embed="rId2" cstate="print"/>
          <a:srcRect t="26042" b="21875"/>
          <a:stretch>
            <a:fillRect/>
          </a:stretch>
        </p:blipFill>
        <p:spPr>
          <a:xfrm>
            <a:off x="285720" y="428604"/>
            <a:ext cx="8641139" cy="6000792"/>
          </a:xfrm>
          <a:prstGeom prst="rect">
            <a:avLst/>
          </a:prstGeom>
        </p:spPr>
      </p:pic>
      <p:sp>
        <p:nvSpPr>
          <p:cNvPr id="3" name="Organigramme : Document 2"/>
          <p:cNvSpPr/>
          <p:nvPr/>
        </p:nvSpPr>
        <p:spPr>
          <a:xfrm>
            <a:off x="6286512" y="357166"/>
            <a:ext cx="2500330" cy="1143008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OpenDyslexic" pitchFamily="50" charset="0"/>
              </a:rPr>
              <a:t>Ils sont là!!!</a:t>
            </a:r>
            <a:endParaRPr lang="fr-FR" sz="2400" dirty="0">
              <a:solidFill>
                <a:schemeClr val="accent3">
                  <a:lumMod val="60000"/>
                  <a:lumOff val="40000"/>
                </a:schemeClr>
              </a:solidFill>
              <a:latin typeface="OpenDyslexic" pitchFamily="50" charset="0"/>
            </a:endParaRPr>
          </a:p>
        </p:txBody>
      </p:sp>
      <p:sp>
        <p:nvSpPr>
          <p:cNvPr id="4" name="Flèche droite rayée 3"/>
          <p:cNvSpPr/>
          <p:nvPr/>
        </p:nvSpPr>
        <p:spPr>
          <a:xfrm rot="1485664" flipH="1">
            <a:off x="6715140" y="4714884"/>
            <a:ext cx="1643074" cy="785818"/>
          </a:xfrm>
          <a:prstGeom prst="stripedRightArrow">
            <a:avLst>
              <a:gd name="adj1" fmla="val 6790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hERE</a:t>
            </a:r>
            <a:endParaRPr lang="fr-FR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01106_1426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357166"/>
            <a:ext cx="8143900" cy="6107925"/>
          </a:xfrm>
          <a:prstGeom prst="rect">
            <a:avLst/>
          </a:prstGeom>
        </p:spPr>
      </p:pic>
      <p:sp>
        <p:nvSpPr>
          <p:cNvPr id="3" name="Organigramme : Alternative 2"/>
          <p:cNvSpPr/>
          <p:nvPr/>
        </p:nvSpPr>
        <p:spPr>
          <a:xfrm>
            <a:off x="1571604" y="285728"/>
            <a:ext cx="4143404" cy="164307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latin typeface="OpenDyslexic" pitchFamily="50" charset="0"/>
              </a:rPr>
              <a:t>Maintenant, nous vous présentons les CE1 de la 7ème classe de l’école!</a:t>
            </a:r>
          </a:p>
          <a:p>
            <a:pPr algn="ctr"/>
            <a:endParaRPr lang="fr-FR" sz="1600" dirty="0" smtClean="0">
              <a:latin typeface="OpenDyslexic" pitchFamily="50" charset="0"/>
            </a:endParaRPr>
          </a:p>
          <a:p>
            <a:pPr algn="ctr"/>
            <a:r>
              <a:rPr lang="fr-FR" sz="1600" dirty="0" err="1" smtClean="0">
                <a:latin typeface="OpenDyslexic" pitchFamily="50" charset="0"/>
              </a:rPr>
              <a:t>Now</a:t>
            </a:r>
            <a:r>
              <a:rPr lang="fr-FR" sz="1600" dirty="0" smtClean="0">
                <a:latin typeface="OpenDyslexic" pitchFamily="50" charset="0"/>
              </a:rPr>
              <a:t>, </a:t>
            </a:r>
            <a:r>
              <a:rPr lang="fr-FR" sz="1600" dirty="0" err="1" smtClean="0">
                <a:latin typeface="OpenDyslexic" pitchFamily="50" charset="0"/>
              </a:rPr>
              <a:t>we</a:t>
            </a:r>
            <a:r>
              <a:rPr lang="fr-FR" sz="1600" dirty="0" smtClean="0">
                <a:latin typeface="OpenDyslexic" pitchFamily="50" charset="0"/>
              </a:rPr>
              <a:t> </a:t>
            </a:r>
            <a:r>
              <a:rPr lang="fr-FR" sz="1600" dirty="0" err="1" smtClean="0">
                <a:latin typeface="OpenDyslexic" pitchFamily="50" charset="0"/>
              </a:rPr>
              <a:t>present</a:t>
            </a:r>
            <a:r>
              <a:rPr lang="fr-FR" sz="1600" dirty="0" smtClean="0">
                <a:latin typeface="OpenDyslexic" pitchFamily="50" charset="0"/>
              </a:rPr>
              <a:t> </a:t>
            </a:r>
            <a:r>
              <a:rPr lang="fr-FR" sz="1600" dirty="0" err="1" smtClean="0">
                <a:latin typeface="OpenDyslexic" pitchFamily="50" charset="0"/>
              </a:rPr>
              <a:t>you</a:t>
            </a:r>
            <a:r>
              <a:rPr lang="fr-FR" sz="1600" dirty="0" smtClean="0">
                <a:latin typeface="OpenDyslexic" pitchFamily="50" charset="0"/>
              </a:rPr>
              <a:t> to </a:t>
            </a:r>
            <a:r>
              <a:rPr lang="fr-FR" sz="1600" dirty="0" smtClean="0">
                <a:latin typeface="OpenDyslexic" pitchFamily="50" charset="0"/>
              </a:rPr>
              <a:t>the CE1 of the 7th class of the </a:t>
            </a:r>
            <a:r>
              <a:rPr lang="fr-FR" sz="1600" dirty="0" err="1" smtClean="0">
                <a:latin typeface="OpenDyslexic" pitchFamily="50" charset="0"/>
              </a:rPr>
              <a:t>school</a:t>
            </a:r>
            <a:r>
              <a:rPr lang="fr-FR" sz="1600" dirty="0" smtClean="0">
                <a:latin typeface="OpenDyslexic" pitchFamily="50" charset="0"/>
              </a:rPr>
              <a:t>.</a:t>
            </a:r>
            <a:endParaRPr lang="fr-FR" sz="1600" dirty="0"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01015_150238.jpg"/>
          <p:cNvPicPr>
            <a:picLocks noChangeAspect="1"/>
          </p:cNvPicPr>
          <p:nvPr/>
        </p:nvPicPr>
        <p:blipFill>
          <a:blip r:embed="rId2" cstate="print"/>
          <a:srcRect t="12500" b="33333"/>
          <a:stretch>
            <a:fillRect/>
          </a:stretch>
        </p:blipFill>
        <p:spPr>
          <a:xfrm>
            <a:off x="285721" y="214290"/>
            <a:ext cx="4429156" cy="3198850"/>
          </a:xfrm>
          <a:prstGeom prst="rect">
            <a:avLst/>
          </a:prstGeom>
        </p:spPr>
      </p:pic>
      <p:pic>
        <p:nvPicPr>
          <p:cNvPr id="4" name="Image 3" descr="IMG_20201015_1502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3429000"/>
            <a:ext cx="3857620" cy="2893215"/>
          </a:xfrm>
          <a:prstGeom prst="rect">
            <a:avLst/>
          </a:prstGeom>
        </p:spPr>
      </p:pic>
      <p:sp>
        <p:nvSpPr>
          <p:cNvPr id="5" name="Carré corné 4"/>
          <p:cNvSpPr/>
          <p:nvPr/>
        </p:nvSpPr>
        <p:spPr>
          <a:xfrm>
            <a:off x="5286380" y="500042"/>
            <a:ext cx="2928958" cy="2286016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OpenDyslexic" pitchFamily="50" charset="0"/>
              </a:rPr>
              <a:t>C’est au tour de nos copains de CP…là c’est la classe de la maîtresse Nathalie!</a:t>
            </a:r>
            <a:endParaRPr lang="fr-FR" dirty="0">
              <a:solidFill>
                <a:schemeClr val="bg1"/>
              </a:solidFill>
              <a:latin typeface="OpenDyslexic" pitchFamily="50" charset="0"/>
            </a:endParaRPr>
          </a:p>
        </p:txBody>
      </p:sp>
      <p:sp>
        <p:nvSpPr>
          <p:cNvPr id="6" name="Carré corné 5"/>
          <p:cNvSpPr/>
          <p:nvPr/>
        </p:nvSpPr>
        <p:spPr>
          <a:xfrm>
            <a:off x="1000100" y="3714752"/>
            <a:ext cx="2928958" cy="2286016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chemeClr val="bg1"/>
                </a:solidFill>
                <a:latin typeface="OpenDyslexic" pitchFamily="50" charset="0"/>
              </a:rPr>
              <a:t>It’s</a:t>
            </a:r>
            <a:r>
              <a:rPr lang="fr-FR" dirty="0" smtClean="0">
                <a:solidFill>
                  <a:schemeClr val="bg1"/>
                </a:solidFill>
                <a:latin typeface="OpenDyslexic" pitchFamily="50" charset="0"/>
              </a:rPr>
              <a:t> the </a:t>
            </a:r>
            <a:r>
              <a:rPr lang="fr-FR" dirty="0" err="1" smtClean="0">
                <a:solidFill>
                  <a:schemeClr val="bg1"/>
                </a:solidFill>
                <a:latin typeface="OpenDyslexic" pitchFamily="50" charset="0"/>
              </a:rPr>
              <a:t>turn</a:t>
            </a:r>
            <a:r>
              <a:rPr lang="fr-FR" dirty="0" smtClean="0">
                <a:solidFill>
                  <a:schemeClr val="bg1"/>
                </a:solidFill>
                <a:latin typeface="OpenDyslexic" pitchFamily="50" charset="0"/>
              </a:rPr>
              <a:t> of </a:t>
            </a:r>
            <a:r>
              <a:rPr lang="fr-FR" dirty="0" err="1" smtClean="0">
                <a:solidFill>
                  <a:schemeClr val="bg1"/>
                </a:solidFill>
                <a:latin typeface="OpenDyslexic" pitchFamily="50" charset="0"/>
              </a:rPr>
              <a:t>our</a:t>
            </a:r>
            <a:r>
              <a:rPr lang="fr-FR" dirty="0" smtClean="0">
                <a:solidFill>
                  <a:schemeClr val="bg1"/>
                </a:solidFill>
                <a:latin typeface="OpenDyslexic" pitchFamily="50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OpenDyslexic" pitchFamily="50" charset="0"/>
              </a:rPr>
              <a:t>friends</a:t>
            </a:r>
            <a:r>
              <a:rPr lang="fr-FR" dirty="0" smtClean="0">
                <a:solidFill>
                  <a:schemeClr val="bg1"/>
                </a:solidFill>
                <a:latin typeface="OpenDyslexic" pitchFamily="50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OpenDyslexic" pitchFamily="50" charset="0"/>
              </a:rPr>
              <a:t>from</a:t>
            </a:r>
            <a:r>
              <a:rPr lang="fr-FR" dirty="0" smtClean="0">
                <a:solidFill>
                  <a:schemeClr val="bg1"/>
                </a:solidFill>
                <a:latin typeface="OpenDyslexic" pitchFamily="50" charset="0"/>
              </a:rPr>
              <a:t> CP… This </a:t>
            </a:r>
            <a:r>
              <a:rPr lang="fr-FR" dirty="0" err="1" smtClean="0">
                <a:solidFill>
                  <a:schemeClr val="bg1"/>
                </a:solidFill>
                <a:latin typeface="OpenDyslexic" pitchFamily="50" charset="0"/>
              </a:rPr>
              <a:t>is</a:t>
            </a:r>
            <a:r>
              <a:rPr lang="fr-FR" dirty="0" smtClean="0">
                <a:solidFill>
                  <a:schemeClr val="bg1"/>
                </a:solidFill>
                <a:latin typeface="OpenDyslexic" pitchFamily="50" charset="0"/>
              </a:rPr>
              <a:t> the class of the </a:t>
            </a:r>
            <a:r>
              <a:rPr lang="fr-FR" dirty="0" err="1" smtClean="0">
                <a:solidFill>
                  <a:schemeClr val="bg1"/>
                </a:solidFill>
                <a:latin typeface="OpenDyslexic" pitchFamily="50" charset="0"/>
              </a:rPr>
              <a:t>teacher</a:t>
            </a:r>
            <a:r>
              <a:rPr lang="fr-FR" dirty="0" smtClean="0">
                <a:solidFill>
                  <a:schemeClr val="bg1"/>
                </a:solidFill>
                <a:latin typeface="OpenDyslexic" pitchFamily="50" charset="0"/>
              </a:rPr>
              <a:t> Nathalie!</a:t>
            </a:r>
            <a:endParaRPr lang="fr-FR" dirty="0">
              <a:solidFill>
                <a:schemeClr val="bg1"/>
              </a:solidFill>
              <a:latin typeface="OpenDyslexic" pitchFamily="50" charset="0"/>
            </a:endParaRPr>
          </a:p>
        </p:txBody>
      </p:sp>
      <p:pic>
        <p:nvPicPr>
          <p:cNvPr id="2050" name="Picture 2" descr="C:\Users\LENOVO\AppData\Local\Microsoft\Windows\INetCache\IE\ATUXVQ42\emoticon-1611647_960_72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6"/>
            <a:ext cx="1500198" cy="1000132"/>
          </a:xfrm>
          <a:prstGeom prst="rect">
            <a:avLst/>
          </a:prstGeom>
          <a:noFill/>
        </p:spPr>
      </p:pic>
      <p:pic>
        <p:nvPicPr>
          <p:cNvPr id="2051" name="Picture 3" descr="C:\Users\LENOVO\AppData\Local\Microsoft\Windows\INetCache\IE\MIK7X7WZ\1200px-Emoji_u1f60b.svg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3834" y="3643314"/>
            <a:ext cx="642942" cy="642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01015_150828.jpg"/>
          <p:cNvPicPr>
            <a:picLocks noChangeAspect="1"/>
          </p:cNvPicPr>
          <p:nvPr/>
        </p:nvPicPr>
        <p:blipFill>
          <a:blip r:embed="rId2" cstate="print"/>
          <a:srcRect l="20690" t="17241" r="27586" b="19396"/>
          <a:stretch>
            <a:fillRect/>
          </a:stretch>
        </p:blipFill>
        <p:spPr>
          <a:xfrm>
            <a:off x="500034" y="571480"/>
            <a:ext cx="3357586" cy="5484057"/>
          </a:xfrm>
          <a:prstGeom prst="rect">
            <a:avLst/>
          </a:prstGeom>
        </p:spPr>
      </p:pic>
      <p:pic>
        <p:nvPicPr>
          <p:cNvPr id="3" name="Image 2" descr="IMG_20201015_151125.jpg"/>
          <p:cNvPicPr>
            <a:picLocks noChangeAspect="1"/>
          </p:cNvPicPr>
          <p:nvPr/>
        </p:nvPicPr>
        <p:blipFill>
          <a:blip r:embed="rId3" cstate="print"/>
          <a:srcRect l="16666" t="10416" r="5555" b="31250"/>
          <a:stretch>
            <a:fillRect/>
          </a:stretch>
        </p:blipFill>
        <p:spPr>
          <a:xfrm>
            <a:off x="4929190" y="214290"/>
            <a:ext cx="3571900" cy="3571900"/>
          </a:xfrm>
          <a:prstGeom prst="rect">
            <a:avLst/>
          </a:prstGeom>
        </p:spPr>
      </p:pic>
      <p:sp>
        <p:nvSpPr>
          <p:cNvPr id="4" name="Parchemin horizontal 3"/>
          <p:cNvSpPr/>
          <p:nvPr/>
        </p:nvSpPr>
        <p:spPr>
          <a:xfrm>
            <a:off x="4214810" y="3214686"/>
            <a:ext cx="4500594" cy="364331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smtClean="0">
              <a:solidFill>
                <a:schemeClr val="bg1"/>
              </a:solidFill>
              <a:latin typeface="OpenDyslexic" pitchFamily="50" charset="0"/>
            </a:endParaRPr>
          </a:p>
          <a:p>
            <a:pPr algn="ctr"/>
            <a:endParaRPr lang="fr-FR" sz="1600" dirty="0" smtClean="0">
              <a:solidFill>
                <a:schemeClr val="bg1"/>
              </a:solidFill>
              <a:latin typeface="OpenDyslexic" pitchFamily="50" charset="0"/>
            </a:endParaRPr>
          </a:p>
          <a:p>
            <a:pPr algn="ctr"/>
            <a:endParaRPr lang="fr-FR" sz="1600" dirty="0" smtClean="0">
              <a:solidFill>
                <a:schemeClr val="bg1"/>
              </a:solidFill>
              <a:latin typeface="OpenDyslexic" pitchFamily="50" charset="0"/>
            </a:endParaRPr>
          </a:p>
          <a:p>
            <a:pPr algn="ctr"/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Continuons la visite par la partie maternelle! Voici La classe de grande-section de Monsieur CORNET. Ils ont 5 ans.</a:t>
            </a:r>
          </a:p>
          <a:p>
            <a:pPr algn="ctr"/>
            <a:endParaRPr lang="fr-FR" sz="1600" dirty="0" smtClean="0">
              <a:solidFill>
                <a:schemeClr val="bg1"/>
              </a:solidFill>
              <a:latin typeface="OpenDyslexic" pitchFamily="50" charset="0"/>
            </a:endParaRPr>
          </a:p>
          <a:p>
            <a:pPr algn="ctr"/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Let’s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 continue the </a:t>
            </a: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visit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through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 the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« maternelle »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section. </a:t>
            </a: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Here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is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 the « grande-section » of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Mr.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Cornet. </a:t>
            </a: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They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 are 5 </a:t>
            </a: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years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old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.</a:t>
            </a:r>
          </a:p>
          <a:p>
            <a:pPr algn="ctr"/>
            <a:endParaRPr lang="fr-FR" dirty="0" smtClean="0">
              <a:solidFill>
                <a:schemeClr val="bg1"/>
              </a:solidFill>
              <a:latin typeface="OpenDyslexic" pitchFamily="50" charset="0"/>
            </a:endParaRPr>
          </a:p>
          <a:p>
            <a:pPr algn="ctr"/>
            <a:endParaRPr lang="fr-FR" dirty="0" smtClean="0">
              <a:solidFill>
                <a:schemeClr val="bg1"/>
              </a:solidFill>
              <a:latin typeface="OpenDyslexic" pitchFamily="50" charset="0"/>
            </a:endParaRPr>
          </a:p>
          <a:p>
            <a:pPr algn="ctr"/>
            <a:endParaRPr lang="fr-FR" dirty="0">
              <a:solidFill>
                <a:schemeClr val="bg1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498</Words>
  <PresentationFormat>Affichage à l'écran (4:3)</PresentationFormat>
  <Paragraphs>76</Paragraphs>
  <Slides>21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LENOVO</dc:creator>
  <cp:lastModifiedBy>Utilisateur Windows</cp:lastModifiedBy>
  <cp:revision>34</cp:revision>
  <dcterms:created xsi:type="dcterms:W3CDTF">2020-11-01T16:39:45Z</dcterms:created>
  <dcterms:modified xsi:type="dcterms:W3CDTF">2020-11-24T15:45:23Z</dcterms:modified>
</cp:coreProperties>
</file>